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62" r:id="rId3"/>
    <p:sldId id="359" r:id="rId4"/>
    <p:sldId id="357" r:id="rId5"/>
    <p:sldId id="266" r:id="rId6"/>
    <p:sldId id="373" r:id="rId7"/>
    <p:sldId id="374" r:id="rId8"/>
    <p:sldId id="375" r:id="rId9"/>
    <p:sldId id="376" r:id="rId10"/>
    <p:sldId id="358" r:id="rId11"/>
    <p:sldId id="264" r:id="rId12"/>
    <p:sldId id="272" r:id="rId13"/>
    <p:sldId id="276" r:id="rId14"/>
    <p:sldId id="277" r:id="rId15"/>
    <p:sldId id="360" r:id="rId16"/>
    <p:sldId id="280" r:id="rId17"/>
    <p:sldId id="361" r:id="rId18"/>
    <p:sldId id="362" r:id="rId19"/>
    <p:sldId id="287" r:id="rId20"/>
    <p:sldId id="363" r:id="rId21"/>
    <p:sldId id="364" r:id="rId22"/>
    <p:sldId id="365" r:id="rId23"/>
    <p:sldId id="366" r:id="rId24"/>
    <p:sldId id="367" r:id="rId25"/>
    <p:sldId id="368" r:id="rId26"/>
    <p:sldId id="369" r:id="rId27"/>
    <p:sldId id="370" r:id="rId28"/>
    <p:sldId id="372" r:id="rId29"/>
    <p:sldId id="288" r:id="rId30"/>
    <p:sldId id="330" r:id="rId31"/>
    <p:sldId id="258" r:id="rId32"/>
    <p:sldId id="334" r:id="rId33"/>
    <p:sldId id="342" r:id="rId34"/>
    <p:sldId id="35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314" y="-22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0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9ECAC-157A-4B9D-8C2B-60CCFACBEC1A}" type="datetimeFigureOut">
              <a:rPr lang="en-US" smtClean="0"/>
              <a:t>10/4/2016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B82BD1-7B45-4E88-96AF-00ACDF473DAA}" type="slidenum">
              <a:rPr lang="en-US" smtClean="0"/>
              <a:t>‹#›</a:t>
            </a:fld>
            <a:endParaRPr lang="en-US"/>
          </a:p>
        </p:txBody>
      </p:sp>
    </p:spTree>
    <p:extLst>
      <p:ext uri="{BB962C8B-B14F-4D97-AF65-F5344CB8AC3E}">
        <p14:creationId xmlns:p14="http://schemas.microsoft.com/office/powerpoint/2010/main" val="205434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 have altered the indenting a bit here…</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865BF25D-341F-ED46-AA05-63A5C2E75B06}" type="slidenum">
              <a:rPr lang="en-GB" sz="1200">
                <a:latin typeface="Times" charset="0"/>
              </a:rPr>
              <a:pPr/>
              <a:t>3</a:t>
            </a:fld>
            <a:endParaRPr lang="en-GB" sz="1200">
              <a:latin typeface="Times" charset="0"/>
            </a:endParaRPr>
          </a:p>
        </p:txBody>
      </p:sp>
    </p:spTree>
    <p:extLst>
      <p:ext uri="{BB962C8B-B14F-4D97-AF65-F5344CB8AC3E}">
        <p14:creationId xmlns:p14="http://schemas.microsoft.com/office/powerpoint/2010/main" val="12851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Shape 22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ea typeface="ＭＳ Ｐゴシック" pitchFamily="34" charset="-128"/>
            </a:endParaRPr>
          </a:p>
        </p:txBody>
      </p:sp>
      <p:sp>
        <p:nvSpPr>
          <p:cNvPr id="57347" name="Shape 223"/>
          <p:cNvSpPr>
            <a:spLocks noGrp="1" noRot="1" noChangeAspect="1" noTextEdit="1"/>
          </p:cNvSpPr>
          <p:nvPr>
            <p:ph type="sldImg" idx="2"/>
          </p:nvPr>
        </p:nvSpPr>
        <p:spPr>
          <a:ln>
            <a:round/>
          </a:ln>
        </p:spPr>
      </p:sp>
    </p:spTree>
    <p:extLst>
      <p:ext uri="{BB962C8B-B14F-4D97-AF65-F5344CB8AC3E}">
        <p14:creationId xmlns:p14="http://schemas.microsoft.com/office/powerpoint/2010/main" val="166934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Note one island successfully evacuated all 1000 residents because they were well prepared thanks to local government.</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fld id="{B275CFEF-31BD-4626-85CC-C0169A335A1F}" type="slidenum">
              <a:rPr lang="en-US" altLang="en-US" sz="1200" smtClean="0">
                <a:latin typeface="Times" charset="0"/>
              </a:rPr>
              <a:pPr/>
              <a:t>6</a:t>
            </a:fld>
            <a:endParaRPr lang="en-US" altLang="en-US" sz="1200" smtClean="0">
              <a:latin typeface="Times" charset="0"/>
            </a:endParaRPr>
          </a:p>
        </p:txBody>
      </p:sp>
    </p:spTree>
    <p:extLst>
      <p:ext uri="{BB962C8B-B14F-4D97-AF65-F5344CB8AC3E}">
        <p14:creationId xmlns:p14="http://schemas.microsoft.com/office/powerpoint/2010/main" val="196308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May be need to add cannot forecast impacts. If they don’t have the vulnerability and exposure data…</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fld id="{D95665E9-866F-4721-95E0-41081D626E80}" type="slidenum">
              <a:rPr lang="en-GB" altLang="en-US" sz="1200" smtClean="0">
                <a:latin typeface="Times" charset="0"/>
              </a:rPr>
              <a:pPr/>
              <a:t>12</a:t>
            </a:fld>
            <a:endParaRPr lang="en-GB" altLang="en-US" sz="1200" smtClean="0">
              <a:latin typeface="Times" charset="0"/>
            </a:endParaRPr>
          </a:p>
        </p:txBody>
      </p:sp>
    </p:spTree>
    <p:extLst>
      <p:ext uri="{BB962C8B-B14F-4D97-AF65-F5344CB8AC3E}">
        <p14:creationId xmlns:p14="http://schemas.microsoft.com/office/powerpoint/2010/main" val="176719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u="sng"/>
              <a:t>Notes</a:t>
            </a:r>
          </a:p>
          <a:p>
            <a:endParaRPr lang="en-US" sz="1400"/>
          </a:p>
          <a:p>
            <a:endParaRPr lang="en-GB"/>
          </a:p>
          <a:p>
            <a:r>
              <a:rPr lang="en-GB"/>
              <a:t>WMO, through the PWS programme, has published the “</a:t>
            </a:r>
            <a:r>
              <a:rPr lang="en-GB" i="1"/>
              <a:t>WMO Guidelines on Multi-hazard Impact-based Forecast and Warning Services</a:t>
            </a:r>
            <a:r>
              <a:rPr lang="en-GB"/>
              <a:t>”. Members are strongly encouraged to make use of this publication as a tool to enable them develop and provide </a:t>
            </a:r>
            <a:r>
              <a:rPr lang="en-US"/>
              <a:t>impact-based forecasts and warning </a:t>
            </a:r>
            <a:r>
              <a:rPr lang="en-GB"/>
              <a:t>services.</a:t>
            </a:r>
            <a:endParaRPr lang="en-US"/>
          </a:p>
          <a:p>
            <a:endParaRPr lang="en-US"/>
          </a:p>
          <a:p>
            <a:endParaRPr lang="en-US"/>
          </a:p>
          <a:p>
            <a:endParaRPr lang="en-US"/>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BDF1F127-C5B2-CF4C-ACD6-87409DBCDCCB}" type="slidenum">
              <a:rPr lang="en-US" sz="1200">
                <a:latin typeface="Times" charset="0"/>
              </a:rPr>
              <a:pPr/>
              <a:t>22</a:t>
            </a:fld>
            <a:endParaRPr lang="en-US" sz="1200">
              <a:latin typeface="Times" charset="0"/>
            </a:endParaRPr>
          </a:p>
        </p:txBody>
      </p:sp>
    </p:spTree>
    <p:extLst>
      <p:ext uri="{BB962C8B-B14F-4D97-AF65-F5344CB8AC3E}">
        <p14:creationId xmlns:p14="http://schemas.microsoft.com/office/powerpoint/2010/main" val="1629965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smtClean="0">
              <a:ea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ＭＳ Ｐゴシック" charset="-128"/>
              </a:rPr>
              <a:t>What</a:t>
            </a:r>
            <a:r>
              <a:rPr lang="en-US" altLang="zh-CN" baseline="0" dirty="0" smtClean="0">
                <a:ea typeface="ＭＳ Ｐゴシック" charset="-128"/>
              </a:rPr>
              <a:t> is solution </a:t>
            </a:r>
            <a:r>
              <a:rPr lang="zh-CN" altLang="en-US" baseline="0" dirty="0" smtClean="0">
                <a:ea typeface="ＭＳ Ｐゴシック" charset="-128"/>
              </a:rPr>
              <a:t>？</a:t>
            </a:r>
            <a:endParaRPr lang="en-US" altLang="zh-CN" dirty="0" smtClean="0">
              <a:ea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ＭＳ Ｐゴシック" charset="-128"/>
              </a:rPr>
              <a:t>Of course,</a:t>
            </a:r>
            <a:r>
              <a:rPr lang="en-US" altLang="zh-CN" baseline="0" dirty="0" smtClean="0">
                <a:ea typeface="ＭＳ Ｐゴシック" charset="-128"/>
              </a:rPr>
              <a:t> t</a:t>
            </a:r>
            <a:r>
              <a:rPr lang="en-US" altLang="zh-CN" dirty="0" smtClean="0">
                <a:ea typeface="ＭＳ Ｐゴシック" charset="-128"/>
              </a:rPr>
              <a:t>hrowing forecast over fence (or putting it on website) isn’t solution.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ＭＳ Ｐゴシック" charset="-128"/>
              </a:rPr>
              <a:t>One solution fits all needs doesn’t exist,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err="1" smtClean="0">
                <a:ea typeface="ＭＳ Ｐゴシック" charset="-128"/>
              </a:rPr>
              <a:t>Forecat</a:t>
            </a:r>
            <a:r>
              <a:rPr lang="en-US" altLang="zh-CN" baseline="0" dirty="0" smtClean="0">
                <a:ea typeface="ＭＳ Ｐゴシック" charset="-128"/>
              </a:rPr>
              <a:t> should fit </a:t>
            </a:r>
            <a:r>
              <a:rPr lang="en-US" altLang="zh-CN" dirty="0" smtClean="0">
                <a:ea typeface="ＭＳ Ｐゴシック" charset="-128"/>
              </a:rPr>
              <a:t>each user application (i.e., extract what matters to decision making process)</a:t>
            </a:r>
          </a:p>
          <a:p>
            <a:endParaRPr lang="en-US" altLang="zh-CN" dirty="0" smtClean="0">
              <a:ea typeface="ＭＳ Ｐゴシック"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19D58DE-348E-4B14-AEE7-9AA45A6609FF}" type="slidenum">
              <a:rPr lang="en-US" altLang="zh-CN" sz="1200">
                <a:solidFill>
                  <a:prstClr val="black"/>
                </a:solidFill>
              </a:rPr>
              <a:pPr eaLnBrk="1" hangingPunct="1"/>
              <a:t>25</a:t>
            </a:fld>
            <a:endParaRPr lang="en-US" altLang="zh-CN" sz="1200">
              <a:solidFill>
                <a:prstClr val="black"/>
              </a:solidFill>
            </a:endParaRPr>
          </a:p>
        </p:txBody>
      </p:sp>
    </p:spTree>
    <p:extLst>
      <p:ext uri="{BB962C8B-B14F-4D97-AF65-F5344CB8AC3E}">
        <p14:creationId xmlns:p14="http://schemas.microsoft.com/office/powerpoint/2010/main" val="326658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en-US" altLang="zh-CN" baseline="0" dirty="0" smtClean="0"/>
              <a:t> , we need some operation shifts</a:t>
            </a:r>
            <a:r>
              <a:rPr lang="zh-CN" altLang="en-US" baseline="0" dirty="0" smtClean="0"/>
              <a:t>：</a:t>
            </a:r>
            <a:endParaRPr lang="en-US" altLang="zh-CN" baseline="0" dirty="0" smtClean="0"/>
          </a:p>
          <a:p>
            <a:r>
              <a:rPr lang="en-US" altLang="zh-CN" dirty="0" smtClean="0"/>
              <a:t>That is,</a:t>
            </a:r>
          </a:p>
          <a:p>
            <a:r>
              <a:rPr lang="en-US" altLang="zh-CN" dirty="0" smtClean="0"/>
              <a:t>Phenomenon-</a:t>
            </a:r>
            <a:r>
              <a:rPr lang="en-US" altLang="zh-CN" baseline="0" dirty="0" smtClean="0"/>
              <a:t>based forecast to impacted-based forecast</a:t>
            </a:r>
          </a:p>
          <a:p>
            <a:r>
              <a:rPr lang="en-US" altLang="zh-CN" baseline="0" dirty="0" smtClean="0"/>
              <a:t>Product-based service to decision support services </a:t>
            </a:r>
          </a:p>
          <a:p>
            <a:r>
              <a:rPr lang="en-US" altLang="zh-CN" baseline="0" dirty="0" smtClean="0"/>
              <a:t>Meteorological threshold based warning to impact threshold based warning or risk-based warning</a:t>
            </a:r>
          </a:p>
          <a:p>
            <a:endParaRPr lang="en-US" altLang="zh-CN" baseline="0" dirty="0" smtClean="0"/>
          </a:p>
          <a:p>
            <a:r>
              <a:rPr lang="en-US" altLang="zh-CN" baseline="0" dirty="0" smtClean="0"/>
              <a:t>Currently, in the operational community, more and more probabilistic forecasts products are generated, </a:t>
            </a:r>
          </a:p>
          <a:p>
            <a:r>
              <a:rPr lang="en-US" altLang="zh-CN" baseline="0" dirty="0" smtClean="0"/>
              <a:t>There is a transition from deterministic (best guess) to probabilistic forecasts (ensemble forecast) taking place.</a:t>
            </a:r>
          </a:p>
          <a:p>
            <a:r>
              <a:rPr lang="en-US" altLang="zh-CN" baseline="0" dirty="0" smtClean="0"/>
              <a:t>This provides a good opportunity to generate impact-related information by using ensemble forecasts.</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26</a:t>
            </a:fld>
            <a:endParaRPr lang="zh-CN" altLang="en-US"/>
          </a:p>
        </p:txBody>
      </p:sp>
    </p:spTree>
    <p:extLst>
      <p:ext uri="{BB962C8B-B14F-4D97-AF65-F5344CB8AC3E}">
        <p14:creationId xmlns:p14="http://schemas.microsoft.com/office/powerpoint/2010/main" val="3652405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a:t>
            </a:r>
            <a:r>
              <a:rPr lang="en-US" altLang="zh-CN" dirty="0" smtClean="0"/>
              <a:t>his</a:t>
            </a:r>
            <a:r>
              <a:rPr lang="en-US" altLang="zh-CN" baseline="0" dirty="0" smtClean="0"/>
              <a:t> shows a schematic plot of weather translation &amp; integration concept proposed by Dr. Steiner.</a:t>
            </a:r>
          </a:p>
          <a:p>
            <a:r>
              <a:rPr lang="en-US" altLang="zh-CN" baseline="0" dirty="0" smtClean="0"/>
              <a:t> </a:t>
            </a:r>
          </a:p>
          <a:p>
            <a:r>
              <a:rPr lang="en-US" altLang="zh-CN" baseline="0" dirty="0" smtClean="0"/>
              <a:t>First of all, you have weather information such as analysis and ensemble forecast data </a:t>
            </a:r>
          </a:p>
          <a:p>
            <a:r>
              <a:rPr lang="en-US" altLang="zh-CN" baseline="0" dirty="0" smtClean="0"/>
              <a:t>Then extract relevant information from each ensemble (for example, ceiling &amp; visibility for airport operation,</a:t>
            </a:r>
          </a:p>
          <a:p>
            <a:r>
              <a:rPr lang="en-US" altLang="zh-CN" baseline="0" dirty="0" smtClean="0"/>
              <a:t>Precipitation and runoff for Dam operation, winds below/above critical thresholds for power plant operation )</a:t>
            </a:r>
          </a:p>
          <a:p>
            <a:r>
              <a:rPr lang="en-US" altLang="zh-CN" dirty="0" smtClean="0"/>
              <a:t>Third, put the relevant</a:t>
            </a:r>
            <a:r>
              <a:rPr lang="en-US" altLang="zh-CN" baseline="0" dirty="0" smtClean="0"/>
              <a:t> information into situational context to estimate impact (for example reduced fight arrival capacity in terms of percentage),</a:t>
            </a:r>
          </a:p>
          <a:p>
            <a:r>
              <a:rPr lang="en-US" altLang="zh-CN" baseline="0" dirty="0" smtClean="0"/>
              <a:t>Last, carry out mitigation strategies based on estimated impact information (e.g., ground delay programs etc.)</a:t>
            </a:r>
          </a:p>
          <a:p>
            <a:endParaRPr lang="en-US" altLang="zh-CN" baseline="0" dirty="0" smtClean="0"/>
          </a:p>
          <a:p>
            <a:r>
              <a:rPr lang="en-US" altLang="zh-CN" baseline="0" dirty="0" smtClean="0"/>
              <a:t>During whole process, as indicated by these two triangles, the impact of weather information provider becomes smaller and smaller, and the one of user becomes larger and larger, but the most of part is a jointed effort of both forecasters and users.    </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33</a:t>
            </a:fld>
            <a:endParaRPr lang="zh-CN" altLang="en-US"/>
          </a:p>
        </p:txBody>
      </p:sp>
    </p:spTree>
    <p:extLst>
      <p:ext uri="{BB962C8B-B14F-4D97-AF65-F5344CB8AC3E}">
        <p14:creationId xmlns:p14="http://schemas.microsoft.com/office/powerpoint/2010/main" val="3657266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8229600" cy="1143000"/>
          </a:xfrm>
          <a:prstGeom prst="rect">
            <a:avLst/>
          </a:prstGeom>
          <a:noFill/>
          <a:ln>
            <a:noFill/>
          </a:ln>
        </p:spPr>
        <p:txBody>
          <a:bodyPr/>
          <a:lstStyle>
            <a:lvl1pPr algn="l" rtl="0">
              <a:lnSpc>
                <a:spcPct val="85000"/>
              </a:lnSpc>
              <a:spcBef>
                <a:spcPts val="0"/>
              </a:spcBef>
              <a:spcAft>
                <a:spcPts val="0"/>
              </a:spcAft>
              <a:defRPr/>
            </a:lvl1pPr>
            <a:lvl2pPr algn="l" rtl="0">
              <a:lnSpc>
                <a:spcPct val="85000"/>
              </a:lnSpc>
              <a:spcBef>
                <a:spcPts val="0"/>
              </a:spcBef>
              <a:spcAft>
                <a:spcPts val="0"/>
              </a:spcAft>
              <a:defRPr/>
            </a:lvl2pPr>
            <a:lvl3pPr algn="l" rtl="0">
              <a:lnSpc>
                <a:spcPct val="85000"/>
              </a:lnSpc>
              <a:spcBef>
                <a:spcPts val="0"/>
              </a:spcBef>
              <a:spcAft>
                <a:spcPts val="0"/>
              </a:spcAft>
              <a:defRPr/>
            </a:lvl3pPr>
            <a:lvl4pPr algn="l" rtl="0">
              <a:lnSpc>
                <a:spcPct val="85000"/>
              </a:lnSpc>
              <a:spcBef>
                <a:spcPts val="0"/>
              </a:spcBef>
              <a:spcAft>
                <a:spcPts val="0"/>
              </a:spcAft>
              <a:defRPr/>
            </a:lvl4pPr>
            <a:lvl5pPr algn="l" rtl="0">
              <a:lnSpc>
                <a:spcPct val="85000"/>
              </a:lnSpc>
              <a:spcBef>
                <a:spcPts val="0"/>
              </a:spcBef>
              <a:spcAft>
                <a:spcPts val="0"/>
              </a:spcAft>
              <a:defRPr/>
            </a:lvl5pPr>
            <a:lvl6pPr marL="457200" algn="l" rtl="0">
              <a:lnSpc>
                <a:spcPct val="85000"/>
              </a:lnSpc>
              <a:spcBef>
                <a:spcPts val="0"/>
              </a:spcBef>
              <a:spcAft>
                <a:spcPts val="0"/>
              </a:spcAft>
              <a:defRPr/>
            </a:lvl6pPr>
            <a:lvl7pPr marL="914400" algn="l" rtl="0">
              <a:lnSpc>
                <a:spcPct val="85000"/>
              </a:lnSpc>
              <a:spcBef>
                <a:spcPts val="0"/>
              </a:spcBef>
              <a:spcAft>
                <a:spcPts val="0"/>
              </a:spcAft>
              <a:defRPr/>
            </a:lvl7pPr>
            <a:lvl8pPr marL="1371600" algn="l" rtl="0">
              <a:lnSpc>
                <a:spcPct val="85000"/>
              </a:lnSpc>
              <a:spcBef>
                <a:spcPts val="0"/>
              </a:spcBef>
              <a:spcAft>
                <a:spcPts val="0"/>
              </a:spcAft>
              <a:defRPr/>
            </a:lvl8pPr>
            <a:lvl9pPr marL="1828800" algn="l" rtl="0">
              <a:lnSpc>
                <a:spcPct val="85000"/>
              </a:lnSpc>
              <a:spcBef>
                <a:spcPts val="0"/>
              </a:spcBef>
              <a:spcAft>
                <a:spcPts val="0"/>
              </a:spcAft>
              <a:defRPr/>
            </a:lvl9pPr>
          </a:lstStyle>
          <a:p>
            <a:endParaRPr/>
          </a:p>
        </p:txBody>
      </p:sp>
      <p:sp>
        <p:nvSpPr>
          <p:cNvPr id="206" name="Shape 206"/>
          <p:cNvSpPr txBox="1">
            <a:spLocks noGrp="1"/>
          </p:cNvSpPr>
          <p:nvPr>
            <p:ph type="body" idx="1"/>
          </p:nvPr>
        </p:nvSpPr>
        <p:spPr>
          <a:xfrm>
            <a:off x="457200" y="1600200"/>
            <a:ext cx="4038599" cy="4525963"/>
          </a:xfrm>
          <a:prstGeom prst="rect">
            <a:avLst/>
          </a:prstGeom>
          <a:noFill/>
          <a:ln>
            <a:noFill/>
          </a:ln>
        </p:spPr>
        <p:txBody>
          <a:bodyPr/>
          <a:lstStyle>
            <a:lvl1pPr marL="261938" indent="-109538" algn="l" rtl="0">
              <a:lnSpc>
                <a:spcPct val="90000"/>
              </a:lnSpc>
              <a:spcBef>
                <a:spcPts val="840"/>
              </a:spcBef>
              <a:spcAft>
                <a:spcPts val="840"/>
              </a:spcAft>
              <a:buClr>
                <a:srgbClr val="FFFFFF"/>
              </a:buClr>
              <a:buFont typeface="Arial"/>
              <a:buChar char="•"/>
              <a:defRPr/>
            </a:lvl1pPr>
            <a:lvl2pPr marL="623888" indent="-65087" algn="l" rtl="0">
              <a:lnSpc>
                <a:spcPct val="90000"/>
              </a:lnSpc>
              <a:spcBef>
                <a:spcPts val="700"/>
              </a:spcBef>
              <a:spcAft>
                <a:spcPts val="700"/>
              </a:spcAft>
              <a:buClr>
                <a:srgbClr val="FFFFFF"/>
              </a:buClr>
              <a:buFont typeface="Arial"/>
              <a:buChar char="•"/>
              <a:defRPr/>
            </a:lvl2pPr>
            <a:lvl3pPr marL="987425" indent="-60325" algn="l" rtl="0">
              <a:lnSpc>
                <a:spcPct val="90000"/>
              </a:lnSpc>
              <a:spcBef>
                <a:spcPts val="700"/>
              </a:spcBef>
              <a:spcAft>
                <a:spcPts val="700"/>
              </a:spcAft>
              <a:buClr>
                <a:srgbClr val="FFFFFF"/>
              </a:buClr>
              <a:buFont typeface="Arial"/>
              <a:buChar char="•"/>
              <a:defRPr/>
            </a:lvl3pPr>
            <a:lvl4pPr marL="1349375" indent="-66675" algn="l" rtl="0">
              <a:lnSpc>
                <a:spcPct val="90000"/>
              </a:lnSpc>
              <a:spcBef>
                <a:spcPts val="700"/>
              </a:spcBef>
              <a:spcAft>
                <a:spcPts val="700"/>
              </a:spcAft>
              <a:buClr>
                <a:srgbClr val="FFFFFF"/>
              </a:buClr>
              <a:buFont typeface="Arial"/>
              <a:buChar char="•"/>
              <a:defRPr/>
            </a:lvl4pPr>
            <a:lvl5pPr marL="1698625" indent="-47625" algn="l" rtl="0">
              <a:lnSpc>
                <a:spcPct val="90000"/>
              </a:lnSpc>
              <a:spcBef>
                <a:spcPts val="700"/>
              </a:spcBef>
              <a:spcAft>
                <a:spcPts val="700"/>
              </a:spcAft>
              <a:buClr>
                <a:srgbClr val="FFFFFF"/>
              </a:buClr>
              <a:buFont typeface="Arial"/>
              <a:buChar char="•"/>
              <a:defRPr/>
            </a:lvl5pPr>
            <a:lvl6pPr marL="2155825" indent="-47625" algn="l" rtl="0">
              <a:lnSpc>
                <a:spcPct val="90000"/>
              </a:lnSpc>
              <a:spcBef>
                <a:spcPts val="700"/>
              </a:spcBef>
              <a:spcAft>
                <a:spcPts val="700"/>
              </a:spcAft>
              <a:buClr>
                <a:srgbClr val="FFFFFF"/>
              </a:buClr>
              <a:buFont typeface="Arial"/>
              <a:buChar char="•"/>
              <a:defRPr/>
            </a:lvl6pPr>
            <a:lvl7pPr marL="2613025" indent="-47625" algn="l" rtl="0">
              <a:lnSpc>
                <a:spcPct val="90000"/>
              </a:lnSpc>
              <a:spcBef>
                <a:spcPts val="700"/>
              </a:spcBef>
              <a:spcAft>
                <a:spcPts val="700"/>
              </a:spcAft>
              <a:buClr>
                <a:srgbClr val="FFFFFF"/>
              </a:buClr>
              <a:buFont typeface="Arial"/>
              <a:buChar char="•"/>
              <a:defRPr/>
            </a:lvl7pPr>
            <a:lvl8pPr marL="3070225" indent="-47625" algn="l" rtl="0">
              <a:lnSpc>
                <a:spcPct val="90000"/>
              </a:lnSpc>
              <a:spcBef>
                <a:spcPts val="700"/>
              </a:spcBef>
              <a:spcAft>
                <a:spcPts val="700"/>
              </a:spcAft>
              <a:buClr>
                <a:srgbClr val="FFFFFF"/>
              </a:buClr>
              <a:buFont typeface="Arial"/>
              <a:buChar char="•"/>
              <a:defRPr/>
            </a:lvl8pPr>
            <a:lvl9pPr marL="3527425" indent="-47625" algn="l" rtl="0">
              <a:lnSpc>
                <a:spcPct val="90000"/>
              </a:lnSpc>
              <a:spcBef>
                <a:spcPts val="700"/>
              </a:spcBef>
              <a:spcAft>
                <a:spcPts val="700"/>
              </a:spcAft>
              <a:buClr>
                <a:srgbClr val="FFFFFF"/>
              </a:buClr>
              <a:buFont typeface="Arial"/>
              <a:buChar char="•"/>
              <a:defRPr/>
            </a:lvl9pPr>
          </a:lstStyle>
          <a:p>
            <a:endParaRPr/>
          </a:p>
        </p:txBody>
      </p:sp>
      <p:sp>
        <p:nvSpPr>
          <p:cNvPr id="207" name="Shape 207"/>
          <p:cNvSpPr txBox="1">
            <a:spLocks noGrp="1"/>
          </p:cNvSpPr>
          <p:nvPr>
            <p:ph type="body" idx="2"/>
          </p:nvPr>
        </p:nvSpPr>
        <p:spPr>
          <a:xfrm>
            <a:off x="4648200" y="1600200"/>
            <a:ext cx="4038599" cy="2185988"/>
          </a:xfrm>
          <a:prstGeom prst="rect">
            <a:avLst/>
          </a:prstGeom>
          <a:noFill/>
          <a:ln>
            <a:noFill/>
          </a:ln>
        </p:spPr>
        <p:txBody>
          <a:bodyPr/>
          <a:lstStyle>
            <a:lvl1pPr marL="261938" indent="-109538" algn="l" rtl="0">
              <a:lnSpc>
                <a:spcPct val="90000"/>
              </a:lnSpc>
              <a:spcBef>
                <a:spcPts val="840"/>
              </a:spcBef>
              <a:spcAft>
                <a:spcPts val="840"/>
              </a:spcAft>
              <a:buClr>
                <a:srgbClr val="FFFFFF"/>
              </a:buClr>
              <a:buFont typeface="Arial"/>
              <a:buChar char="•"/>
              <a:defRPr/>
            </a:lvl1pPr>
            <a:lvl2pPr marL="623888" indent="-65087" algn="l" rtl="0">
              <a:lnSpc>
                <a:spcPct val="90000"/>
              </a:lnSpc>
              <a:spcBef>
                <a:spcPts val="700"/>
              </a:spcBef>
              <a:spcAft>
                <a:spcPts val="700"/>
              </a:spcAft>
              <a:buClr>
                <a:srgbClr val="FFFFFF"/>
              </a:buClr>
              <a:buFont typeface="Arial"/>
              <a:buChar char="•"/>
              <a:defRPr/>
            </a:lvl2pPr>
            <a:lvl3pPr marL="987425" indent="-60325" algn="l" rtl="0">
              <a:lnSpc>
                <a:spcPct val="90000"/>
              </a:lnSpc>
              <a:spcBef>
                <a:spcPts val="700"/>
              </a:spcBef>
              <a:spcAft>
                <a:spcPts val="700"/>
              </a:spcAft>
              <a:buClr>
                <a:srgbClr val="FFFFFF"/>
              </a:buClr>
              <a:buFont typeface="Arial"/>
              <a:buChar char="•"/>
              <a:defRPr/>
            </a:lvl3pPr>
            <a:lvl4pPr marL="1349375" indent="-66675" algn="l" rtl="0">
              <a:lnSpc>
                <a:spcPct val="90000"/>
              </a:lnSpc>
              <a:spcBef>
                <a:spcPts val="700"/>
              </a:spcBef>
              <a:spcAft>
                <a:spcPts val="700"/>
              </a:spcAft>
              <a:buClr>
                <a:srgbClr val="FFFFFF"/>
              </a:buClr>
              <a:buFont typeface="Arial"/>
              <a:buChar char="•"/>
              <a:defRPr/>
            </a:lvl4pPr>
            <a:lvl5pPr marL="1698625" indent="-47625" algn="l" rtl="0">
              <a:lnSpc>
                <a:spcPct val="90000"/>
              </a:lnSpc>
              <a:spcBef>
                <a:spcPts val="700"/>
              </a:spcBef>
              <a:spcAft>
                <a:spcPts val="700"/>
              </a:spcAft>
              <a:buClr>
                <a:srgbClr val="FFFFFF"/>
              </a:buClr>
              <a:buFont typeface="Arial"/>
              <a:buChar char="•"/>
              <a:defRPr/>
            </a:lvl5pPr>
            <a:lvl6pPr marL="2155825" indent="-47625" algn="l" rtl="0">
              <a:lnSpc>
                <a:spcPct val="90000"/>
              </a:lnSpc>
              <a:spcBef>
                <a:spcPts val="700"/>
              </a:spcBef>
              <a:spcAft>
                <a:spcPts val="700"/>
              </a:spcAft>
              <a:buClr>
                <a:srgbClr val="FFFFFF"/>
              </a:buClr>
              <a:buFont typeface="Arial"/>
              <a:buChar char="•"/>
              <a:defRPr/>
            </a:lvl6pPr>
            <a:lvl7pPr marL="2613025" indent="-47625" algn="l" rtl="0">
              <a:lnSpc>
                <a:spcPct val="90000"/>
              </a:lnSpc>
              <a:spcBef>
                <a:spcPts val="700"/>
              </a:spcBef>
              <a:spcAft>
                <a:spcPts val="700"/>
              </a:spcAft>
              <a:buClr>
                <a:srgbClr val="FFFFFF"/>
              </a:buClr>
              <a:buFont typeface="Arial"/>
              <a:buChar char="•"/>
              <a:defRPr/>
            </a:lvl7pPr>
            <a:lvl8pPr marL="3070225" indent="-47625" algn="l" rtl="0">
              <a:lnSpc>
                <a:spcPct val="90000"/>
              </a:lnSpc>
              <a:spcBef>
                <a:spcPts val="700"/>
              </a:spcBef>
              <a:spcAft>
                <a:spcPts val="700"/>
              </a:spcAft>
              <a:buClr>
                <a:srgbClr val="FFFFFF"/>
              </a:buClr>
              <a:buFont typeface="Arial"/>
              <a:buChar char="•"/>
              <a:defRPr/>
            </a:lvl8pPr>
            <a:lvl9pPr marL="3527425" indent="-47625" algn="l" rtl="0">
              <a:lnSpc>
                <a:spcPct val="90000"/>
              </a:lnSpc>
              <a:spcBef>
                <a:spcPts val="700"/>
              </a:spcBef>
              <a:spcAft>
                <a:spcPts val="700"/>
              </a:spcAft>
              <a:buClr>
                <a:srgbClr val="FFFFFF"/>
              </a:buClr>
              <a:buFont typeface="Arial"/>
              <a:buChar char="•"/>
              <a:defRPr/>
            </a:lvl9pPr>
          </a:lstStyle>
          <a:p>
            <a:endParaRPr/>
          </a:p>
        </p:txBody>
      </p:sp>
      <p:sp>
        <p:nvSpPr>
          <p:cNvPr id="208" name="Shape 208"/>
          <p:cNvSpPr txBox="1">
            <a:spLocks noGrp="1"/>
          </p:cNvSpPr>
          <p:nvPr>
            <p:ph type="body" idx="3"/>
          </p:nvPr>
        </p:nvSpPr>
        <p:spPr>
          <a:xfrm>
            <a:off x="4648200" y="3938587"/>
            <a:ext cx="4038599" cy="2187574"/>
          </a:xfrm>
          <a:prstGeom prst="rect">
            <a:avLst/>
          </a:prstGeom>
          <a:noFill/>
          <a:ln>
            <a:noFill/>
          </a:ln>
        </p:spPr>
        <p:txBody>
          <a:bodyPr/>
          <a:lstStyle>
            <a:lvl1pPr marL="261938" indent="-109538" algn="l" rtl="0">
              <a:lnSpc>
                <a:spcPct val="90000"/>
              </a:lnSpc>
              <a:spcBef>
                <a:spcPts val="840"/>
              </a:spcBef>
              <a:spcAft>
                <a:spcPts val="840"/>
              </a:spcAft>
              <a:buClr>
                <a:srgbClr val="FFFFFF"/>
              </a:buClr>
              <a:buFont typeface="Arial"/>
              <a:buChar char="•"/>
              <a:defRPr/>
            </a:lvl1pPr>
            <a:lvl2pPr marL="623888" indent="-65087" algn="l" rtl="0">
              <a:lnSpc>
                <a:spcPct val="90000"/>
              </a:lnSpc>
              <a:spcBef>
                <a:spcPts val="700"/>
              </a:spcBef>
              <a:spcAft>
                <a:spcPts val="700"/>
              </a:spcAft>
              <a:buClr>
                <a:srgbClr val="FFFFFF"/>
              </a:buClr>
              <a:buFont typeface="Arial"/>
              <a:buChar char="•"/>
              <a:defRPr/>
            </a:lvl2pPr>
            <a:lvl3pPr marL="987425" indent="-60325" algn="l" rtl="0">
              <a:lnSpc>
                <a:spcPct val="90000"/>
              </a:lnSpc>
              <a:spcBef>
                <a:spcPts val="700"/>
              </a:spcBef>
              <a:spcAft>
                <a:spcPts val="700"/>
              </a:spcAft>
              <a:buClr>
                <a:srgbClr val="FFFFFF"/>
              </a:buClr>
              <a:buFont typeface="Arial"/>
              <a:buChar char="•"/>
              <a:defRPr/>
            </a:lvl3pPr>
            <a:lvl4pPr marL="1349375" indent="-66675" algn="l" rtl="0">
              <a:lnSpc>
                <a:spcPct val="90000"/>
              </a:lnSpc>
              <a:spcBef>
                <a:spcPts val="700"/>
              </a:spcBef>
              <a:spcAft>
                <a:spcPts val="700"/>
              </a:spcAft>
              <a:buClr>
                <a:srgbClr val="FFFFFF"/>
              </a:buClr>
              <a:buFont typeface="Arial"/>
              <a:buChar char="•"/>
              <a:defRPr/>
            </a:lvl4pPr>
            <a:lvl5pPr marL="1698625" indent="-47625" algn="l" rtl="0">
              <a:lnSpc>
                <a:spcPct val="90000"/>
              </a:lnSpc>
              <a:spcBef>
                <a:spcPts val="700"/>
              </a:spcBef>
              <a:spcAft>
                <a:spcPts val="700"/>
              </a:spcAft>
              <a:buClr>
                <a:srgbClr val="FFFFFF"/>
              </a:buClr>
              <a:buFont typeface="Arial"/>
              <a:buChar char="•"/>
              <a:defRPr/>
            </a:lvl5pPr>
            <a:lvl6pPr marL="2155825" indent="-47625" algn="l" rtl="0">
              <a:lnSpc>
                <a:spcPct val="90000"/>
              </a:lnSpc>
              <a:spcBef>
                <a:spcPts val="700"/>
              </a:spcBef>
              <a:spcAft>
                <a:spcPts val="700"/>
              </a:spcAft>
              <a:buClr>
                <a:srgbClr val="FFFFFF"/>
              </a:buClr>
              <a:buFont typeface="Arial"/>
              <a:buChar char="•"/>
              <a:defRPr/>
            </a:lvl6pPr>
            <a:lvl7pPr marL="2613025" indent="-47625" algn="l" rtl="0">
              <a:lnSpc>
                <a:spcPct val="90000"/>
              </a:lnSpc>
              <a:spcBef>
                <a:spcPts val="700"/>
              </a:spcBef>
              <a:spcAft>
                <a:spcPts val="700"/>
              </a:spcAft>
              <a:buClr>
                <a:srgbClr val="FFFFFF"/>
              </a:buClr>
              <a:buFont typeface="Arial"/>
              <a:buChar char="•"/>
              <a:defRPr/>
            </a:lvl7pPr>
            <a:lvl8pPr marL="3070225" indent="-47625" algn="l" rtl="0">
              <a:lnSpc>
                <a:spcPct val="90000"/>
              </a:lnSpc>
              <a:spcBef>
                <a:spcPts val="700"/>
              </a:spcBef>
              <a:spcAft>
                <a:spcPts val="700"/>
              </a:spcAft>
              <a:buClr>
                <a:srgbClr val="FFFFFF"/>
              </a:buClr>
              <a:buFont typeface="Arial"/>
              <a:buChar char="•"/>
              <a:defRPr/>
            </a:lvl8pPr>
            <a:lvl9pPr marL="3527425" indent="-47625" algn="l" rtl="0">
              <a:lnSpc>
                <a:spcPct val="90000"/>
              </a:lnSpc>
              <a:spcBef>
                <a:spcPts val="700"/>
              </a:spcBef>
              <a:spcAft>
                <a:spcPts val="700"/>
              </a:spcAft>
              <a:buClr>
                <a:srgbClr val="FFFFFF"/>
              </a:buClr>
              <a:buFont typeface="Arial"/>
              <a:buChar char="•"/>
              <a:defRPr/>
            </a:lvl9pPr>
          </a:lstStyle>
          <a:p>
            <a:endParaRPr/>
          </a:p>
        </p:txBody>
      </p:sp>
    </p:spTree>
    <p:extLst>
      <p:ext uri="{BB962C8B-B14F-4D97-AF65-F5344CB8AC3E}">
        <p14:creationId xmlns:p14="http://schemas.microsoft.com/office/powerpoint/2010/main" val="313325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mo2016_powerpoint_standard_v2_dark-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7123"/>
          </a:xfrm>
          <a:prstGeom prst="rect">
            <a:avLst/>
          </a:prstGeom>
        </p:spPr>
      </p:pic>
      <p:sp>
        <p:nvSpPr>
          <p:cNvPr id="6" name="Title 1"/>
          <p:cNvSpPr txBox="1">
            <a:spLocks/>
          </p:cNvSpPr>
          <p:nvPr/>
        </p:nvSpPr>
        <p:spPr>
          <a:xfrm>
            <a:off x="457200" y="609600"/>
            <a:ext cx="8229600" cy="50577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Impact-based Forecast and Warning Services</a:t>
            </a:r>
          </a:p>
          <a:p>
            <a:endParaRPr lang="en-US" sz="4800" dirty="0">
              <a:solidFill>
                <a:schemeClr val="bg1"/>
              </a:solidFill>
            </a:endParaRPr>
          </a:p>
          <a:p>
            <a:r>
              <a:rPr lang="en-US" sz="3200" dirty="0" smtClean="0">
                <a:solidFill>
                  <a:schemeClr val="bg1"/>
                </a:solidFill>
              </a:rPr>
              <a:t>Curacao, October 2016</a:t>
            </a:r>
            <a:endParaRPr lang="en-US" sz="3200" dirty="0" smtClean="0">
              <a:solidFill>
                <a:schemeClr val="bg1"/>
              </a:solidFill>
            </a:endParaRPr>
          </a:p>
          <a:p>
            <a:endParaRPr lang="en-US" sz="4800" dirty="0">
              <a:solidFill>
                <a:schemeClr val="bg1"/>
              </a:solidFill>
            </a:endParaRPr>
          </a:p>
          <a:p>
            <a:r>
              <a:rPr lang="en-US" sz="3200" dirty="0" err="1" smtClean="0">
                <a:solidFill>
                  <a:schemeClr val="bg1"/>
                </a:solidFill>
              </a:rPr>
              <a:t>Haleh</a:t>
            </a:r>
            <a:r>
              <a:rPr lang="en-US" sz="3200" dirty="0" smtClean="0">
                <a:solidFill>
                  <a:schemeClr val="bg1"/>
                </a:solidFill>
              </a:rPr>
              <a:t> </a:t>
            </a:r>
            <a:r>
              <a:rPr lang="en-US" sz="3200" dirty="0" err="1" smtClean="0">
                <a:solidFill>
                  <a:schemeClr val="bg1"/>
                </a:solidFill>
              </a:rPr>
              <a:t>Kootval</a:t>
            </a:r>
            <a:endParaRPr lang="en-US" sz="3200" dirty="0" smtClean="0">
              <a:solidFill>
                <a:schemeClr val="bg1"/>
              </a:solidFill>
            </a:endParaRPr>
          </a:p>
          <a:p>
            <a:r>
              <a:rPr lang="en-US" sz="3200" dirty="0" smtClean="0">
                <a:solidFill>
                  <a:schemeClr val="bg1"/>
                </a:solidFill>
              </a:rPr>
              <a:t>Chief, Public Weather Services</a:t>
            </a:r>
            <a:endParaRPr lang="en-US" sz="3200" dirty="0">
              <a:solidFill>
                <a:schemeClr val="bg1"/>
              </a:solidFill>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sz="2800" b="1">
                <a:solidFill>
                  <a:srgbClr val="000066"/>
                </a:solidFill>
              </a:rPr>
              <a:t>Why good forecasts result in a poor response?</a:t>
            </a:r>
          </a:p>
        </p:txBody>
      </p:sp>
      <p:sp>
        <p:nvSpPr>
          <p:cNvPr id="9219" name="Content Placeholder 2"/>
          <p:cNvSpPr>
            <a:spLocks noGrp="1"/>
          </p:cNvSpPr>
          <p:nvPr>
            <p:ph idx="1"/>
          </p:nvPr>
        </p:nvSpPr>
        <p:spPr>
          <a:xfrm>
            <a:off x="457200" y="1168400"/>
            <a:ext cx="8229600" cy="4957763"/>
          </a:xfrm>
        </p:spPr>
        <p:txBody>
          <a:bodyPr>
            <a:normAutofit fontScale="77500" lnSpcReduction="20000"/>
          </a:bodyPr>
          <a:lstStyle/>
          <a:p>
            <a:pPr marL="0" indent="0">
              <a:buNone/>
            </a:pPr>
            <a:endParaRPr lang="en-US" sz="2800" dirty="0" smtClean="0">
              <a:solidFill>
                <a:srgbClr val="000066"/>
              </a:solidFill>
            </a:endParaRPr>
          </a:p>
          <a:p>
            <a:pPr marL="342900" lvl="1" indent="-342900">
              <a:buFont typeface="Arial"/>
              <a:buChar char="•"/>
            </a:pPr>
            <a:r>
              <a:rPr lang="en-US" dirty="0">
                <a:solidFill>
                  <a:srgbClr val="000066"/>
                </a:solidFill>
              </a:rPr>
              <a:t>An accurate and timely weather warning does not guarantee safety of life or prevent major economic disruption</a:t>
            </a:r>
          </a:p>
          <a:p>
            <a:endParaRPr lang="en-US" sz="2800" dirty="0" smtClean="0">
              <a:solidFill>
                <a:srgbClr val="000066"/>
              </a:solidFill>
            </a:endParaRPr>
          </a:p>
          <a:p>
            <a:endParaRPr lang="en-US" sz="2800" dirty="0">
              <a:solidFill>
                <a:srgbClr val="000066"/>
              </a:solidFill>
            </a:endParaRPr>
          </a:p>
          <a:p>
            <a:pPr lvl="1">
              <a:buFont typeface="Wingdings" charset="0"/>
              <a:buChar char="Ø"/>
            </a:pPr>
            <a:r>
              <a:rPr lang="en-US" dirty="0" smtClean="0">
                <a:solidFill>
                  <a:srgbClr val="000066"/>
                </a:solidFill>
              </a:rPr>
              <a:t>Weather </a:t>
            </a:r>
            <a:r>
              <a:rPr lang="en-US" dirty="0">
                <a:solidFill>
                  <a:srgbClr val="000066"/>
                </a:solidFill>
              </a:rPr>
              <a:t>models and other hazards models not coupled (landslides, storm surge) </a:t>
            </a:r>
          </a:p>
          <a:p>
            <a:pPr lvl="1">
              <a:buFont typeface="Wingdings" charset="0"/>
              <a:buChar char="Ø"/>
            </a:pPr>
            <a:r>
              <a:rPr lang="en-US" dirty="0">
                <a:solidFill>
                  <a:srgbClr val="000066"/>
                </a:solidFill>
              </a:rPr>
              <a:t>Lack of scientific and technical capacity to translate hazard information into impacts – therefore impacts underestimated</a:t>
            </a:r>
          </a:p>
          <a:p>
            <a:pPr lvl="1">
              <a:buFont typeface="Wingdings" charset="0"/>
              <a:buChar char="Ø"/>
            </a:pPr>
            <a:r>
              <a:rPr lang="en-US" dirty="0">
                <a:solidFill>
                  <a:srgbClr val="000066"/>
                </a:solidFill>
              </a:rPr>
              <a:t>Inadequate communication channels, which </a:t>
            </a:r>
            <a:r>
              <a:rPr lang="en-US" dirty="0" smtClean="0">
                <a:solidFill>
                  <a:srgbClr val="000066"/>
                </a:solidFill>
              </a:rPr>
              <a:t>can fail </a:t>
            </a:r>
            <a:r>
              <a:rPr lang="en-US" dirty="0">
                <a:solidFill>
                  <a:srgbClr val="000066"/>
                </a:solidFill>
              </a:rPr>
              <a:t>during the event</a:t>
            </a:r>
          </a:p>
          <a:p>
            <a:pPr lvl="1">
              <a:buFont typeface="Wingdings" charset="0"/>
              <a:buChar char="Ø"/>
            </a:pPr>
            <a:r>
              <a:rPr lang="en-US" dirty="0">
                <a:solidFill>
                  <a:srgbClr val="000066"/>
                </a:solidFill>
              </a:rPr>
              <a:t>Lack of appreciation and utilization of available vulnerability information (Maps) at local level; not shared / not routinely updated and not digital</a:t>
            </a:r>
          </a:p>
          <a:p>
            <a:pPr lvl="1">
              <a:buFont typeface="Wingdings" charset="0"/>
              <a:buChar char="Ø"/>
            </a:pPr>
            <a:r>
              <a:rPr lang="en-US" dirty="0">
                <a:solidFill>
                  <a:srgbClr val="000066"/>
                </a:solidFill>
              </a:rPr>
              <a:t>No effective decision support system</a:t>
            </a:r>
          </a:p>
          <a:p>
            <a:endParaRPr lang="en-US" sz="2000" dirty="0">
              <a:solidFill>
                <a:srgbClr val="000066"/>
              </a:solidFill>
            </a:endParaRPr>
          </a:p>
          <a:p>
            <a:endParaRPr lang="en-US" sz="2000" dirty="0">
              <a:solidFill>
                <a:srgbClr val="000066"/>
              </a:solidFill>
            </a:endParaRPr>
          </a:p>
          <a:p>
            <a:pPr>
              <a:buFont typeface="Wingdings" charset="0"/>
              <a:buNone/>
            </a:pPr>
            <a:endParaRPr lang="en-US" sz="2000" dirty="0">
              <a:solidFill>
                <a:srgbClr val="000066"/>
              </a:solidFill>
            </a:endParaRPr>
          </a:p>
        </p:txBody>
      </p:sp>
      <p:sp>
        <p:nvSpPr>
          <p:cNvPr id="9221"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5EB91EC0-3EF5-8741-A030-414544640E65}" type="slidenum">
              <a:rPr lang="en-US" sz="1200"/>
              <a:pPr/>
              <a:t>10</a:t>
            </a:fld>
            <a:endParaRPr lang="en-US" sz="1200"/>
          </a:p>
        </p:txBody>
      </p:sp>
    </p:spTree>
    <p:extLst>
      <p:ext uri="{BB962C8B-B14F-4D97-AF65-F5344CB8AC3E}">
        <p14:creationId xmlns:p14="http://schemas.microsoft.com/office/powerpoint/2010/main" val="4102385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sz="3600" b="1" smtClean="0">
                <a:solidFill>
                  <a:srgbClr val="000066"/>
                </a:solidFill>
                <a:ea typeface="ＭＳ Ｐゴシック" pitchFamily="34" charset="-128"/>
              </a:rPr>
              <a:t>How can science deliver the last mile?</a:t>
            </a:r>
          </a:p>
        </p:txBody>
      </p:sp>
      <p:sp>
        <p:nvSpPr>
          <p:cNvPr id="9219" name="Rectangle 17"/>
          <p:cNvSpPr>
            <a:spLocks noGrp="1" noChangeArrowheads="1"/>
          </p:cNvSpPr>
          <p:nvPr>
            <p:ph type="body" idx="1"/>
          </p:nvPr>
        </p:nvSpPr>
        <p:spPr>
          <a:xfrm>
            <a:off x="250825" y="990600"/>
            <a:ext cx="8713788" cy="4959350"/>
          </a:xfrm>
        </p:spPr>
        <p:txBody>
          <a:bodyPr/>
          <a:lstStyle/>
          <a:p>
            <a:r>
              <a:rPr lang="en-GB" altLang="en-US" smtClean="0">
                <a:solidFill>
                  <a:srgbClr val="000066"/>
                </a:solidFill>
                <a:ea typeface="ＭＳ Ｐゴシック" pitchFamily="34" charset="-128"/>
              </a:rPr>
              <a:t>Institutional strengthening and improving observing and forecasting systems are necessary but not sufficient prerequisite to reduce impacts</a:t>
            </a:r>
          </a:p>
          <a:p>
            <a:r>
              <a:rPr lang="en-GB" altLang="en-US" smtClean="0">
                <a:solidFill>
                  <a:srgbClr val="000066"/>
                </a:solidFill>
                <a:ea typeface="ＭＳ Ｐゴシック" pitchFamily="34" charset="-128"/>
              </a:rPr>
              <a:t>Need to understand why people do not move to safety when a warning is issued?</a:t>
            </a:r>
          </a:p>
          <a:p>
            <a:r>
              <a:rPr lang="en-GB" altLang="en-US" smtClean="0">
                <a:solidFill>
                  <a:srgbClr val="000066"/>
                </a:solidFill>
                <a:ea typeface="ＭＳ Ｐゴシック" pitchFamily="34" charset="-128"/>
              </a:rPr>
              <a:t>Is it because:</a:t>
            </a:r>
          </a:p>
          <a:p>
            <a:pPr lvl="1">
              <a:buFont typeface="Wingdings" pitchFamily="2" charset="2"/>
              <a:buChar char="ü"/>
            </a:pPr>
            <a:r>
              <a:rPr lang="en-GB" altLang="en-US" smtClean="0">
                <a:solidFill>
                  <a:srgbClr val="000066"/>
                </a:solidFill>
                <a:ea typeface="ＭＳ Ｐゴシック" pitchFamily="34" charset="-128"/>
              </a:rPr>
              <a:t>They do not know of the danger?</a:t>
            </a:r>
          </a:p>
          <a:p>
            <a:pPr lvl="1">
              <a:buFont typeface="Wingdings" pitchFamily="2" charset="2"/>
              <a:buChar char="ü"/>
            </a:pPr>
            <a:r>
              <a:rPr lang="en-GB" altLang="en-US" smtClean="0">
                <a:solidFill>
                  <a:srgbClr val="000066"/>
                </a:solidFill>
                <a:ea typeface="ＭＳ Ｐゴシック" pitchFamily="34" charset="-128"/>
              </a:rPr>
              <a:t>They know it but choose to ignore it?</a:t>
            </a:r>
          </a:p>
          <a:p>
            <a:pPr lvl="1">
              <a:buFont typeface="Wingdings" pitchFamily="2" charset="2"/>
              <a:buChar char="ü"/>
            </a:pPr>
            <a:r>
              <a:rPr lang="en-GB" altLang="en-US" smtClean="0">
                <a:solidFill>
                  <a:srgbClr val="000066"/>
                </a:solidFill>
                <a:ea typeface="ＭＳ Ｐゴシック" pitchFamily="34" charset="-128"/>
              </a:rPr>
              <a:t>They do not understand the scientific language?</a:t>
            </a:r>
          </a:p>
        </p:txBody>
      </p:sp>
    </p:spTree>
    <p:extLst>
      <p:ext uri="{BB962C8B-B14F-4D97-AF65-F5344CB8AC3E}">
        <p14:creationId xmlns:p14="http://schemas.microsoft.com/office/powerpoint/2010/main" val="1523020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algn="ctr"/>
            <a:r>
              <a:rPr lang="en-GB" altLang="en-US" sz="3600" b="1" smtClean="0">
                <a:solidFill>
                  <a:srgbClr val="000066"/>
                </a:solidFill>
                <a:ea typeface="ＭＳ Ｐゴシック" pitchFamily="34" charset="-128"/>
              </a:rPr>
              <a:t>Forecasting Impacts</a:t>
            </a:r>
          </a:p>
        </p:txBody>
      </p:sp>
      <p:sp>
        <p:nvSpPr>
          <p:cNvPr id="17411" name="Rectangle 3"/>
          <p:cNvSpPr>
            <a:spLocks noGrp="1" noChangeArrowheads="1"/>
          </p:cNvSpPr>
          <p:nvPr>
            <p:ph type="body" idx="4294967295"/>
          </p:nvPr>
        </p:nvSpPr>
        <p:spPr/>
        <p:txBody>
          <a:bodyPr>
            <a:normAutofit fontScale="92500" lnSpcReduction="10000"/>
          </a:bodyPr>
          <a:lstStyle/>
          <a:p>
            <a:pPr>
              <a:lnSpc>
                <a:spcPct val="80000"/>
              </a:lnSpc>
            </a:pPr>
            <a:r>
              <a:rPr lang="en-GB" altLang="en-US" sz="2400" dirty="0" smtClean="0">
                <a:solidFill>
                  <a:srgbClr val="000066"/>
                </a:solidFill>
                <a:ea typeface="ＭＳ Ｐゴシック" pitchFamily="34" charset="-128"/>
              </a:rPr>
              <a:t>Forecasting impact is more important than pure met forecasts: they are more readily understood by:</a:t>
            </a:r>
          </a:p>
          <a:p>
            <a:pPr lvl="1">
              <a:lnSpc>
                <a:spcPct val="80000"/>
              </a:lnSpc>
              <a:buFont typeface="Wingdings" pitchFamily="2" charset="2"/>
              <a:buChar char="Ø"/>
            </a:pPr>
            <a:r>
              <a:rPr lang="en-GB" altLang="en-US" sz="2000" dirty="0" smtClean="0">
                <a:solidFill>
                  <a:srgbClr val="000066"/>
                </a:solidFill>
                <a:ea typeface="ＭＳ Ｐゴシック" pitchFamily="34" charset="-128"/>
              </a:rPr>
              <a:t>Those at risk and;</a:t>
            </a:r>
          </a:p>
          <a:p>
            <a:pPr lvl="1">
              <a:lnSpc>
                <a:spcPct val="80000"/>
              </a:lnSpc>
              <a:buFont typeface="Wingdings" pitchFamily="2" charset="2"/>
              <a:buChar char="Ø"/>
            </a:pPr>
            <a:r>
              <a:rPr lang="en-GB" altLang="en-US" sz="2000" dirty="0" smtClean="0">
                <a:solidFill>
                  <a:srgbClr val="000066"/>
                </a:solidFill>
                <a:ea typeface="ＭＳ Ｐゴシック" pitchFamily="34" charset="-128"/>
              </a:rPr>
              <a:t>Those responsible for mitigating those risks</a:t>
            </a:r>
          </a:p>
          <a:p>
            <a:pPr>
              <a:lnSpc>
                <a:spcPct val="80000"/>
              </a:lnSpc>
            </a:pPr>
            <a:r>
              <a:rPr lang="en-GB" altLang="en-US" sz="2400" dirty="0" smtClean="0">
                <a:solidFill>
                  <a:srgbClr val="000066"/>
                </a:solidFill>
                <a:ea typeface="ＭＳ Ｐゴシック" pitchFamily="34" charset="-128"/>
              </a:rPr>
              <a:t>Meteorologists often are reluctant to, or cannot, forecast impacts due to lack of vulnerability or exposure data</a:t>
            </a:r>
          </a:p>
          <a:p>
            <a:pPr lvl="1">
              <a:lnSpc>
                <a:spcPct val="80000"/>
              </a:lnSpc>
              <a:buFont typeface="Wingdings" pitchFamily="2" charset="2"/>
              <a:buChar char="Ø"/>
            </a:pPr>
            <a:r>
              <a:rPr lang="en-GB" altLang="en-US" sz="2000" dirty="0" smtClean="0">
                <a:solidFill>
                  <a:srgbClr val="000066"/>
                </a:solidFill>
                <a:ea typeface="ＭＳ Ｐゴシック" pitchFamily="34" charset="-128"/>
              </a:rPr>
              <a:t>Extensive knowledge of vulnerability and exposure are needed but often not easily accessible by meteorologists</a:t>
            </a:r>
          </a:p>
          <a:p>
            <a:pPr>
              <a:lnSpc>
                <a:spcPct val="80000"/>
              </a:lnSpc>
            </a:pPr>
            <a:r>
              <a:rPr lang="en-GB" altLang="en-US" sz="2400" dirty="0" smtClean="0">
                <a:solidFill>
                  <a:srgbClr val="000066"/>
                </a:solidFill>
                <a:ea typeface="ＭＳ Ｐゴシック" pitchFamily="34" charset="-128"/>
              </a:rPr>
              <a:t>Without this knowledge impact forecasting is not possible</a:t>
            </a:r>
          </a:p>
          <a:p>
            <a:pPr lvl="1">
              <a:lnSpc>
                <a:spcPct val="80000"/>
              </a:lnSpc>
              <a:buFont typeface="Wingdings" pitchFamily="2" charset="2"/>
              <a:buChar char="Ø"/>
            </a:pPr>
            <a:r>
              <a:rPr lang="en-GB" altLang="en-US" sz="2400" dirty="0" smtClean="0">
                <a:solidFill>
                  <a:srgbClr val="000066"/>
                </a:solidFill>
                <a:ea typeface="ＭＳ Ｐゴシック" pitchFamily="34" charset="-128"/>
              </a:rPr>
              <a:t>Example - Flood forecasting: additional data required </a:t>
            </a:r>
          </a:p>
          <a:p>
            <a:pPr lvl="2">
              <a:lnSpc>
                <a:spcPct val="80000"/>
              </a:lnSpc>
              <a:buFont typeface="Wingdings" pitchFamily="2" charset="2"/>
              <a:buChar char="ü"/>
            </a:pPr>
            <a:r>
              <a:rPr lang="en-GB" altLang="en-US" sz="2000" dirty="0" smtClean="0">
                <a:solidFill>
                  <a:srgbClr val="000066"/>
                </a:solidFill>
                <a:ea typeface="ＭＳ Ｐゴシック" pitchFamily="34" charset="-128"/>
              </a:rPr>
              <a:t>Ground cover, run off, topography, roads and infrastructures, time of day and traffic conditions, crowd sourced information</a:t>
            </a:r>
          </a:p>
          <a:p>
            <a:pPr lvl="1">
              <a:lnSpc>
                <a:spcPct val="80000"/>
              </a:lnSpc>
              <a:buFont typeface="Wingdings" pitchFamily="2" charset="2"/>
              <a:buChar char="Ø"/>
            </a:pPr>
            <a:r>
              <a:rPr lang="en-GB" altLang="en-US" sz="2400" dirty="0" smtClean="0">
                <a:solidFill>
                  <a:srgbClr val="000066"/>
                </a:solidFill>
                <a:ea typeface="ＭＳ Ｐゴシック" pitchFamily="34" charset="-128"/>
              </a:rPr>
              <a:t>The data allows risks of impact to be forecast and warnings issued targeting those exposed to hazard</a:t>
            </a:r>
          </a:p>
          <a:p>
            <a:pPr lvl="1">
              <a:lnSpc>
                <a:spcPct val="80000"/>
              </a:lnSpc>
              <a:buFont typeface="Wingdings" pitchFamily="2" charset="2"/>
              <a:buChar char="Ø"/>
            </a:pPr>
            <a:r>
              <a:rPr lang="en-GB" altLang="en-US" sz="2400" dirty="0" smtClean="0">
                <a:solidFill>
                  <a:srgbClr val="000066"/>
                </a:solidFill>
                <a:ea typeface="ＭＳ Ｐゴシック" pitchFamily="34" charset="-128"/>
              </a:rPr>
              <a:t>Authorities can take specific actions: safe routes, closing schools and offices etc.</a:t>
            </a:r>
          </a:p>
          <a:p>
            <a:pPr lvl="1">
              <a:lnSpc>
                <a:spcPct val="80000"/>
              </a:lnSpc>
              <a:buFont typeface="Wingdings" pitchFamily="2" charset="2"/>
              <a:buChar char="Ø"/>
            </a:pPr>
            <a:endParaRPr lang="en-GB" altLang="en-US" sz="2400" dirty="0" smtClean="0">
              <a:solidFill>
                <a:srgbClr val="000066"/>
              </a:solidFill>
              <a:ea typeface="ＭＳ Ｐゴシック" pitchFamily="34" charset="-128"/>
            </a:endParaRPr>
          </a:p>
          <a:p>
            <a:pPr lvl="1">
              <a:lnSpc>
                <a:spcPct val="80000"/>
              </a:lnSpc>
              <a:buFont typeface="Wingdings" pitchFamily="2" charset="2"/>
              <a:buChar char="Ø"/>
            </a:pPr>
            <a:endParaRPr lang="en-GB" altLang="en-US" sz="2400" dirty="0" smtClean="0">
              <a:ea typeface="ＭＳ Ｐゴシック" pitchFamily="34" charset="-128"/>
            </a:endParaRPr>
          </a:p>
          <a:p>
            <a:pPr lvl="1">
              <a:lnSpc>
                <a:spcPct val="80000"/>
              </a:lnSpc>
            </a:pPr>
            <a:endParaRPr lang="en-GB" altLang="en-US" sz="2400" dirty="0" smtClean="0">
              <a:ea typeface="ＭＳ Ｐゴシック" pitchFamily="34" charset="-128"/>
            </a:endParaRPr>
          </a:p>
        </p:txBody>
      </p:sp>
      <p:sp>
        <p:nvSpPr>
          <p:cNvPr id="17412" name="Slide Number Placeholder 1"/>
          <p:cNvSpPr txBox="1">
            <a:spLocks noGrp="1"/>
          </p:cNvSpPr>
          <p:nvPr/>
        </p:nvSpPr>
        <p:spPr bwMode="auto">
          <a:xfrm>
            <a:off x="5867400" y="6478588"/>
            <a:ext cx="11525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algn="r">
              <a:spcBef>
                <a:spcPct val="0"/>
              </a:spcBef>
              <a:buClrTx/>
              <a:buFontTx/>
              <a:buNone/>
            </a:pPr>
            <a:fld id="{F9848AA4-D89A-49FF-BD7E-E31710045D70}" type="slidenum">
              <a:rPr lang="en-US" altLang="en-US" sz="1200"/>
              <a:pPr algn="r">
                <a:spcBef>
                  <a:spcPct val="0"/>
                </a:spcBef>
                <a:buClrTx/>
                <a:buFontTx/>
                <a:buNone/>
              </a:pPr>
              <a:t>12</a:t>
            </a:fld>
            <a:endParaRPr lang="en-US" altLang="en-US" sz="1200"/>
          </a:p>
        </p:txBody>
      </p:sp>
    </p:spTree>
    <p:extLst>
      <p:ext uri="{BB962C8B-B14F-4D97-AF65-F5344CB8AC3E}">
        <p14:creationId xmlns:p14="http://schemas.microsoft.com/office/powerpoint/2010/main" val="18675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algn="ctr"/>
            <a:r>
              <a:rPr lang="en-GB" altLang="en-US" sz="3600" b="1" smtClean="0">
                <a:solidFill>
                  <a:srgbClr val="000066"/>
                </a:solidFill>
                <a:ea typeface="ＭＳ Ｐゴシック" pitchFamily="34" charset="-128"/>
              </a:rPr>
              <a:t>Risk Matrix</a:t>
            </a:r>
          </a:p>
        </p:txBody>
      </p:sp>
      <p:sp>
        <p:nvSpPr>
          <p:cNvPr id="21507" name="Rectangle 3"/>
          <p:cNvSpPr>
            <a:spLocks noGrp="1" noChangeArrowheads="1"/>
          </p:cNvSpPr>
          <p:nvPr>
            <p:ph type="body" idx="4294967295"/>
          </p:nvPr>
        </p:nvSpPr>
        <p:spPr>
          <a:xfrm>
            <a:off x="457200" y="2057400"/>
            <a:ext cx="8229600" cy="4078288"/>
          </a:xfrm>
        </p:spPr>
        <p:txBody>
          <a:bodyPr>
            <a:normAutofit/>
          </a:bodyPr>
          <a:lstStyle/>
          <a:p>
            <a:pPr>
              <a:lnSpc>
                <a:spcPct val="90000"/>
              </a:lnSpc>
            </a:pPr>
            <a:r>
              <a:rPr lang="en-GB" altLang="en-US" dirty="0" smtClean="0">
                <a:solidFill>
                  <a:srgbClr val="000066"/>
                </a:solidFill>
                <a:ea typeface="ＭＳ Ｐゴシック" pitchFamily="34" charset="-128"/>
              </a:rPr>
              <a:t>Identify likelihood of event and potential impact</a:t>
            </a:r>
          </a:p>
          <a:p>
            <a:pPr>
              <a:lnSpc>
                <a:spcPct val="90000"/>
              </a:lnSpc>
            </a:pPr>
            <a:r>
              <a:rPr lang="en-GB" altLang="en-US" dirty="0" smtClean="0">
                <a:solidFill>
                  <a:srgbClr val="000066"/>
                </a:solidFill>
                <a:ea typeface="ＭＳ Ｐゴシック" pitchFamily="34" charset="-128"/>
              </a:rPr>
              <a:t>Likelihood relates to uncertainty (location or severity of event)</a:t>
            </a:r>
          </a:p>
          <a:p>
            <a:pPr>
              <a:lnSpc>
                <a:spcPct val="90000"/>
              </a:lnSpc>
            </a:pPr>
            <a:r>
              <a:rPr lang="en-GB" altLang="en-US" dirty="0" smtClean="0">
                <a:solidFill>
                  <a:srgbClr val="000066"/>
                </a:solidFill>
                <a:ea typeface="ＭＳ Ｐゴシック" pitchFamily="34" charset="-128"/>
              </a:rPr>
              <a:t>Impact relates to vulnerability and exposure</a:t>
            </a:r>
          </a:p>
          <a:p>
            <a:pPr>
              <a:lnSpc>
                <a:spcPct val="90000"/>
              </a:lnSpc>
            </a:pPr>
            <a:endParaRPr lang="en-GB" altLang="en-US" dirty="0" smtClean="0">
              <a:ea typeface="ＭＳ Ｐゴシック" pitchFamily="34" charset="-128"/>
            </a:endParaRPr>
          </a:p>
        </p:txBody>
      </p:sp>
      <p:sp>
        <p:nvSpPr>
          <p:cNvPr id="21508" name="Slide Number Placeholder 1"/>
          <p:cNvSpPr txBox="1">
            <a:spLocks noGrp="1"/>
          </p:cNvSpPr>
          <p:nvPr/>
        </p:nvSpPr>
        <p:spPr bwMode="auto">
          <a:xfrm>
            <a:off x="5867400" y="6478588"/>
            <a:ext cx="11525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algn="r">
              <a:spcBef>
                <a:spcPct val="0"/>
              </a:spcBef>
              <a:buClrTx/>
              <a:buFontTx/>
              <a:buNone/>
            </a:pPr>
            <a:fld id="{87FC5065-1F33-4765-A825-A0A29A61C269}" type="slidenum">
              <a:rPr lang="en-US" altLang="en-US" sz="1200"/>
              <a:pPr algn="r">
                <a:spcBef>
                  <a:spcPct val="0"/>
                </a:spcBef>
                <a:buClrTx/>
                <a:buFontTx/>
                <a:buNone/>
              </a:pPr>
              <a:t>13</a:t>
            </a:fld>
            <a:endParaRPr lang="en-US" altLang="en-US" sz="1200"/>
          </a:p>
        </p:txBody>
      </p:sp>
    </p:spTree>
    <p:extLst>
      <p:ext uri="{BB962C8B-B14F-4D97-AF65-F5344CB8AC3E}">
        <p14:creationId xmlns:p14="http://schemas.microsoft.com/office/powerpoint/2010/main" val="2466967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38125" y="4191000"/>
            <a:ext cx="1600200" cy="3921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9pPr>
          </a:lstStyle>
          <a:p>
            <a:pPr algn="ctr">
              <a:defRPr/>
            </a:pPr>
            <a:endParaRPr lang="en-GB" altLang="en-US" smtClean="0">
              <a:solidFill>
                <a:srgbClr val="FFFFFF"/>
              </a:solidFill>
              <a:latin typeface="Arial Narrow" pitchFamily="34" charset="0"/>
            </a:endParaRPr>
          </a:p>
        </p:txBody>
      </p:sp>
      <p:sp>
        <p:nvSpPr>
          <p:cNvPr id="17" name="Rectangle 16"/>
          <p:cNvSpPr/>
          <p:nvPr/>
        </p:nvSpPr>
        <p:spPr>
          <a:xfrm>
            <a:off x="238125" y="5365750"/>
            <a:ext cx="1600200" cy="3095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9pPr>
          </a:lstStyle>
          <a:p>
            <a:pPr algn="ctr">
              <a:defRPr/>
            </a:pPr>
            <a:endParaRPr lang="en-GB" altLang="en-US" smtClean="0">
              <a:solidFill>
                <a:srgbClr val="FFFFFF"/>
              </a:solidFill>
              <a:latin typeface="Arial Narrow" pitchFamily="34" charset="0"/>
            </a:endParaRPr>
          </a:p>
        </p:txBody>
      </p:sp>
      <p:sp>
        <p:nvSpPr>
          <p:cNvPr id="16" name="Rectangle 15"/>
          <p:cNvSpPr/>
          <p:nvPr/>
        </p:nvSpPr>
        <p:spPr>
          <a:xfrm>
            <a:off x="238125" y="4767263"/>
            <a:ext cx="1600200" cy="338137"/>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9pPr>
          </a:lstStyle>
          <a:p>
            <a:pPr algn="ctr">
              <a:defRPr/>
            </a:pPr>
            <a:endParaRPr lang="en-GB" altLang="en-US" smtClean="0">
              <a:solidFill>
                <a:srgbClr val="FFFFFF"/>
              </a:solidFill>
              <a:latin typeface="Arial Narrow" pitchFamily="34" charset="0"/>
            </a:endParaRPr>
          </a:p>
        </p:txBody>
      </p:sp>
      <p:sp>
        <p:nvSpPr>
          <p:cNvPr id="3" name="Rectangle 2"/>
          <p:cNvSpPr/>
          <p:nvPr/>
        </p:nvSpPr>
        <p:spPr>
          <a:xfrm>
            <a:off x="238125" y="3362325"/>
            <a:ext cx="1600200" cy="617538"/>
          </a:xfrm>
          <a:prstGeom prst="rect">
            <a:avLst/>
          </a:prstGeom>
          <a:solidFill>
            <a:srgbClr val="7CF729"/>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9pPr>
          </a:lstStyle>
          <a:p>
            <a:pPr algn="ctr">
              <a:defRPr/>
            </a:pPr>
            <a:endParaRPr lang="en-GB" altLang="en-US" smtClean="0">
              <a:solidFill>
                <a:srgbClr val="FFFFFF"/>
              </a:solidFill>
              <a:latin typeface="Arial Narrow" pitchFamily="34" charset="0"/>
            </a:endParaRPr>
          </a:p>
        </p:txBody>
      </p:sp>
      <p:sp>
        <p:nvSpPr>
          <p:cNvPr id="22534" name="Rectangle 2"/>
          <p:cNvSpPr>
            <a:spLocks noGrp="1"/>
          </p:cNvSpPr>
          <p:nvPr>
            <p:ph type="title" idx="4294967295"/>
          </p:nvPr>
        </p:nvSpPr>
        <p:spPr/>
        <p:txBody>
          <a:bodyPr anchor="t"/>
          <a:lstStyle/>
          <a:p>
            <a:r>
              <a:rPr lang="en-GB" altLang="en-US" smtClean="0">
                <a:ea typeface="ＭＳ Ｐゴシック" pitchFamily="34" charset="-128"/>
              </a:rPr>
              <a:t>Risk Matrix</a:t>
            </a:r>
          </a:p>
        </p:txBody>
      </p:sp>
      <p:sp>
        <p:nvSpPr>
          <p:cNvPr id="22535" name="Line 3"/>
          <p:cNvSpPr>
            <a:spLocks noChangeShapeType="1"/>
          </p:cNvSpPr>
          <p:nvPr/>
        </p:nvSpPr>
        <p:spPr bwMode="auto">
          <a:xfrm>
            <a:off x="900113" y="4797425"/>
            <a:ext cx="70564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2536" name="Text Box 4"/>
          <p:cNvSpPr txBox="1">
            <a:spLocks noChangeArrowheads="1"/>
          </p:cNvSpPr>
          <p:nvPr/>
        </p:nvSpPr>
        <p:spPr bwMode="auto">
          <a:xfrm>
            <a:off x="2679700" y="976313"/>
            <a:ext cx="1841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eaLnBrk="1" hangingPunct="1">
              <a:lnSpc>
                <a:spcPct val="85000"/>
              </a:lnSpc>
              <a:spcBef>
                <a:spcPct val="0"/>
              </a:spcBef>
              <a:buClrTx/>
              <a:buFontTx/>
              <a:buNone/>
            </a:pPr>
            <a:endParaRPr lang="en-GB" altLang="en-US" sz="4400">
              <a:solidFill>
                <a:schemeClr val="tx2"/>
              </a:solidFill>
              <a:cs typeface="Arial" charset="0"/>
            </a:endParaRPr>
          </a:p>
        </p:txBody>
      </p:sp>
      <p:sp>
        <p:nvSpPr>
          <p:cNvPr id="22537" name="Text Box 5"/>
          <p:cNvSpPr txBox="1">
            <a:spLocks noChangeArrowheads="1"/>
          </p:cNvSpPr>
          <p:nvPr/>
        </p:nvSpPr>
        <p:spPr bwMode="auto">
          <a:xfrm>
            <a:off x="2124075" y="1412875"/>
            <a:ext cx="576103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eaLnBrk="1" hangingPunct="1">
              <a:lnSpc>
                <a:spcPct val="85000"/>
              </a:lnSpc>
              <a:buClrTx/>
              <a:buFontTx/>
              <a:buNone/>
            </a:pPr>
            <a:endParaRPr lang="en-GB" altLang="en-US" sz="4400">
              <a:solidFill>
                <a:schemeClr val="bg1"/>
              </a:solidFill>
              <a:cs typeface="Arial" charset="0"/>
            </a:endParaRPr>
          </a:p>
        </p:txBody>
      </p:sp>
      <p:graphicFrame>
        <p:nvGraphicFramePr>
          <p:cNvPr id="57403" name="Group 59"/>
          <p:cNvGraphicFramePr>
            <a:graphicFrameLocks noGrp="1"/>
          </p:cNvGraphicFramePr>
          <p:nvPr/>
        </p:nvGraphicFramePr>
        <p:xfrm>
          <a:off x="2514600" y="1524000"/>
          <a:ext cx="5334000" cy="2992441"/>
        </p:xfrm>
        <a:graphic>
          <a:graphicData uri="http://schemas.openxmlformats.org/drawingml/2006/table">
            <a:tbl>
              <a:tblPr/>
              <a:tblGrid>
                <a:gridCol w="603250"/>
                <a:gridCol w="774700"/>
                <a:gridCol w="990600"/>
                <a:gridCol w="1012825"/>
                <a:gridCol w="1049338"/>
                <a:gridCol w="903287"/>
              </a:tblGrid>
              <a:tr h="457215">
                <a:tc rowSpan="5">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HIGH</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457215">
                <a:tc vMerge="1">
                  <a:txBody>
                    <a:bodyPr/>
                    <a:lstStyle/>
                    <a:p>
                      <a:endParaRPr lang="en-US"/>
                    </a:p>
                  </a:txBody>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MED</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r>
              <a:tr h="461951">
                <a:tc vMerge="1">
                  <a:txBody>
                    <a:bodyPr/>
                    <a:lstStyle/>
                    <a:p>
                      <a:endParaRPr lang="en-US"/>
                    </a:p>
                  </a:txBody>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LOW</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X</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r>
              <a:tr h="579421">
                <a:tc vMerge="1">
                  <a:txBody>
                    <a:bodyPr/>
                    <a:lstStyle/>
                    <a:p>
                      <a:endParaRPr lang="en-US"/>
                    </a:p>
                  </a:txBody>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VERY LOW</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579421">
                <a:tc vMerge="1">
                  <a:txBody>
                    <a:bodyPr/>
                    <a:lstStyle/>
                    <a:p>
                      <a:endParaRPr lang="en-US"/>
                    </a:p>
                  </a:txBody>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VERY LOW</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 LOW</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MEDIUM</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HIGH</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57215">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5">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IMPACT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2582" name="Text Box 51"/>
          <p:cNvSpPr txBox="1">
            <a:spLocks noChangeArrowheads="1"/>
          </p:cNvSpPr>
          <p:nvPr/>
        </p:nvSpPr>
        <p:spPr bwMode="auto">
          <a:xfrm>
            <a:off x="2124075" y="2781300"/>
            <a:ext cx="4318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eaLnBrk="1" hangingPunct="1">
              <a:lnSpc>
                <a:spcPct val="85000"/>
              </a:lnSpc>
              <a:buClrTx/>
              <a:buFontTx/>
              <a:buNone/>
            </a:pPr>
            <a:endParaRPr lang="en-GB" altLang="en-US" sz="1600">
              <a:solidFill>
                <a:srgbClr val="000000"/>
              </a:solidFill>
              <a:cs typeface="Arial" charset="0"/>
            </a:endParaRPr>
          </a:p>
        </p:txBody>
      </p:sp>
      <p:sp>
        <p:nvSpPr>
          <p:cNvPr id="22583" name="Text Box 52"/>
          <p:cNvSpPr txBox="1">
            <a:spLocks noChangeArrowheads="1"/>
          </p:cNvSpPr>
          <p:nvPr/>
        </p:nvSpPr>
        <p:spPr bwMode="auto">
          <a:xfrm rot="5400000">
            <a:off x="2008981" y="3186907"/>
            <a:ext cx="19415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eaLnBrk="1" hangingPunct="1">
              <a:lnSpc>
                <a:spcPct val="85000"/>
              </a:lnSpc>
              <a:buClrTx/>
              <a:buFontTx/>
              <a:buNone/>
            </a:pPr>
            <a:r>
              <a:rPr lang="en-GB" altLang="en-US" sz="1400" b="1">
                <a:cs typeface="Arial" charset="0"/>
              </a:rPr>
              <a:t>LIKELIHOOD</a:t>
            </a:r>
          </a:p>
        </p:txBody>
      </p:sp>
      <p:sp>
        <p:nvSpPr>
          <p:cNvPr id="22584" name="Text Box 53"/>
          <p:cNvSpPr txBox="1">
            <a:spLocks noChangeArrowheads="1"/>
          </p:cNvSpPr>
          <p:nvPr/>
        </p:nvSpPr>
        <p:spPr bwMode="auto">
          <a:xfrm>
            <a:off x="1979613" y="5334000"/>
            <a:ext cx="604996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eaLnBrk="1" hangingPunct="1">
              <a:lnSpc>
                <a:spcPct val="85000"/>
              </a:lnSpc>
              <a:buClrTx/>
              <a:buFontTx/>
              <a:buNone/>
            </a:pPr>
            <a:r>
              <a:rPr lang="en-GB" altLang="en-US" sz="2000">
                <a:cs typeface="Arial" charset="0"/>
              </a:rPr>
              <a:t>Assign a colour to the warning which is a combination of potential impact and likelihood </a:t>
            </a:r>
            <a:r>
              <a:rPr lang="en-GB" altLang="en-US" sz="1800">
                <a:cs typeface="Arial" charset="0"/>
              </a:rPr>
              <a:t>(source: Met Office)</a:t>
            </a:r>
          </a:p>
        </p:txBody>
      </p:sp>
      <p:sp>
        <p:nvSpPr>
          <p:cNvPr id="22585" name="Freeform 54"/>
          <p:cNvSpPr>
            <a:spLocks/>
          </p:cNvSpPr>
          <p:nvPr/>
        </p:nvSpPr>
        <p:spPr bwMode="auto">
          <a:xfrm>
            <a:off x="3886200" y="4114800"/>
            <a:ext cx="4537075" cy="1152525"/>
          </a:xfrm>
          <a:custGeom>
            <a:avLst/>
            <a:gdLst>
              <a:gd name="T0" fmla="*/ 0 w 4310"/>
              <a:gd name="T1" fmla="*/ 2147483647 h 1300"/>
              <a:gd name="T2" fmla="*/ 0 w 4310"/>
              <a:gd name="T3" fmla="*/ 2147483647 h 1300"/>
              <a:gd name="T4" fmla="*/ 2147483647 w 4310"/>
              <a:gd name="T5" fmla="*/ 2147483647 h 1300"/>
              <a:gd name="T6" fmla="*/ 2147483647 w 4310"/>
              <a:gd name="T7" fmla="*/ 2147483647 h 1300"/>
              <a:gd name="T8" fmla="*/ 2147483647 w 4310"/>
              <a:gd name="T9" fmla="*/ 2147483647 h 1300"/>
              <a:gd name="T10" fmla="*/ 2147483647 w 4310"/>
              <a:gd name="T11" fmla="*/ 0 h 1300"/>
              <a:gd name="T12" fmla="*/ 2147483647 w 4310"/>
              <a:gd name="T13" fmla="*/ 2147483647 h 1300"/>
              <a:gd name="T14" fmla="*/ 0 w 4310"/>
              <a:gd name="T15" fmla="*/ 2147483647 h 1300"/>
              <a:gd name="T16" fmla="*/ 0 60000 65536"/>
              <a:gd name="T17" fmla="*/ 0 60000 65536"/>
              <a:gd name="T18" fmla="*/ 0 60000 65536"/>
              <a:gd name="T19" fmla="*/ 0 60000 65536"/>
              <a:gd name="T20" fmla="*/ 0 60000 65536"/>
              <a:gd name="T21" fmla="*/ 0 60000 65536"/>
              <a:gd name="T22" fmla="*/ 0 60000 65536"/>
              <a:gd name="T23" fmla="*/ 0 60000 65536"/>
              <a:gd name="T24" fmla="*/ 0 w 4310"/>
              <a:gd name="T25" fmla="*/ 0 h 1300"/>
              <a:gd name="T26" fmla="*/ 4310 w 4310"/>
              <a:gd name="T27" fmla="*/ 1300 h 1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10" h="1300">
                <a:moveTo>
                  <a:pt x="0" y="417"/>
                </a:moveTo>
                <a:lnTo>
                  <a:pt x="0" y="871"/>
                </a:lnTo>
                <a:lnTo>
                  <a:pt x="3304" y="1097"/>
                </a:lnTo>
                <a:lnTo>
                  <a:pt x="3315" y="1300"/>
                </a:lnTo>
                <a:lnTo>
                  <a:pt x="4310" y="644"/>
                </a:lnTo>
                <a:lnTo>
                  <a:pt x="3309" y="0"/>
                </a:lnTo>
                <a:lnTo>
                  <a:pt x="3315" y="187"/>
                </a:lnTo>
                <a:lnTo>
                  <a:pt x="0" y="417"/>
                </a:lnTo>
                <a:close/>
              </a:path>
            </a:pathLst>
          </a:custGeom>
          <a:blipFill dpi="0" rotWithShape="0">
            <a:blip r:embed="rId2"/>
            <a:srcRect/>
            <a:stretch>
              <a:fillRect/>
            </a:stretch>
          </a:blipFill>
          <a:ln w="9525">
            <a:solidFill>
              <a:schemeClr val="tx1"/>
            </a:solidFill>
            <a:round/>
            <a:headEnd/>
            <a:tailEnd/>
          </a:ln>
        </p:spPr>
        <p:txBody>
          <a:bodyPr/>
          <a:lstStyle/>
          <a:p>
            <a:endParaRPr lang="en-US"/>
          </a:p>
        </p:txBody>
      </p:sp>
      <p:sp>
        <p:nvSpPr>
          <p:cNvPr id="22586" name="Text Box 55"/>
          <p:cNvSpPr txBox="1">
            <a:spLocks noChangeArrowheads="1"/>
          </p:cNvSpPr>
          <p:nvPr/>
        </p:nvSpPr>
        <p:spPr bwMode="auto">
          <a:xfrm>
            <a:off x="8583613" y="2416175"/>
            <a:ext cx="1841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eaLnBrk="1" hangingPunct="1">
              <a:lnSpc>
                <a:spcPct val="85000"/>
              </a:lnSpc>
              <a:spcBef>
                <a:spcPct val="0"/>
              </a:spcBef>
              <a:buClrTx/>
              <a:buFontTx/>
              <a:buNone/>
            </a:pPr>
            <a:endParaRPr lang="en-GB" altLang="en-US" sz="4400">
              <a:solidFill>
                <a:schemeClr val="tx2"/>
              </a:solidFill>
              <a:cs typeface="Arial" charset="0"/>
            </a:endParaRPr>
          </a:p>
        </p:txBody>
      </p:sp>
      <p:sp>
        <p:nvSpPr>
          <p:cNvPr id="22587" name="Freeform 56" descr="fadev"/>
          <p:cNvSpPr>
            <a:spLocks/>
          </p:cNvSpPr>
          <p:nvPr/>
        </p:nvSpPr>
        <p:spPr bwMode="auto">
          <a:xfrm rot="-5400000">
            <a:off x="1108868" y="1862932"/>
            <a:ext cx="2735263" cy="1143000"/>
          </a:xfrm>
          <a:custGeom>
            <a:avLst/>
            <a:gdLst>
              <a:gd name="T0" fmla="*/ 0 w 4310"/>
              <a:gd name="T1" fmla="*/ 2147483647 h 1300"/>
              <a:gd name="T2" fmla="*/ 0 w 4310"/>
              <a:gd name="T3" fmla="*/ 2147483647 h 1300"/>
              <a:gd name="T4" fmla="*/ 2147483647 w 4310"/>
              <a:gd name="T5" fmla="*/ 2147483647 h 1300"/>
              <a:gd name="T6" fmla="*/ 2147483647 w 4310"/>
              <a:gd name="T7" fmla="*/ 2147483647 h 1300"/>
              <a:gd name="T8" fmla="*/ 2147483647 w 4310"/>
              <a:gd name="T9" fmla="*/ 2147483647 h 1300"/>
              <a:gd name="T10" fmla="*/ 2147483647 w 4310"/>
              <a:gd name="T11" fmla="*/ 0 h 1300"/>
              <a:gd name="T12" fmla="*/ 2147483647 w 4310"/>
              <a:gd name="T13" fmla="*/ 2147483647 h 1300"/>
              <a:gd name="T14" fmla="*/ 0 w 4310"/>
              <a:gd name="T15" fmla="*/ 2147483647 h 1300"/>
              <a:gd name="T16" fmla="*/ 0 60000 65536"/>
              <a:gd name="T17" fmla="*/ 0 60000 65536"/>
              <a:gd name="T18" fmla="*/ 0 60000 65536"/>
              <a:gd name="T19" fmla="*/ 0 60000 65536"/>
              <a:gd name="T20" fmla="*/ 0 60000 65536"/>
              <a:gd name="T21" fmla="*/ 0 60000 65536"/>
              <a:gd name="T22" fmla="*/ 0 60000 65536"/>
              <a:gd name="T23" fmla="*/ 0 60000 65536"/>
              <a:gd name="T24" fmla="*/ 0 w 4310"/>
              <a:gd name="T25" fmla="*/ 0 h 1300"/>
              <a:gd name="T26" fmla="*/ 4310 w 4310"/>
              <a:gd name="T27" fmla="*/ 1300 h 1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10" h="1300">
                <a:moveTo>
                  <a:pt x="0" y="417"/>
                </a:moveTo>
                <a:lnTo>
                  <a:pt x="0" y="871"/>
                </a:lnTo>
                <a:lnTo>
                  <a:pt x="3304" y="1097"/>
                </a:lnTo>
                <a:lnTo>
                  <a:pt x="3315" y="1300"/>
                </a:lnTo>
                <a:lnTo>
                  <a:pt x="4310" y="644"/>
                </a:lnTo>
                <a:lnTo>
                  <a:pt x="3309" y="0"/>
                </a:lnTo>
                <a:lnTo>
                  <a:pt x="3315" y="187"/>
                </a:lnTo>
                <a:lnTo>
                  <a:pt x="0" y="417"/>
                </a:lnTo>
                <a:close/>
              </a:path>
            </a:pathLst>
          </a:custGeom>
          <a:blipFill dpi="0" rotWithShape="0">
            <a:blip r:embed="rId3"/>
            <a:srcRect/>
            <a:stretch>
              <a:fillRect/>
            </a:stretch>
          </a:blipFill>
          <a:ln w="9525">
            <a:solidFill>
              <a:schemeClr val="tx1"/>
            </a:solidFill>
            <a:round/>
            <a:headEnd/>
            <a:tailEnd/>
          </a:ln>
        </p:spPr>
        <p:txBody>
          <a:bodyPr/>
          <a:lstStyle/>
          <a:p>
            <a:endParaRPr lang="en-US"/>
          </a:p>
        </p:txBody>
      </p:sp>
      <p:sp>
        <p:nvSpPr>
          <p:cNvPr id="22588" name="TextBox 1"/>
          <p:cNvSpPr txBox="1">
            <a:spLocks noChangeArrowheads="1"/>
          </p:cNvSpPr>
          <p:nvPr/>
        </p:nvSpPr>
        <p:spPr bwMode="auto">
          <a:xfrm>
            <a:off x="192088" y="3359150"/>
            <a:ext cx="18954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r>
              <a:rPr lang="en-US" altLang="en-US" sz="1200" b="1"/>
              <a:t>Green: No severe hydrometeorological hazard is expected</a:t>
            </a:r>
          </a:p>
          <a:p>
            <a:endParaRPr lang="en-US" altLang="en-US" sz="1200" b="1"/>
          </a:p>
          <a:p>
            <a:r>
              <a:rPr lang="en-US" altLang="en-US" sz="1200" b="1"/>
              <a:t>Yellow: Be aware</a:t>
            </a:r>
          </a:p>
          <a:p>
            <a:endParaRPr lang="en-US" altLang="en-US" sz="1200" b="1"/>
          </a:p>
          <a:p>
            <a:r>
              <a:rPr lang="en-US" altLang="en-US" sz="1200" b="1"/>
              <a:t>Orange: Be prepared</a:t>
            </a:r>
          </a:p>
          <a:p>
            <a:endParaRPr lang="en-US" altLang="en-US" sz="1200" b="1"/>
          </a:p>
          <a:p>
            <a:r>
              <a:rPr lang="en-US" altLang="en-US" sz="1200" b="1"/>
              <a:t>Red: Take acti</a:t>
            </a:r>
            <a:r>
              <a:rPr lang="en-US" altLang="en-US" sz="1200"/>
              <a:t>on</a:t>
            </a:r>
          </a:p>
        </p:txBody>
      </p:sp>
      <p:sp>
        <p:nvSpPr>
          <p:cNvPr id="22589" name="Slide Number Placeholder 3"/>
          <p:cNvSpPr txBox="1">
            <a:spLocks noGrp="1"/>
          </p:cNvSpPr>
          <p:nvPr/>
        </p:nvSpPr>
        <p:spPr bwMode="auto">
          <a:xfrm>
            <a:off x="5867400" y="6478588"/>
            <a:ext cx="11525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algn="r">
              <a:spcBef>
                <a:spcPct val="0"/>
              </a:spcBef>
              <a:buClrTx/>
              <a:buFontTx/>
              <a:buNone/>
            </a:pPr>
            <a:fld id="{2E3058BB-795A-4D30-8AA6-7DE33C7C7333}" type="slidenum">
              <a:rPr lang="en-US" altLang="en-US" sz="1200"/>
              <a:pPr algn="r">
                <a:spcBef>
                  <a:spcPct val="0"/>
                </a:spcBef>
                <a:buClrTx/>
                <a:buFontTx/>
                <a:buNone/>
              </a:pPr>
              <a:t>14</a:t>
            </a:fld>
            <a:endParaRPr lang="en-US" altLang="en-US" sz="1200"/>
          </a:p>
        </p:txBody>
      </p:sp>
    </p:spTree>
    <p:extLst>
      <p:ext uri="{BB962C8B-B14F-4D97-AF65-F5344CB8AC3E}">
        <p14:creationId xmlns:p14="http://schemas.microsoft.com/office/powerpoint/2010/main" val="23075661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algn="ctr"/>
            <a:r>
              <a:rPr lang="en-US" b="1" dirty="0" smtClean="0">
                <a:solidFill>
                  <a:srgbClr val="000066"/>
                </a:solidFill>
              </a:rPr>
              <a:t>Recommended </a:t>
            </a:r>
            <a:r>
              <a:rPr lang="en-US" b="1" dirty="0">
                <a:solidFill>
                  <a:srgbClr val="000066"/>
                </a:solidFill>
              </a:rPr>
              <a:t>Elements of </a:t>
            </a:r>
            <a:r>
              <a:rPr lang="en-US" b="1" dirty="0" smtClean="0">
                <a:solidFill>
                  <a:srgbClr val="000066"/>
                </a:solidFill>
              </a:rPr>
              <a:t>Impact-based Forecasts </a:t>
            </a:r>
            <a:r>
              <a:rPr lang="en-US" b="1" dirty="0">
                <a:solidFill>
                  <a:srgbClr val="000066"/>
                </a:solidFill>
              </a:rPr>
              <a:t>and </a:t>
            </a:r>
            <a:r>
              <a:rPr lang="en-US" b="1" dirty="0" smtClean="0">
                <a:solidFill>
                  <a:srgbClr val="000066"/>
                </a:solidFill>
              </a:rPr>
              <a:t>Warnings</a:t>
            </a:r>
            <a:endParaRPr lang="en-US" b="1" dirty="0">
              <a:solidFill>
                <a:srgbClr val="000066"/>
              </a:solidFill>
            </a:endParaRPr>
          </a:p>
        </p:txBody>
      </p:sp>
      <p:sp>
        <p:nvSpPr>
          <p:cNvPr id="13315" name="Content Placeholder 2"/>
          <p:cNvSpPr>
            <a:spLocks noGrp="1"/>
          </p:cNvSpPr>
          <p:nvPr>
            <p:ph idx="1"/>
          </p:nvPr>
        </p:nvSpPr>
        <p:spPr/>
        <p:txBody>
          <a:bodyPr/>
          <a:lstStyle/>
          <a:p>
            <a:pPr marL="0" indent="0">
              <a:buFont typeface="Wingdings" charset="0"/>
              <a:buNone/>
            </a:pPr>
            <a:r>
              <a:rPr lang="en-US" sz="3200">
                <a:solidFill>
                  <a:srgbClr val="000066"/>
                </a:solidFill>
              </a:rPr>
              <a:t>1.	</a:t>
            </a:r>
            <a:r>
              <a:rPr lang="en-US" sz="3200">
                <a:solidFill>
                  <a:srgbClr val="FF0000"/>
                </a:solidFill>
              </a:rPr>
              <a:t>Partnerships</a:t>
            </a:r>
          </a:p>
          <a:p>
            <a:pPr lvl="1"/>
            <a:r>
              <a:rPr lang="en-GB">
                <a:solidFill>
                  <a:srgbClr val="000066"/>
                </a:solidFill>
              </a:rPr>
              <a:t>Main key and also challenge: NMHSs need to work in partnership with other government agencies,(emergency response, mapping agencies, transport), international bodies, scientific institutions, NGOs, and local communities </a:t>
            </a:r>
          </a:p>
          <a:p>
            <a:pPr lvl="1"/>
            <a:r>
              <a:rPr lang="en-GB">
                <a:solidFill>
                  <a:srgbClr val="000066"/>
                </a:solidFill>
              </a:rPr>
              <a:t>Data sharing among different agencies and departments vital (demographic, GIS and mapping, economic etc)</a:t>
            </a:r>
          </a:p>
        </p:txBody>
      </p:sp>
      <p:sp>
        <p:nvSpPr>
          <p:cNvPr id="13317"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1170901F-F865-524B-BC5A-A1573B68B829}" type="slidenum">
              <a:rPr lang="en-US" sz="1200"/>
              <a:pPr/>
              <a:t>15</a:t>
            </a:fld>
            <a:endParaRPr lang="en-US" sz="1200"/>
          </a:p>
        </p:txBody>
      </p:sp>
    </p:spTree>
    <p:extLst>
      <p:ext uri="{BB962C8B-B14F-4D97-AF65-F5344CB8AC3E}">
        <p14:creationId xmlns:p14="http://schemas.microsoft.com/office/powerpoint/2010/main" val="3221339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US" altLang="en-US" b="1" smtClean="0">
                <a:solidFill>
                  <a:srgbClr val="000066"/>
                </a:solidFill>
                <a:ea typeface="ＭＳ Ｐゴシック" pitchFamily="34" charset="-128"/>
              </a:rPr>
              <a:t>Partnerships</a:t>
            </a:r>
          </a:p>
        </p:txBody>
      </p:sp>
      <p:sp>
        <p:nvSpPr>
          <p:cNvPr id="25603" name="Content Placeholder 2"/>
          <p:cNvSpPr>
            <a:spLocks noGrp="1"/>
          </p:cNvSpPr>
          <p:nvPr>
            <p:ph idx="1"/>
          </p:nvPr>
        </p:nvSpPr>
        <p:spPr/>
        <p:txBody>
          <a:bodyPr/>
          <a:lstStyle/>
          <a:p>
            <a:pPr marL="0" indent="0">
              <a:buFont typeface="Wingdings" pitchFamily="2" charset="2"/>
              <a:buNone/>
            </a:pPr>
            <a:r>
              <a:rPr lang="en-US" altLang="en-US" smtClean="0">
                <a:solidFill>
                  <a:srgbClr val="000066"/>
                </a:solidFill>
                <a:ea typeface="ＭＳ Ｐゴシック" pitchFamily="34" charset="-128"/>
              </a:rPr>
              <a:t>Example:</a:t>
            </a:r>
          </a:p>
          <a:p>
            <a:pPr marL="0" indent="0">
              <a:buFont typeface="Wingdings" pitchFamily="2" charset="2"/>
              <a:buNone/>
            </a:pPr>
            <a:r>
              <a:rPr lang="en-US" altLang="en-US" smtClean="0">
                <a:solidFill>
                  <a:srgbClr val="000066"/>
                </a:solidFill>
                <a:ea typeface="ＭＳ Ｐゴシック" pitchFamily="34" charset="-128"/>
              </a:rPr>
              <a:t>Natural Hazards </a:t>
            </a:r>
          </a:p>
          <a:p>
            <a:pPr marL="0" indent="0">
              <a:buFont typeface="Wingdings" pitchFamily="2" charset="2"/>
              <a:buNone/>
            </a:pPr>
            <a:r>
              <a:rPr lang="en-US" altLang="en-US" smtClean="0">
                <a:solidFill>
                  <a:srgbClr val="000066"/>
                </a:solidFill>
                <a:ea typeface="ＭＳ Ｐゴシック" pitchFamily="34" charset="-128"/>
              </a:rPr>
              <a:t>Partnership (UK)</a:t>
            </a:r>
          </a:p>
        </p:txBody>
      </p:sp>
      <p:sp>
        <p:nvSpPr>
          <p:cNvPr id="25604" name="Footer Placeholder 3"/>
          <p:cNvSpPr>
            <a:spLocks noGrp="1"/>
          </p:cNvSpPr>
          <p:nvPr>
            <p:ph type="ftr" sz="quarter" idx="4294967295"/>
          </p:nvPr>
        </p:nvSpPr>
        <p:spPr>
          <a:xfrm>
            <a:off x="1042988" y="6453188"/>
            <a:ext cx="4465637"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r>
              <a:rPr lang="en-US" altLang="en-US" sz="1200" smtClean="0"/>
              <a:t>test footer</a:t>
            </a:r>
          </a:p>
        </p:txBody>
      </p:sp>
      <p:sp>
        <p:nvSpPr>
          <p:cNvPr id="25605"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fld id="{F091C94D-F26A-4BED-889A-8692CFF8B076}" type="slidenum">
              <a:rPr lang="en-US" altLang="en-US" sz="1200" smtClean="0"/>
              <a:pPr/>
              <a:t>16</a:t>
            </a:fld>
            <a:endParaRPr lang="en-US" altLang="en-US" sz="1200" smtClean="0"/>
          </a:p>
        </p:txBody>
      </p:sp>
      <p:pic>
        <p:nvPicPr>
          <p:cNvPr id="25606" name="Picture 2" descr="M:\My Documents\Impact based forecasting\NHP wheel July_14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57400"/>
            <a:ext cx="66294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062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algn="ctr"/>
            <a:r>
              <a:rPr lang="en-US" b="1" dirty="0" smtClean="0">
                <a:solidFill>
                  <a:srgbClr val="000066"/>
                </a:solidFill>
              </a:rPr>
              <a:t>Recommended </a:t>
            </a:r>
            <a:r>
              <a:rPr lang="en-US" b="1" dirty="0">
                <a:solidFill>
                  <a:srgbClr val="000066"/>
                </a:solidFill>
              </a:rPr>
              <a:t>Elements of Impact-based </a:t>
            </a:r>
            <a:r>
              <a:rPr lang="en-US" b="1" dirty="0" smtClean="0">
                <a:solidFill>
                  <a:srgbClr val="000066"/>
                </a:solidFill>
              </a:rPr>
              <a:t>Forecasts </a:t>
            </a:r>
            <a:r>
              <a:rPr lang="en-US" b="1" dirty="0">
                <a:solidFill>
                  <a:srgbClr val="000066"/>
                </a:solidFill>
              </a:rPr>
              <a:t>and </a:t>
            </a:r>
            <a:r>
              <a:rPr lang="en-US" b="1" dirty="0" smtClean="0">
                <a:solidFill>
                  <a:srgbClr val="000066"/>
                </a:solidFill>
              </a:rPr>
              <a:t>Warnings</a:t>
            </a:r>
            <a:endParaRPr lang="en-US" b="1" dirty="0">
              <a:solidFill>
                <a:srgbClr val="000066"/>
              </a:solidFill>
            </a:endParaRPr>
          </a:p>
        </p:txBody>
      </p:sp>
      <p:sp>
        <p:nvSpPr>
          <p:cNvPr id="14339" name="Content Placeholder 2"/>
          <p:cNvSpPr>
            <a:spLocks noGrp="1"/>
          </p:cNvSpPr>
          <p:nvPr>
            <p:ph idx="1"/>
          </p:nvPr>
        </p:nvSpPr>
        <p:spPr/>
        <p:txBody>
          <a:bodyPr>
            <a:normAutofit lnSpcReduction="10000"/>
          </a:bodyPr>
          <a:lstStyle/>
          <a:p>
            <a:pPr marL="0" indent="0">
              <a:buFont typeface="Wingdings" charset="0"/>
              <a:buNone/>
            </a:pPr>
            <a:r>
              <a:rPr lang="en-US" sz="3200">
                <a:solidFill>
                  <a:srgbClr val="000066"/>
                </a:solidFill>
              </a:rPr>
              <a:t>2. </a:t>
            </a:r>
            <a:r>
              <a:rPr lang="en-US" sz="3200">
                <a:solidFill>
                  <a:srgbClr val="FF0000"/>
                </a:solidFill>
              </a:rPr>
              <a:t>Development of Information and Services</a:t>
            </a:r>
          </a:p>
          <a:p>
            <a:pPr lvl="1"/>
            <a:r>
              <a:rPr lang="en-US">
                <a:solidFill>
                  <a:srgbClr val="000066"/>
                </a:solidFill>
              </a:rPr>
              <a:t>Jointly design and develop an impact-focused framework</a:t>
            </a:r>
          </a:p>
          <a:p>
            <a:pPr lvl="2"/>
            <a:r>
              <a:rPr lang="en-US">
                <a:solidFill>
                  <a:srgbClr val="000066"/>
                </a:solidFill>
              </a:rPr>
              <a:t>Link historical hydromet events with vulnerability, exposure and recorded impacts</a:t>
            </a:r>
          </a:p>
          <a:p>
            <a:pPr lvl="1"/>
            <a:r>
              <a:rPr lang="en-US">
                <a:solidFill>
                  <a:srgbClr val="000066"/>
                </a:solidFill>
              </a:rPr>
              <a:t>Develop an end-to-end approach to observing, modeling, and predicting severe weather and consequent natural hazards, through to impact</a:t>
            </a:r>
          </a:p>
          <a:p>
            <a:pPr lvl="2"/>
            <a:r>
              <a:rPr lang="en-US">
                <a:solidFill>
                  <a:srgbClr val="000066"/>
                </a:solidFill>
              </a:rPr>
              <a:t>Requires a multi-disciplinary, integrated endeavor to translate hazard risk into impact services and a validation process to assess benefits</a:t>
            </a:r>
          </a:p>
        </p:txBody>
      </p:sp>
      <p:sp>
        <p:nvSpPr>
          <p:cNvPr id="14341"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AC82ECF2-920A-1649-A502-B775F6AC100D}" type="slidenum">
              <a:rPr lang="en-US" sz="1200"/>
              <a:pPr/>
              <a:t>17</a:t>
            </a:fld>
            <a:endParaRPr lang="en-US" sz="1200"/>
          </a:p>
        </p:txBody>
      </p:sp>
    </p:spTree>
    <p:extLst>
      <p:ext uri="{BB962C8B-B14F-4D97-AF65-F5344CB8AC3E}">
        <p14:creationId xmlns:p14="http://schemas.microsoft.com/office/powerpoint/2010/main" val="3315684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algn="ctr"/>
            <a:r>
              <a:rPr lang="en-US" b="1" dirty="0" smtClean="0">
                <a:solidFill>
                  <a:srgbClr val="000066"/>
                </a:solidFill>
              </a:rPr>
              <a:t>Recommended </a:t>
            </a:r>
            <a:r>
              <a:rPr lang="en-US" b="1" dirty="0">
                <a:solidFill>
                  <a:srgbClr val="000066"/>
                </a:solidFill>
              </a:rPr>
              <a:t>Elements of </a:t>
            </a:r>
            <a:r>
              <a:rPr lang="en-US" b="1" dirty="0" smtClean="0">
                <a:solidFill>
                  <a:srgbClr val="000066"/>
                </a:solidFill>
              </a:rPr>
              <a:t>Impact-based Forecasts </a:t>
            </a:r>
            <a:r>
              <a:rPr lang="en-US" b="1" dirty="0">
                <a:solidFill>
                  <a:srgbClr val="000066"/>
                </a:solidFill>
              </a:rPr>
              <a:t>and </a:t>
            </a:r>
            <a:r>
              <a:rPr lang="en-US" b="1" dirty="0" smtClean="0">
                <a:solidFill>
                  <a:srgbClr val="000066"/>
                </a:solidFill>
              </a:rPr>
              <a:t>Warnings</a:t>
            </a:r>
            <a:endParaRPr lang="en-US" b="1" dirty="0">
              <a:solidFill>
                <a:srgbClr val="000066"/>
              </a:solidFill>
            </a:endParaRPr>
          </a:p>
        </p:txBody>
      </p:sp>
      <p:sp>
        <p:nvSpPr>
          <p:cNvPr id="15363" name="Content Placeholder 2"/>
          <p:cNvSpPr>
            <a:spLocks noGrp="1"/>
          </p:cNvSpPr>
          <p:nvPr>
            <p:ph idx="1"/>
          </p:nvPr>
        </p:nvSpPr>
        <p:spPr>
          <a:xfrm>
            <a:off x="250825" y="1854200"/>
            <a:ext cx="8713788" cy="4095750"/>
          </a:xfrm>
        </p:spPr>
        <p:txBody>
          <a:bodyPr/>
          <a:lstStyle/>
          <a:p>
            <a:pPr marL="0" indent="0">
              <a:buFont typeface="Wingdings" charset="0"/>
              <a:buNone/>
            </a:pPr>
            <a:r>
              <a:rPr lang="en-US" dirty="0">
                <a:solidFill>
                  <a:srgbClr val="000066"/>
                </a:solidFill>
              </a:rPr>
              <a:t>3. </a:t>
            </a:r>
            <a:r>
              <a:rPr lang="en-US" dirty="0">
                <a:solidFill>
                  <a:srgbClr val="FF0000"/>
                </a:solidFill>
              </a:rPr>
              <a:t>Developing Capacity of NMHS staff and partners</a:t>
            </a:r>
          </a:p>
          <a:p>
            <a:pPr lvl="1"/>
            <a:r>
              <a:rPr lang="en-US" dirty="0">
                <a:solidFill>
                  <a:srgbClr val="000066"/>
                </a:solidFill>
              </a:rPr>
              <a:t>Identifying required competencies and skills</a:t>
            </a:r>
          </a:p>
          <a:p>
            <a:pPr lvl="1"/>
            <a:r>
              <a:rPr lang="en-US" dirty="0">
                <a:solidFill>
                  <a:srgbClr val="000066"/>
                </a:solidFill>
              </a:rPr>
              <a:t>Cross-training on requirements and procedures</a:t>
            </a:r>
          </a:p>
          <a:p>
            <a:pPr lvl="1"/>
            <a:r>
              <a:rPr lang="en-US" dirty="0">
                <a:solidFill>
                  <a:srgbClr val="000066"/>
                </a:solidFill>
              </a:rPr>
              <a:t>Educating users on the use of impact information</a:t>
            </a:r>
          </a:p>
          <a:p>
            <a:pPr lvl="1"/>
            <a:endParaRPr lang="en-US" dirty="0"/>
          </a:p>
          <a:p>
            <a:pPr lvl="1"/>
            <a:endParaRPr lang="en-US" dirty="0"/>
          </a:p>
        </p:txBody>
      </p:sp>
      <p:sp>
        <p:nvSpPr>
          <p:cNvPr id="15365"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F62B3254-BF46-E144-852E-BD2EAE007B87}" type="slidenum">
              <a:rPr lang="en-US" sz="1200"/>
              <a:pPr/>
              <a:t>18</a:t>
            </a:fld>
            <a:endParaRPr lang="en-US" sz="1200"/>
          </a:p>
        </p:txBody>
      </p:sp>
    </p:spTree>
    <p:extLst>
      <p:ext uri="{BB962C8B-B14F-4D97-AF65-F5344CB8AC3E}">
        <p14:creationId xmlns:p14="http://schemas.microsoft.com/office/powerpoint/2010/main" val="4114816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pPr algn="ctr"/>
            <a:r>
              <a:rPr lang="en-US" altLang="en-US" b="1" smtClean="0">
                <a:solidFill>
                  <a:srgbClr val="000066"/>
                </a:solidFill>
                <a:ea typeface="ＭＳ Ｐゴシック" pitchFamily="34" charset="-128"/>
              </a:rPr>
              <a:t>Recommended Elements of Impact Forecast and Warning Services</a:t>
            </a:r>
          </a:p>
        </p:txBody>
      </p:sp>
      <p:sp>
        <p:nvSpPr>
          <p:cNvPr id="32771" name="Content Placeholder 2"/>
          <p:cNvSpPr>
            <a:spLocks noGrp="1"/>
          </p:cNvSpPr>
          <p:nvPr>
            <p:ph idx="1"/>
          </p:nvPr>
        </p:nvSpPr>
        <p:spPr>
          <a:xfrm>
            <a:off x="250825" y="1447800"/>
            <a:ext cx="8713788" cy="4502150"/>
          </a:xfrm>
        </p:spPr>
        <p:txBody>
          <a:bodyPr/>
          <a:lstStyle/>
          <a:p>
            <a:pPr marL="0" indent="0">
              <a:buFont typeface="Wingdings" pitchFamily="2" charset="2"/>
              <a:buNone/>
            </a:pPr>
            <a:r>
              <a:rPr lang="en-US" altLang="en-US" dirty="0">
                <a:solidFill>
                  <a:srgbClr val="000066"/>
                </a:solidFill>
                <a:ea typeface="ＭＳ Ｐゴシック" pitchFamily="34" charset="-128"/>
              </a:rPr>
              <a:t>4</a:t>
            </a:r>
            <a:r>
              <a:rPr lang="en-US" altLang="en-US" dirty="0" smtClean="0">
                <a:solidFill>
                  <a:srgbClr val="000066"/>
                </a:solidFill>
                <a:ea typeface="ＭＳ Ｐゴシック" pitchFamily="34" charset="-128"/>
              </a:rPr>
              <a:t>. Validation</a:t>
            </a:r>
          </a:p>
          <a:p>
            <a:pPr lvl="1"/>
            <a:r>
              <a:rPr lang="en-US" altLang="en-US" sz="2400" dirty="0" smtClean="0">
                <a:solidFill>
                  <a:srgbClr val="000066"/>
                </a:solidFill>
                <a:ea typeface="ＭＳ Ｐゴシック" pitchFamily="34" charset="-128"/>
              </a:rPr>
              <a:t>Not only objective verification but assessing performance of an impact forecasting and warning system and services</a:t>
            </a:r>
          </a:p>
          <a:p>
            <a:pPr lvl="1"/>
            <a:r>
              <a:rPr lang="en-US" altLang="en-US" sz="2400" dirty="0" smtClean="0">
                <a:solidFill>
                  <a:srgbClr val="000066"/>
                </a:solidFill>
                <a:ea typeface="ＭＳ Ｐゴシック" pitchFamily="34" charset="-128"/>
              </a:rPr>
              <a:t>Agreed upon by all partners</a:t>
            </a:r>
          </a:p>
          <a:p>
            <a:pPr lvl="1"/>
            <a:r>
              <a:rPr lang="en-US" altLang="en-US" sz="2400" dirty="0" smtClean="0">
                <a:solidFill>
                  <a:srgbClr val="000066"/>
                </a:solidFill>
                <a:ea typeface="ＭＳ Ｐゴシック" pitchFamily="34" charset="-128"/>
              </a:rPr>
              <a:t>Systematic for significant events</a:t>
            </a:r>
          </a:p>
          <a:p>
            <a:pPr lvl="1"/>
            <a:r>
              <a:rPr lang="en-US" altLang="en-US" sz="2400" dirty="0" smtClean="0">
                <a:solidFill>
                  <a:srgbClr val="000066"/>
                </a:solidFill>
                <a:ea typeface="ＭＳ Ｐゴシック" pitchFamily="34" charset="-128"/>
              </a:rPr>
              <a:t>Regular meetings with stakeholders for comprehensive analysis of events (warnings to actions)</a:t>
            </a:r>
          </a:p>
          <a:p>
            <a:pPr lvl="1"/>
            <a:r>
              <a:rPr lang="en-US" altLang="en-US" sz="2400" dirty="0" smtClean="0">
                <a:solidFill>
                  <a:srgbClr val="000066"/>
                </a:solidFill>
                <a:ea typeface="ＭＳ Ｐゴシック" pitchFamily="34" charset="-128"/>
              </a:rPr>
              <a:t>Planned, trialed and operationalized improvements according to evaluation and feedback</a:t>
            </a:r>
          </a:p>
        </p:txBody>
      </p:sp>
      <p:sp>
        <p:nvSpPr>
          <p:cNvPr id="32772" name="Footer Placeholder 3"/>
          <p:cNvSpPr>
            <a:spLocks noGrp="1"/>
          </p:cNvSpPr>
          <p:nvPr>
            <p:ph type="ftr" sz="quarter" idx="4294967295"/>
          </p:nvPr>
        </p:nvSpPr>
        <p:spPr>
          <a:xfrm>
            <a:off x="1042988" y="6453188"/>
            <a:ext cx="4465637"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r>
              <a:rPr lang="en-US" altLang="en-US" sz="1200" smtClean="0"/>
              <a:t>test footer</a:t>
            </a:r>
          </a:p>
        </p:txBody>
      </p:sp>
      <p:sp>
        <p:nvSpPr>
          <p:cNvPr id="32773"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fld id="{237F0FD7-3474-4C48-94AC-8AE8C69CF585}" type="slidenum">
              <a:rPr lang="en-US" altLang="en-US" sz="1200" smtClean="0"/>
              <a:pPr/>
              <a:t>19</a:t>
            </a:fld>
            <a:endParaRPr lang="en-US" altLang="en-US" sz="1200" smtClean="0"/>
          </a:p>
        </p:txBody>
      </p:sp>
    </p:spTree>
    <p:extLst>
      <p:ext uri="{BB962C8B-B14F-4D97-AF65-F5344CB8AC3E}">
        <p14:creationId xmlns:p14="http://schemas.microsoft.com/office/powerpoint/2010/main" val="305732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30213" y="152400"/>
            <a:ext cx="8713787" cy="762000"/>
          </a:xfrm>
        </p:spPr>
        <p:txBody>
          <a:bodyPr/>
          <a:lstStyle/>
          <a:p>
            <a:pPr algn="ctr"/>
            <a:r>
              <a:rPr lang="en-GB" altLang="en-US" sz="3600" b="1" smtClean="0">
                <a:solidFill>
                  <a:srgbClr val="000066"/>
                </a:solidFill>
                <a:ea typeface="ＭＳ Ｐゴシック" pitchFamily="34" charset="-128"/>
              </a:rPr>
              <a:t>The Presentation Will Cover</a:t>
            </a:r>
          </a:p>
        </p:txBody>
      </p:sp>
      <p:sp>
        <p:nvSpPr>
          <p:cNvPr id="7171" name="Rectangle 3"/>
          <p:cNvSpPr>
            <a:spLocks noGrp="1" noChangeArrowheads="1"/>
          </p:cNvSpPr>
          <p:nvPr>
            <p:ph type="body" idx="4294967295"/>
          </p:nvPr>
        </p:nvSpPr>
        <p:spPr>
          <a:xfrm>
            <a:off x="250825" y="685800"/>
            <a:ext cx="8713788" cy="5264150"/>
          </a:xfrm>
        </p:spPr>
        <p:txBody>
          <a:bodyPr/>
          <a:lstStyle/>
          <a:p>
            <a:endParaRPr lang="en-GB" altLang="en-US" dirty="0" smtClean="0">
              <a:solidFill>
                <a:srgbClr val="000066"/>
              </a:solidFill>
              <a:ea typeface="ＭＳ Ｐゴシック" pitchFamily="34" charset="-128"/>
            </a:endParaRPr>
          </a:p>
          <a:p>
            <a:r>
              <a:rPr lang="en-GB" altLang="en-US" dirty="0" smtClean="0">
                <a:solidFill>
                  <a:srgbClr val="000066"/>
                </a:solidFill>
                <a:ea typeface="ＭＳ Ｐゴシック" pitchFamily="34" charset="-128"/>
              </a:rPr>
              <a:t>The case for Impact-based Forecasting</a:t>
            </a:r>
          </a:p>
          <a:p>
            <a:r>
              <a:rPr lang="en-GB" altLang="en-US" dirty="0" smtClean="0">
                <a:solidFill>
                  <a:srgbClr val="000066"/>
                </a:solidFill>
                <a:ea typeface="ＭＳ Ｐゴシック" pitchFamily="34" charset="-128"/>
              </a:rPr>
              <a:t>Why good forecasts result in a poor response? </a:t>
            </a:r>
          </a:p>
          <a:p>
            <a:r>
              <a:rPr lang="en-GB" altLang="en-US" dirty="0" smtClean="0">
                <a:solidFill>
                  <a:srgbClr val="000066"/>
                </a:solidFill>
                <a:ea typeface="ＭＳ Ｐゴシック" pitchFamily="34" charset="-128"/>
              </a:rPr>
              <a:t>Forecasting impacts</a:t>
            </a:r>
          </a:p>
          <a:p>
            <a:r>
              <a:rPr lang="en-GB" altLang="en-US" dirty="0" smtClean="0">
                <a:solidFill>
                  <a:srgbClr val="000066"/>
                </a:solidFill>
                <a:ea typeface="ＭＳ Ｐゴシック" pitchFamily="34" charset="-128"/>
              </a:rPr>
              <a:t>Risk Matrix</a:t>
            </a:r>
          </a:p>
          <a:p>
            <a:r>
              <a:rPr lang="en-GB" altLang="en-US" dirty="0" smtClean="0">
                <a:solidFill>
                  <a:srgbClr val="000066"/>
                </a:solidFill>
                <a:ea typeface="ＭＳ Ｐゴシック" pitchFamily="34" charset="-128"/>
              </a:rPr>
              <a:t>Recommended elements of Impact Forecast and Warning Services</a:t>
            </a:r>
          </a:p>
          <a:p>
            <a:r>
              <a:rPr lang="en-GB" altLang="en-US" dirty="0" smtClean="0">
                <a:solidFill>
                  <a:srgbClr val="000066"/>
                </a:solidFill>
                <a:ea typeface="ＭＳ Ｐゴシック" pitchFamily="34" charset="-128"/>
              </a:rPr>
              <a:t>WMO actions</a:t>
            </a:r>
          </a:p>
          <a:p>
            <a:r>
              <a:rPr lang="en-GB" altLang="en-US" dirty="0" smtClean="0">
                <a:solidFill>
                  <a:srgbClr val="000066"/>
                </a:solidFill>
                <a:ea typeface="ＭＳ Ｐゴシック" pitchFamily="34" charset="-128"/>
              </a:rPr>
              <a:t>Conclusions</a:t>
            </a:r>
          </a:p>
          <a:p>
            <a:endParaRPr lang="en-GB" altLang="en-US" dirty="0" smtClean="0">
              <a:ea typeface="ＭＳ Ｐゴシック" pitchFamily="34" charset="-128"/>
            </a:endParaRPr>
          </a:p>
          <a:p>
            <a:endParaRPr lang="en-GB" altLang="en-US" dirty="0" smtClean="0">
              <a:ea typeface="ＭＳ Ｐゴシック" pitchFamily="34" charset="-128"/>
            </a:endParaRPr>
          </a:p>
        </p:txBody>
      </p:sp>
      <p:sp>
        <p:nvSpPr>
          <p:cNvPr id="7172" name="Slide Number Placeholder 1"/>
          <p:cNvSpPr txBox="1">
            <a:spLocks noGrp="1"/>
          </p:cNvSpPr>
          <p:nvPr/>
        </p:nvSpPr>
        <p:spPr bwMode="auto">
          <a:xfrm>
            <a:off x="5867400" y="6478588"/>
            <a:ext cx="11525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algn="r">
              <a:spcBef>
                <a:spcPct val="0"/>
              </a:spcBef>
              <a:buClrTx/>
              <a:buFontTx/>
              <a:buNone/>
            </a:pPr>
            <a:fld id="{A0058D51-36AE-473D-B90D-B29865033812}" type="slidenum">
              <a:rPr lang="en-US" altLang="en-US" sz="1200"/>
              <a:pPr algn="r">
                <a:spcBef>
                  <a:spcPct val="0"/>
                </a:spcBef>
                <a:buClrTx/>
                <a:buFontTx/>
                <a:buNone/>
              </a:pPr>
              <a:t>2</a:t>
            </a:fld>
            <a:endParaRPr lang="en-US" altLang="en-US" sz="1200"/>
          </a:p>
        </p:txBody>
      </p:sp>
    </p:spTree>
    <p:extLst>
      <p:ext uri="{BB962C8B-B14F-4D97-AF65-F5344CB8AC3E}">
        <p14:creationId xmlns:p14="http://schemas.microsoft.com/office/powerpoint/2010/main" val="2825541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
          <p:cNvSpPr txBox="1">
            <a:spLocks noChangeArrowheads="1"/>
          </p:cNvSpPr>
          <p:nvPr/>
        </p:nvSpPr>
        <p:spPr bwMode="auto">
          <a:xfrm>
            <a:off x="457200" y="152400"/>
            <a:ext cx="4525963" cy="492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91440" rIns="182880" bIns="91440">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spcAft>
                <a:spcPts val="600"/>
              </a:spcAft>
            </a:pPr>
            <a:r>
              <a:rPr lang="en-US" altLang="zh-CN" sz="2000" b="1">
                <a:solidFill>
                  <a:srgbClr val="000000"/>
                </a:solidFill>
                <a:cs typeface="Arial" charset="0"/>
              </a:rPr>
              <a:t>Coping with Hurricanes/Typhoons</a:t>
            </a:r>
          </a:p>
        </p:txBody>
      </p:sp>
      <p:grpSp>
        <p:nvGrpSpPr>
          <p:cNvPr id="17411" name="Group 57"/>
          <p:cNvGrpSpPr>
            <a:grpSpLocks/>
          </p:cNvGrpSpPr>
          <p:nvPr/>
        </p:nvGrpSpPr>
        <p:grpSpPr bwMode="auto">
          <a:xfrm>
            <a:off x="152400" y="838200"/>
            <a:ext cx="2249488" cy="5043488"/>
            <a:chOff x="68788" y="1203092"/>
            <a:chExt cx="2249654" cy="5042271"/>
          </a:xfrm>
        </p:grpSpPr>
        <p:grpSp>
          <p:nvGrpSpPr>
            <p:cNvPr id="17445" name="Group 29"/>
            <p:cNvGrpSpPr>
              <a:grpSpLocks/>
            </p:cNvGrpSpPr>
            <p:nvPr/>
          </p:nvGrpSpPr>
          <p:grpSpPr bwMode="auto">
            <a:xfrm>
              <a:off x="490539" y="1203092"/>
              <a:ext cx="1698623" cy="1908177"/>
              <a:chOff x="560697" y="1517081"/>
              <a:chExt cx="1698276" cy="1907825"/>
            </a:xfrm>
          </p:grpSpPr>
          <p:grpSp>
            <p:nvGrpSpPr>
              <p:cNvPr id="17448" name="Group 21"/>
              <p:cNvGrpSpPr>
                <a:grpSpLocks/>
              </p:cNvGrpSpPr>
              <p:nvPr/>
            </p:nvGrpSpPr>
            <p:grpSpPr bwMode="auto">
              <a:xfrm>
                <a:off x="590650" y="1517081"/>
                <a:ext cx="1638377" cy="872871"/>
                <a:chOff x="567417" y="1517081"/>
                <a:chExt cx="1638377" cy="872871"/>
              </a:xfrm>
            </p:grpSpPr>
            <p:sp>
              <p:nvSpPr>
                <p:cNvPr id="8" name="Rounded Rectangle 7"/>
                <p:cNvSpPr/>
                <p:nvPr/>
              </p:nvSpPr>
              <p:spPr>
                <a:xfrm>
                  <a:off x="595161" y="1517081"/>
                  <a:ext cx="1584118" cy="791826"/>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sp>
              <p:nvSpPr>
                <p:cNvPr id="17451" name="TextBox 6"/>
                <p:cNvSpPr txBox="1">
                  <a:spLocks noChangeArrowheads="1"/>
                </p:cNvSpPr>
                <p:nvPr/>
              </p:nvSpPr>
              <p:spPr bwMode="auto">
                <a:xfrm>
                  <a:off x="567417" y="1651602"/>
                  <a:ext cx="1638377" cy="7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Weather and </a:t>
                  </a:r>
                </a:p>
                <a:p>
                  <a:pPr algn="ctr" eaLnBrk="1" hangingPunct="1">
                    <a:spcBef>
                      <a:spcPct val="0"/>
                    </a:spcBef>
                  </a:pPr>
                  <a:r>
                    <a:rPr lang="en-US" altLang="zh-CN" sz="1400" b="1">
                      <a:solidFill>
                        <a:srgbClr val="000000"/>
                      </a:solidFill>
                      <a:cs typeface="ＭＳ Ｐゴシック" charset="0"/>
                    </a:rPr>
                    <a:t>climate extremes</a:t>
                  </a:r>
                </a:p>
                <a:p>
                  <a:pPr algn="ctr" eaLnBrk="1" hangingPunct="1">
                    <a:spcBef>
                      <a:spcPct val="0"/>
                    </a:spcBef>
                  </a:pPr>
                  <a:endParaRPr lang="en-US" altLang="zh-CN" sz="1400" b="1">
                    <a:solidFill>
                      <a:srgbClr val="000000"/>
                    </a:solidFill>
                    <a:cs typeface="ＭＳ Ｐゴシック" charset="0"/>
                  </a:endParaRPr>
                </a:p>
              </p:txBody>
            </p:sp>
          </p:grpSp>
          <p:sp>
            <p:nvSpPr>
              <p:cNvPr id="17449" name="TextBox 14"/>
              <p:cNvSpPr txBox="1">
                <a:spLocks noChangeArrowheads="1"/>
              </p:cNvSpPr>
              <p:nvPr/>
            </p:nvSpPr>
            <p:spPr bwMode="auto">
              <a:xfrm>
                <a:off x="560697" y="2901685"/>
                <a:ext cx="1698276"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Weather analyses</a:t>
                </a:r>
              </a:p>
              <a:p>
                <a:pPr algn="ctr" eaLnBrk="1" hangingPunct="1">
                  <a:spcBef>
                    <a:spcPct val="0"/>
                  </a:spcBef>
                </a:pPr>
                <a:r>
                  <a:rPr lang="en-US" altLang="zh-CN" sz="1400" b="1">
                    <a:solidFill>
                      <a:srgbClr val="000000"/>
                    </a:solidFill>
                    <a:cs typeface="ＭＳ Ｐゴシック" charset="0"/>
                  </a:rPr>
                  <a:t>&amp; forecast data</a:t>
                </a:r>
              </a:p>
            </p:txBody>
          </p:sp>
        </p:grpSp>
        <p:sp>
          <p:nvSpPr>
            <p:cNvPr id="17446" name="TextBox 33"/>
            <p:cNvSpPr txBox="1">
              <a:spLocks noChangeArrowheads="1"/>
            </p:cNvSpPr>
            <p:nvPr/>
          </p:nvSpPr>
          <p:spPr bwMode="auto">
            <a:xfrm>
              <a:off x="402935" y="5722144"/>
              <a:ext cx="1551790"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Hurricane track,</a:t>
              </a:r>
              <a:br>
                <a:rPr lang="en-US" altLang="zh-CN" sz="1400" b="1">
                  <a:solidFill>
                    <a:srgbClr val="000000"/>
                  </a:solidFill>
                  <a:cs typeface="ＭＳ Ｐゴシック" charset="0"/>
                </a:rPr>
              </a:br>
              <a:r>
                <a:rPr lang="en-US" altLang="zh-CN" sz="1400" b="1">
                  <a:solidFill>
                    <a:srgbClr val="000000"/>
                  </a:solidFill>
                  <a:cs typeface="ＭＳ Ｐゴシック" charset="0"/>
                </a:rPr>
                <a:t>size, &amp; intensity</a:t>
              </a:r>
            </a:p>
          </p:txBody>
        </p:sp>
        <p:pic>
          <p:nvPicPr>
            <p:cNvPr id="17447" name="Picture 8" descr="hurricane-katrina-category-5.jpg"/>
            <p:cNvPicPr>
              <a:picLocks noChangeAspect="1"/>
            </p:cNvPicPr>
            <p:nvPr/>
          </p:nvPicPr>
          <p:blipFill>
            <a:blip r:embed="rId2">
              <a:extLst>
                <a:ext uri="{28A0092B-C50C-407E-A947-70E740481C1C}">
                  <a14:useLocalDpi xmlns:a14="http://schemas.microsoft.com/office/drawing/2010/main" val="0"/>
                </a:ext>
              </a:extLst>
            </a:blip>
            <a:srcRect r="7855"/>
            <a:stretch>
              <a:fillRect/>
            </a:stretch>
          </p:blipFill>
          <p:spPr bwMode="auto">
            <a:xfrm>
              <a:off x="68788" y="3454223"/>
              <a:ext cx="2249654" cy="21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6" name="Straight Connector 25"/>
          <p:cNvCxnSpPr/>
          <p:nvPr/>
        </p:nvCxnSpPr>
        <p:spPr>
          <a:xfrm rot="5400000">
            <a:off x="4054475" y="3565525"/>
            <a:ext cx="5303838" cy="1588"/>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12725" y="3565525"/>
            <a:ext cx="5303838" cy="1588"/>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920875" y="3565525"/>
            <a:ext cx="5303838" cy="1588"/>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 name="Group 46"/>
          <p:cNvGrpSpPr>
            <a:grpSpLocks/>
          </p:cNvGrpSpPr>
          <p:nvPr/>
        </p:nvGrpSpPr>
        <p:grpSpPr bwMode="auto">
          <a:xfrm>
            <a:off x="6232525" y="838200"/>
            <a:ext cx="2911475" cy="5194300"/>
            <a:chOff x="6095996" y="1203325"/>
            <a:chExt cx="2911479" cy="5193732"/>
          </a:xfrm>
        </p:grpSpPr>
        <p:sp>
          <p:nvSpPr>
            <p:cNvPr id="17436" name="TextBox 36"/>
            <p:cNvSpPr txBox="1">
              <a:spLocks noChangeArrowheads="1"/>
            </p:cNvSpPr>
            <p:nvPr/>
          </p:nvSpPr>
          <p:spPr bwMode="auto">
            <a:xfrm>
              <a:off x="7020331" y="5658393"/>
              <a:ext cx="1743975"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Implementation of</a:t>
              </a:r>
              <a:br>
                <a:rPr lang="en-US" altLang="zh-CN" sz="1400" b="1">
                  <a:solidFill>
                    <a:srgbClr val="000000"/>
                  </a:solidFill>
                  <a:cs typeface="ＭＳ Ｐゴシック" charset="0"/>
                </a:rPr>
              </a:br>
              <a:r>
                <a:rPr lang="en-US" altLang="zh-CN" sz="1400" b="1">
                  <a:solidFill>
                    <a:srgbClr val="000000"/>
                  </a:solidFill>
                  <a:cs typeface="ＭＳ Ｐゴシック" charset="0"/>
                </a:rPr>
                <a:t>evacuation &amp;</a:t>
              </a:r>
              <a:br>
                <a:rPr lang="en-US" altLang="zh-CN" sz="1400" b="1">
                  <a:solidFill>
                    <a:srgbClr val="000000"/>
                  </a:solidFill>
                  <a:cs typeface="ＭＳ Ｐゴシック" charset="0"/>
                </a:rPr>
              </a:br>
              <a:r>
                <a:rPr lang="en-US" altLang="zh-CN" sz="1400" b="1">
                  <a:solidFill>
                    <a:srgbClr val="000000"/>
                  </a:solidFill>
                  <a:cs typeface="ＭＳ Ｐゴシック" charset="0"/>
                </a:rPr>
                <a:t>recovery plans</a:t>
              </a:r>
            </a:p>
          </p:txBody>
        </p:sp>
        <p:pic>
          <p:nvPicPr>
            <p:cNvPr id="17437" name="Picture 9" descr="080521-hurricaneRita-hmed-415p.hmedium.jpg"/>
            <p:cNvPicPr>
              <a:picLocks noChangeAspect="1"/>
            </p:cNvPicPr>
            <p:nvPr/>
          </p:nvPicPr>
          <p:blipFill>
            <a:blip r:embed="rId3">
              <a:extLst>
                <a:ext uri="{28A0092B-C50C-407E-A947-70E740481C1C}">
                  <a14:useLocalDpi xmlns:a14="http://schemas.microsoft.com/office/drawing/2010/main" val="0"/>
                </a:ext>
              </a:extLst>
            </a:blip>
            <a:srcRect l="30513"/>
            <a:stretch>
              <a:fillRect/>
            </a:stretch>
          </p:blipFill>
          <p:spPr bwMode="auto">
            <a:xfrm>
              <a:off x="6681906" y="3292000"/>
              <a:ext cx="2325569" cy="22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8" name="Group 47"/>
            <p:cNvGrpSpPr>
              <a:grpSpLocks/>
            </p:cNvGrpSpPr>
            <p:nvPr/>
          </p:nvGrpSpPr>
          <p:grpSpPr bwMode="auto">
            <a:xfrm>
              <a:off x="6095996" y="1203325"/>
              <a:ext cx="2478912" cy="1798115"/>
              <a:chOff x="6095903" y="1272394"/>
              <a:chExt cx="2479092" cy="1797916"/>
            </a:xfrm>
          </p:grpSpPr>
          <p:grpSp>
            <p:nvGrpSpPr>
              <p:cNvPr id="17439" name="Group 32"/>
              <p:cNvGrpSpPr>
                <a:grpSpLocks/>
              </p:cNvGrpSpPr>
              <p:nvPr/>
            </p:nvGrpSpPr>
            <p:grpSpPr bwMode="auto">
              <a:xfrm>
                <a:off x="6644389" y="1272394"/>
                <a:ext cx="1930606" cy="1797916"/>
                <a:chOff x="6760909" y="1517065"/>
                <a:chExt cx="1930606" cy="1797916"/>
              </a:xfrm>
            </p:grpSpPr>
            <p:grpSp>
              <p:nvGrpSpPr>
                <p:cNvPr id="17441" name="Group 19"/>
                <p:cNvGrpSpPr>
                  <a:grpSpLocks/>
                </p:cNvGrpSpPr>
                <p:nvPr/>
              </p:nvGrpSpPr>
              <p:grpSpPr bwMode="auto">
                <a:xfrm>
                  <a:off x="6982416" y="1517065"/>
                  <a:ext cx="1572851" cy="814685"/>
                  <a:chOff x="6867809" y="2717118"/>
                  <a:chExt cx="1572851" cy="814685"/>
                </a:xfrm>
              </p:grpSpPr>
              <p:sp>
                <p:nvSpPr>
                  <p:cNvPr id="11" name="Rounded Rectangle 10"/>
                  <p:cNvSpPr/>
                  <p:nvPr/>
                </p:nvSpPr>
                <p:spPr>
                  <a:xfrm>
                    <a:off x="6870985" y="2717118"/>
                    <a:ext cx="1535226" cy="791989"/>
                  </a:xfrm>
                  <a:prstGeom prst="roundRect">
                    <a:avLst/>
                  </a:prstGeom>
                  <a:solidFill>
                    <a:srgbClr val="FF06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sp>
                <p:nvSpPr>
                  <p:cNvPr id="17444" name="TextBox 5"/>
                  <p:cNvSpPr txBox="1">
                    <a:spLocks noChangeArrowheads="1"/>
                  </p:cNvSpPr>
                  <p:nvPr/>
                </p:nvSpPr>
                <p:spPr bwMode="auto">
                  <a:xfrm>
                    <a:off x="6893329" y="2793301"/>
                    <a:ext cx="1547331" cy="7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Reducing risk &amp;</a:t>
                    </a:r>
                  </a:p>
                  <a:p>
                    <a:pPr algn="ctr" eaLnBrk="1" hangingPunct="1">
                      <a:spcBef>
                        <a:spcPct val="0"/>
                      </a:spcBef>
                    </a:pPr>
                    <a:r>
                      <a:rPr lang="en-US" altLang="zh-CN" sz="1400" b="1">
                        <a:solidFill>
                          <a:srgbClr val="000000"/>
                        </a:solidFill>
                        <a:cs typeface="ＭＳ Ｐゴシック" charset="0"/>
                      </a:rPr>
                      <a:t> response </a:t>
                    </a:r>
                  </a:p>
                  <a:p>
                    <a:pPr algn="ctr" eaLnBrk="1" hangingPunct="1">
                      <a:spcBef>
                        <a:spcPct val="0"/>
                      </a:spcBef>
                    </a:pPr>
                    <a:r>
                      <a:rPr lang="en-US" altLang="zh-CN" sz="1400" b="1">
                        <a:solidFill>
                          <a:srgbClr val="000000"/>
                        </a:solidFill>
                        <a:cs typeface="ＭＳ Ｐゴシック" charset="0"/>
                      </a:rPr>
                      <a:t>scenarios</a:t>
                    </a:r>
                  </a:p>
                </p:txBody>
              </p:sp>
            </p:grpSp>
            <p:sp>
              <p:nvSpPr>
                <p:cNvPr id="17442" name="TextBox 13"/>
                <p:cNvSpPr txBox="1">
                  <a:spLocks noChangeArrowheads="1"/>
                </p:cNvSpPr>
                <p:nvPr/>
              </p:nvSpPr>
              <p:spPr bwMode="auto">
                <a:xfrm>
                  <a:off x="6760909" y="3007261"/>
                  <a:ext cx="1930606"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Mitigation strategies</a:t>
                  </a:r>
                </a:p>
              </p:txBody>
            </p:sp>
          </p:grpSp>
          <p:sp>
            <p:nvSpPr>
              <p:cNvPr id="29" name="Right Arrow 28"/>
              <p:cNvSpPr/>
              <p:nvPr/>
            </p:nvSpPr>
            <p:spPr>
              <a:xfrm>
                <a:off x="6095903" y="2134217"/>
                <a:ext cx="977972" cy="484080"/>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grpSp>
      </p:grpSp>
      <p:grpSp>
        <p:nvGrpSpPr>
          <p:cNvPr id="13" name="Group 45"/>
          <p:cNvGrpSpPr>
            <a:grpSpLocks/>
          </p:cNvGrpSpPr>
          <p:nvPr/>
        </p:nvGrpSpPr>
        <p:grpSpPr bwMode="auto">
          <a:xfrm>
            <a:off x="4114800" y="838200"/>
            <a:ext cx="2579688" cy="5418138"/>
            <a:chOff x="3973513" y="1203325"/>
            <a:chExt cx="2579687" cy="5417443"/>
          </a:xfrm>
        </p:grpSpPr>
        <p:sp>
          <p:nvSpPr>
            <p:cNvPr id="17427" name="TextBox 60"/>
            <p:cNvSpPr txBox="1">
              <a:spLocks noChangeArrowheads="1"/>
            </p:cNvSpPr>
            <p:nvPr/>
          </p:nvSpPr>
          <p:spPr bwMode="auto">
            <a:xfrm>
              <a:off x="4452372" y="5451379"/>
              <a:ext cx="2100828" cy="11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Affected population</a:t>
              </a:r>
              <a:br>
                <a:rPr lang="en-US" altLang="zh-CN" sz="1400" b="1">
                  <a:solidFill>
                    <a:srgbClr val="000000"/>
                  </a:solidFill>
                  <a:cs typeface="ＭＳ Ｐゴシック" charset="0"/>
                </a:rPr>
              </a:br>
              <a:r>
                <a:rPr lang="en-US" altLang="zh-CN" sz="1400" b="1">
                  <a:solidFill>
                    <a:srgbClr val="000000"/>
                  </a:solidFill>
                  <a:cs typeface="ＭＳ Ｐゴシック" charset="0"/>
                </a:rPr>
                <a:t>&amp; infrastructure,</a:t>
              </a:r>
              <a:br>
                <a:rPr lang="en-US" altLang="zh-CN" sz="1400" b="1">
                  <a:solidFill>
                    <a:srgbClr val="000000"/>
                  </a:solidFill>
                  <a:cs typeface="ＭＳ Ｐゴシック" charset="0"/>
                </a:rPr>
              </a:br>
              <a:r>
                <a:rPr lang="en-US" altLang="zh-CN" sz="1400" b="1">
                  <a:solidFill>
                    <a:srgbClr val="000000"/>
                  </a:solidFill>
                  <a:cs typeface="ＭＳ Ｐゴシック" charset="0"/>
                </a:rPr>
                <a:t>disruption of services,</a:t>
              </a:r>
              <a:br>
                <a:rPr lang="en-US" altLang="zh-CN" sz="1400" b="1">
                  <a:solidFill>
                    <a:srgbClr val="000000"/>
                  </a:solidFill>
                  <a:cs typeface="ＭＳ Ｐゴシック" charset="0"/>
                </a:rPr>
              </a:br>
              <a:r>
                <a:rPr lang="en-US" altLang="zh-CN" sz="1400" b="1">
                  <a:solidFill>
                    <a:srgbClr val="000000"/>
                  </a:solidFill>
                  <a:cs typeface="ＭＳ Ｐゴシック" charset="0"/>
                </a:rPr>
                <a:t>damages due to wind</a:t>
              </a:r>
              <a:br>
                <a:rPr lang="en-US" altLang="zh-CN" sz="1400" b="1">
                  <a:solidFill>
                    <a:srgbClr val="000000"/>
                  </a:solidFill>
                  <a:cs typeface="ＭＳ Ｐゴシック" charset="0"/>
                </a:rPr>
              </a:br>
              <a:r>
                <a:rPr lang="en-US" altLang="zh-CN" sz="1400" b="1">
                  <a:solidFill>
                    <a:srgbClr val="000000"/>
                  </a:solidFill>
                  <a:cs typeface="ＭＳ Ｐゴシック" charset="0"/>
                </a:rPr>
                <a:t>&amp; water, etc.</a:t>
              </a:r>
            </a:p>
          </p:txBody>
        </p:sp>
        <p:pic>
          <p:nvPicPr>
            <p:cNvPr id="17428" name="Picture 8" descr="hurricane-evacuation-map.gif"/>
            <p:cNvPicPr>
              <a:picLocks noChangeAspect="1"/>
            </p:cNvPicPr>
            <p:nvPr/>
          </p:nvPicPr>
          <p:blipFill>
            <a:blip r:embed="rId4">
              <a:extLst>
                <a:ext uri="{28A0092B-C50C-407E-A947-70E740481C1C}">
                  <a14:useLocalDpi xmlns:a14="http://schemas.microsoft.com/office/drawing/2010/main" val="0"/>
                </a:ext>
              </a:extLst>
            </a:blip>
            <a:srcRect l="1773" t="4114" r="1773" b="17143"/>
            <a:stretch>
              <a:fillRect/>
            </a:stretch>
          </p:blipFill>
          <p:spPr bwMode="auto">
            <a:xfrm>
              <a:off x="4516980" y="3331351"/>
              <a:ext cx="1940895" cy="204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9" name="Group 46"/>
            <p:cNvGrpSpPr>
              <a:grpSpLocks/>
            </p:cNvGrpSpPr>
            <p:nvPr/>
          </p:nvGrpSpPr>
          <p:grpSpPr bwMode="auto">
            <a:xfrm>
              <a:off x="3973513" y="1203325"/>
              <a:ext cx="2383967" cy="1907814"/>
              <a:chOff x="3974296" y="1272378"/>
              <a:chExt cx="2383283" cy="1907727"/>
            </a:xfrm>
          </p:grpSpPr>
          <p:grpSp>
            <p:nvGrpSpPr>
              <p:cNvPr id="17430" name="Group 31"/>
              <p:cNvGrpSpPr>
                <a:grpSpLocks/>
              </p:cNvGrpSpPr>
              <p:nvPr/>
            </p:nvGrpSpPr>
            <p:grpSpPr bwMode="auto">
              <a:xfrm>
                <a:off x="4582727" y="1272378"/>
                <a:ext cx="1774852" cy="1907727"/>
                <a:chOff x="4670565" y="1517049"/>
                <a:chExt cx="1774852" cy="1907727"/>
              </a:xfrm>
            </p:grpSpPr>
            <p:grpSp>
              <p:nvGrpSpPr>
                <p:cNvPr id="17432" name="Group 18"/>
                <p:cNvGrpSpPr>
                  <a:grpSpLocks/>
                </p:cNvGrpSpPr>
                <p:nvPr/>
              </p:nvGrpSpPr>
              <p:grpSpPr bwMode="auto">
                <a:xfrm>
                  <a:off x="4766781" y="1517049"/>
                  <a:ext cx="1583871" cy="792205"/>
                  <a:chOff x="4675484" y="2727814"/>
                  <a:chExt cx="1583871" cy="792205"/>
                </a:xfrm>
              </p:grpSpPr>
              <p:sp>
                <p:nvSpPr>
                  <p:cNvPr id="10" name="Rounded Rectangle 9"/>
                  <p:cNvSpPr/>
                  <p:nvPr/>
                </p:nvSpPr>
                <p:spPr>
                  <a:xfrm>
                    <a:off x="4675484" y="2727814"/>
                    <a:ext cx="1583870" cy="792025"/>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sp>
                <p:nvSpPr>
                  <p:cNvPr id="17435" name="TextBox 4"/>
                  <p:cNvSpPr txBox="1">
                    <a:spLocks noChangeArrowheads="1"/>
                  </p:cNvSpPr>
                  <p:nvPr/>
                </p:nvSpPr>
                <p:spPr bwMode="auto">
                  <a:xfrm>
                    <a:off x="4915474" y="2862334"/>
                    <a:ext cx="1102428"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Impact</a:t>
                    </a:r>
                  </a:p>
                  <a:p>
                    <a:pPr algn="ctr" eaLnBrk="1" hangingPunct="1">
                      <a:spcBef>
                        <a:spcPct val="0"/>
                      </a:spcBef>
                    </a:pPr>
                    <a:r>
                      <a:rPr lang="en-US" altLang="zh-CN" sz="1400" b="1">
                        <a:solidFill>
                          <a:srgbClr val="000000"/>
                        </a:solidFill>
                        <a:cs typeface="ＭＳ Ｐゴシック" charset="0"/>
                      </a:rPr>
                      <a:t>Estimation</a:t>
                    </a:r>
                  </a:p>
                </p:txBody>
              </p:sp>
            </p:grpSp>
            <p:sp>
              <p:nvSpPr>
                <p:cNvPr id="17433" name="TextBox 12"/>
                <p:cNvSpPr txBox="1">
                  <a:spLocks noChangeArrowheads="1"/>
                </p:cNvSpPr>
                <p:nvPr/>
              </p:nvSpPr>
              <p:spPr bwMode="auto">
                <a:xfrm>
                  <a:off x="4670565" y="2901652"/>
                  <a:ext cx="1774852"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Placing into</a:t>
                  </a:r>
                  <a:br>
                    <a:rPr lang="en-US" altLang="zh-CN" sz="1400" b="1">
                      <a:solidFill>
                        <a:srgbClr val="000000"/>
                      </a:solidFill>
                      <a:cs typeface="ＭＳ Ｐゴシック" charset="0"/>
                    </a:rPr>
                  </a:br>
                  <a:r>
                    <a:rPr lang="en-US" altLang="zh-CN" sz="1400" b="1">
                      <a:solidFill>
                        <a:srgbClr val="000000"/>
                      </a:solidFill>
                      <a:cs typeface="ＭＳ Ｐゴシック" charset="0"/>
                    </a:rPr>
                    <a:t>situational context</a:t>
                  </a:r>
                </a:p>
              </p:txBody>
            </p:sp>
          </p:grpSp>
          <p:sp>
            <p:nvSpPr>
              <p:cNvPr id="28" name="Right Arrow 27"/>
              <p:cNvSpPr/>
              <p:nvPr/>
            </p:nvSpPr>
            <p:spPr>
              <a:xfrm>
                <a:off x="3974296" y="2134241"/>
                <a:ext cx="977619" cy="484103"/>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grpSp>
      </p:grpSp>
      <p:grpSp>
        <p:nvGrpSpPr>
          <p:cNvPr id="17" name="Group 44"/>
          <p:cNvGrpSpPr>
            <a:grpSpLocks/>
          </p:cNvGrpSpPr>
          <p:nvPr/>
        </p:nvGrpSpPr>
        <p:grpSpPr bwMode="auto">
          <a:xfrm>
            <a:off x="1981200" y="838200"/>
            <a:ext cx="2579688" cy="5043488"/>
            <a:chOff x="1898650" y="1203325"/>
            <a:chExt cx="2580129" cy="5044039"/>
          </a:xfrm>
        </p:grpSpPr>
        <p:sp>
          <p:nvSpPr>
            <p:cNvPr id="17418" name="TextBox 34"/>
            <p:cNvSpPr txBox="1">
              <a:spLocks noChangeArrowheads="1"/>
            </p:cNvSpPr>
            <p:nvPr/>
          </p:nvSpPr>
          <p:spPr bwMode="auto">
            <a:xfrm>
              <a:off x="2379088" y="5724144"/>
              <a:ext cx="20996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Storm surge, flooding,</a:t>
              </a:r>
              <a:br>
                <a:rPr lang="en-US" altLang="zh-CN" sz="1400" b="1">
                  <a:solidFill>
                    <a:srgbClr val="000000"/>
                  </a:solidFill>
                  <a:cs typeface="ＭＳ Ｐゴシック" charset="0"/>
                </a:rPr>
              </a:br>
              <a:r>
                <a:rPr lang="en-US" altLang="zh-CN" sz="1400" b="1">
                  <a:solidFill>
                    <a:srgbClr val="000000"/>
                  </a:solidFill>
                  <a:cs typeface="ＭＳ Ｐゴシック" charset="0"/>
                </a:rPr>
                <a:t>inundated areas</a:t>
              </a:r>
            </a:p>
          </p:txBody>
        </p:sp>
        <p:pic>
          <p:nvPicPr>
            <p:cNvPr id="17419" name="Picture 56" descr="T027935A.jpg"/>
            <p:cNvPicPr>
              <a:picLocks noChangeAspect="1"/>
            </p:cNvPicPr>
            <p:nvPr/>
          </p:nvPicPr>
          <p:blipFill>
            <a:blip r:embed="rId5">
              <a:extLst>
                <a:ext uri="{28A0092B-C50C-407E-A947-70E740481C1C}">
                  <a14:useLocalDpi xmlns:a14="http://schemas.microsoft.com/office/drawing/2010/main" val="0"/>
                </a:ext>
              </a:extLst>
            </a:blip>
            <a:srcRect l="21600"/>
            <a:stretch>
              <a:fillRect/>
            </a:stretch>
          </p:blipFill>
          <p:spPr bwMode="auto">
            <a:xfrm>
              <a:off x="2398760" y="3859366"/>
              <a:ext cx="2007549" cy="171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0" name="Group 45"/>
            <p:cNvGrpSpPr>
              <a:grpSpLocks/>
            </p:cNvGrpSpPr>
            <p:nvPr/>
          </p:nvGrpSpPr>
          <p:grpSpPr bwMode="auto">
            <a:xfrm>
              <a:off x="1898650" y="1203325"/>
              <a:ext cx="2485790" cy="2123440"/>
              <a:chOff x="1899296" y="1272378"/>
              <a:chExt cx="2484188" cy="2123300"/>
            </a:xfrm>
          </p:grpSpPr>
          <p:grpSp>
            <p:nvGrpSpPr>
              <p:cNvPr id="17421" name="Group 30"/>
              <p:cNvGrpSpPr>
                <a:grpSpLocks/>
              </p:cNvGrpSpPr>
              <p:nvPr/>
            </p:nvGrpSpPr>
            <p:grpSpPr bwMode="auto">
              <a:xfrm>
                <a:off x="2430030" y="1272378"/>
                <a:ext cx="1953454" cy="2123300"/>
                <a:chOff x="2552880" y="1517049"/>
                <a:chExt cx="1953454" cy="2123300"/>
              </a:xfrm>
            </p:grpSpPr>
            <p:grpSp>
              <p:nvGrpSpPr>
                <p:cNvPr id="17423" name="Group 20"/>
                <p:cNvGrpSpPr>
                  <a:grpSpLocks/>
                </p:cNvGrpSpPr>
                <p:nvPr/>
              </p:nvGrpSpPr>
              <p:grpSpPr bwMode="auto">
                <a:xfrm>
                  <a:off x="2737770" y="1517049"/>
                  <a:ext cx="1583574" cy="792197"/>
                  <a:chOff x="2685313" y="1517049"/>
                  <a:chExt cx="1583574" cy="792197"/>
                </a:xfrm>
              </p:grpSpPr>
              <p:sp>
                <p:nvSpPr>
                  <p:cNvPr id="9" name="Rounded Rectangle 8"/>
                  <p:cNvSpPr/>
                  <p:nvPr/>
                </p:nvSpPr>
                <p:spPr>
                  <a:xfrm>
                    <a:off x="2688486" y="1517049"/>
                    <a:ext cx="1580401" cy="792197"/>
                  </a:xfrm>
                  <a:prstGeom prst="roundRect">
                    <a:avLst/>
                  </a:prstGeom>
                  <a:solidFill>
                    <a:srgbClr val="00FF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sp>
                <p:nvSpPr>
                  <p:cNvPr id="17426" name="TextBox 3"/>
                  <p:cNvSpPr txBox="1">
                    <a:spLocks noChangeArrowheads="1"/>
                  </p:cNvSpPr>
                  <p:nvPr/>
                </p:nvSpPr>
                <p:spPr bwMode="auto">
                  <a:xfrm>
                    <a:off x="2731328" y="1517049"/>
                    <a:ext cx="1405232" cy="73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Weather</a:t>
                    </a:r>
                  </a:p>
                  <a:p>
                    <a:pPr algn="ctr" eaLnBrk="1" hangingPunct="1">
                      <a:spcBef>
                        <a:spcPct val="0"/>
                      </a:spcBef>
                    </a:pPr>
                    <a:r>
                      <a:rPr lang="en-US" altLang="zh-CN" sz="1400" b="1">
                        <a:solidFill>
                          <a:srgbClr val="000000"/>
                        </a:solidFill>
                        <a:cs typeface="ＭＳ Ｐゴシック" charset="0"/>
                      </a:rPr>
                      <a:t>Translation to </a:t>
                    </a:r>
                  </a:p>
                  <a:p>
                    <a:pPr algn="ctr" eaLnBrk="1" hangingPunct="1">
                      <a:spcBef>
                        <a:spcPct val="0"/>
                      </a:spcBef>
                    </a:pPr>
                    <a:r>
                      <a:rPr lang="en-US" altLang="zh-CN" sz="1400" b="1">
                        <a:solidFill>
                          <a:srgbClr val="000000"/>
                        </a:solidFill>
                        <a:cs typeface="ＭＳ Ｐゴシック" charset="0"/>
                      </a:rPr>
                      <a:t>hazards</a:t>
                    </a:r>
                  </a:p>
                </p:txBody>
              </p:sp>
            </p:grpSp>
            <p:sp>
              <p:nvSpPr>
                <p:cNvPr id="17424" name="TextBox 11"/>
                <p:cNvSpPr txBox="1">
                  <a:spLocks noChangeArrowheads="1"/>
                </p:cNvSpPr>
                <p:nvPr/>
              </p:nvSpPr>
              <p:spPr bwMode="auto">
                <a:xfrm>
                  <a:off x="2552880" y="2901653"/>
                  <a:ext cx="1953454" cy="73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Extraction of</a:t>
                  </a:r>
                  <a:br>
                    <a:rPr lang="en-US" altLang="zh-CN" sz="1400" b="1">
                      <a:solidFill>
                        <a:srgbClr val="000000"/>
                      </a:solidFill>
                      <a:cs typeface="ＭＳ Ｐゴシック" charset="0"/>
                    </a:rPr>
                  </a:br>
                  <a:r>
                    <a:rPr lang="en-US" altLang="zh-CN" sz="1400" b="1">
                      <a:solidFill>
                        <a:srgbClr val="000000"/>
                      </a:solidFill>
                      <a:cs typeface="ＭＳ Ｐゴシック" charset="0"/>
                    </a:rPr>
                    <a:t>relevant information </a:t>
                  </a:r>
                </a:p>
                <a:p>
                  <a:pPr algn="ctr" eaLnBrk="1" hangingPunct="1">
                    <a:spcBef>
                      <a:spcPct val="0"/>
                    </a:spcBef>
                  </a:pPr>
                  <a:r>
                    <a:rPr lang="en-US" altLang="zh-CN" sz="1400" b="1">
                      <a:solidFill>
                        <a:srgbClr val="000000"/>
                      </a:solidFill>
                      <a:cs typeface="ＭＳ Ｐゴシック" charset="0"/>
                    </a:rPr>
                    <a:t>to predict hazards</a:t>
                  </a:r>
                </a:p>
              </p:txBody>
            </p:sp>
          </p:grpSp>
          <p:sp>
            <p:nvSpPr>
              <p:cNvPr id="23" name="Right Arrow 22"/>
              <p:cNvSpPr/>
              <p:nvPr/>
            </p:nvSpPr>
            <p:spPr>
              <a:xfrm>
                <a:off x="1899296" y="2134428"/>
                <a:ext cx="979024" cy="484208"/>
              </a:xfrm>
              <a:prstGeom prst="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grpSp>
      </p:grpSp>
      <p:sp>
        <p:nvSpPr>
          <p:cNvPr id="2" name="Slide Number Placeholder 1"/>
          <p:cNvSpPr>
            <a:spLocks noGrp="1"/>
          </p:cNvSpPr>
          <p:nvPr>
            <p:ph type="sldNum" sz="quarter" idx="12"/>
          </p:nvPr>
        </p:nvSpPr>
        <p:spPr/>
        <p:txBody>
          <a:bodyPr/>
          <a:lstStyle/>
          <a:p>
            <a:fld id="{9259AF2F-52C6-9B46-B8B2-0579234AE62E}" type="slidenum">
              <a:rPr lang="en-US" smtClean="0"/>
              <a:t>20</a:t>
            </a:fld>
            <a:endParaRPr lang="en-US"/>
          </a:p>
        </p:txBody>
      </p:sp>
    </p:spTree>
    <p:extLst>
      <p:ext uri="{BB962C8B-B14F-4D97-AF65-F5344CB8AC3E}">
        <p14:creationId xmlns:p14="http://schemas.microsoft.com/office/powerpoint/2010/main" val="1419840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250825" y="260350"/>
            <a:ext cx="4094163" cy="492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91440" rIns="182880" bIns="91440">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spcAft>
                <a:spcPts val="600"/>
              </a:spcAft>
            </a:pPr>
            <a:r>
              <a:rPr lang="en-US" altLang="zh-CN" sz="2000" b="1">
                <a:solidFill>
                  <a:srgbClr val="000000"/>
                </a:solidFill>
                <a:cs typeface="Arial" charset="0"/>
              </a:rPr>
              <a:t>Water Resources Management</a:t>
            </a:r>
          </a:p>
        </p:txBody>
      </p:sp>
      <p:cxnSp>
        <p:nvCxnSpPr>
          <p:cNvPr id="26" name="Straight Connector 25"/>
          <p:cNvCxnSpPr/>
          <p:nvPr/>
        </p:nvCxnSpPr>
        <p:spPr>
          <a:xfrm rot="5400000">
            <a:off x="3978275" y="3489325"/>
            <a:ext cx="5303838" cy="1588"/>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365125" y="3489325"/>
            <a:ext cx="5303838" cy="1588"/>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844675" y="3565525"/>
            <a:ext cx="5303838" cy="1588"/>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8438" name="Group 49"/>
          <p:cNvGrpSpPr>
            <a:grpSpLocks/>
          </p:cNvGrpSpPr>
          <p:nvPr/>
        </p:nvGrpSpPr>
        <p:grpSpPr bwMode="auto">
          <a:xfrm>
            <a:off x="0" y="685800"/>
            <a:ext cx="2239963" cy="5059363"/>
            <a:chOff x="58337" y="1050903"/>
            <a:chExt cx="2240114" cy="5060079"/>
          </a:xfrm>
        </p:grpSpPr>
        <p:grpSp>
          <p:nvGrpSpPr>
            <p:cNvPr id="18470" name="Group 29"/>
            <p:cNvGrpSpPr>
              <a:grpSpLocks/>
            </p:cNvGrpSpPr>
            <p:nvPr/>
          </p:nvGrpSpPr>
          <p:grpSpPr bwMode="auto">
            <a:xfrm>
              <a:off x="489982" y="1050903"/>
              <a:ext cx="1698499" cy="2060814"/>
              <a:chOff x="560697" y="1364705"/>
              <a:chExt cx="1698276" cy="2060201"/>
            </a:xfrm>
          </p:grpSpPr>
          <p:grpSp>
            <p:nvGrpSpPr>
              <p:cNvPr id="18473" name="Group 21"/>
              <p:cNvGrpSpPr>
                <a:grpSpLocks/>
              </p:cNvGrpSpPr>
              <p:nvPr/>
            </p:nvGrpSpPr>
            <p:grpSpPr bwMode="auto">
              <a:xfrm>
                <a:off x="586279" y="1364705"/>
                <a:ext cx="1638486" cy="953958"/>
                <a:chOff x="563046" y="1364705"/>
                <a:chExt cx="1638486" cy="953958"/>
              </a:xfrm>
            </p:grpSpPr>
            <p:sp>
              <p:nvSpPr>
                <p:cNvPr id="8" name="Rounded Rectangle 7"/>
                <p:cNvSpPr/>
                <p:nvPr/>
              </p:nvSpPr>
              <p:spPr>
                <a:xfrm>
                  <a:off x="594794" y="1517081"/>
                  <a:ext cx="1584223" cy="792039"/>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sp>
              <p:nvSpPr>
                <p:cNvPr id="18476" name="TextBox 6"/>
                <p:cNvSpPr txBox="1">
                  <a:spLocks noChangeArrowheads="1"/>
                </p:cNvSpPr>
                <p:nvPr/>
              </p:nvSpPr>
              <p:spPr bwMode="auto">
                <a:xfrm>
                  <a:off x="563046" y="1364705"/>
                  <a:ext cx="1638486" cy="95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endParaRPr lang="en-US" altLang="zh-CN" sz="1400" b="1">
                    <a:solidFill>
                      <a:srgbClr val="000000"/>
                    </a:solidFill>
                    <a:cs typeface="ＭＳ Ｐゴシック" charset="0"/>
                  </a:endParaRPr>
                </a:p>
                <a:p>
                  <a:pPr algn="ctr" eaLnBrk="1" hangingPunct="1">
                    <a:spcBef>
                      <a:spcPct val="0"/>
                    </a:spcBef>
                  </a:pPr>
                  <a:r>
                    <a:rPr lang="en-US" altLang="zh-CN" sz="1400" b="1">
                      <a:solidFill>
                        <a:srgbClr val="000000"/>
                      </a:solidFill>
                      <a:cs typeface="ＭＳ Ｐゴシック" charset="0"/>
                    </a:rPr>
                    <a:t>Weather and </a:t>
                  </a:r>
                </a:p>
                <a:p>
                  <a:pPr algn="ctr" eaLnBrk="1" hangingPunct="1">
                    <a:spcBef>
                      <a:spcPct val="0"/>
                    </a:spcBef>
                  </a:pPr>
                  <a:r>
                    <a:rPr lang="en-US" altLang="zh-CN" sz="1400" b="1">
                      <a:solidFill>
                        <a:srgbClr val="000000"/>
                      </a:solidFill>
                      <a:cs typeface="ＭＳ Ｐゴシック" charset="0"/>
                    </a:rPr>
                    <a:t>climate extremes</a:t>
                  </a:r>
                </a:p>
                <a:p>
                  <a:pPr algn="ctr" eaLnBrk="1" hangingPunct="1">
                    <a:spcBef>
                      <a:spcPct val="0"/>
                    </a:spcBef>
                  </a:pPr>
                  <a:endParaRPr lang="en-US" altLang="zh-CN" sz="1400" b="1">
                    <a:solidFill>
                      <a:srgbClr val="000000"/>
                    </a:solidFill>
                    <a:cs typeface="ＭＳ Ｐゴシック" charset="0"/>
                  </a:endParaRPr>
                </a:p>
              </p:txBody>
            </p:sp>
          </p:grpSp>
          <p:sp>
            <p:nvSpPr>
              <p:cNvPr id="18474" name="TextBox 14"/>
              <p:cNvSpPr txBox="1">
                <a:spLocks noChangeArrowheads="1"/>
              </p:cNvSpPr>
              <p:nvPr/>
            </p:nvSpPr>
            <p:spPr bwMode="auto">
              <a:xfrm>
                <a:off x="560697" y="2901685"/>
                <a:ext cx="1698276"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Weather analyses</a:t>
                </a:r>
              </a:p>
              <a:p>
                <a:pPr algn="ctr" eaLnBrk="1" hangingPunct="1">
                  <a:spcBef>
                    <a:spcPct val="0"/>
                  </a:spcBef>
                </a:pPr>
                <a:r>
                  <a:rPr lang="en-US" altLang="zh-CN" sz="1400" b="1">
                    <a:solidFill>
                      <a:srgbClr val="000000"/>
                    </a:solidFill>
                    <a:cs typeface="ＭＳ Ｐゴシック" charset="0"/>
                  </a:rPr>
                  <a:t>&amp; forecast data</a:t>
                </a:r>
              </a:p>
            </p:txBody>
          </p:sp>
        </p:grpSp>
        <p:sp>
          <p:nvSpPr>
            <p:cNvPr id="18471" name="TextBox 33"/>
            <p:cNvSpPr txBox="1">
              <a:spLocks noChangeArrowheads="1"/>
            </p:cNvSpPr>
            <p:nvPr/>
          </p:nvSpPr>
          <p:spPr bwMode="auto">
            <a:xfrm>
              <a:off x="58337" y="5803205"/>
              <a:ext cx="22397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Rainfall (or lack thereof)</a:t>
              </a:r>
            </a:p>
          </p:txBody>
        </p:sp>
        <p:pic>
          <p:nvPicPr>
            <p:cNvPr id="18472" name="Picture 44" descr="rain.jpg"/>
            <p:cNvPicPr>
              <a:picLocks noChangeAspect="1"/>
            </p:cNvPicPr>
            <p:nvPr/>
          </p:nvPicPr>
          <p:blipFill>
            <a:blip r:embed="rId2">
              <a:extLst>
                <a:ext uri="{28A0092B-C50C-407E-A947-70E740481C1C}">
                  <a14:useLocalDpi xmlns:a14="http://schemas.microsoft.com/office/drawing/2010/main" val="0"/>
                </a:ext>
              </a:extLst>
            </a:blip>
            <a:srcRect l="15836" t="5731" r="11876"/>
            <a:stretch>
              <a:fillRect/>
            </a:stretch>
          </p:blipFill>
          <p:spPr bwMode="auto">
            <a:xfrm>
              <a:off x="73367" y="3583546"/>
              <a:ext cx="2225084" cy="200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50"/>
          <p:cNvGrpSpPr>
            <a:grpSpLocks/>
          </p:cNvGrpSpPr>
          <p:nvPr/>
        </p:nvGrpSpPr>
        <p:grpSpPr bwMode="auto">
          <a:xfrm>
            <a:off x="1905000" y="838200"/>
            <a:ext cx="2514600" cy="5222875"/>
            <a:chOff x="1898650" y="1203325"/>
            <a:chExt cx="2515018" cy="5222716"/>
          </a:xfrm>
        </p:grpSpPr>
        <p:sp>
          <p:nvSpPr>
            <p:cNvPr id="18461" name="TextBox 34"/>
            <p:cNvSpPr txBox="1">
              <a:spLocks noChangeArrowheads="1"/>
            </p:cNvSpPr>
            <p:nvPr/>
          </p:nvSpPr>
          <p:spPr bwMode="auto">
            <a:xfrm>
              <a:off x="2558364" y="5687377"/>
              <a:ext cx="17411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Runoff &amp; flow into</a:t>
              </a:r>
              <a:br>
                <a:rPr lang="en-US" altLang="zh-CN" sz="1400" b="1">
                  <a:solidFill>
                    <a:srgbClr val="000000"/>
                  </a:solidFill>
                  <a:cs typeface="ＭＳ Ｐゴシック" charset="0"/>
                </a:rPr>
              </a:br>
              <a:r>
                <a:rPr lang="en-US" altLang="zh-CN" sz="1400" b="1">
                  <a:solidFill>
                    <a:srgbClr val="000000"/>
                  </a:solidFill>
                  <a:cs typeface="ＭＳ Ｐゴシック" charset="0"/>
                </a:rPr>
                <a:t>reservoir, water</a:t>
              </a:r>
              <a:br>
                <a:rPr lang="en-US" altLang="zh-CN" sz="1400" b="1">
                  <a:solidFill>
                    <a:srgbClr val="000000"/>
                  </a:solidFill>
                  <a:cs typeface="ＭＳ Ｐゴシック" charset="0"/>
                </a:rPr>
              </a:br>
              <a:r>
                <a:rPr lang="en-US" altLang="zh-CN" sz="1400" b="1">
                  <a:solidFill>
                    <a:srgbClr val="000000"/>
                  </a:solidFill>
                  <a:cs typeface="ＭＳ Ｐゴシック" charset="0"/>
                </a:rPr>
                <a:t>levels behind dam</a:t>
              </a:r>
            </a:p>
          </p:txBody>
        </p:sp>
        <p:grpSp>
          <p:nvGrpSpPr>
            <p:cNvPr id="18462" name="Group 45"/>
            <p:cNvGrpSpPr>
              <a:grpSpLocks/>
            </p:cNvGrpSpPr>
            <p:nvPr/>
          </p:nvGrpSpPr>
          <p:grpSpPr bwMode="auto">
            <a:xfrm>
              <a:off x="1898650" y="1203325"/>
              <a:ext cx="2485784" cy="2123337"/>
              <a:chOff x="1899296" y="1272378"/>
              <a:chExt cx="2484182" cy="2123196"/>
            </a:xfrm>
          </p:grpSpPr>
          <p:grpSp>
            <p:nvGrpSpPr>
              <p:cNvPr id="18464" name="Group 30"/>
              <p:cNvGrpSpPr>
                <a:grpSpLocks/>
              </p:cNvGrpSpPr>
              <p:nvPr/>
            </p:nvGrpSpPr>
            <p:grpSpPr bwMode="auto">
              <a:xfrm>
                <a:off x="2430033" y="1272378"/>
                <a:ext cx="1953445" cy="2123196"/>
                <a:chOff x="2552883" y="1517049"/>
                <a:chExt cx="1953445" cy="2123196"/>
              </a:xfrm>
            </p:grpSpPr>
            <p:grpSp>
              <p:nvGrpSpPr>
                <p:cNvPr id="18466" name="Group 20"/>
                <p:cNvGrpSpPr>
                  <a:grpSpLocks/>
                </p:cNvGrpSpPr>
                <p:nvPr/>
              </p:nvGrpSpPr>
              <p:grpSpPr bwMode="auto">
                <a:xfrm>
                  <a:off x="2737766" y="1517049"/>
                  <a:ext cx="1583566" cy="792086"/>
                  <a:chOff x="2685309" y="1517049"/>
                  <a:chExt cx="1583566" cy="792086"/>
                </a:xfrm>
              </p:grpSpPr>
              <p:sp>
                <p:nvSpPr>
                  <p:cNvPr id="9" name="Rounded Rectangle 8"/>
                  <p:cNvSpPr/>
                  <p:nvPr/>
                </p:nvSpPr>
                <p:spPr>
                  <a:xfrm>
                    <a:off x="2688483" y="1517049"/>
                    <a:ext cx="1580394" cy="792086"/>
                  </a:xfrm>
                  <a:prstGeom prst="roundRect">
                    <a:avLst/>
                  </a:prstGeom>
                  <a:solidFill>
                    <a:srgbClr val="00FF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sp>
                <p:nvSpPr>
                  <p:cNvPr id="18469" name="TextBox 3"/>
                  <p:cNvSpPr txBox="1">
                    <a:spLocks noChangeArrowheads="1"/>
                  </p:cNvSpPr>
                  <p:nvPr/>
                </p:nvSpPr>
                <p:spPr bwMode="auto">
                  <a:xfrm>
                    <a:off x="2807487" y="1517049"/>
                    <a:ext cx="1405224" cy="7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Weather</a:t>
                    </a:r>
                  </a:p>
                  <a:p>
                    <a:pPr algn="ctr" eaLnBrk="1" hangingPunct="1">
                      <a:spcBef>
                        <a:spcPct val="0"/>
                      </a:spcBef>
                    </a:pPr>
                    <a:r>
                      <a:rPr lang="en-US" altLang="zh-CN" sz="1400" b="1">
                        <a:solidFill>
                          <a:srgbClr val="000000"/>
                        </a:solidFill>
                        <a:cs typeface="ＭＳ Ｐゴシック" charset="0"/>
                      </a:rPr>
                      <a:t>Translation to </a:t>
                    </a:r>
                  </a:p>
                  <a:p>
                    <a:pPr algn="ctr" eaLnBrk="1" hangingPunct="1">
                      <a:spcBef>
                        <a:spcPct val="0"/>
                      </a:spcBef>
                    </a:pPr>
                    <a:r>
                      <a:rPr lang="en-US" altLang="zh-CN" sz="1400" b="1">
                        <a:solidFill>
                          <a:srgbClr val="000000"/>
                        </a:solidFill>
                        <a:cs typeface="ＭＳ Ｐゴシック" charset="0"/>
                      </a:rPr>
                      <a:t>hazards</a:t>
                    </a:r>
                  </a:p>
                </p:txBody>
              </p:sp>
            </p:grpSp>
            <p:sp>
              <p:nvSpPr>
                <p:cNvPr id="18467" name="TextBox 11"/>
                <p:cNvSpPr txBox="1">
                  <a:spLocks noChangeArrowheads="1"/>
                </p:cNvSpPr>
                <p:nvPr/>
              </p:nvSpPr>
              <p:spPr bwMode="auto">
                <a:xfrm>
                  <a:off x="2552883" y="2901653"/>
                  <a:ext cx="1953445" cy="7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Extraction of</a:t>
                  </a:r>
                  <a:br>
                    <a:rPr lang="en-US" altLang="zh-CN" sz="1400" b="1">
                      <a:solidFill>
                        <a:srgbClr val="000000"/>
                      </a:solidFill>
                      <a:cs typeface="ＭＳ Ｐゴシック" charset="0"/>
                    </a:rPr>
                  </a:br>
                  <a:r>
                    <a:rPr lang="en-US" altLang="zh-CN" sz="1400" b="1">
                      <a:solidFill>
                        <a:srgbClr val="000000"/>
                      </a:solidFill>
                      <a:cs typeface="ＭＳ Ｐゴシック" charset="0"/>
                    </a:rPr>
                    <a:t>relevant information </a:t>
                  </a:r>
                </a:p>
                <a:p>
                  <a:pPr algn="ctr" eaLnBrk="1" hangingPunct="1">
                    <a:spcBef>
                      <a:spcPct val="0"/>
                    </a:spcBef>
                  </a:pPr>
                  <a:r>
                    <a:rPr lang="en-US" altLang="zh-CN" sz="1400" b="1">
                      <a:solidFill>
                        <a:srgbClr val="000000"/>
                      </a:solidFill>
                      <a:cs typeface="ＭＳ Ｐゴシック" charset="0"/>
                    </a:rPr>
                    <a:t>to predict hazards</a:t>
                  </a:r>
                </a:p>
              </p:txBody>
            </p:sp>
          </p:grpSp>
          <p:sp>
            <p:nvSpPr>
              <p:cNvPr id="23" name="Right Arrow 22"/>
              <p:cNvSpPr/>
              <p:nvPr/>
            </p:nvSpPr>
            <p:spPr>
              <a:xfrm>
                <a:off x="1899296" y="2134307"/>
                <a:ext cx="979019" cy="484140"/>
              </a:xfrm>
              <a:prstGeom prst="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grpSp>
        <p:pic>
          <p:nvPicPr>
            <p:cNvPr id="18463" name="Picture 45" descr="dam-water-levels-10518s.jpg"/>
            <p:cNvPicPr>
              <a:picLocks noChangeAspect="1"/>
            </p:cNvPicPr>
            <p:nvPr/>
          </p:nvPicPr>
          <p:blipFill>
            <a:blip r:embed="rId3">
              <a:extLst>
                <a:ext uri="{28A0092B-C50C-407E-A947-70E740481C1C}">
                  <a14:useLocalDpi xmlns:a14="http://schemas.microsoft.com/office/drawing/2010/main" val="0"/>
                </a:ext>
              </a:extLst>
            </a:blip>
            <a:srcRect l="11781" r="11781"/>
            <a:stretch>
              <a:fillRect/>
            </a:stretch>
          </p:blipFill>
          <p:spPr bwMode="auto">
            <a:xfrm>
              <a:off x="2386759" y="3583544"/>
              <a:ext cx="2026909" cy="199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51"/>
          <p:cNvGrpSpPr>
            <a:grpSpLocks/>
          </p:cNvGrpSpPr>
          <p:nvPr/>
        </p:nvGrpSpPr>
        <p:grpSpPr bwMode="auto">
          <a:xfrm>
            <a:off x="4038600" y="838200"/>
            <a:ext cx="2514600" cy="5434013"/>
            <a:chOff x="3973513" y="1203325"/>
            <a:chExt cx="2514090" cy="5434400"/>
          </a:xfrm>
        </p:grpSpPr>
        <p:sp>
          <p:nvSpPr>
            <p:cNvPr id="18451" name="TextBox 60"/>
            <p:cNvSpPr txBox="1">
              <a:spLocks noChangeArrowheads="1"/>
            </p:cNvSpPr>
            <p:nvPr/>
          </p:nvSpPr>
          <p:spPr bwMode="auto">
            <a:xfrm>
              <a:off x="4538429" y="5899061"/>
              <a:ext cx="19287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Dam overflow, water</a:t>
              </a:r>
              <a:br>
                <a:rPr lang="en-US" altLang="zh-CN" sz="1400" b="1">
                  <a:solidFill>
                    <a:srgbClr val="000000"/>
                  </a:solidFill>
                  <a:cs typeface="ＭＳ Ｐゴシック" charset="0"/>
                </a:rPr>
              </a:br>
              <a:r>
                <a:rPr lang="en-US" altLang="zh-CN" sz="1400" b="1">
                  <a:solidFill>
                    <a:srgbClr val="000000"/>
                  </a:solidFill>
                  <a:cs typeface="ＭＳ Ｐゴシック" charset="0"/>
                </a:rPr>
                <a:t>rights, or minimal</a:t>
              </a:r>
              <a:br>
                <a:rPr lang="en-US" altLang="zh-CN" sz="1400" b="1">
                  <a:solidFill>
                    <a:srgbClr val="000000"/>
                  </a:solidFill>
                  <a:cs typeface="ＭＳ Ｐゴシック" charset="0"/>
                </a:rPr>
              </a:br>
              <a:r>
                <a:rPr lang="en-US" altLang="zh-CN" sz="1400" b="1">
                  <a:solidFill>
                    <a:srgbClr val="000000"/>
                  </a:solidFill>
                  <a:cs typeface="ＭＳ Ｐゴシック" charset="0"/>
                </a:rPr>
                <a:t>streamflow for fish</a:t>
              </a:r>
            </a:p>
          </p:txBody>
        </p:sp>
        <p:grpSp>
          <p:nvGrpSpPr>
            <p:cNvPr id="18452" name="Group 46"/>
            <p:cNvGrpSpPr>
              <a:grpSpLocks/>
            </p:cNvGrpSpPr>
            <p:nvPr/>
          </p:nvGrpSpPr>
          <p:grpSpPr bwMode="auto">
            <a:xfrm>
              <a:off x="3973513" y="1203325"/>
              <a:ext cx="2383967" cy="1907815"/>
              <a:chOff x="3974296" y="1272378"/>
              <a:chExt cx="2383283" cy="1907727"/>
            </a:xfrm>
          </p:grpSpPr>
          <p:grpSp>
            <p:nvGrpSpPr>
              <p:cNvPr id="18455" name="Group 31"/>
              <p:cNvGrpSpPr>
                <a:grpSpLocks/>
              </p:cNvGrpSpPr>
              <p:nvPr/>
            </p:nvGrpSpPr>
            <p:grpSpPr bwMode="auto">
              <a:xfrm>
                <a:off x="4582727" y="1272378"/>
                <a:ext cx="1774852" cy="1907727"/>
                <a:chOff x="4670565" y="1517049"/>
                <a:chExt cx="1774852" cy="1907727"/>
              </a:xfrm>
            </p:grpSpPr>
            <p:grpSp>
              <p:nvGrpSpPr>
                <p:cNvPr id="18457" name="Group 18"/>
                <p:cNvGrpSpPr>
                  <a:grpSpLocks/>
                </p:cNvGrpSpPr>
                <p:nvPr/>
              </p:nvGrpSpPr>
              <p:grpSpPr bwMode="auto">
                <a:xfrm>
                  <a:off x="4766781" y="1517049"/>
                  <a:ext cx="1583871" cy="792205"/>
                  <a:chOff x="4675484" y="2727814"/>
                  <a:chExt cx="1583871" cy="792205"/>
                </a:xfrm>
              </p:grpSpPr>
              <p:sp>
                <p:nvSpPr>
                  <p:cNvPr id="10" name="Rounded Rectangle 9"/>
                  <p:cNvSpPr/>
                  <p:nvPr/>
                </p:nvSpPr>
                <p:spPr>
                  <a:xfrm>
                    <a:off x="4675342" y="2727814"/>
                    <a:ext cx="1583549" cy="792183"/>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sp>
                <p:nvSpPr>
                  <p:cNvPr id="18460" name="TextBox 4"/>
                  <p:cNvSpPr txBox="1">
                    <a:spLocks noChangeArrowheads="1"/>
                  </p:cNvSpPr>
                  <p:nvPr/>
                </p:nvSpPr>
                <p:spPr bwMode="auto">
                  <a:xfrm>
                    <a:off x="4915474" y="2862334"/>
                    <a:ext cx="1102428"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Impact</a:t>
                    </a:r>
                  </a:p>
                  <a:p>
                    <a:pPr algn="ctr" eaLnBrk="1" hangingPunct="1">
                      <a:spcBef>
                        <a:spcPct val="0"/>
                      </a:spcBef>
                    </a:pPr>
                    <a:r>
                      <a:rPr lang="en-US" altLang="zh-CN" sz="1400" b="1">
                        <a:solidFill>
                          <a:srgbClr val="000000"/>
                        </a:solidFill>
                        <a:cs typeface="ＭＳ Ｐゴシック" charset="0"/>
                      </a:rPr>
                      <a:t>Estimation</a:t>
                    </a:r>
                  </a:p>
                </p:txBody>
              </p:sp>
            </p:grpSp>
            <p:sp>
              <p:nvSpPr>
                <p:cNvPr id="18458" name="TextBox 12"/>
                <p:cNvSpPr txBox="1">
                  <a:spLocks noChangeArrowheads="1"/>
                </p:cNvSpPr>
                <p:nvPr/>
              </p:nvSpPr>
              <p:spPr bwMode="auto">
                <a:xfrm>
                  <a:off x="4670565" y="2901652"/>
                  <a:ext cx="1774852"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Placing into</a:t>
                  </a:r>
                  <a:br>
                    <a:rPr lang="en-US" altLang="zh-CN" sz="1400" b="1">
                      <a:solidFill>
                        <a:srgbClr val="000000"/>
                      </a:solidFill>
                      <a:cs typeface="ＭＳ Ｐゴシック" charset="0"/>
                    </a:rPr>
                  </a:br>
                  <a:r>
                    <a:rPr lang="en-US" altLang="zh-CN" sz="1400" b="1">
                      <a:solidFill>
                        <a:srgbClr val="000000"/>
                      </a:solidFill>
                      <a:cs typeface="ＭＳ Ｐゴシック" charset="0"/>
                    </a:rPr>
                    <a:t>situational context</a:t>
                  </a:r>
                </a:p>
              </p:txBody>
            </p:sp>
          </p:grpSp>
          <p:sp>
            <p:nvSpPr>
              <p:cNvPr id="28" name="Right Arrow 27"/>
              <p:cNvSpPr/>
              <p:nvPr/>
            </p:nvSpPr>
            <p:spPr>
              <a:xfrm>
                <a:off x="3974296" y="2134413"/>
                <a:ext cx="977421" cy="484199"/>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grpSp>
        <p:pic>
          <p:nvPicPr>
            <p:cNvPr id="18453" name="Picture 46" descr="fishHab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5923" y="3310951"/>
              <a:ext cx="2011680" cy="150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47" descr="20090915_040837_DEADFISH_200.jpg"/>
            <p:cNvPicPr>
              <a:picLocks noChangeAspect="1"/>
            </p:cNvPicPr>
            <p:nvPr/>
          </p:nvPicPr>
          <p:blipFill>
            <a:blip r:embed="rId5">
              <a:extLst>
                <a:ext uri="{28A0092B-C50C-407E-A947-70E740481C1C}">
                  <a14:useLocalDpi xmlns:a14="http://schemas.microsoft.com/office/drawing/2010/main" val="0"/>
                </a:ext>
              </a:extLst>
            </a:blip>
            <a:srcRect l="7201" t="38145"/>
            <a:stretch>
              <a:fillRect/>
            </a:stretch>
          </p:blipFill>
          <p:spPr bwMode="auto">
            <a:xfrm>
              <a:off x="5016351" y="4431238"/>
              <a:ext cx="1362796" cy="137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7" name="Group 52"/>
          <p:cNvGrpSpPr>
            <a:grpSpLocks/>
          </p:cNvGrpSpPr>
          <p:nvPr/>
        </p:nvGrpSpPr>
        <p:grpSpPr bwMode="auto">
          <a:xfrm>
            <a:off x="6138863" y="838200"/>
            <a:ext cx="3005137" cy="5122863"/>
            <a:chOff x="6095997" y="1203325"/>
            <a:chExt cx="3005597" cy="5123174"/>
          </a:xfrm>
        </p:grpSpPr>
        <p:sp>
          <p:nvSpPr>
            <p:cNvPr id="18442" name="TextBox 36"/>
            <p:cNvSpPr txBox="1">
              <a:spLocks noChangeArrowheads="1"/>
            </p:cNvSpPr>
            <p:nvPr/>
          </p:nvSpPr>
          <p:spPr bwMode="auto">
            <a:xfrm>
              <a:off x="6608337" y="5803205"/>
              <a:ext cx="2493257" cy="5232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Controlled release of water</a:t>
              </a:r>
              <a:br>
                <a:rPr lang="en-US" altLang="zh-CN" sz="1400" b="1">
                  <a:solidFill>
                    <a:srgbClr val="000000"/>
                  </a:solidFill>
                  <a:cs typeface="ＭＳ Ｐゴシック" charset="0"/>
                </a:rPr>
              </a:br>
              <a:r>
                <a:rPr lang="en-US" altLang="zh-CN" sz="1400" b="1">
                  <a:solidFill>
                    <a:srgbClr val="000000"/>
                  </a:solidFill>
                  <a:cs typeface="ＭＳ Ｐゴシック" charset="0"/>
                </a:rPr>
                <a:t>&amp; timing thereof</a:t>
              </a:r>
            </a:p>
          </p:txBody>
        </p:sp>
        <p:grpSp>
          <p:nvGrpSpPr>
            <p:cNvPr id="18443" name="Group 47"/>
            <p:cNvGrpSpPr>
              <a:grpSpLocks/>
            </p:cNvGrpSpPr>
            <p:nvPr/>
          </p:nvGrpSpPr>
          <p:grpSpPr bwMode="auto">
            <a:xfrm>
              <a:off x="6095997" y="1203325"/>
              <a:ext cx="2478913" cy="1798116"/>
              <a:chOff x="6095903" y="1272394"/>
              <a:chExt cx="2479092" cy="1797916"/>
            </a:xfrm>
          </p:grpSpPr>
          <p:grpSp>
            <p:nvGrpSpPr>
              <p:cNvPr id="18445" name="Group 32"/>
              <p:cNvGrpSpPr>
                <a:grpSpLocks/>
              </p:cNvGrpSpPr>
              <p:nvPr/>
            </p:nvGrpSpPr>
            <p:grpSpPr bwMode="auto">
              <a:xfrm>
                <a:off x="6644389" y="1272394"/>
                <a:ext cx="1930606" cy="1797916"/>
                <a:chOff x="6760909" y="1517065"/>
                <a:chExt cx="1930606" cy="1797916"/>
              </a:xfrm>
            </p:grpSpPr>
            <p:grpSp>
              <p:nvGrpSpPr>
                <p:cNvPr id="18447" name="Group 19"/>
                <p:cNvGrpSpPr>
                  <a:grpSpLocks/>
                </p:cNvGrpSpPr>
                <p:nvPr/>
              </p:nvGrpSpPr>
              <p:grpSpPr bwMode="auto">
                <a:xfrm>
                  <a:off x="6931725" y="1517065"/>
                  <a:ext cx="1547564" cy="792123"/>
                  <a:chOff x="6817118" y="2717118"/>
                  <a:chExt cx="1547564" cy="792123"/>
                </a:xfrm>
              </p:grpSpPr>
              <p:sp>
                <p:nvSpPr>
                  <p:cNvPr id="11" name="Rounded Rectangle 10"/>
                  <p:cNvSpPr/>
                  <p:nvPr/>
                </p:nvSpPr>
                <p:spPr>
                  <a:xfrm>
                    <a:off x="6821878" y="2717118"/>
                    <a:ext cx="1535458" cy="792123"/>
                  </a:xfrm>
                  <a:prstGeom prst="roundRect">
                    <a:avLst/>
                  </a:prstGeom>
                  <a:solidFill>
                    <a:srgbClr val="FF06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sp>
                <p:nvSpPr>
                  <p:cNvPr id="18450" name="TextBox 5"/>
                  <p:cNvSpPr txBox="1">
                    <a:spLocks noChangeArrowheads="1"/>
                  </p:cNvSpPr>
                  <p:nvPr/>
                </p:nvSpPr>
                <p:spPr bwMode="auto">
                  <a:xfrm>
                    <a:off x="6817118" y="2717118"/>
                    <a:ext cx="1547564" cy="73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Reducing risk &amp;</a:t>
                    </a:r>
                  </a:p>
                  <a:p>
                    <a:pPr algn="ctr" eaLnBrk="1" hangingPunct="1">
                      <a:spcBef>
                        <a:spcPct val="0"/>
                      </a:spcBef>
                    </a:pPr>
                    <a:r>
                      <a:rPr lang="en-US" altLang="zh-CN" sz="1400" b="1">
                        <a:solidFill>
                          <a:srgbClr val="000000"/>
                        </a:solidFill>
                        <a:cs typeface="ＭＳ Ｐゴシック" charset="0"/>
                      </a:rPr>
                      <a:t>Response</a:t>
                    </a:r>
                    <a:br>
                      <a:rPr lang="en-US" altLang="zh-CN" sz="1400" b="1">
                        <a:solidFill>
                          <a:srgbClr val="000000"/>
                        </a:solidFill>
                        <a:cs typeface="ＭＳ Ｐゴシック" charset="0"/>
                      </a:rPr>
                    </a:br>
                    <a:r>
                      <a:rPr lang="en-US" altLang="zh-CN" sz="1400" b="1">
                        <a:solidFill>
                          <a:srgbClr val="000000"/>
                        </a:solidFill>
                        <a:cs typeface="ＭＳ Ｐゴシック" charset="0"/>
                      </a:rPr>
                      <a:t>Scenarios</a:t>
                    </a:r>
                  </a:p>
                </p:txBody>
              </p:sp>
            </p:grpSp>
            <p:sp>
              <p:nvSpPr>
                <p:cNvPr id="18448" name="TextBox 13"/>
                <p:cNvSpPr txBox="1">
                  <a:spLocks noChangeArrowheads="1"/>
                </p:cNvSpPr>
                <p:nvPr/>
              </p:nvSpPr>
              <p:spPr bwMode="auto">
                <a:xfrm>
                  <a:off x="6760909" y="3007261"/>
                  <a:ext cx="1930606"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Mitigation strategies</a:t>
                  </a:r>
                </a:p>
              </p:txBody>
            </p:sp>
          </p:grpSp>
          <p:sp>
            <p:nvSpPr>
              <p:cNvPr id="29" name="Right Arrow 28"/>
              <p:cNvSpPr/>
              <p:nvPr/>
            </p:nvSpPr>
            <p:spPr>
              <a:xfrm>
                <a:off x="6095903" y="2134363"/>
                <a:ext cx="978120" cy="484162"/>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grpSp>
        <p:pic>
          <p:nvPicPr>
            <p:cNvPr id="18444" name="Picture 48" descr="grand-coulee-dam.jpg"/>
            <p:cNvPicPr>
              <a:picLocks noChangeAspect="1"/>
            </p:cNvPicPr>
            <p:nvPr/>
          </p:nvPicPr>
          <p:blipFill>
            <a:blip r:embed="rId6">
              <a:extLst>
                <a:ext uri="{28A0092B-C50C-407E-A947-70E740481C1C}">
                  <a14:useLocalDpi xmlns:a14="http://schemas.microsoft.com/office/drawing/2010/main" val="0"/>
                </a:ext>
              </a:extLst>
            </a:blip>
            <a:srcRect l="4614" r="9232"/>
            <a:stretch>
              <a:fillRect/>
            </a:stretch>
          </p:blipFill>
          <p:spPr bwMode="auto">
            <a:xfrm>
              <a:off x="6597915" y="3583543"/>
              <a:ext cx="2472031" cy="19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9259AF2F-52C6-9B46-B8B2-0579234AE62E}" type="slidenum">
              <a:rPr lang="en-US" smtClean="0"/>
              <a:t>21</a:t>
            </a:fld>
            <a:endParaRPr lang="en-US"/>
          </a:p>
        </p:txBody>
      </p:sp>
    </p:spTree>
    <p:extLst>
      <p:ext uri="{BB962C8B-B14F-4D97-AF65-F5344CB8AC3E}">
        <p14:creationId xmlns:p14="http://schemas.microsoft.com/office/powerpoint/2010/main" val="114148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533400" y="1295400"/>
            <a:ext cx="5181600" cy="4821238"/>
          </a:xfrm>
        </p:spPr>
        <p:txBody>
          <a:bodyPr/>
          <a:lstStyle/>
          <a:p>
            <a:endParaRPr lang="en-GB" sz="2400" dirty="0"/>
          </a:p>
          <a:p>
            <a:endParaRPr lang="en-GB" sz="2400" dirty="0"/>
          </a:p>
          <a:p>
            <a:pPr marL="0" indent="0">
              <a:buNone/>
            </a:pPr>
            <a:r>
              <a:rPr lang="en-GB" sz="2400" dirty="0">
                <a:solidFill>
                  <a:srgbClr val="262673"/>
                </a:solidFill>
              </a:rPr>
              <a:t>CBS/OPAG-</a:t>
            </a:r>
            <a:r>
              <a:rPr lang="en-GB" sz="2400" dirty="0" smtClean="0">
                <a:solidFill>
                  <a:srgbClr val="262673"/>
                </a:solidFill>
              </a:rPr>
              <a:t>PWS produced in 2014</a:t>
            </a:r>
          </a:p>
          <a:p>
            <a:pPr marL="0" indent="0">
              <a:buNone/>
            </a:pPr>
            <a:endParaRPr lang="en-GB" sz="2400" dirty="0" smtClean="0">
              <a:solidFill>
                <a:srgbClr val="262673"/>
              </a:solidFill>
            </a:endParaRPr>
          </a:p>
          <a:p>
            <a:pPr marL="0" indent="0">
              <a:buNone/>
            </a:pPr>
            <a:r>
              <a:rPr lang="en-GB" sz="2400" dirty="0" smtClean="0"/>
              <a:t>“</a:t>
            </a:r>
            <a:r>
              <a:rPr lang="en-GB" sz="2400" i="1" dirty="0"/>
              <a:t>WMO Guidelines on Multi-hazard Impact-based Forecast and Warning Services</a:t>
            </a:r>
            <a:r>
              <a:rPr lang="en-GB" sz="2400" dirty="0"/>
              <a:t>” publication (WMO-No. 1150)</a:t>
            </a:r>
            <a:endParaRPr lang="en-US" sz="2400" dirty="0"/>
          </a:p>
          <a:p>
            <a:endParaRPr lang="en-US" sz="2400" dirty="0"/>
          </a:p>
        </p:txBody>
      </p:sp>
      <p:sp>
        <p:nvSpPr>
          <p:cNvPr id="7172"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1A061E55-AF18-0D43-86E3-97486741B574}" type="slidenum">
              <a:rPr lang="en-US" sz="1200"/>
              <a:pPr/>
              <a:t>22</a:t>
            </a:fld>
            <a:endParaRPr lang="en-US" sz="1200"/>
          </a:p>
        </p:txBody>
      </p:sp>
      <p:pic>
        <p:nvPicPr>
          <p:cNvPr id="7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038" y="1600200"/>
            <a:ext cx="287496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74" name="Title 5"/>
          <p:cNvSpPr>
            <a:spLocks noGrp="1"/>
          </p:cNvSpPr>
          <p:nvPr>
            <p:ph type="title"/>
          </p:nvPr>
        </p:nvSpPr>
        <p:spPr/>
        <p:txBody>
          <a:bodyPr/>
          <a:lstStyle/>
          <a:p>
            <a:r>
              <a:rPr lang="en-US" b="1" dirty="0">
                <a:solidFill>
                  <a:srgbClr val="000090"/>
                </a:solidFill>
              </a:rPr>
              <a:t>WMO Actions </a:t>
            </a:r>
            <a:endParaRPr lang="en-US" dirty="0"/>
          </a:p>
        </p:txBody>
      </p:sp>
    </p:spTree>
    <p:extLst>
      <p:ext uri="{BB962C8B-B14F-4D97-AF65-F5344CB8AC3E}">
        <p14:creationId xmlns:p14="http://schemas.microsoft.com/office/powerpoint/2010/main" val="2077229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b="1" dirty="0" smtClean="0">
                <a:solidFill>
                  <a:srgbClr val="000090"/>
                </a:solidFill>
              </a:rPr>
              <a:t>WMO Actions </a:t>
            </a:r>
            <a:endParaRPr lang="en-US" b="1" dirty="0">
              <a:solidFill>
                <a:srgbClr val="000090"/>
              </a:solidFill>
            </a:endParaRPr>
          </a:p>
        </p:txBody>
      </p:sp>
      <p:sp>
        <p:nvSpPr>
          <p:cNvPr id="6147" name="Content Placeholder 2"/>
          <p:cNvSpPr>
            <a:spLocks noGrp="1"/>
          </p:cNvSpPr>
          <p:nvPr>
            <p:ph idx="1"/>
          </p:nvPr>
        </p:nvSpPr>
        <p:spPr/>
        <p:txBody>
          <a:bodyPr>
            <a:normAutofit lnSpcReduction="10000"/>
          </a:bodyPr>
          <a:lstStyle/>
          <a:p>
            <a:r>
              <a:rPr lang="en-US" dirty="0" smtClean="0">
                <a:solidFill>
                  <a:srgbClr val="262673"/>
                </a:solidFill>
              </a:rPr>
              <a:t>Over </a:t>
            </a:r>
            <a:r>
              <a:rPr lang="en-US" dirty="0">
                <a:solidFill>
                  <a:srgbClr val="262673"/>
                </a:solidFill>
              </a:rPr>
              <a:t>the past two years </a:t>
            </a:r>
            <a:r>
              <a:rPr lang="en-US" dirty="0" smtClean="0">
                <a:solidFill>
                  <a:srgbClr val="262673"/>
                </a:solidFill>
              </a:rPr>
              <a:t>introduction </a:t>
            </a:r>
            <a:r>
              <a:rPr lang="en-US" dirty="0">
                <a:solidFill>
                  <a:srgbClr val="262673"/>
                </a:solidFill>
              </a:rPr>
              <a:t>to impact-based </a:t>
            </a:r>
            <a:r>
              <a:rPr lang="en-US" dirty="0" smtClean="0">
                <a:solidFill>
                  <a:srgbClr val="262673"/>
                </a:solidFill>
              </a:rPr>
              <a:t>forecasting have been made </a:t>
            </a:r>
            <a:r>
              <a:rPr lang="en-US" dirty="0">
                <a:solidFill>
                  <a:srgbClr val="262673"/>
                </a:solidFill>
              </a:rPr>
              <a:t>at various PWS </a:t>
            </a:r>
            <a:r>
              <a:rPr lang="en-US" dirty="0" smtClean="0">
                <a:solidFill>
                  <a:srgbClr val="262673"/>
                </a:solidFill>
              </a:rPr>
              <a:t>Stakeholder Workshops, based on the  Guidelines</a:t>
            </a:r>
            <a:endParaRPr lang="en-US" dirty="0">
              <a:solidFill>
                <a:srgbClr val="262673"/>
              </a:solidFill>
            </a:endParaRPr>
          </a:p>
          <a:p>
            <a:r>
              <a:rPr lang="en-US" dirty="0" smtClean="0">
                <a:solidFill>
                  <a:srgbClr val="262673"/>
                </a:solidFill>
              </a:rPr>
              <a:t>Some </a:t>
            </a:r>
            <a:r>
              <a:rPr lang="en-US" dirty="0">
                <a:solidFill>
                  <a:srgbClr val="262673"/>
                </a:solidFill>
              </a:rPr>
              <a:t>regions or individual NMHSs more receptive than others</a:t>
            </a:r>
          </a:p>
          <a:p>
            <a:r>
              <a:rPr lang="en-US" dirty="0">
                <a:solidFill>
                  <a:srgbClr val="262673"/>
                </a:solidFill>
              </a:rPr>
              <a:t>Projects on </a:t>
            </a:r>
            <a:r>
              <a:rPr lang="en-US" dirty="0" smtClean="0">
                <a:solidFill>
                  <a:srgbClr val="262673"/>
                </a:solidFill>
              </a:rPr>
              <a:t>Impact-Based Forecasting piloted in </a:t>
            </a:r>
            <a:r>
              <a:rPr lang="en-US" dirty="0">
                <a:solidFill>
                  <a:srgbClr val="262673"/>
                </a:solidFill>
              </a:rPr>
              <a:t>Mozambique, Myanmar and Mauritius </a:t>
            </a:r>
            <a:r>
              <a:rPr lang="en-US" dirty="0" smtClean="0">
                <a:solidFill>
                  <a:srgbClr val="262673"/>
                </a:solidFill>
              </a:rPr>
              <a:t>since 2014</a:t>
            </a:r>
            <a:endParaRPr lang="en-US" dirty="0">
              <a:solidFill>
                <a:srgbClr val="262673"/>
              </a:solidFill>
            </a:endParaRPr>
          </a:p>
        </p:txBody>
      </p:sp>
      <p:sp>
        <p:nvSpPr>
          <p:cNvPr id="6149"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66076EC8-F3BB-0345-93DA-6C6C40FA01B2}" type="slidenum">
              <a:rPr lang="en-US" sz="1200"/>
              <a:pPr/>
              <a:t>23</a:t>
            </a:fld>
            <a:endParaRPr lang="en-US" sz="1200"/>
          </a:p>
        </p:txBody>
      </p:sp>
    </p:spTree>
    <p:extLst>
      <p:ext uri="{BB962C8B-B14F-4D97-AF65-F5344CB8AC3E}">
        <p14:creationId xmlns:p14="http://schemas.microsoft.com/office/powerpoint/2010/main" val="4130495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90"/>
                </a:solidFill>
              </a:rPr>
              <a:t>WMO Actions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262673"/>
                </a:solidFill>
              </a:rPr>
              <a:t>Future pilots 2016: </a:t>
            </a:r>
            <a:r>
              <a:rPr lang="en-US" dirty="0">
                <a:solidFill>
                  <a:srgbClr val="262673"/>
                </a:solidFill>
              </a:rPr>
              <a:t>Maldives, Curacao</a:t>
            </a:r>
          </a:p>
          <a:p>
            <a:r>
              <a:rPr lang="en-US" dirty="0" smtClean="0">
                <a:solidFill>
                  <a:srgbClr val="262673"/>
                </a:solidFill>
              </a:rPr>
              <a:t> PWS </a:t>
            </a:r>
            <a:r>
              <a:rPr lang="en-US" dirty="0">
                <a:solidFill>
                  <a:srgbClr val="262673"/>
                </a:solidFill>
              </a:rPr>
              <a:t>ET/IMPACT established under CBS </a:t>
            </a:r>
          </a:p>
          <a:p>
            <a:r>
              <a:rPr lang="en-US" dirty="0" smtClean="0">
                <a:solidFill>
                  <a:srgbClr val="262673"/>
                </a:solidFill>
              </a:rPr>
              <a:t>Main task: Preparations </a:t>
            </a:r>
            <a:r>
              <a:rPr lang="en-US" dirty="0">
                <a:solidFill>
                  <a:srgbClr val="262673"/>
                </a:solidFill>
              </a:rPr>
              <a:t>of an implementation </a:t>
            </a:r>
            <a:r>
              <a:rPr lang="en-US" dirty="0" smtClean="0">
                <a:solidFill>
                  <a:srgbClr val="262673"/>
                </a:solidFill>
              </a:rPr>
              <a:t> </a:t>
            </a:r>
            <a:r>
              <a:rPr lang="en-US" dirty="0">
                <a:solidFill>
                  <a:srgbClr val="262673"/>
                </a:solidFill>
              </a:rPr>
              <a:t>strategy </a:t>
            </a:r>
            <a:r>
              <a:rPr lang="en-US" dirty="0" smtClean="0">
                <a:solidFill>
                  <a:srgbClr val="262673"/>
                </a:solidFill>
              </a:rPr>
              <a:t>based on the WMO Guide to  help Members </a:t>
            </a:r>
            <a:r>
              <a:rPr lang="en-US" dirty="0">
                <a:solidFill>
                  <a:srgbClr val="262673"/>
                </a:solidFill>
              </a:rPr>
              <a:t>on practical </a:t>
            </a:r>
            <a:r>
              <a:rPr lang="en-US" dirty="0" smtClean="0">
                <a:solidFill>
                  <a:srgbClr val="262673"/>
                </a:solidFill>
              </a:rPr>
              <a:t>steps </a:t>
            </a:r>
          </a:p>
          <a:p>
            <a:r>
              <a:rPr lang="en-US" dirty="0" smtClean="0">
                <a:solidFill>
                  <a:srgbClr val="262673"/>
                </a:solidFill>
              </a:rPr>
              <a:t>Integration of social sciences</a:t>
            </a:r>
          </a:p>
          <a:p>
            <a:r>
              <a:rPr lang="en-US" dirty="0" smtClean="0">
                <a:solidFill>
                  <a:srgbClr val="262673"/>
                </a:solidFill>
              </a:rPr>
              <a:t>Engagement of stakeholders to establish concrete requirements</a:t>
            </a:r>
          </a:p>
          <a:p>
            <a:r>
              <a:rPr lang="en-US" dirty="0" smtClean="0">
                <a:solidFill>
                  <a:srgbClr val="262673"/>
                </a:solidFill>
              </a:rPr>
              <a:t>Two-way collaboration between research, technology and science communities</a:t>
            </a:r>
          </a:p>
          <a:p>
            <a:r>
              <a:rPr lang="en-US" dirty="0" smtClean="0">
                <a:solidFill>
                  <a:srgbClr val="262673"/>
                </a:solidFill>
              </a:rPr>
              <a:t>Review of PWS Competency Framework</a:t>
            </a:r>
            <a:endParaRPr lang="en-US" dirty="0">
              <a:solidFill>
                <a:srgbClr val="262673"/>
              </a:solidFill>
            </a:endParaRPr>
          </a:p>
          <a:p>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24</a:t>
            </a:fld>
            <a:endParaRPr lang="en-US"/>
          </a:p>
        </p:txBody>
      </p:sp>
    </p:spTree>
    <p:extLst>
      <p:ext uri="{BB962C8B-B14F-4D97-AF65-F5344CB8AC3E}">
        <p14:creationId xmlns:p14="http://schemas.microsoft.com/office/powerpoint/2010/main" val="1099094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827584" y="1052736"/>
            <a:ext cx="3198812" cy="4845050"/>
            <a:chOff x="3279" y="866"/>
            <a:chExt cx="2015" cy="3052"/>
          </a:xfrm>
        </p:grpSpPr>
        <p:grpSp>
          <p:nvGrpSpPr>
            <p:cNvPr id="36890" name="Group 3"/>
            <p:cNvGrpSpPr>
              <a:grpSpLocks/>
            </p:cNvGrpSpPr>
            <p:nvPr/>
          </p:nvGrpSpPr>
          <p:grpSpPr bwMode="auto">
            <a:xfrm>
              <a:off x="3279" y="866"/>
              <a:ext cx="2015" cy="3052"/>
              <a:chOff x="3045" y="866"/>
              <a:chExt cx="2015" cy="3052"/>
            </a:xfrm>
          </p:grpSpPr>
          <p:sp>
            <p:nvSpPr>
              <p:cNvPr id="36892" name="Rectangle 4"/>
              <p:cNvSpPr>
                <a:spLocks noChangeArrowheads="1"/>
              </p:cNvSpPr>
              <p:nvPr/>
            </p:nvSpPr>
            <p:spPr bwMode="auto">
              <a:xfrm>
                <a:off x="3045" y="866"/>
                <a:ext cx="2015" cy="3052"/>
              </a:xfrm>
              <a:prstGeom prst="rect">
                <a:avLst/>
              </a:prstGeom>
              <a:solidFill>
                <a:srgbClr val="00FF0C"/>
              </a:solidFill>
              <a:ln w="9525">
                <a:solidFill>
                  <a:srgbClr val="000000"/>
                </a:solidFill>
                <a:miter lim="800000"/>
                <a:headEnd/>
                <a:tailEnd/>
              </a:ln>
              <a:extLst/>
            </p:spPr>
            <p:txBody>
              <a:bodyPr wrap="none" anchor="ct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36893" name="Text Box 5"/>
              <p:cNvSpPr txBox="1">
                <a:spLocks noChangeArrowheads="1"/>
              </p:cNvSpPr>
              <p:nvPr/>
            </p:nvSpPr>
            <p:spPr bwMode="auto">
              <a:xfrm>
                <a:off x="3679" y="924"/>
                <a:ext cx="747" cy="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2000" b="1">
                    <a:solidFill>
                      <a:prstClr val="black"/>
                    </a:solidFill>
                  </a:rPr>
                  <a:t>Weather</a:t>
                </a:r>
              </a:p>
            </p:txBody>
          </p:sp>
        </p:grpSp>
        <p:sp>
          <p:nvSpPr>
            <p:cNvPr id="36891" name="Line 6"/>
            <p:cNvSpPr>
              <a:spLocks noChangeShapeType="1"/>
            </p:cNvSpPr>
            <p:nvPr/>
          </p:nvSpPr>
          <p:spPr bwMode="auto">
            <a:xfrm>
              <a:off x="3392" y="1206"/>
              <a:ext cx="178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zh-CN" altLang="en-US">
                <a:solidFill>
                  <a:prstClr val="black"/>
                </a:solidFill>
                <a:latin typeface="Arial" charset="0"/>
                <a:ea typeface="ＭＳ Ｐゴシック" charset="-128"/>
              </a:endParaRPr>
            </a:p>
          </p:txBody>
        </p:sp>
      </p:grpSp>
      <p:grpSp>
        <p:nvGrpSpPr>
          <p:cNvPr id="36867" name="Group 7"/>
          <p:cNvGrpSpPr>
            <a:grpSpLocks/>
          </p:cNvGrpSpPr>
          <p:nvPr/>
        </p:nvGrpSpPr>
        <p:grpSpPr bwMode="auto">
          <a:xfrm>
            <a:off x="5200650" y="1031875"/>
            <a:ext cx="3198813" cy="4845050"/>
            <a:chOff x="524" y="866"/>
            <a:chExt cx="2015" cy="3052"/>
          </a:xfrm>
        </p:grpSpPr>
        <p:grpSp>
          <p:nvGrpSpPr>
            <p:cNvPr id="36886" name="Group 8"/>
            <p:cNvGrpSpPr>
              <a:grpSpLocks/>
            </p:cNvGrpSpPr>
            <p:nvPr/>
          </p:nvGrpSpPr>
          <p:grpSpPr bwMode="auto">
            <a:xfrm>
              <a:off x="524" y="866"/>
              <a:ext cx="2015" cy="3052"/>
              <a:chOff x="416" y="866"/>
              <a:chExt cx="2015" cy="3052"/>
            </a:xfrm>
          </p:grpSpPr>
          <p:sp>
            <p:nvSpPr>
              <p:cNvPr id="36888" name="Rectangle 9"/>
              <p:cNvSpPr>
                <a:spLocks noChangeArrowheads="1"/>
              </p:cNvSpPr>
              <p:nvPr/>
            </p:nvSpPr>
            <p:spPr bwMode="auto">
              <a:xfrm>
                <a:off x="416" y="866"/>
                <a:ext cx="2015" cy="3052"/>
              </a:xfrm>
              <a:prstGeom prst="rect">
                <a:avLst/>
              </a:prstGeom>
              <a:solidFill>
                <a:srgbClr val="FF96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36889" name="Text Box 10"/>
              <p:cNvSpPr txBox="1">
                <a:spLocks noChangeArrowheads="1"/>
              </p:cNvSpPr>
              <p:nvPr/>
            </p:nvSpPr>
            <p:spPr bwMode="auto">
              <a:xfrm>
                <a:off x="1184" y="925"/>
                <a:ext cx="4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2000" b="1">
                    <a:solidFill>
                      <a:prstClr val="black"/>
                    </a:solidFill>
                  </a:rPr>
                  <a:t>User</a:t>
                </a:r>
              </a:p>
            </p:txBody>
          </p:sp>
        </p:grpSp>
        <p:sp>
          <p:nvSpPr>
            <p:cNvPr id="36887" name="Line 11"/>
            <p:cNvSpPr>
              <a:spLocks noChangeShapeType="1"/>
            </p:cNvSpPr>
            <p:nvPr/>
          </p:nvSpPr>
          <p:spPr bwMode="auto">
            <a:xfrm>
              <a:off x="637" y="1206"/>
              <a:ext cx="17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zh-CN" altLang="en-US">
                <a:solidFill>
                  <a:prstClr val="black"/>
                </a:solidFill>
                <a:latin typeface="Arial" charset="0"/>
                <a:ea typeface="ＭＳ Ｐゴシック" charset="-128"/>
              </a:endParaRPr>
            </a:p>
          </p:txBody>
        </p:sp>
      </p:grpSp>
      <p:grpSp>
        <p:nvGrpSpPr>
          <p:cNvPr id="6" name="Group 17"/>
          <p:cNvGrpSpPr>
            <a:grpSpLocks/>
          </p:cNvGrpSpPr>
          <p:nvPr/>
        </p:nvGrpSpPr>
        <p:grpSpPr bwMode="auto">
          <a:xfrm>
            <a:off x="2640013" y="1724025"/>
            <a:ext cx="5391150" cy="3983038"/>
            <a:chOff x="1663" y="1302"/>
            <a:chExt cx="3396" cy="2509"/>
          </a:xfrm>
        </p:grpSpPr>
        <p:pic>
          <p:nvPicPr>
            <p:cNvPr id="36883" name="Picture 19" descr="landscaping7"/>
            <p:cNvPicPr>
              <a:picLocks noChangeAspect="1" noChangeArrowheads="1"/>
            </p:cNvPicPr>
            <p:nvPr/>
          </p:nvPicPr>
          <p:blipFill>
            <a:blip r:embed="rId3">
              <a:extLst>
                <a:ext uri="{28A0092B-C50C-407E-A947-70E740481C1C}">
                  <a14:useLocalDpi xmlns:a14="http://schemas.microsoft.com/office/drawing/2010/main" val="0"/>
                </a:ext>
              </a:extLst>
            </a:blip>
            <a:srcRect t="16000" r="9230" b="10667"/>
            <a:stretch>
              <a:fillRect/>
            </a:stretch>
          </p:blipFill>
          <p:spPr bwMode="auto">
            <a:xfrm>
              <a:off x="1714" y="1468"/>
              <a:ext cx="2061"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Freeform 20"/>
            <p:cNvSpPr>
              <a:spLocks/>
            </p:cNvSpPr>
            <p:nvPr/>
          </p:nvSpPr>
          <p:spPr bwMode="auto">
            <a:xfrm>
              <a:off x="1663" y="1302"/>
              <a:ext cx="2193" cy="814"/>
            </a:xfrm>
            <a:custGeom>
              <a:avLst/>
              <a:gdLst>
                <a:gd name="T0" fmla="*/ 0 w 1750"/>
                <a:gd name="T1" fmla="*/ 435972 h 739"/>
                <a:gd name="T2" fmla="*/ 605139375 w 1750"/>
                <a:gd name="T3" fmla="*/ 280708 h 739"/>
                <a:gd name="T4" fmla="*/ 1232075140 w 1750"/>
                <a:gd name="T5" fmla="*/ 167247 h 739"/>
                <a:gd name="T6" fmla="*/ 2076069289 w 1750"/>
                <a:gd name="T7" fmla="*/ 67840 h 739"/>
                <a:gd name="T8" fmla="*/ 2147483647 w 1750"/>
                <a:gd name="T9" fmla="*/ 11520 h 739"/>
                <a:gd name="T10" fmla="*/ 2147483647 w 1750"/>
                <a:gd name="T11" fmla="*/ 4715 h 739"/>
                <a:gd name="T12" fmla="*/ 2147483647 w 1750"/>
                <a:gd name="T13" fmla="*/ 41886 h 739"/>
                <a:gd name="T14" fmla="*/ 0 60000 65536"/>
                <a:gd name="T15" fmla="*/ 0 60000 65536"/>
                <a:gd name="T16" fmla="*/ 0 60000 65536"/>
                <a:gd name="T17" fmla="*/ 0 60000 65536"/>
                <a:gd name="T18" fmla="*/ 0 60000 65536"/>
                <a:gd name="T19" fmla="*/ 0 60000 65536"/>
                <a:gd name="T20" fmla="*/ 0 60000 65536"/>
                <a:gd name="T21" fmla="*/ 0 w 1750"/>
                <a:gd name="T22" fmla="*/ 0 h 739"/>
                <a:gd name="T23" fmla="*/ 1750 w 1750"/>
                <a:gd name="T24" fmla="*/ 739 h 7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0" h="739">
                  <a:moveTo>
                    <a:pt x="0" y="739"/>
                  </a:moveTo>
                  <a:cubicBezTo>
                    <a:pt x="68" y="645"/>
                    <a:pt x="136" y="552"/>
                    <a:pt x="206" y="476"/>
                  </a:cubicBezTo>
                  <a:cubicBezTo>
                    <a:pt x="276" y="400"/>
                    <a:pt x="336" y="343"/>
                    <a:pt x="419" y="283"/>
                  </a:cubicBezTo>
                  <a:cubicBezTo>
                    <a:pt x="502" y="223"/>
                    <a:pt x="604" y="158"/>
                    <a:pt x="706" y="114"/>
                  </a:cubicBezTo>
                  <a:cubicBezTo>
                    <a:pt x="808" y="70"/>
                    <a:pt x="910" y="38"/>
                    <a:pt x="1031" y="20"/>
                  </a:cubicBezTo>
                  <a:cubicBezTo>
                    <a:pt x="1152" y="2"/>
                    <a:pt x="1311" y="0"/>
                    <a:pt x="1431" y="8"/>
                  </a:cubicBezTo>
                  <a:cubicBezTo>
                    <a:pt x="1551" y="16"/>
                    <a:pt x="1697" y="60"/>
                    <a:pt x="1750" y="70"/>
                  </a:cubicBezTo>
                </a:path>
              </a:pathLst>
            </a:custGeom>
            <a:noFill/>
            <a:ln w="76200">
              <a:solidFill>
                <a:srgbClr val="042E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36885" name="Text Box 18"/>
            <p:cNvSpPr txBox="1">
              <a:spLocks noChangeArrowheads="1"/>
            </p:cNvSpPr>
            <p:nvPr/>
          </p:nvSpPr>
          <p:spPr bwMode="auto">
            <a:xfrm>
              <a:off x="3844" y="1310"/>
              <a:ext cx="1215" cy="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buFontTx/>
                <a:buChar char="•"/>
              </a:pPr>
              <a:r>
                <a:rPr lang="en-US" altLang="zh-CN" sz="1800" b="1" dirty="0">
                  <a:solidFill>
                    <a:srgbClr val="042EFF"/>
                  </a:solidFill>
                </a:rPr>
                <a:t> Public Safety</a:t>
              </a:r>
            </a:p>
            <a:p>
              <a:pPr defTabSz="457200" eaLnBrk="1" fontAlgn="base" hangingPunct="1">
                <a:spcBef>
                  <a:spcPct val="0"/>
                </a:spcBef>
                <a:spcAft>
                  <a:spcPct val="0"/>
                </a:spcAft>
                <a:buFontTx/>
                <a:buChar char="•"/>
              </a:pPr>
              <a:r>
                <a:rPr lang="en-US" altLang="zh-CN" sz="1800" b="1" dirty="0">
                  <a:solidFill>
                    <a:srgbClr val="042EFF"/>
                  </a:solidFill>
                </a:rPr>
                <a:t> Recreation</a:t>
              </a:r>
            </a:p>
            <a:p>
              <a:pPr defTabSz="457200" eaLnBrk="1" fontAlgn="base" hangingPunct="1">
                <a:spcBef>
                  <a:spcPct val="0"/>
                </a:spcBef>
                <a:spcAft>
                  <a:spcPct val="0"/>
                </a:spcAft>
                <a:buFontTx/>
                <a:buChar char="•"/>
              </a:pPr>
              <a:r>
                <a:rPr lang="en-US" altLang="zh-CN" sz="1800" b="1" dirty="0">
                  <a:solidFill>
                    <a:srgbClr val="042EFF"/>
                  </a:solidFill>
                </a:rPr>
                <a:t> Transportation</a:t>
              </a:r>
            </a:p>
            <a:p>
              <a:pPr defTabSz="457200" eaLnBrk="1" fontAlgn="base" hangingPunct="1">
                <a:spcBef>
                  <a:spcPct val="0"/>
                </a:spcBef>
                <a:spcAft>
                  <a:spcPct val="0"/>
                </a:spcAft>
                <a:buFontTx/>
                <a:buChar char="•"/>
              </a:pPr>
              <a:r>
                <a:rPr lang="en-US" altLang="zh-CN" sz="1800" b="1" dirty="0">
                  <a:solidFill>
                    <a:srgbClr val="042EFF"/>
                  </a:solidFill>
                </a:rPr>
                <a:t> Utilities</a:t>
              </a:r>
            </a:p>
            <a:p>
              <a:pPr defTabSz="457200" eaLnBrk="1" fontAlgn="base" hangingPunct="1">
                <a:spcBef>
                  <a:spcPct val="0"/>
                </a:spcBef>
                <a:spcAft>
                  <a:spcPct val="0"/>
                </a:spcAft>
                <a:buFontTx/>
                <a:buChar char="•"/>
              </a:pPr>
              <a:endParaRPr lang="en-US" altLang="zh-CN" sz="1800" b="1" dirty="0">
                <a:solidFill>
                  <a:srgbClr val="042EFF"/>
                </a:solidFill>
              </a:endParaRPr>
            </a:p>
            <a:p>
              <a:pPr defTabSz="457200" eaLnBrk="1" fontAlgn="base" hangingPunct="1">
                <a:spcBef>
                  <a:spcPct val="0"/>
                </a:spcBef>
                <a:spcAft>
                  <a:spcPct val="0"/>
                </a:spcAft>
                <a:buFontTx/>
                <a:buChar char="•"/>
              </a:pPr>
              <a:endParaRPr lang="en-US" altLang="zh-CN" sz="1800" b="1" dirty="0">
                <a:solidFill>
                  <a:srgbClr val="042EFF"/>
                </a:solidFill>
              </a:endParaRPr>
            </a:p>
            <a:p>
              <a:pPr defTabSz="457200" eaLnBrk="1" fontAlgn="base" hangingPunct="1">
                <a:spcBef>
                  <a:spcPct val="0"/>
                </a:spcBef>
                <a:spcAft>
                  <a:spcPct val="0"/>
                </a:spcAft>
                <a:buFontTx/>
                <a:buChar char="•"/>
              </a:pPr>
              <a:endParaRPr lang="en-US" altLang="zh-CN" sz="1800" b="1" dirty="0">
                <a:solidFill>
                  <a:srgbClr val="042EFF"/>
                </a:solidFill>
              </a:endParaRPr>
            </a:p>
            <a:p>
              <a:pPr defTabSz="457200" eaLnBrk="1" fontAlgn="base" hangingPunct="1">
                <a:spcBef>
                  <a:spcPct val="0"/>
                </a:spcBef>
                <a:spcAft>
                  <a:spcPct val="0"/>
                </a:spcAft>
                <a:buFontTx/>
                <a:buChar char="•"/>
              </a:pPr>
              <a:endParaRPr lang="en-US" altLang="zh-CN" sz="1800" b="1" dirty="0">
                <a:solidFill>
                  <a:srgbClr val="042EFF"/>
                </a:solidFill>
              </a:endParaRPr>
            </a:p>
            <a:p>
              <a:pPr defTabSz="457200" eaLnBrk="1" fontAlgn="base" hangingPunct="1">
                <a:spcBef>
                  <a:spcPct val="0"/>
                </a:spcBef>
                <a:spcAft>
                  <a:spcPct val="0"/>
                </a:spcAft>
                <a:buFontTx/>
                <a:buChar char="•"/>
              </a:pPr>
              <a:endParaRPr lang="en-US" altLang="zh-CN" sz="1800" b="1" dirty="0">
                <a:solidFill>
                  <a:srgbClr val="042EFF"/>
                </a:solidFill>
              </a:endParaRPr>
            </a:p>
            <a:p>
              <a:pPr defTabSz="457200" eaLnBrk="1" fontAlgn="base" hangingPunct="1">
                <a:spcBef>
                  <a:spcPct val="0"/>
                </a:spcBef>
                <a:spcAft>
                  <a:spcPct val="0"/>
                </a:spcAft>
                <a:buFontTx/>
                <a:buChar char="•"/>
              </a:pPr>
              <a:endParaRPr lang="en-US" altLang="zh-CN" sz="1800" b="1" dirty="0">
                <a:solidFill>
                  <a:srgbClr val="042EFF"/>
                </a:solidFill>
              </a:endParaRPr>
            </a:p>
            <a:p>
              <a:pPr defTabSz="457200" eaLnBrk="1" fontAlgn="base" hangingPunct="1">
                <a:spcBef>
                  <a:spcPct val="0"/>
                </a:spcBef>
                <a:spcAft>
                  <a:spcPct val="0"/>
                </a:spcAft>
                <a:buFontTx/>
                <a:buChar char="•"/>
              </a:pPr>
              <a:r>
                <a:rPr lang="en-US" altLang="zh-CN" sz="1800" b="1" dirty="0">
                  <a:solidFill>
                    <a:srgbClr val="042EFF"/>
                  </a:solidFill>
                </a:rPr>
                <a:t> Construction</a:t>
              </a:r>
            </a:p>
            <a:p>
              <a:pPr defTabSz="457200" eaLnBrk="1" fontAlgn="base" hangingPunct="1">
                <a:spcBef>
                  <a:spcPct val="0"/>
                </a:spcBef>
                <a:spcAft>
                  <a:spcPct val="0"/>
                </a:spcAft>
                <a:buFontTx/>
                <a:buChar char="•"/>
              </a:pPr>
              <a:r>
                <a:rPr lang="en-US" altLang="zh-CN" sz="1800" b="1" dirty="0">
                  <a:solidFill>
                    <a:srgbClr val="042EFF"/>
                  </a:solidFill>
                </a:rPr>
                <a:t> Agriculture</a:t>
              </a:r>
            </a:p>
            <a:p>
              <a:pPr defTabSz="457200" eaLnBrk="1" fontAlgn="base" hangingPunct="1">
                <a:spcBef>
                  <a:spcPct val="0"/>
                </a:spcBef>
                <a:spcAft>
                  <a:spcPct val="0"/>
                </a:spcAft>
                <a:buFontTx/>
                <a:buChar char="•"/>
              </a:pPr>
              <a:r>
                <a:rPr lang="en-US" altLang="zh-CN" sz="1800" b="1" dirty="0">
                  <a:solidFill>
                    <a:srgbClr val="042EFF"/>
                  </a:solidFill>
                </a:rPr>
                <a:t> Emergency</a:t>
              </a:r>
            </a:p>
            <a:p>
              <a:pPr defTabSz="457200" eaLnBrk="1" fontAlgn="base" hangingPunct="1">
                <a:spcBef>
                  <a:spcPct val="0"/>
                </a:spcBef>
                <a:spcAft>
                  <a:spcPct val="0"/>
                </a:spcAft>
                <a:buFontTx/>
                <a:buChar char="•"/>
              </a:pPr>
              <a:r>
                <a:rPr lang="en-US" altLang="zh-CN" sz="1800" b="1" dirty="0">
                  <a:solidFill>
                    <a:srgbClr val="042EFF"/>
                  </a:solidFill>
                </a:rPr>
                <a:t> etc.</a:t>
              </a:r>
            </a:p>
          </p:txBody>
        </p:sp>
      </p:grpSp>
      <p:grpSp>
        <p:nvGrpSpPr>
          <p:cNvPr id="36869" name="Group 21"/>
          <p:cNvGrpSpPr>
            <a:grpSpLocks/>
          </p:cNvGrpSpPr>
          <p:nvPr/>
        </p:nvGrpSpPr>
        <p:grpSpPr bwMode="auto">
          <a:xfrm>
            <a:off x="1060450" y="3151188"/>
            <a:ext cx="2373313" cy="892175"/>
            <a:chOff x="650" y="2843"/>
            <a:chExt cx="1495" cy="562"/>
          </a:xfrm>
        </p:grpSpPr>
        <p:sp>
          <p:nvSpPr>
            <p:cNvPr id="36881" name="Rectangle 22"/>
            <p:cNvSpPr>
              <a:spLocks noChangeArrowheads="1"/>
            </p:cNvSpPr>
            <p:nvPr/>
          </p:nvSpPr>
          <p:spPr bwMode="auto">
            <a:xfrm>
              <a:off x="650" y="2843"/>
              <a:ext cx="1495" cy="562"/>
            </a:xfrm>
            <a:prstGeom prst="rect">
              <a:avLst/>
            </a:prstGeom>
            <a:solidFill>
              <a:srgbClr val="FAFF00"/>
            </a:solidFill>
            <a:ln w="9525">
              <a:solidFill>
                <a:schemeClr val="tx1"/>
              </a:solidFill>
              <a:miter lim="800000"/>
              <a:headEnd/>
              <a:tailEnd/>
            </a:ln>
          </p:spPr>
          <p:txBody>
            <a:bodyPr wrap="none" anchor="ct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36882" name="Text Box 23"/>
            <p:cNvSpPr txBox="1">
              <a:spLocks noChangeArrowheads="1"/>
            </p:cNvSpPr>
            <p:nvPr/>
          </p:nvSpPr>
          <p:spPr bwMode="auto">
            <a:xfrm>
              <a:off x="756" y="3009"/>
              <a:ext cx="1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800">
                  <a:solidFill>
                    <a:prstClr val="black"/>
                  </a:solidFill>
                </a:rPr>
                <a:t>Forecast Products</a:t>
              </a:r>
            </a:p>
          </p:txBody>
        </p:sp>
      </p:grpSp>
      <p:grpSp>
        <p:nvGrpSpPr>
          <p:cNvPr id="8" name="Group 28"/>
          <p:cNvGrpSpPr>
            <a:grpSpLocks/>
          </p:cNvGrpSpPr>
          <p:nvPr/>
        </p:nvGrpSpPr>
        <p:grpSpPr bwMode="auto">
          <a:xfrm>
            <a:off x="1133773" y="3721894"/>
            <a:ext cx="6948487" cy="2776538"/>
            <a:chOff x="1119441" y="3844578"/>
            <a:chExt cx="6949076" cy="2776240"/>
          </a:xfrm>
        </p:grpSpPr>
        <p:grpSp>
          <p:nvGrpSpPr>
            <p:cNvPr id="36876" name="Group 27"/>
            <p:cNvGrpSpPr>
              <a:grpSpLocks/>
            </p:cNvGrpSpPr>
            <p:nvPr/>
          </p:nvGrpSpPr>
          <p:grpSpPr bwMode="auto">
            <a:xfrm>
              <a:off x="1119441" y="6050906"/>
              <a:ext cx="6949076" cy="569912"/>
              <a:chOff x="1106990" y="6050906"/>
              <a:chExt cx="6949076" cy="569912"/>
            </a:xfrm>
          </p:grpSpPr>
          <p:sp>
            <p:nvSpPr>
              <p:cNvPr id="27" name="Rounded Rectangle 26"/>
              <p:cNvSpPr>
                <a:spLocks noChangeArrowheads="1"/>
              </p:cNvSpPr>
              <p:nvPr/>
            </p:nvSpPr>
            <p:spPr bwMode="auto">
              <a:xfrm>
                <a:off x="1106990" y="6050966"/>
                <a:ext cx="6949076" cy="569852"/>
              </a:xfrm>
              <a:prstGeom prst="roundRect">
                <a:avLst>
                  <a:gd name="adj" fmla="val 16667"/>
                </a:avLst>
              </a:prstGeom>
              <a:solidFill>
                <a:schemeClr val="bg1"/>
              </a:solidFill>
              <a:ln w="38100">
                <a:solidFill>
                  <a:srgbClr val="FF0000"/>
                </a:solidFill>
                <a:round/>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36880" name="Text Box 15"/>
              <p:cNvSpPr txBox="1">
                <a:spLocks noChangeArrowheads="1"/>
              </p:cNvSpPr>
              <p:nvPr/>
            </p:nvSpPr>
            <p:spPr bwMode="auto">
              <a:xfrm>
                <a:off x="1166816" y="6150919"/>
                <a:ext cx="682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800" b="1">
                    <a:solidFill>
                      <a:srgbClr val="FF0603"/>
                    </a:solidFill>
                  </a:rPr>
                  <a:t>Effective forecasts have to be tailored to specific user needs</a:t>
                </a:r>
                <a:endParaRPr lang="en-US" altLang="zh-CN" sz="1800" b="1">
                  <a:solidFill>
                    <a:prstClr val="black"/>
                  </a:solidFill>
                </a:endParaRPr>
              </a:p>
            </p:txBody>
          </p:sp>
        </p:grpSp>
        <p:sp>
          <p:nvSpPr>
            <p:cNvPr id="36877" name="Freeform 13"/>
            <p:cNvSpPr>
              <a:spLocks/>
            </p:cNvSpPr>
            <p:nvPr/>
          </p:nvSpPr>
          <p:spPr bwMode="auto">
            <a:xfrm>
              <a:off x="2668588" y="4149378"/>
              <a:ext cx="4038600" cy="1014412"/>
            </a:xfrm>
            <a:custGeom>
              <a:avLst/>
              <a:gdLst>
                <a:gd name="T0" fmla="*/ 0 w 2544"/>
                <a:gd name="T1" fmla="*/ 2147483647 h 639"/>
                <a:gd name="T2" fmla="*/ 2147483647 w 2544"/>
                <a:gd name="T3" fmla="*/ 2147483647 h 639"/>
                <a:gd name="T4" fmla="*/ 2147483647 w 2544"/>
                <a:gd name="T5" fmla="*/ 0 h 639"/>
                <a:gd name="T6" fmla="*/ 0 60000 65536"/>
                <a:gd name="T7" fmla="*/ 0 60000 65536"/>
                <a:gd name="T8" fmla="*/ 0 60000 65536"/>
                <a:gd name="T9" fmla="*/ 0 w 2544"/>
                <a:gd name="T10" fmla="*/ 0 h 639"/>
                <a:gd name="T11" fmla="*/ 2544 w 2544"/>
                <a:gd name="T12" fmla="*/ 639 h 639"/>
              </a:gdLst>
              <a:ahLst/>
              <a:cxnLst>
                <a:cxn ang="T6">
                  <a:pos x="T0" y="T1"/>
                </a:cxn>
                <a:cxn ang="T7">
                  <a:pos x="T2" y="T3"/>
                </a:cxn>
                <a:cxn ang="T8">
                  <a:pos x="T4" y="T5"/>
                </a:cxn>
              </a:cxnLst>
              <a:rect l="T9" t="T10" r="T11" b="T12"/>
              <a:pathLst>
                <a:path w="2544" h="639">
                  <a:moveTo>
                    <a:pt x="0" y="12"/>
                  </a:moveTo>
                  <a:cubicBezTo>
                    <a:pt x="413" y="325"/>
                    <a:pt x="826" y="639"/>
                    <a:pt x="1250" y="637"/>
                  </a:cubicBezTo>
                  <a:cubicBezTo>
                    <a:pt x="1674" y="635"/>
                    <a:pt x="2328" y="106"/>
                    <a:pt x="2544" y="0"/>
                  </a:cubicBezTo>
                </a:path>
              </a:pathLst>
            </a:custGeom>
            <a:noFill/>
            <a:ln w="76200">
              <a:solidFill>
                <a:srgbClr val="FF060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pic>
          <p:nvPicPr>
            <p:cNvPr id="36878" name="Picture 14" descr="Handsh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30905">
              <a:off x="3317876" y="3844578"/>
              <a:ext cx="2551113"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71" name="Group 24"/>
          <p:cNvGrpSpPr>
            <a:grpSpLocks/>
          </p:cNvGrpSpPr>
          <p:nvPr/>
        </p:nvGrpSpPr>
        <p:grpSpPr bwMode="auto">
          <a:xfrm>
            <a:off x="5791200" y="3149600"/>
            <a:ext cx="2373313" cy="892175"/>
            <a:chOff x="3648" y="2207"/>
            <a:chExt cx="1495" cy="562"/>
          </a:xfrm>
        </p:grpSpPr>
        <p:sp>
          <p:nvSpPr>
            <p:cNvPr id="36874" name="Rectangle 25"/>
            <p:cNvSpPr>
              <a:spLocks noChangeArrowheads="1"/>
            </p:cNvSpPr>
            <p:nvPr/>
          </p:nvSpPr>
          <p:spPr bwMode="auto">
            <a:xfrm>
              <a:off x="3648" y="2207"/>
              <a:ext cx="1495" cy="562"/>
            </a:xfrm>
            <a:prstGeom prst="rect">
              <a:avLst/>
            </a:prstGeom>
            <a:solidFill>
              <a:srgbClr val="FAFF00"/>
            </a:solidFill>
            <a:ln w="9525">
              <a:solidFill>
                <a:schemeClr val="tx1"/>
              </a:solidFill>
              <a:miter lim="800000"/>
              <a:headEnd/>
              <a:tailEnd/>
            </a:ln>
          </p:spPr>
          <p:txBody>
            <a:bodyPr wrap="none" anchor="ct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36875" name="Text Box 26"/>
            <p:cNvSpPr txBox="1">
              <a:spLocks noChangeArrowheads="1"/>
            </p:cNvSpPr>
            <p:nvPr/>
          </p:nvSpPr>
          <p:spPr bwMode="auto">
            <a:xfrm>
              <a:off x="3675" y="2373"/>
              <a:ext cx="14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800">
                  <a:solidFill>
                    <a:prstClr val="black"/>
                  </a:solidFill>
                </a:rPr>
                <a:t>Decision to be made</a:t>
              </a:r>
            </a:p>
          </p:txBody>
        </p:sp>
      </p:grpSp>
      <p:sp>
        <p:nvSpPr>
          <p:cNvPr id="36872" name="Text Box 2"/>
          <p:cNvSpPr txBox="1">
            <a:spLocks noChangeArrowheads="1"/>
          </p:cNvSpPr>
          <p:nvPr/>
        </p:nvSpPr>
        <p:spPr bwMode="auto">
          <a:xfrm>
            <a:off x="2902738" y="148361"/>
            <a:ext cx="3816424"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0" tIns="91440" rIns="182880" bIns="9144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2000" b="1" dirty="0" smtClean="0">
                <a:solidFill>
                  <a:prstClr val="black"/>
                </a:solidFill>
                <a:latin typeface="Calibri" panose="020F0502020204030204" pitchFamily="34" charset="0"/>
              </a:rPr>
              <a:t>Throwing </a:t>
            </a:r>
            <a:r>
              <a:rPr lang="en-US" altLang="zh-CN" sz="2000" b="1" dirty="0">
                <a:solidFill>
                  <a:prstClr val="black"/>
                </a:solidFill>
                <a:latin typeface="Calibri" panose="020F0502020204030204" pitchFamily="34" charset="0"/>
              </a:rPr>
              <a:t>over Fence</a:t>
            </a:r>
            <a:endParaRPr lang="en-US" altLang="zh-CN" sz="2000" b="1" dirty="0">
              <a:solidFill>
                <a:srgbClr val="0116FF"/>
              </a:solidFill>
              <a:latin typeface="Calibri" panose="020F0502020204030204" pitchFamily="34" charset="0"/>
            </a:endParaRPr>
          </a:p>
        </p:txBody>
      </p:sp>
      <p:sp>
        <p:nvSpPr>
          <p:cNvPr id="2" name="矩形 1"/>
          <p:cNvSpPr/>
          <p:nvPr/>
        </p:nvSpPr>
        <p:spPr>
          <a:xfrm>
            <a:off x="4908218" y="6569075"/>
            <a:ext cx="4139275" cy="338554"/>
          </a:xfrm>
          <a:prstGeom prst="rect">
            <a:avLst/>
          </a:prstGeom>
        </p:spPr>
        <p:txBody>
          <a:bodyPr wrap="none">
            <a:spAutoFit/>
          </a:bodyPr>
          <a:lstStyle/>
          <a:p>
            <a:pPr lvl="0"/>
            <a:r>
              <a:rPr lang="en-US" altLang="zh-CN" sz="1600" dirty="0" smtClean="0">
                <a:solidFill>
                  <a:prstClr val="black"/>
                </a:solidFill>
                <a:latin typeface="Lucida Sans Unicode"/>
                <a:ea typeface="黑体" panose="02010609060101010101" pitchFamily="49" charset="-122"/>
              </a:rPr>
              <a:t>Curtsey </a:t>
            </a:r>
            <a:r>
              <a:rPr lang="en-US" altLang="zh-CN" sz="1600" dirty="0">
                <a:solidFill>
                  <a:prstClr val="black"/>
                </a:solidFill>
                <a:latin typeface="Lucida Sans Unicode"/>
                <a:ea typeface="黑体" panose="02010609060101010101" pitchFamily="49" charset="-122"/>
              </a:rPr>
              <a:t>of Dr. Matthias Steiner of NCAR</a:t>
            </a:r>
            <a:endParaRPr lang="zh-CN" altLang="en-US" sz="1600" dirty="0">
              <a:solidFill>
                <a:prstClr val="black"/>
              </a:solidFill>
              <a:latin typeface="Lucida Sans Unicode"/>
              <a:ea typeface="黑体" panose="02010609060101010101" pitchFamily="49" charset="-122"/>
            </a:endParaRPr>
          </a:p>
        </p:txBody>
      </p:sp>
      <p:sp>
        <p:nvSpPr>
          <p:cNvPr id="3" name="Slide Number Placeholder 2"/>
          <p:cNvSpPr>
            <a:spLocks noGrp="1"/>
          </p:cNvSpPr>
          <p:nvPr>
            <p:ph type="sldNum" sz="quarter" idx="12"/>
          </p:nvPr>
        </p:nvSpPr>
        <p:spPr/>
        <p:txBody>
          <a:bodyPr/>
          <a:lstStyle/>
          <a:p>
            <a:fld id="{9259AF2F-52C6-9B46-B8B2-0579234AE62E}" type="slidenum">
              <a:rPr lang="en-US" smtClean="0"/>
              <a:t>25</a:t>
            </a:fld>
            <a:endParaRPr lang="en-US"/>
          </a:p>
        </p:txBody>
      </p:sp>
    </p:spTree>
    <p:extLst>
      <p:ext uri="{BB962C8B-B14F-4D97-AF65-F5344CB8AC3E}">
        <p14:creationId xmlns:p14="http://schemas.microsoft.com/office/powerpoint/2010/main" val="1703560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51520" y="5013176"/>
            <a:ext cx="8496944" cy="1728192"/>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extBox 1"/>
          <p:cNvSpPr txBox="1"/>
          <p:nvPr/>
        </p:nvSpPr>
        <p:spPr>
          <a:xfrm>
            <a:off x="1691680" y="476672"/>
            <a:ext cx="5328592" cy="584775"/>
          </a:xfrm>
          <a:prstGeom prst="rect">
            <a:avLst/>
          </a:prstGeom>
          <a:noFill/>
        </p:spPr>
        <p:txBody>
          <a:bodyPr wrap="square" rtlCol="0">
            <a:spAutoFit/>
          </a:bodyPr>
          <a:lstStyle/>
          <a:p>
            <a:pPr algn="ctr"/>
            <a:r>
              <a:rPr lang="en-US" altLang="zh-CN" sz="3200" b="1" dirty="0" smtClean="0">
                <a:latin typeface="Calibri" panose="020F0502020204030204" pitchFamily="34" charset="0"/>
              </a:rPr>
              <a:t>Operational Shifts needed </a:t>
            </a:r>
            <a:endParaRPr lang="zh-CN" altLang="en-US" sz="3200" b="1" dirty="0">
              <a:latin typeface="Calibri" panose="020F0502020204030204" pitchFamily="34" charset="0"/>
            </a:endParaRPr>
          </a:p>
        </p:txBody>
      </p:sp>
      <p:grpSp>
        <p:nvGrpSpPr>
          <p:cNvPr id="6" name="组合 5"/>
          <p:cNvGrpSpPr/>
          <p:nvPr/>
        </p:nvGrpSpPr>
        <p:grpSpPr>
          <a:xfrm>
            <a:off x="1115616" y="1340768"/>
            <a:ext cx="6552728" cy="3312368"/>
            <a:chOff x="827584" y="1340768"/>
            <a:chExt cx="6552728" cy="3312368"/>
          </a:xfrm>
        </p:grpSpPr>
        <p:sp>
          <p:nvSpPr>
            <p:cNvPr id="4" name="矩形 3"/>
            <p:cNvSpPr/>
            <p:nvPr/>
          </p:nvSpPr>
          <p:spPr>
            <a:xfrm>
              <a:off x="827584" y="1340768"/>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b="1" dirty="0">
                  <a:latin typeface="Calibri" panose="020F0502020204030204" pitchFamily="34" charset="0"/>
                </a:rPr>
                <a:t>Phenomenon-Based Forecasts</a:t>
              </a:r>
              <a:endParaRPr lang="zh-CN" altLang="en-US" sz="2400" dirty="0"/>
            </a:p>
          </p:txBody>
        </p:sp>
        <p:sp>
          <p:nvSpPr>
            <p:cNvPr id="5" name="矩形 4"/>
            <p:cNvSpPr/>
            <p:nvPr/>
          </p:nvSpPr>
          <p:spPr>
            <a:xfrm>
              <a:off x="4716016" y="1340768"/>
              <a:ext cx="2664296"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b="1" dirty="0" smtClean="0">
                  <a:latin typeface="Calibri" panose="020F0502020204030204" pitchFamily="34" charset="0"/>
                </a:rPr>
                <a:t>Impact-Based </a:t>
              </a:r>
              <a:r>
                <a:rPr lang="en-US" altLang="zh-CN" sz="2400" b="1" dirty="0">
                  <a:latin typeface="Calibri" panose="020F0502020204030204" pitchFamily="34" charset="0"/>
                </a:rPr>
                <a:t>Forecasts</a:t>
              </a:r>
              <a:endParaRPr lang="zh-CN" altLang="en-US" sz="2400" dirty="0"/>
            </a:p>
          </p:txBody>
        </p:sp>
        <p:sp>
          <p:nvSpPr>
            <p:cNvPr id="9" name="矩形 8"/>
            <p:cNvSpPr/>
            <p:nvPr/>
          </p:nvSpPr>
          <p:spPr>
            <a:xfrm>
              <a:off x="827584" y="2636912"/>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b="1" dirty="0">
                  <a:latin typeface="Calibri" panose="020F0502020204030204" pitchFamily="34" charset="0"/>
                </a:rPr>
                <a:t>Products-Based Services</a:t>
              </a:r>
              <a:endParaRPr lang="zh-CN" altLang="en-US" sz="2400" b="1" dirty="0"/>
            </a:p>
          </p:txBody>
        </p:sp>
        <p:sp>
          <p:nvSpPr>
            <p:cNvPr id="10" name="矩形 9"/>
            <p:cNvSpPr/>
            <p:nvPr/>
          </p:nvSpPr>
          <p:spPr>
            <a:xfrm>
              <a:off x="4788024" y="2636912"/>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b="1" dirty="0">
                  <a:latin typeface="Calibri" panose="020F0502020204030204" pitchFamily="34" charset="0"/>
                </a:rPr>
                <a:t>Decision Support Services</a:t>
              </a:r>
              <a:endParaRPr lang="zh-CN" altLang="en-US" sz="2400" b="1" dirty="0"/>
            </a:p>
          </p:txBody>
        </p:sp>
        <p:cxnSp>
          <p:nvCxnSpPr>
            <p:cNvPr id="12" name="直接箭头连接符 11"/>
            <p:cNvCxnSpPr/>
            <p:nvPr/>
          </p:nvCxnSpPr>
          <p:spPr>
            <a:xfrm>
              <a:off x="3491880" y="1772816"/>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491880" y="3068960"/>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827584" y="3861048"/>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b="1" dirty="0" smtClean="0"/>
                <a:t>Meteorological Threshold-Based Warning </a:t>
              </a:r>
            </a:p>
          </p:txBody>
        </p:sp>
        <p:sp>
          <p:nvSpPr>
            <p:cNvPr id="16" name="矩形 15"/>
            <p:cNvSpPr/>
            <p:nvPr/>
          </p:nvSpPr>
          <p:spPr>
            <a:xfrm>
              <a:off x="4788024" y="3861048"/>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b="1" dirty="0" smtClean="0"/>
                <a:t>Impact Threshold-Based Warning (Risk based warning) </a:t>
              </a:r>
              <a:endParaRPr lang="zh-CN" altLang="en-US" sz="1400" b="1" dirty="0"/>
            </a:p>
          </p:txBody>
        </p:sp>
        <p:cxnSp>
          <p:nvCxnSpPr>
            <p:cNvPr id="11" name="直接箭头连接符 10"/>
            <p:cNvCxnSpPr/>
            <p:nvPr/>
          </p:nvCxnSpPr>
          <p:spPr>
            <a:xfrm>
              <a:off x="3491880" y="4293096"/>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3" name="椭圆 2"/>
          <p:cNvSpPr/>
          <p:nvPr/>
        </p:nvSpPr>
        <p:spPr>
          <a:xfrm>
            <a:off x="5076056" y="5301208"/>
            <a:ext cx="3384376" cy="1152128"/>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Probabilistic (uncertainty range)</a:t>
            </a:r>
            <a:endParaRPr lang="zh-CN" altLang="en-US" b="1" dirty="0">
              <a:solidFill>
                <a:schemeClr val="tx1"/>
              </a:solidFill>
            </a:endParaRPr>
          </a:p>
        </p:txBody>
      </p:sp>
      <p:sp>
        <p:nvSpPr>
          <p:cNvPr id="14" name="椭圆 13"/>
          <p:cNvSpPr/>
          <p:nvPr/>
        </p:nvSpPr>
        <p:spPr>
          <a:xfrm>
            <a:off x="539552" y="5301208"/>
            <a:ext cx="3303984" cy="1152128"/>
          </a:xfrm>
          <a:prstGeom prst="ellipse">
            <a:avLst/>
          </a:prstGeom>
          <a:solidFill>
            <a:srgbClr val="0070C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Deterministic (best forecast)</a:t>
            </a:r>
            <a:endParaRPr lang="zh-CN" altLang="en-US" b="1" dirty="0">
              <a:solidFill>
                <a:schemeClr val="tx1"/>
              </a:solidFill>
            </a:endParaRPr>
          </a:p>
        </p:txBody>
      </p:sp>
      <p:sp>
        <p:nvSpPr>
          <p:cNvPr id="7" name="右箭头 6"/>
          <p:cNvSpPr/>
          <p:nvPr/>
        </p:nvSpPr>
        <p:spPr>
          <a:xfrm>
            <a:off x="4139952" y="5661248"/>
            <a:ext cx="648072" cy="360040"/>
          </a:xfrm>
          <a:prstGeom prst="rightArrow">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809876" y="6361071"/>
            <a:ext cx="1368152" cy="369332"/>
          </a:xfrm>
          <a:prstGeom prst="rect">
            <a:avLst/>
          </a:prstGeom>
          <a:noFill/>
        </p:spPr>
        <p:txBody>
          <a:bodyPr wrap="square" rtlCol="0">
            <a:spAutoFit/>
          </a:bodyPr>
          <a:lstStyle/>
          <a:p>
            <a:r>
              <a:rPr lang="en-US" altLang="zh-CN" dirty="0" smtClean="0"/>
              <a:t>underway</a:t>
            </a:r>
            <a:endParaRPr lang="zh-CN" altLang="en-US" dirty="0"/>
          </a:p>
        </p:txBody>
      </p:sp>
      <p:sp>
        <p:nvSpPr>
          <p:cNvPr id="18" name="Slide Number Placeholder 17"/>
          <p:cNvSpPr>
            <a:spLocks noGrp="1"/>
          </p:cNvSpPr>
          <p:nvPr>
            <p:ph type="sldNum" sz="quarter" idx="12"/>
          </p:nvPr>
        </p:nvSpPr>
        <p:spPr/>
        <p:txBody>
          <a:bodyPr/>
          <a:lstStyle/>
          <a:p>
            <a:fld id="{9259AF2F-52C6-9B46-B8B2-0579234AE62E}" type="slidenum">
              <a:rPr lang="en-US" smtClean="0"/>
              <a:t>26</a:t>
            </a:fld>
            <a:endParaRPr lang="en-US"/>
          </a:p>
        </p:txBody>
      </p:sp>
    </p:spTree>
    <p:extLst>
      <p:ext uri="{BB962C8B-B14F-4D97-AF65-F5344CB8AC3E}">
        <p14:creationId xmlns:p14="http://schemas.microsoft.com/office/powerpoint/2010/main" val="3051553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sz="4400" b="1" dirty="0">
                <a:solidFill>
                  <a:srgbClr val="000066"/>
                </a:solidFill>
              </a:rPr>
              <a:t>Next </a:t>
            </a:r>
            <a:r>
              <a:rPr lang="en-US" sz="4400" b="1" dirty="0" smtClean="0">
                <a:solidFill>
                  <a:srgbClr val="000066"/>
                </a:solidFill>
              </a:rPr>
              <a:t>Steps for WMO</a:t>
            </a:r>
            <a:endParaRPr lang="en-US" sz="4400" b="1" dirty="0">
              <a:solidFill>
                <a:srgbClr val="000066"/>
              </a:solidFill>
            </a:endParaRPr>
          </a:p>
        </p:txBody>
      </p:sp>
      <p:sp>
        <p:nvSpPr>
          <p:cNvPr id="16387" name="Content Placeholder 2"/>
          <p:cNvSpPr>
            <a:spLocks noGrp="1"/>
          </p:cNvSpPr>
          <p:nvPr>
            <p:ph idx="1"/>
          </p:nvPr>
        </p:nvSpPr>
        <p:spPr/>
        <p:txBody>
          <a:bodyPr>
            <a:normAutofit fontScale="85000" lnSpcReduction="10000"/>
          </a:bodyPr>
          <a:lstStyle/>
          <a:p>
            <a:pPr marL="533400" lvl="1"/>
            <a:r>
              <a:rPr lang="en-GB" dirty="0">
                <a:solidFill>
                  <a:srgbClr val="000066"/>
                </a:solidFill>
              </a:rPr>
              <a:t>Issues for impact-based forecasting varied and complex: require planning on many levels, and are not an easy option</a:t>
            </a:r>
            <a:endParaRPr lang="en-US" dirty="0">
              <a:solidFill>
                <a:srgbClr val="262673"/>
              </a:solidFill>
            </a:endParaRPr>
          </a:p>
          <a:p>
            <a:r>
              <a:rPr lang="en-US" dirty="0">
                <a:solidFill>
                  <a:srgbClr val="262673"/>
                </a:solidFill>
              </a:rPr>
              <a:t>Not enough to sell the concept to practitioners</a:t>
            </a:r>
          </a:p>
          <a:p>
            <a:r>
              <a:rPr lang="en-US" dirty="0">
                <a:solidFill>
                  <a:srgbClr val="262673"/>
                </a:solidFill>
              </a:rPr>
              <a:t>Need to bring on board and convince the top management </a:t>
            </a:r>
            <a:endParaRPr lang="en-US" dirty="0" smtClean="0">
              <a:solidFill>
                <a:srgbClr val="262673"/>
              </a:solidFill>
            </a:endParaRPr>
          </a:p>
          <a:p>
            <a:r>
              <a:rPr lang="en-US" dirty="0" smtClean="0">
                <a:solidFill>
                  <a:srgbClr val="262673"/>
                </a:solidFill>
              </a:rPr>
              <a:t>Need </a:t>
            </a:r>
            <a:r>
              <a:rPr lang="en-US" dirty="0">
                <a:solidFill>
                  <a:srgbClr val="262673"/>
                </a:solidFill>
              </a:rPr>
              <a:t>to conduct more training and stakeholder workshops at country level</a:t>
            </a:r>
          </a:p>
          <a:p>
            <a:r>
              <a:rPr lang="en-US" dirty="0">
                <a:solidFill>
                  <a:srgbClr val="262673"/>
                </a:solidFill>
              </a:rPr>
              <a:t>Initiate new pilots in more </a:t>
            </a:r>
            <a:r>
              <a:rPr lang="en-US" dirty="0" smtClean="0">
                <a:solidFill>
                  <a:srgbClr val="262673"/>
                </a:solidFill>
              </a:rPr>
              <a:t>countries and regions</a:t>
            </a:r>
            <a:r>
              <a:rPr lang="en-GB" dirty="0">
                <a:solidFill>
                  <a:srgbClr val="000066"/>
                </a:solidFill>
              </a:rPr>
              <a:t>for practical demonstration of the </a:t>
            </a:r>
            <a:r>
              <a:rPr lang="en-GB" dirty="0" smtClean="0">
                <a:solidFill>
                  <a:srgbClr val="000066"/>
                </a:solidFill>
              </a:rPr>
              <a:t>concept</a:t>
            </a:r>
            <a:endParaRPr lang="en-US" dirty="0" smtClean="0">
              <a:solidFill>
                <a:srgbClr val="262673"/>
              </a:solidFill>
            </a:endParaRPr>
          </a:p>
          <a:p>
            <a:r>
              <a:rPr lang="en-GB" dirty="0" smtClean="0">
                <a:solidFill>
                  <a:srgbClr val="000066"/>
                </a:solidFill>
              </a:rPr>
              <a:t>Help mainstream the pilots into operational routine</a:t>
            </a:r>
            <a:endParaRPr lang="en-US" dirty="0">
              <a:solidFill>
                <a:srgbClr val="262673"/>
              </a:solidFill>
            </a:endParaRPr>
          </a:p>
        </p:txBody>
      </p:sp>
      <p:sp>
        <p:nvSpPr>
          <p:cNvPr id="16389"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D25A6EFC-26F6-4643-A6AF-5F04F04EA97F}" type="slidenum">
              <a:rPr lang="en-US" sz="1200"/>
              <a:pPr/>
              <a:t>27</a:t>
            </a:fld>
            <a:endParaRPr lang="en-US" sz="1200"/>
          </a:p>
        </p:txBody>
      </p:sp>
    </p:spTree>
    <p:extLst>
      <p:ext uri="{BB962C8B-B14F-4D97-AF65-F5344CB8AC3E}">
        <p14:creationId xmlns:p14="http://schemas.microsoft.com/office/powerpoint/2010/main" val="988139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IMPAC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647700"/>
            <a:ext cx="8788400" cy="4953000"/>
          </a:xfrm>
          <a:prstGeom prst="rect">
            <a:avLst/>
          </a:prstGeom>
        </p:spPr>
      </p:pic>
      <p:sp>
        <p:nvSpPr>
          <p:cNvPr id="3" name="Slide Number Placeholder 2"/>
          <p:cNvSpPr>
            <a:spLocks noGrp="1"/>
          </p:cNvSpPr>
          <p:nvPr>
            <p:ph type="sldNum" sz="quarter" idx="12"/>
          </p:nvPr>
        </p:nvSpPr>
        <p:spPr/>
        <p:txBody>
          <a:bodyPr/>
          <a:lstStyle/>
          <a:p>
            <a:fld id="{9259AF2F-52C6-9B46-B8B2-0579234AE62E}" type="slidenum">
              <a:rPr lang="en-US" smtClean="0"/>
              <a:t>28</a:t>
            </a:fld>
            <a:endParaRPr lang="en-US"/>
          </a:p>
        </p:txBody>
      </p:sp>
    </p:spTree>
    <p:extLst>
      <p:ext uri="{BB962C8B-B14F-4D97-AF65-F5344CB8AC3E}">
        <p14:creationId xmlns:p14="http://schemas.microsoft.com/office/powerpoint/2010/main" val="3696215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a:xfrm>
            <a:off x="457200" y="76200"/>
            <a:ext cx="8228013" cy="873125"/>
          </a:xfrm>
        </p:spPr>
        <p:txBody>
          <a:bodyPr/>
          <a:lstStyle/>
          <a:p>
            <a:pPr algn="ctr"/>
            <a:r>
              <a:rPr lang="en-GB" altLang="en-US" sz="4400" b="1" smtClean="0">
                <a:solidFill>
                  <a:srgbClr val="000066"/>
                </a:solidFill>
                <a:ea typeface="ＭＳ Ｐゴシック" pitchFamily="34" charset="-128"/>
              </a:rPr>
              <a:t>Conclusions</a:t>
            </a:r>
            <a:endParaRPr lang="en-US" altLang="en-US" sz="4400" smtClean="0">
              <a:solidFill>
                <a:srgbClr val="7F7F7F"/>
              </a:solidFill>
              <a:ea typeface="ＭＳ Ｐゴシック" pitchFamily="34" charset="-128"/>
            </a:endParaRPr>
          </a:p>
        </p:txBody>
      </p:sp>
      <p:sp>
        <p:nvSpPr>
          <p:cNvPr id="6" name="Content Placeholder 5"/>
          <p:cNvSpPr>
            <a:spLocks noGrp="1"/>
          </p:cNvSpPr>
          <p:nvPr>
            <p:ph idx="1"/>
          </p:nvPr>
        </p:nvSpPr>
        <p:spPr>
          <a:xfrm>
            <a:off x="457647" y="838647"/>
            <a:ext cx="8228707" cy="4525119"/>
          </a:xfrm>
          <a:extLst/>
        </p:spPr>
        <p:txBody>
          <a:bodyPr>
            <a:normAutofit fontScale="92500" lnSpcReduction="20000"/>
          </a:bodyPr>
          <a:lstStyle/>
          <a:p>
            <a:pPr marL="457200" indent="-457200">
              <a:buFont typeface="+mj-lt"/>
              <a:buAutoNum type="arabicPeriod"/>
              <a:defRPr/>
            </a:pPr>
            <a:r>
              <a:rPr lang="en-US" sz="2400" dirty="0" smtClean="0">
                <a:solidFill>
                  <a:srgbClr val="000066"/>
                </a:solidFill>
              </a:rPr>
              <a:t>Despite our best efforts natural hazards often become human disasters</a:t>
            </a:r>
          </a:p>
          <a:p>
            <a:pPr marL="457200" indent="-457200">
              <a:buFont typeface="+mj-lt"/>
              <a:buAutoNum type="arabicPeriod"/>
              <a:defRPr/>
            </a:pPr>
            <a:r>
              <a:rPr lang="en-US" sz="2400" dirty="0" smtClean="0">
                <a:solidFill>
                  <a:srgbClr val="000066"/>
                </a:solidFill>
              </a:rPr>
              <a:t>Why?</a:t>
            </a:r>
          </a:p>
          <a:p>
            <a:pPr marL="1180479" lvl="5" indent="-457200">
              <a:buFont typeface="Arial"/>
              <a:buChar char="•"/>
              <a:defRPr/>
            </a:pPr>
            <a:r>
              <a:rPr lang="en-US" sz="2400" dirty="0">
                <a:solidFill>
                  <a:srgbClr val="000066"/>
                </a:solidFill>
              </a:rPr>
              <a:t>Inability to communicate warning information</a:t>
            </a:r>
          </a:p>
          <a:p>
            <a:pPr marL="1180479" lvl="5" indent="-457200">
              <a:buFont typeface="Arial"/>
              <a:buChar char="•"/>
              <a:defRPr/>
            </a:pPr>
            <a:r>
              <a:rPr lang="en-US" sz="2400" dirty="0">
                <a:solidFill>
                  <a:srgbClr val="000066"/>
                </a:solidFill>
              </a:rPr>
              <a:t>Warning information is not sufficiently specific – in time, space and impact</a:t>
            </a:r>
          </a:p>
          <a:p>
            <a:pPr marL="457200" indent="-457200">
              <a:buFont typeface="+mj-lt"/>
              <a:buAutoNum type="arabicPeriod"/>
              <a:defRPr/>
            </a:pPr>
            <a:r>
              <a:rPr lang="en-US" sz="2400" dirty="0" smtClean="0">
                <a:solidFill>
                  <a:srgbClr val="000066"/>
                </a:solidFill>
              </a:rPr>
              <a:t>Need</a:t>
            </a:r>
          </a:p>
          <a:p>
            <a:pPr marL="1180479" lvl="5" indent="-457200">
              <a:buFont typeface="Arial"/>
              <a:buChar char="•"/>
              <a:defRPr/>
            </a:pPr>
            <a:r>
              <a:rPr lang="en-US" sz="2400" dirty="0">
                <a:solidFill>
                  <a:srgbClr val="000066"/>
                </a:solidFill>
              </a:rPr>
              <a:t>Better observations of small scale events</a:t>
            </a:r>
          </a:p>
          <a:p>
            <a:pPr marL="1180479" lvl="5" indent="-457200">
              <a:buFont typeface="Arial"/>
              <a:buChar char="•"/>
              <a:defRPr/>
            </a:pPr>
            <a:r>
              <a:rPr lang="en-US" sz="2400" dirty="0" smtClean="0">
                <a:solidFill>
                  <a:srgbClr val="000066"/>
                </a:solidFill>
              </a:rPr>
              <a:t>More specific forecasts of small scale events</a:t>
            </a:r>
          </a:p>
          <a:p>
            <a:pPr marL="1180479" lvl="5" indent="-457200">
              <a:buFont typeface="Arial"/>
              <a:buChar char="•"/>
              <a:defRPr/>
            </a:pPr>
            <a:r>
              <a:rPr lang="en-US" sz="2400" dirty="0" smtClean="0">
                <a:solidFill>
                  <a:srgbClr val="000066"/>
                </a:solidFill>
              </a:rPr>
              <a:t>Detailed dynamic exposure and vulnerability information –space and in situ observations</a:t>
            </a:r>
          </a:p>
          <a:p>
            <a:pPr marL="1180479" lvl="5" indent="-457200">
              <a:buFont typeface="Arial"/>
              <a:buChar char="•"/>
              <a:defRPr/>
            </a:pPr>
            <a:r>
              <a:rPr lang="en-US" sz="2400" dirty="0" smtClean="0">
                <a:solidFill>
                  <a:srgbClr val="000066"/>
                </a:solidFill>
              </a:rPr>
              <a:t>Closer operational ties between NMHSs and DRR agencies</a:t>
            </a:r>
          </a:p>
          <a:p>
            <a:pPr marL="1180479" lvl="5" indent="-457200">
              <a:buFont typeface="Arial"/>
              <a:buChar char="•"/>
              <a:defRPr/>
            </a:pPr>
            <a:r>
              <a:rPr lang="en-US" sz="2400" dirty="0" smtClean="0">
                <a:solidFill>
                  <a:srgbClr val="000066"/>
                </a:solidFill>
              </a:rPr>
              <a:t>Multi hazard warning systems</a:t>
            </a:r>
          </a:p>
          <a:p>
            <a:pPr marL="1180479" lvl="5" indent="-457200">
              <a:buFont typeface="Arial"/>
              <a:buChar char="•"/>
              <a:defRPr/>
            </a:pPr>
            <a:r>
              <a:rPr lang="en-US" sz="2400" dirty="0" smtClean="0">
                <a:solidFill>
                  <a:srgbClr val="000066"/>
                </a:solidFill>
              </a:rPr>
              <a:t>Impact forecasts</a:t>
            </a:r>
          </a:p>
          <a:p>
            <a:pPr marL="1180479" lvl="5" indent="-457200">
              <a:buFont typeface="Arial"/>
              <a:buChar char="•"/>
              <a:defRPr/>
            </a:pPr>
            <a:endParaRPr lang="en-US" sz="2400" dirty="0" smtClean="0"/>
          </a:p>
        </p:txBody>
      </p:sp>
    </p:spTree>
    <p:extLst>
      <p:ext uri="{BB962C8B-B14F-4D97-AF65-F5344CB8AC3E}">
        <p14:creationId xmlns:p14="http://schemas.microsoft.com/office/powerpoint/2010/main" val="869200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sz="4000" b="1" dirty="0">
                <a:solidFill>
                  <a:srgbClr val="000066"/>
                </a:solidFill>
                <a:ea typeface="ＭＳ Ｐゴシック" pitchFamily="34" charset="-128"/>
              </a:rPr>
              <a:t>The Case for </a:t>
            </a:r>
            <a:r>
              <a:rPr lang="en-US" altLang="en-US" sz="4000" b="1" dirty="0" smtClean="0">
                <a:solidFill>
                  <a:srgbClr val="000066"/>
                </a:solidFill>
                <a:ea typeface="ＭＳ Ｐゴシック" pitchFamily="34" charset="-128"/>
              </a:rPr>
              <a:t>Impact-based Forecasting</a:t>
            </a:r>
            <a:endParaRPr lang="en-US" sz="4000" b="1" dirty="0">
              <a:solidFill>
                <a:srgbClr val="000066"/>
              </a:solidFill>
            </a:endParaRPr>
          </a:p>
        </p:txBody>
      </p:sp>
      <p:sp>
        <p:nvSpPr>
          <p:cNvPr id="7171" name="Content Placeholder 2"/>
          <p:cNvSpPr>
            <a:spLocks noGrp="1"/>
          </p:cNvSpPr>
          <p:nvPr>
            <p:ph idx="1"/>
          </p:nvPr>
        </p:nvSpPr>
        <p:spPr>
          <a:xfrm>
            <a:off x="250825" y="1536700"/>
            <a:ext cx="8713788" cy="4635500"/>
          </a:xfrm>
        </p:spPr>
        <p:txBody>
          <a:bodyPr/>
          <a:lstStyle/>
          <a:p>
            <a:r>
              <a:rPr lang="en-US" sz="2400" dirty="0">
                <a:solidFill>
                  <a:srgbClr val="000066"/>
                </a:solidFill>
              </a:rPr>
              <a:t>Traditionally, NMHSs focus is on </a:t>
            </a:r>
            <a:r>
              <a:rPr lang="en-US" sz="2400" dirty="0" smtClean="0">
                <a:solidFill>
                  <a:srgbClr val="000066"/>
                </a:solidFill>
              </a:rPr>
              <a:t>what the </a:t>
            </a:r>
            <a:r>
              <a:rPr lang="en-US" sz="2400" dirty="0">
                <a:solidFill>
                  <a:srgbClr val="000066"/>
                </a:solidFill>
              </a:rPr>
              <a:t>weather will </a:t>
            </a:r>
            <a:r>
              <a:rPr lang="en-US" sz="2400" dirty="0">
                <a:solidFill>
                  <a:srgbClr val="FF0000"/>
                </a:solidFill>
              </a:rPr>
              <a:t>be</a:t>
            </a:r>
            <a:r>
              <a:rPr lang="en-US" sz="2400" dirty="0">
                <a:solidFill>
                  <a:srgbClr val="000066"/>
                </a:solidFill>
              </a:rPr>
              <a:t>, not what the weather will </a:t>
            </a:r>
            <a:r>
              <a:rPr lang="en-US" sz="2400" dirty="0">
                <a:solidFill>
                  <a:srgbClr val="FF0000"/>
                </a:solidFill>
              </a:rPr>
              <a:t>do</a:t>
            </a:r>
          </a:p>
          <a:p>
            <a:r>
              <a:rPr lang="en-US" sz="2400" dirty="0">
                <a:solidFill>
                  <a:srgbClr val="000066"/>
                </a:solidFill>
              </a:rPr>
              <a:t>NMHSs produce reliable, accurate and timely warnings </a:t>
            </a:r>
            <a:r>
              <a:rPr lang="en-GB" sz="2400" dirty="0">
                <a:solidFill>
                  <a:srgbClr val="000066"/>
                </a:solidFill>
              </a:rPr>
              <a:t>in support of safety of life, livelihood and property</a:t>
            </a:r>
          </a:p>
          <a:p>
            <a:r>
              <a:rPr lang="en-GB" sz="2400" dirty="0">
                <a:solidFill>
                  <a:srgbClr val="000066"/>
                </a:solidFill>
              </a:rPr>
              <a:t>Yet, many people still die, losses continue to rise</a:t>
            </a:r>
          </a:p>
          <a:p>
            <a:pPr lvl="1">
              <a:buFont typeface="Wingdings" charset="0"/>
              <a:buChar char="Ø"/>
            </a:pPr>
            <a:r>
              <a:rPr lang="en-GB" sz="2400" dirty="0">
                <a:solidFill>
                  <a:srgbClr val="000066"/>
                </a:solidFill>
              </a:rPr>
              <a:t>In part due to lack of understanding of impacts of hazards</a:t>
            </a:r>
          </a:p>
          <a:p>
            <a:r>
              <a:rPr lang="en-GB" sz="2400" dirty="0">
                <a:solidFill>
                  <a:srgbClr val="000066"/>
                </a:solidFill>
              </a:rPr>
              <a:t>Governments and public: need to know impact of hazards on lives, livelihood, property and economy</a:t>
            </a:r>
          </a:p>
          <a:p>
            <a:r>
              <a:rPr lang="en-GB" sz="2400" dirty="0">
                <a:solidFill>
                  <a:srgbClr val="000066"/>
                </a:solidFill>
              </a:rPr>
              <a:t>How should WMO Members solve this problem</a:t>
            </a:r>
            <a:r>
              <a:rPr lang="en-GB" sz="2400" dirty="0" smtClean="0">
                <a:solidFill>
                  <a:srgbClr val="000066"/>
                </a:solidFill>
              </a:rPr>
              <a:t>?</a:t>
            </a:r>
            <a:endParaRPr lang="en-GB" sz="2400" dirty="0">
              <a:solidFill>
                <a:srgbClr val="000066"/>
              </a:solidFill>
            </a:endParaRPr>
          </a:p>
          <a:p>
            <a:r>
              <a:rPr lang="en-GB" sz="2400" dirty="0">
                <a:solidFill>
                  <a:srgbClr val="000066"/>
                </a:solidFill>
              </a:rPr>
              <a:t>CBS directed </a:t>
            </a:r>
            <a:r>
              <a:rPr lang="en-GB" sz="2400" dirty="0" smtClean="0">
                <a:solidFill>
                  <a:srgbClr val="000066"/>
                </a:solidFill>
              </a:rPr>
              <a:t>the WMO PWSP </a:t>
            </a:r>
            <a:r>
              <a:rPr lang="en-GB" sz="2400" dirty="0">
                <a:solidFill>
                  <a:srgbClr val="000066"/>
                </a:solidFill>
              </a:rPr>
              <a:t>to initiate addressing the issue</a:t>
            </a:r>
          </a:p>
          <a:p>
            <a:endParaRPr lang="en-GB" sz="2400" dirty="0">
              <a:solidFill>
                <a:srgbClr val="000066"/>
              </a:solidFill>
            </a:endParaRPr>
          </a:p>
          <a:p>
            <a:pPr lvl="1"/>
            <a:endParaRPr lang="en-GB" sz="2400" dirty="0">
              <a:solidFill>
                <a:srgbClr val="000066"/>
              </a:solidFill>
            </a:endParaRPr>
          </a:p>
          <a:p>
            <a:endParaRPr lang="en-GB" sz="2400" dirty="0">
              <a:solidFill>
                <a:srgbClr val="000066"/>
              </a:solidFill>
            </a:endParaRPr>
          </a:p>
          <a:p>
            <a:pPr lvl="1"/>
            <a:endParaRPr lang="en-US" dirty="0"/>
          </a:p>
          <a:p>
            <a:endParaRPr lang="en-US" dirty="0"/>
          </a:p>
        </p:txBody>
      </p:sp>
      <p:sp>
        <p:nvSpPr>
          <p:cNvPr id="7173"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F0F7B39D-2234-944E-ACA3-BB64F3D0FCD4}" type="slidenum">
              <a:rPr lang="en-US" sz="1200"/>
              <a:pPr/>
              <a:t>3</a:t>
            </a:fld>
            <a:endParaRPr lang="en-US" sz="1200"/>
          </a:p>
        </p:txBody>
      </p:sp>
    </p:spTree>
    <p:extLst>
      <p:ext uri="{BB962C8B-B14F-4D97-AF65-F5344CB8AC3E}">
        <p14:creationId xmlns:p14="http://schemas.microsoft.com/office/powerpoint/2010/main" val="3307809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700808"/>
            <a:ext cx="7704856" cy="28007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altLang="zh-CN" sz="4400" dirty="0">
                <a:latin typeface="Palatino Linotype" panose="02040502050505030304" pitchFamily="18" charset="0"/>
              </a:rPr>
              <a:t>An accurate and timely warning does not guarantee safety of life or prevent major economic disruption</a:t>
            </a:r>
          </a:p>
        </p:txBody>
      </p:sp>
    </p:spTree>
    <p:extLst>
      <p:ext uri="{BB962C8B-B14F-4D97-AF65-F5344CB8AC3E}">
        <p14:creationId xmlns:p14="http://schemas.microsoft.com/office/powerpoint/2010/main" val="760254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p:spPr>
      </p:pic>
      <p:sp>
        <p:nvSpPr>
          <p:cNvPr id="6"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Thank you</a:t>
            </a:r>
          </a:p>
          <a:p>
            <a:r>
              <a:rPr lang="en-US" sz="4800" dirty="0" smtClean="0">
                <a:solidFill>
                  <a:schemeClr val="bg1"/>
                </a:solidFill>
              </a:rPr>
              <a:t>Merci</a:t>
            </a:r>
            <a:endParaRPr lang="en-US" sz="4800" dirty="0">
              <a:solidFill>
                <a:schemeClr val="bg1"/>
              </a:solidFill>
            </a:endParaRPr>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260648"/>
            <a:ext cx="8220879" cy="3813352"/>
          </a:xfrm>
          <a:prstGeom prst="rect">
            <a:avLst/>
          </a:prstGeom>
        </p:spPr>
        <p:txBody>
          <a:bodyPr wrap="square">
            <a:spAutoFit/>
          </a:bodyPr>
          <a:lstStyle/>
          <a:p>
            <a:pPr fontAlgn="base">
              <a:lnSpc>
                <a:spcPct val="110000"/>
              </a:lnSpc>
              <a:spcBef>
                <a:spcPct val="20000"/>
              </a:spcBef>
              <a:spcAft>
                <a:spcPct val="0"/>
              </a:spcAft>
              <a:buClr>
                <a:srgbClr val="1F497D"/>
              </a:buClr>
            </a:pPr>
            <a:r>
              <a:rPr lang="en-US" altLang="de-DE" sz="2000" dirty="0">
                <a:solidFill>
                  <a:prstClr val="black"/>
                </a:solidFill>
                <a:latin typeface="Gill Sans Ultra Bold" panose="020B0A02020104020203" pitchFamily="34" charset="0"/>
              </a:rPr>
              <a:t>Users want to know – as precisely and as early as possible – the future course of the </a:t>
            </a:r>
            <a:r>
              <a:rPr lang="en-US" altLang="de-DE" sz="2000" dirty="0" smtClean="0">
                <a:solidFill>
                  <a:prstClr val="black"/>
                </a:solidFill>
                <a:latin typeface="Gill Sans Ultra Bold" panose="020B0A02020104020203" pitchFamily="34" charset="0"/>
              </a:rPr>
              <a:t>weather</a:t>
            </a:r>
          </a:p>
          <a:p>
            <a:pPr fontAlgn="base">
              <a:lnSpc>
                <a:spcPct val="110000"/>
              </a:lnSpc>
              <a:spcBef>
                <a:spcPct val="20000"/>
              </a:spcBef>
              <a:spcAft>
                <a:spcPct val="0"/>
              </a:spcAft>
              <a:buClr>
                <a:srgbClr val="1F497D"/>
              </a:buClr>
            </a:pPr>
            <a:endParaRPr lang="en-US" altLang="de-DE" sz="2000" dirty="0" smtClean="0">
              <a:solidFill>
                <a:prstClr val="black"/>
              </a:solidFill>
              <a:latin typeface="Calibri"/>
            </a:endParaRPr>
          </a:p>
          <a:p>
            <a:pPr marL="342900" indent="-342900" fontAlgn="base">
              <a:lnSpc>
                <a:spcPct val="110000"/>
              </a:lnSpc>
              <a:spcBef>
                <a:spcPct val="20000"/>
              </a:spcBef>
              <a:spcAft>
                <a:spcPct val="0"/>
              </a:spcAft>
              <a:buClr>
                <a:srgbClr val="1F497D"/>
              </a:buClr>
              <a:buFont typeface="Arial" panose="020B0604020202020204" pitchFamily="34" charset="0"/>
              <a:buChar char="•"/>
            </a:pPr>
            <a:r>
              <a:rPr lang="en-US" altLang="de-DE" sz="2000" dirty="0" smtClean="0">
                <a:solidFill>
                  <a:prstClr val="black"/>
                </a:solidFill>
                <a:latin typeface="Calibri"/>
              </a:rPr>
              <a:t>Our </a:t>
            </a:r>
            <a:r>
              <a:rPr lang="en-US" altLang="de-DE" sz="2000" dirty="0">
                <a:solidFill>
                  <a:prstClr val="black"/>
                </a:solidFill>
                <a:latin typeface="Calibri"/>
              </a:rPr>
              <a:t>main goal is to fulfill this task as best as we can… </a:t>
            </a:r>
          </a:p>
          <a:p>
            <a:pPr fontAlgn="base">
              <a:lnSpc>
                <a:spcPct val="110000"/>
              </a:lnSpc>
              <a:spcBef>
                <a:spcPct val="20000"/>
              </a:spcBef>
              <a:spcAft>
                <a:spcPct val="0"/>
              </a:spcAft>
              <a:buClr>
                <a:srgbClr val="1F497D"/>
              </a:buClr>
            </a:pPr>
            <a:r>
              <a:rPr lang="en-US" altLang="de-DE" sz="2000" dirty="0">
                <a:solidFill>
                  <a:prstClr val="black"/>
                </a:solidFill>
                <a:latin typeface="Calibri"/>
              </a:rPr>
              <a:t>                                                                                …but we will never be </a:t>
            </a:r>
            <a:r>
              <a:rPr lang="en-US" altLang="de-DE" sz="2000" dirty="0" smtClean="0">
                <a:solidFill>
                  <a:prstClr val="black"/>
                </a:solidFill>
                <a:latin typeface="Calibri"/>
              </a:rPr>
              <a:t>perfect!</a:t>
            </a:r>
          </a:p>
          <a:p>
            <a:pPr marL="342900" indent="-342900" fontAlgn="base">
              <a:lnSpc>
                <a:spcPct val="110000"/>
              </a:lnSpc>
              <a:spcBef>
                <a:spcPct val="20000"/>
              </a:spcBef>
              <a:spcAft>
                <a:spcPct val="0"/>
              </a:spcAft>
              <a:buClr>
                <a:srgbClr val="1F497D"/>
              </a:buClr>
              <a:buFont typeface="Arial" panose="020B0604020202020204" pitchFamily="34" charset="0"/>
              <a:buChar char="•"/>
            </a:pPr>
            <a:r>
              <a:rPr lang="en-US" altLang="de-DE" sz="2000" dirty="0" smtClean="0">
                <a:solidFill>
                  <a:prstClr val="black"/>
                </a:solidFill>
                <a:latin typeface="Calibri"/>
              </a:rPr>
              <a:t>The </a:t>
            </a:r>
            <a:r>
              <a:rPr lang="en-US" altLang="de-DE" sz="2000" dirty="0">
                <a:solidFill>
                  <a:prstClr val="black"/>
                </a:solidFill>
                <a:latin typeface="Calibri"/>
              </a:rPr>
              <a:t>knowledge about shortcomings / uncertainties can be of great value</a:t>
            </a:r>
          </a:p>
          <a:p>
            <a:pPr fontAlgn="base">
              <a:lnSpc>
                <a:spcPct val="110000"/>
              </a:lnSpc>
              <a:spcBef>
                <a:spcPct val="20000"/>
              </a:spcBef>
              <a:spcAft>
                <a:spcPct val="0"/>
              </a:spcAft>
              <a:buClr>
                <a:srgbClr val="1F497D"/>
              </a:buClr>
            </a:pPr>
            <a:r>
              <a:rPr lang="en-US" altLang="de-DE" sz="2000" dirty="0" smtClean="0">
                <a:solidFill>
                  <a:prstClr val="black"/>
                </a:solidFill>
                <a:latin typeface="Calibri"/>
              </a:rPr>
              <a:t>       </a:t>
            </a:r>
            <a:r>
              <a:rPr lang="en-US" altLang="de-DE" i="1" dirty="0">
                <a:solidFill>
                  <a:srgbClr val="4F81BD"/>
                </a:solidFill>
                <a:latin typeface="Calibri"/>
              </a:rPr>
              <a:t>To know what you know and to know what you do not know, that is real </a:t>
            </a:r>
            <a:r>
              <a:rPr lang="en-US" altLang="de-DE" i="1" dirty="0" smtClean="0">
                <a:solidFill>
                  <a:srgbClr val="4F81BD"/>
                </a:solidFill>
                <a:latin typeface="Calibri"/>
              </a:rPr>
              <a:t>knowledge, Confucius </a:t>
            </a:r>
            <a:r>
              <a:rPr lang="en-US" altLang="de-DE" i="1" dirty="0">
                <a:solidFill>
                  <a:srgbClr val="4F81BD"/>
                </a:solidFill>
                <a:latin typeface="Calibri"/>
              </a:rPr>
              <a:t>(The </a:t>
            </a:r>
            <a:r>
              <a:rPr lang="en-US" altLang="de-DE" i="1" dirty="0" smtClean="0">
                <a:solidFill>
                  <a:srgbClr val="4F81BD"/>
                </a:solidFill>
                <a:latin typeface="Calibri"/>
              </a:rPr>
              <a:t>Analects) </a:t>
            </a:r>
            <a:r>
              <a:rPr lang="zh-CN" altLang="en-US" i="1" dirty="0" smtClean="0">
                <a:solidFill>
                  <a:prstClr val="black"/>
                </a:solidFill>
                <a:latin typeface="黑体" panose="02010609060101010101" pitchFamily="49" charset="-122"/>
              </a:rPr>
              <a:t>知之为知之</a:t>
            </a:r>
            <a:r>
              <a:rPr lang="zh-CN" altLang="en-US" i="1" dirty="0">
                <a:solidFill>
                  <a:prstClr val="black"/>
                </a:solidFill>
                <a:latin typeface="黑体" panose="02010609060101010101" pitchFamily="49" charset="-122"/>
              </a:rPr>
              <a:t>，不知为不知，是知</a:t>
            </a:r>
            <a:r>
              <a:rPr lang="zh-CN" altLang="en-US" i="1" dirty="0" smtClean="0">
                <a:solidFill>
                  <a:prstClr val="black"/>
                </a:solidFill>
                <a:latin typeface="黑体" panose="02010609060101010101" pitchFamily="49" charset="-122"/>
              </a:rPr>
              <a:t>也</a:t>
            </a:r>
            <a:r>
              <a:rPr lang="en-US" altLang="zh-CN" i="1" dirty="0" smtClean="0">
                <a:solidFill>
                  <a:prstClr val="black"/>
                </a:solidFill>
                <a:latin typeface="黑体" panose="02010609060101010101" pitchFamily="49" charset="-122"/>
              </a:rPr>
              <a:t>.</a:t>
            </a:r>
            <a:endParaRPr lang="en-US" altLang="de-DE" i="1" dirty="0" smtClean="0">
              <a:solidFill>
                <a:srgbClr val="4F81BD"/>
              </a:solidFill>
            </a:endParaRPr>
          </a:p>
          <a:p>
            <a:pPr marL="342900" indent="-342900" fontAlgn="base">
              <a:lnSpc>
                <a:spcPct val="110000"/>
              </a:lnSpc>
              <a:spcBef>
                <a:spcPct val="0"/>
              </a:spcBef>
              <a:spcAft>
                <a:spcPct val="0"/>
              </a:spcAft>
              <a:buClr>
                <a:srgbClr val="1F497D"/>
              </a:buClr>
              <a:buFont typeface="Arial" panose="020B0604020202020204" pitchFamily="34" charset="0"/>
              <a:buChar char="•"/>
            </a:pPr>
            <a:r>
              <a:rPr lang="en-US" altLang="de-DE" sz="2000" dirty="0" smtClean="0">
                <a:solidFill>
                  <a:prstClr val="black"/>
                </a:solidFill>
                <a:latin typeface="Calibri"/>
              </a:rPr>
              <a:t>The </a:t>
            </a:r>
            <a:r>
              <a:rPr lang="en-US" altLang="de-DE" sz="2000" dirty="0">
                <a:solidFill>
                  <a:prstClr val="black"/>
                </a:solidFill>
                <a:latin typeface="Calibri"/>
              </a:rPr>
              <a:t>communication of uncertainties can mitigate negative impacts…</a:t>
            </a:r>
          </a:p>
          <a:p>
            <a:pPr fontAlgn="base">
              <a:lnSpc>
                <a:spcPct val="110000"/>
              </a:lnSpc>
              <a:spcBef>
                <a:spcPct val="20000"/>
              </a:spcBef>
              <a:spcAft>
                <a:spcPct val="0"/>
              </a:spcAft>
              <a:buClr>
                <a:srgbClr val="1F497D"/>
              </a:buClr>
            </a:pPr>
            <a:r>
              <a:rPr lang="en-US" altLang="de-DE" sz="2000" dirty="0">
                <a:solidFill>
                  <a:prstClr val="black"/>
                </a:solidFill>
                <a:latin typeface="Calibri"/>
              </a:rPr>
              <a:t>                             …but only if users know how to incorporate this information</a:t>
            </a:r>
            <a:r>
              <a:rPr lang="en-US" altLang="de-DE" sz="2000" dirty="0" smtClean="0">
                <a:solidFill>
                  <a:prstClr val="black"/>
                </a:solidFill>
                <a:latin typeface="Calibri"/>
              </a:rPr>
              <a:t>!</a:t>
            </a:r>
          </a:p>
        </p:txBody>
      </p:sp>
      <p:sp>
        <p:nvSpPr>
          <p:cNvPr id="3" name="矩形 2"/>
          <p:cNvSpPr/>
          <p:nvPr/>
        </p:nvSpPr>
        <p:spPr>
          <a:xfrm>
            <a:off x="581539" y="4581128"/>
            <a:ext cx="813690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sz="2400" dirty="0" smtClean="0">
                <a:solidFill>
                  <a:prstClr val="black"/>
                </a:solidFill>
                <a:latin typeface="Georgia" panose="02040502050405020303" pitchFamily="18" charset="0"/>
              </a:rPr>
              <a:t>A </a:t>
            </a:r>
            <a:r>
              <a:rPr lang="en-US" altLang="zh-CN" sz="2400" dirty="0">
                <a:solidFill>
                  <a:prstClr val="black"/>
                </a:solidFill>
                <a:latin typeface="Georgia" panose="02040502050405020303" pitchFamily="18" charset="0"/>
              </a:rPr>
              <a:t>big gap between potential and actual value of forecast </a:t>
            </a:r>
            <a:r>
              <a:rPr lang="en-US" altLang="zh-CN" sz="2400" dirty="0" smtClean="0">
                <a:solidFill>
                  <a:prstClr val="black"/>
                </a:solidFill>
                <a:latin typeface="Georgia" panose="02040502050405020303" pitchFamily="18" charset="0"/>
              </a:rPr>
              <a:t>information, and </a:t>
            </a:r>
            <a:r>
              <a:rPr lang="en-US" altLang="zh-CN" sz="2400" dirty="0">
                <a:solidFill>
                  <a:prstClr val="black"/>
                </a:solidFill>
                <a:latin typeface="Georgia" panose="02040502050405020303" pitchFamily="18" charset="0"/>
              </a:rPr>
              <a:t>a</a:t>
            </a:r>
            <a:r>
              <a:rPr lang="en-US" altLang="zh-CN" sz="2400" dirty="0" smtClean="0">
                <a:solidFill>
                  <a:prstClr val="black"/>
                </a:solidFill>
                <a:latin typeface="Georgia" panose="02040502050405020303" pitchFamily="18" charset="0"/>
              </a:rPr>
              <a:t>n </a:t>
            </a:r>
            <a:r>
              <a:rPr lang="en-US" altLang="zh-CN" sz="2400" dirty="0">
                <a:solidFill>
                  <a:prstClr val="black"/>
                </a:solidFill>
                <a:latin typeface="Georgia" panose="02040502050405020303" pitchFamily="18" charset="0"/>
              </a:rPr>
              <a:t>even bigger gap between potential and actual value of uncertainty </a:t>
            </a:r>
            <a:r>
              <a:rPr lang="en-US" altLang="zh-CN" sz="2400" dirty="0" smtClean="0">
                <a:solidFill>
                  <a:prstClr val="black"/>
                </a:solidFill>
                <a:latin typeface="Georgia" panose="02040502050405020303" pitchFamily="18" charset="0"/>
              </a:rPr>
              <a:t>information</a:t>
            </a:r>
            <a:endParaRPr lang="en-US" altLang="zh-CN" sz="2400" dirty="0">
              <a:solidFill>
                <a:prstClr val="black"/>
              </a:solidFill>
              <a:latin typeface="Georgia" panose="02040502050405020303" pitchFamily="18" charset="0"/>
            </a:endParaRPr>
          </a:p>
        </p:txBody>
      </p:sp>
    </p:spTree>
    <p:extLst>
      <p:ext uri="{BB962C8B-B14F-4D97-AF65-F5344CB8AC3E}">
        <p14:creationId xmlns:p14="http://schemas.microsoft.com/office/powerpoint/2010/main" val="586200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4725" y="6453336"/>
            <a:ext cx="4139275" cy="338554"/>
          </a:xfrm>
          <a:prstGeom prst="rect">
            <a:avLst/>
          </a:prstGeom>
          <a:noFill/>
        </p:spPr>
        <p:txBody>
          <a:bodyPr wrap="none" rtlCol="0">
            <a:spAutoFit/>
          </a:bodyPr>
          <a:lstStyle/>
          <a:p>
            <a:r>
              <a:rPr lang="en-US" altLang="zh-CN" sz="1600" dirty="0" smtClean="0"/>
              <a:t>Curtesy of Dr. Matthias Steiner of NCAR</a:t>
            </a:r>
            <a:endParaRPr lang="zh-CN" altLang="en-US" sz="1600" dirty="0"/>
          </a:p>
        </p:txBody>
      </p:sp>
      <p:sp>
        <p:nvSpPr>
          <p:cNvPr id="19" name="矩形 18"/>
          <p:cNvSpPr/>
          <p:nvPr/>
        </p:nvSpPr>
        <p:spPr>
          <a:xfrm>
            <a:off x="1259632" y="116632"/>
            <a:ext cx="6553397" cy="461665"/>
          </a:xfrm>
          <a:prstGeom prst="rect">
            <a:avLst/>
          </a:prstGeom>
        </p:spPr>
        <p:txBody>
          <a:bodyPr wrap="none">
            <a:spAutoFit/>
          </a:bodyPr>
          <a:lstStyle/>
          <a:p>
            <a:r>
              <a:rPr lang="en-US" altLang="zh-CN" sz="2400" b="1" dirty="0" smtClean="0"/>
              <a:t>Weather </a:t>
            </a:r>
            <a:r>
              <a:rPr lang="en-US" altLang="zh-CN" sz="2400" b="1" dirty="0"/>
              <a:t>Translation &amp; </a:t>
            </a:r>
            <a:r>
              <a:rPr lang="en-US" altLang="zh-CN" sz="2400" b="1" dirty="0" smtClean="0"/>
              <a:t>Integration Concept</a:t>
            </a:r>
            <a:endParaRPr lang="zh-CN" altLang="en-US" sz="2400" b="1" dirty="0"/>
          </a:p>
        </p:txBody>
      </p:sp>
      <p:grpSp>
        <p:nvGrpSpPr>
          <p:cNvPr id="40" name="组合 39"/>
          <p:cNvGrpSpPr/>
          <p:nvPr/>
        </p:nvGrpSpPr>
        <p:grpSpPr>
          <a:xfrm>
            <a:off x="107504" y="764704"/>
            <a:ext cx="8919472" cy="3607370"/>
            <a:chOff x="251520" y="1052736"/>
            <a:chExt cx="8919472" cy="3607370"/>
          </a:xfrm>
        </p:grpSpPr>
        <p:sp>
          <p:nvSpPr>
            <p:cNvPr id="2" name="圆角矩形 1"/>
            <p:cNvSpPr/>
            <p:nvPr/>
          </p:nvSpPr>
          <p:spPr>
            <a:xfrm>
              <a:off x="611560" y="1196752"/>
              <a:ext cx="1512168" cy="792088"/>
            </a:xfrm>
            <a:prstGeom prst="roundRect">
              <a:avLst/>
            </a:prstGeom>
            <a:solidFill>
              <a:srgbClr val="3333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t>Weather Information</a:t>
              </a:r>
              <a:endParaRPr lang="zh-CN" altLang="en-US" sz="1600" b="1" dirty="0"/>
            </a:p>
          </p:txBody>
        </p:sp>
        <p:sp>
          <p:nvSpPr>
            <p:cNvPr id="3" name="圆角矩形 2"/>
            <p:cNvSpPr/>
            <p:nvPr/>
          </p:nvSpPr>
          <p:spPr>
            <a:xfrm>
              <a:off x="2843808" y="1196752"/>
              <a:ext cx="1512168" cy="792088"/>
            </a:xfrm>
            <a:prstGeom prst="roundRect">
              <a:avLst/>
            </a:prstGeom>
            <a:solidFill>
              <a:srgbClr val="00FF0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rPr>
                <a:t>Weather Translation</a:t>
              </a:r>
              <a:endParaRPr lang="zh-CN" altLang="en-US" sz="1600" b="1" dirty="0">
                <a:solidFill>
                  <a:schemeClr val="tx1"/>
                </a:solidFill>
              </a:endParaRPr>
            </a:p>
          </p:txBody>
        </p:sp>
        <p:sp>
          <p:nvSpPr>
            <p:cNvPr id="4" name="圆角矩形 3"/>
            <p:cNvSpPr/>
            <p:nvPr/>
          </p:nvSpPr>
          <p:spPr>
            <a:xfrm>
              <a:off x="5004048" y="1196752"/>
              <a:ext cx="1512168" cy="792088"/>
            </a:xfrm>
            <a:prstGeom prst="roundRect">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rPr>
                <a:t>Impact Estimation</a:t>
              </a:r>
              <a:endParaRPr lang="zh-CN" altLang="en-US" sz="1600" b="1" dirty="0">
                <a:solidFill>
                  <a:schemeClr val="tx1"/>
                </a:solidFill>
              </a:endParaRPr>
            </a:p>
          </p:txBody>
        </p:sp>
        <p:sp>
          <p:nvSpPr>
            <p:cNvPr id="5" name="圆角矩形 4"/>
            <p:cNvSpPr/>
            <p:nvPr/>
          </p:nvSpPr>
          <p:spPr>
            <a:xfrm>
              <a:off x="7236296" y="1196752"/>
              <a:ext cx="1512168" cy="792088"/>
            </a:xfrm>
            <a:prstGeom prst="roundRect">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00"/>
                  </a:solidFill>
                </a:rPr>
                <a:t>Response Scenarios</a:t>
              </a:r>
              <a:endParaRPr lang="zh-CN" altLang="en-US" sz="1600" b="1" dirty="0">
                <a:solidFill>
                  <a:srgbClr val="FFFF00"/>
                </a:solidFill>
              </a:endParaRPr>
            </a:p>
          </p:txBody>
        </p:sp>
        <p:cxnSp>
          <p:nvCxnSpPr>
            <p:cNvPr id="14" name="直接连接符 13"/>
            <p:cNvCxnSpPr/>
            <p:nvPr/>
          </p:nvCxnSpPr>
          <p:spPr>
            <a:xfrm>
              <a:off x="6804248" y="1052736"/>
              <a:ext cx="0" cy="3600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644008" y="1124744"/>
              <a:ext cx="0" cy="352839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124744"/>
              <a:ext cx="30163" cy="353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右箭头 15"/>
            <p:cNvSpPr/>
            <p:nvPr/>
          </p:nvSpPr>
          <p:spPr>
            <a:xfrm>
              <a:off x="1835696" y="2276872"/>
              <a:ext cx="1224136" cy="432048"/>
            </a:xfrm>
            <a:prstGeom prst="rightArrow">
              <a:avLst/>
            </a:prstGeom>
            <a:solidFill>
              <a:srgbClr val="FFFF00"/>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右箭头 22"/>
            <p:cNvSpPr/>
            <p:nvPr/>
          </p:nvSpPr>
          <p:spPr>
            <a:xfrm>
              <a:off x="6300192" y="2276872"/>
              <a:ext cx="1224136" cy="432048"/>
            </a:xfrm>
            <a:prstGeom prst="rightArrow">
              <a:avLst/>
            </a:prstGeom>
            <a:solidFill>
              <a:srgbClr val="FFFF00"/>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23"/>
            <p:cNvSpPr/>
            <p:nvPr/>
          </p:nvSpPr>
          <p:spPr>
            <a:xfrm>
              <a:off x="4067944" y="2276872"/>
              <a:ext cx="1224136" cy="432048"/>
            </a:xfrm>
            <a:prstGeom prst="rightArrow">
              <a:avLst/>
            </a:prstGeom>
            <a:solidFill>
              <a:srgbClr val="FFFF00"/>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51520" y="2852936"/>
              <a:ext cx="2088232" cy="523220"/>
            </a:xfrm>
            <a:prstGeom prst="rect">
              <a:avLst/>
            </a:prstGeom>
          </p:spPr>
          <p:txBody>
            <a:bodyPr wrap="square">
              <a:spAutoFit/>
            </a:bodyPr>
            <a:lstStyle/>
            <a:p>
              <a:pPr algn="ctr"/>
              <a:r>
                <a:rPr lang="en-US" altLang="zh-CN" sz="1400" b="1" dirty="0">
                  <a:latin typeface="Palatino Linotype" panose="02040502050505030304" pitchFamily="18" charset="0"/>
                </a:rPr>
                <a:t>Weather analysis</a:t>
              </a:r>
            </a:p>
            <a:p>
              <a:pPr algn="ctr"/>
              <a:r>
                <a:rPr lang="en-US" altLang="zh-CN" sz="1400" b="1" dirty="0">
                  <a:latin typeface="Palatino Linotype" panose="02040502050505030304" pitchFamily="18" charset="0"/>
                </a:rPr>
                <a:t>&amp; forecast </a:t>
              </a:r>
              <a:r>
                <a:rPr lang="en-US" altLang="zh-CN" sz="1400" b="1" dirty="0" smtClean="0">
                  <a:latin typeface="Palatino Linotype" panose="02040502050505030304" pitchFamily="18" charset="0"/>
                </a:rPr>
                <a:t>data</a:t>
              </a:r>
              <a:endParaRPr lang="zh-CN" altLang="en-US" sz="1400" b="1" dirty="0">
                <a:latin typeface="Palatino Linotype" panose="02040502050505030304" pitchFamily="18" charset="0"/>
              </a:endParaRPr>
            </a:p>
          </p:txBody>
        </p:sp>
        <p:sp>
          <p:nvSpPr>
            <p:cNvPr id="25" name="矩形 24"/>
            <p:cNvSpPr/>
            <p:nvPr/>
          </p:nvSpPr>
          <p:spPr>
            <a:xfrm>
              <a:off x="2483768" y="2852936"/>
              <a:ext cx="2160240" cy="523220"/>
            </a:xfrm>
            <a:prstGeom prst="rect">
              <a:avLst/>
            </a:prstGeom>
          </p:spPr>
          <p:txBody>
            <a:bodyPr wrap="square">
              <a:spAutoFit/>
            </a:bodyPr>
            <a:lstStyle/>
            <a:p>
              <a:pPr algn="ctr"/>
              <a:r>
                <a:rPr lang="en-US" altLang="zh-CN" sz="1400" b="1" dirty="0">
                  <a:latin typeface="Palatino Linotype" panose="02040502050505030304" pitchFamily="18" charset="0"/>
                </a:rPr>
                <a:t>Extraction </a:t>
              </a:r>
              <a:r>
                <a:rPr lang="en-US" altLang="zh-CN" sz="1400" b="1" dirty="0" smtClean="0">
                  <a:latin typeface="Palatino Linotype" panose="02040502050505030304" pitchFamily="18" charset="0"/>
                </a:rPr>
                <a:t>of relevant </a:t>
              </a:r>
              <a:r>
                <a:rPr lang="en-US" altLang="zh-CN" sz="1400" b="1" dirty="0">
                  <a:latin typeface="Palatino Linotype" panose="02040502050505030304" pitchFamily="18" charset="0"/>
                </a:rPr>
                <a:t>information</a:t>
              </a:r>
              <a:endParaRPr lang="zh-CN" altLang="en-US" sz="1400" b="1" dirty="0">
                <a:latin typeface="Palatino Linotype" panose="02040502050505030304" pitchFamily="18" charset="0"/>
              </a:endParaRPr>
            </a:p>
          </p:txBody>
        </p:sp>
        <p:sp>
          <p:nvSpPr>
            <p:cNvPr id="26" name="矩形 25"/>
            <p:cNvSpPr/>
            <p:nvPr/>
          </p:nvSpPr>
          <p:spPr>
            <a:xfrm>
              <a:off x="4788024" y="2852936"/>
              <a:ext cx="2016223" cy="523220"/>
            </a:xfrm>
            <a:prstGeom prst="rect">
              <a:avLst/>
            </a:prstGeom>
          </p:spPr>
          <p:txBody>
            <a:bodyPr wrap="square">
              <a:spAutoFit/>
            </a:bodyPr>
            <a:lstStyle/>
            <a:p>
              <a:pPr algn="ctr"/>
              <a:r>
                <a:rPr lang="en-US" altLang="zh-CN" sz="1400" b="1" dirty="0">
                  <a:latin typeface="Palatino Linotype" panose="02040502050505030304" pitchFamily="18" charset="0"/>
                </a:rPr>
                <a:t>Placing </a:t>
              </a:r>
              <a:r>
                <a:rPr lang="en-US" altLang="zh-CN" sz="1400" b="1" dirty="0" smtClean="0">
                  <a:latin typeface="Palatino Linotype" panose="02040502050505030304" pitchFamily="18" charset="0"/>
                </a:rPr>
                <a:t>into situational </a:t>
              </a:r>
              <a:r>
                <a:rPr lang="en-US" altLang="zh-CN" sz="1400" b="1" dirty="0">
                  <a:latin typeface="Palatino Linotype" panose="02040502050505030304" pitchFamily="18" charset="0"/>
                </a:rPr>
                <a:t>context</a:t>
              </a:r>
              <a:endParaRPr lang="zh-CN" altLang="en-US" sz="1400" b="1" dirty="0">
                <a:latin typeface="Palatino Linotype" panose="02040502050505030304" pitchFamily="18" charset="0"/>
              </a:endParaRPr>
            </a:p>
          </p:txBody>
        </p:sp>
        <p:sp>
          <p:nvSpPr>
            <p:cNvPr id="27" name="矩形 26"/>
            <p:cNvSpPr/>
            <p:nvPr/>
          </p:nvSpPr>
          <p:spPr>
            <a:xfrm>
              <a:off x="6794728" y="3068960"/>
              <a:ext cx="2376264" cy="307777"/>
            </a:xfrm>
            <a:prstGeom prst="rect">
              <a:avLst/>
            </a:prstGeom>
          </p:spPr>
          <p:txBody>
            <a:bodyPr wrap="square">
              <a:spAutoFit/>
            </a:bodyPr>
            <a:lstStyle/>
            <a:p>
              <a:pPr algn="ctr"/>
              <a:r>
                <a:rPr lang="en-US" altLang="zh-CN" sz="1400" b="1" dirty="0" smtClean="0">
                  <a:latin typeface="Palatino Linotype" panose="02040502050505030304" pitchFamily="18" charset="0"/>
                </a:rPr>
                <a:t>Mitigation strategies</a:t>
              </a:r>
              <a:endParaRPr lang="zh-CN" altLang="en-US" sz="1400" b="1" dirty="0">
                <a:latin typeface="Palatino Linotype" panose="02040502050505030304" pitchFamily="18" charset="0"/>
              </a:endParaRPr>
            </a:p>
          </p:txBody>
        </p:sp>
        <p:sp>
          <p:nvSpPr>
            <p:cNvPr id="28" name="直角三角形 27"/>
            <p:cNvSpPr/>
            <p:nvPr/>
          </p:nvSpPr>
          <p:spPr>
            <a:xfrm>
              <a:off x="827584" y="3501008"/>
              <a:ext cx="6624736" cy="842392"/>
            </a:xfrm>
            <a:prstGeom prst="rtTriangle">
              <a:avLst/>
            </a:prstGeom>
            <a:solidFill>
              <a:srgbClr val="00FF00"/>
            </a:solidFill>
            <a:ln w="12700">
              <a:solidFill>
                <a:srgbClr val="3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flipH="1" flipV="1">
              <a:off x="1979712" y="3501008"/>
              <a:ext cx="6624736" cy="842392"/>
            </a:xfrm>
            <a:prstGeom prst="rtTriangle">
              <a:avLst/>
            </a:prstGeom>
            <a:solidFill>
              <a:srgbClr val="FFC000"/>
            </a:solidFill>
            <a:ln w="12700">
              <a:solidFill>
                <a:srgbClr val="3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827584" y="3933056"/>
              <a:ext cx="3485249" cy="369332"/>
            </a:xfrm>
            <a:prstGeom prst="rect">
              <a:avLst/>
            </a:prstGeom>
            <a:noFill/>
          </p:spPr>
          <p:txBody>
            <a:bodyPr wrap="none" rtlCol="0">
              <a:spAutoFit/>
            </a:bodyPr>
            <a:lstStyle/>
            <a:p>
              <a:r>
                <a:rPr lang="en-US" altLang="zh-CN" b="1" dirty="0" smtClean="0"/>
                <a:t>Weather Information provider</a:t>
              </a:r>
              <a:endParaRPr lang="zh-CN" altLang="en-US" b="1" dirty="0"/>
            </a:p>
          </p:txBody>
        </p:sp>
        <p:sp>
          <p:nvSpPr>
            <p:cNvPr id="31" name="矩形 30"/>
            <p:cNvSpPr/>
            <p:nvPr/>
          </p:nvSpPr>
          <p:spPr>
            <a:xfrm>
              <a:off x="5724128" y="3573016"/>
              <a:ext cx="2815194" cy="369332"/>
            </a:xfrm>
            <a:prstGeom prst="rect">
              <a:avLst/>
            </a:prstGeom>
          </p:spPr>
          <p:txBody>
            <a:bodyPr wrap="none">
              <a:spAutoFit/>
            </a:bodyPr>
            <a:lstStyle/>
            <a:p>
              <a:r>
                <a:rPr lang="en-US" altLang="zh-CN" b="1" dirty="0"/>
                <a:t>Weather-impacted user</a:t>
              </a:r>
              <a:endParaRPr lang="zh-CN" altLang="en-US" b="1" dirty="0"/>
            </a:p>
          </p:txBody>
        </p:sp>
      </p:grpSp>
      <p:graphicFrame>
        <p:nvGraphicFramePr>
          <p:cNvPr id="33" name="表格 32"/>
          <p:cNvGraphicFramePr>
            <a:graphicFrameLocks noGrp="1"/>
          </p:cNvGraphicFramePr>
          <p:nvPr>
            <p:extLst>
              <p:ext uri="{D42A27DB-BD31-4B8C-83A1-F6EECF244321}">
                <p14:modId xmlns:p14="http://schemas.microsoft.com/office/powerpoint/2010/main" val="2417295107"/>
              </p:ext>
            </p:extLst>
          </p:nvPr>
        </p:nvGraphicFramePr>
        <p:xfrm>
          <a:off x="179512" y="4653136"/>
          <a:ext cx="8856984" cy="1554480"/>
        </p:xfrm>
        <a:graphic>
          <a:graphicData uri="http://schemas.openxmlformats.org/drawingml/2006/table">
            <a:tbl>
              <a:tblPr firstRow="1" bandRow="1">
                <a:tableStyleId>{2D5ABB26-0587-4C30-8999-92F81FD0307C}</a:tableStyleId>
              </a:tblPr>
              <a:tblGrid>
                <a:gridCol w="2214246"/>
                <a:gridCol w="2214246"/>
                <a:gridCol w="2214246"/>
                <a:gridCol w="2214246"/>
              </a:tblGrid>
              <a:tr h="120013">
                <a:tc>
                  <a:txBody>
                    <a:bodyPr/>
                    <a:lstStyle/>
                    <a:p>
                      <a:pPr algn="ctr"/>
                      <a:r>
                        <a:rPr lang="en-US" altLang="zh-CN" sz="1800" b="1" dirty="0" smtClean="0">
                          <a:solidFill>
                            <a:srgbClr val="3333FF"/>
                          </a:solidFill>
                        </a:rPr>
                        <a:t>Airport</a:t>
                      </a:r>
                      <a:r>
                        <a:rPr lang="en-US" altLang="zh-CN" sz="1800" b="1" baseline="0" dirty="0" smtClean="0">
                          <a:solidFill>
                            <a:srgbClr val="3333FF"/>
                          </a:solidFill>
                        </a:rPr>
                        <a:t> operation</a:t>
                      </a:r>
                      <a:endParaRPr lang="zh-CN" altLang="en-US" sz="1800" b="1" dirty="0">
                        <a:solidFill>
                          <a:srgbClr val="3333FF"/>
                        </a:solidFill>
                        <a:latin typeface="+mj-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400" dirty="0" smtClean="0"/>
                        <a:t>Ceiling &amp; visibility</a:t>
                      </a:r>
                    </a:p>
                    <a:p>
                      <a:pPr algn="ctr"/>
                      <a:r>
                        <a:rPr lang="en-US" altLang="zh-CN" sz="1400" dirty="0" smtClean="0"/>
                        <a:t>(flight</a:t>
                      </a:r>
                      <a:r>
                        <a:rPr lang="en-US" altLang="zh-CN" sz="1400" baseline="0" dirty="0" smtClean="0"/>
                        <a:t> categories)</a:t>
                      </a:r>
                      <a:endParaRPr lang="zh-CN" altLang="en-US" sz="1400"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Reduced capacity</a:t>
                      </a:r>
                    </a:p>
                    <a:p>
                      <a:pPr algn="ctr"/>
                      <a:r>
                        <a:rPr lang="en-US" altLang="zh-CN" sz="1400" dirty="0" smtClean="0"/>
                        <a:t>(arrival rates)</a:t>
                      </a:r>
                      <a:endParaRPr lang="zh-CN" altLang="en-US" sz="1400"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Ground delay programs</a:t>
                      </a:r>
                      <a:endParaRPr lang="zh-CN" altLang="en-US" sz="1400"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08045">
                <a:tc>
                  <a:txBody>
                    <a:bodyPr/>
                    <a:lstStyle/>
                    <a:p>
                      <a:pPr algn="ctr"/>
                      <a:r>
                        <a:rPr lang="en-US" altLang="zh-CN" b="1" dirty="0" smtClean="0">
                          <a:solidFill>
                            <a:srgbClr val="3333FF"/>
                          </a:solidFill>
                        </a:rPr>
                        <a:t>Dam operation</a:t>
                      </a:r>
                      <a:endParaRPr lang="zh-CN" altLang="en-US" b="1" dirty="0">
                        <a:solidFill>
                          <a:srgbClr val="3333FF"/>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400" dirty="0" smtClean="0"/>
                        <a:t>Precipitation &amp; runoff </a:t>
                      </a:r>
                    </a:p>
                    <a:p>
                      <a:pPr algn="ctr"/>
                      <a:r>
                        <a:rPr lang="en-US" altLang="zh-CN" sz="1400" dirty="0" smtClean="0"/>
                        <a:t>(water level)</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Overflow or breaking, minimal discharge</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Controlled release of water</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08045">
                <a:tc>
                  <a:txBody>
                    <a:bodyPr/>
                    <a:lstStyle/>
                    <a:p>
                      <a:pPr algn="ctr"/>
                      <a:r>
                        <a:rPr lang="en-US" altLang="zh-CN" sz="1600" b="1" dirty="0" smtClean="0">
                          <a:solidFill>
                            <a:srgbClr val="3333FF"/>
                          </a:solidFill>
                        </a:rPr>
                        <a:t>Power</a:t>
                      </a:r>
                      <a:r>
                        <a:rPr lang="en-US" altLang="zh-CN" sz="1600" b="1" baseline="0" dirty="0" smtClean="0">
                          <a:solidFill>
                            <a:srgbClr val="3333FF"/>
                          </a:solidFill>
                        </a:rPr>
                        <a:t> plant operation</a:t>
                      </a:r>
                      <a:endParaRPr lang="zh-CN" altLang="en-US" sz="1600" b="1" dirty="0">
                        <a:solidFill>
                          <a:srgbClr val="3333FF"/>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400" dirty="0" smtClean="0"/>
                        <a:t>Winds</a:t>
                      </a:r>
                      <a:r>
                        <a:rPr lang="en-US" altLang="zh-CN" sz="1400" baseline="0" dirty="0" smtClean="0"/>
                        <a:t> below/above critical thresholds</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Reduced</a:t>
                      </a:r>
                      <a:r>
                        <a:rPr lang="en-US" altLang="zh-CN" sz="1400" baseline="0" dirty="0" smtClean="0"/>
                        <a:t> power generation</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Balancing</a:t>
                      </a:r>
                      <a:r>
                        <a:rPr lang="en-US" altLang="zh-CN" sz="1400" baseline="0" dirty="0" smtClean="0"/>
                        <a:t> grid with other power sources</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sp>
        <p:nvSpPr>
          <p:cNvPr id="37" name="TextBox 36"/>
          <p:cNvSpPr txBox="1"/>
          <p:nvPr/>
        </p:nvSpPr>
        <p:spPr>
          <a:xfrm>
            <a:off x="251520" y="4293096"/>
            <a:ext cx="1877437" cy="369332"/>
          </a:xfrm>
          <a:prstGeom prst="rect">
            <a:avLst/>
          </a:prstGeom>
          <a:noFill/>
        </p:spPr>
        <p:txBody>
          <a:bodyPr wrap="none" rtlCol="0">
            <a:spAutoFit/>
          </a:bodyPr>
          <a:lstStyle/>
          <a:p>
            <a:r>
              <a:rPr lang="en-US" altLang="zh-CN" b="1" dirty="0" smtClean="0">
                <a:solidFill>
                  <a:srgbClr val="3333FF"/>
                </a:solidFill>
                <a:latin typeface="Palatino Linotype" panose="02040502050505030304" pitchFamily="18" charset="0"/>
              </a:rPr>
              <a:t>Some examples:</a:t>
            </a:r>
            <a:endParaRPr lang="zh-CN" altLang="en-US" b="1" dirty="0">
              <a:solidFill>
                <a:srgbClr val="3333FF"/>
              </a:solidFill>
              <a:latin typeface="Palatino Linotype" panose="02040502050505030304" pitchFamily="18" charset="0"/>
            </a:endParaRPr>
          </a:p>
        </p:txBody>
      </p:sp>
      <p:sp>
        <p:nvSpPr>
          <p:cNvPr id="43" name="圆角矩形 42"/>
          <p:cNvSpPr/>
          <p:nvPr/>
        </p:nvSpPr>
        <p:spPr>
          <a:xfrm>
            <a:off x="2051720" y="692696"/>
            <a:ext cx="2664296" cy="23762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1174330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p:cNvGrpSpPr>
            <a:grpSpLocks/>
          </p:cNvGrpSpPr>
          <p:nvPr/>
        </p:nvGrpSpPr>
        <p:grpSpPr bwMode="auto">
          <a:xfrm>
            <a:off x="467544" y="591967"/>
            <a:ext cx="5472608" cy="5933377"/>
            <a:chOff x="159" y="654"/>
            <a:chExt cx="2902" cy="3475"/>
          </a:xfrm>
        </p:grpSpPr>
        <p:cxnSp>
          <p:nvCxnSpPr>
            <p:cNvPr id="3" name="直接箭头连接符 2"/>
            <p:cNvCxnSpPr>
              <a:endCxn id="12" idx="0"/>
            </p:cNvCxnSpPr>
            <p:nvPr/>
          </p:nvCxnSpPr>
          <p:spPr>
            <a:xfrm>
              <a:off x="1120" y="3256"/>
              <a:ext cx="0" cy="296"/>
            </a:xfrm>
            <a:prstGeom prst="straightConnector1">
              <a:avLst/>
            </a:prstGeom>
            <a:noFill/>
            <a:ln w="12700" cap="flat" cmpd="sng" algn="ctr">
              <a:solidFill>
                <a:srgbClr val="FFC000"/>
              </a:solidFill>
              <a:prstDash val="sysDot"/>
              <a:headEnd type="none" w="med" len="med"/>
              <a:tailEnd type="triangle" w="med" len="med"/>
            </a:ln>
            <a:effectLst/>
          </p:spPr>
        </p:cxnSp>
        <p:cxnSp>
          <p:nvCxnSpPr>
            <p:cNvPr id="4" name="直接箭头连接符 3"/>
            <p:cNvCxnSpPr>
              <a:endCxn id="13" idx="0"/>
            </p:cNvCxnSpPr>
            <p:nvPr/>
          </p:nvCxnSpPr>
          <p:spPr>
            <a:xfrm>
              <a:off x="1519" y="3249"/>
              <a:ext cx="3" cy="303"/>
            </a:xfrm>
            <a:prstGeom prst="straightConnector1">
              <a:avLst/>
            </a:prstGeom>
            <a:noFill/>
            <a:ln w="12700" cap="flat" cmpd="sng" algn="ctr">
              <a:solidFill>
                <a:srgbClr val="FFC000"/>
              </a:solidFill>
              <a:prstDash val="sysDot"/>
              <a:headEnd type="none" w="med" len="med"/>
              <a:tailEnd type="triangle" w="med" len="med"/>
            </a:ln>
            <a:effectLst/>
          </p:spPr>
        </p:cxnSp>
        <p:cxnSp>
          <p:nvCxnSpPr>
            <p:cNvPr id="5" name="直接箭头连接符 4"/>
            <p:cNvCxnSpPr/>
            <p:nvPr/>
          </p:nvCxnSpPr>
          <p:spPr>
            <a:xfrm>
              <a:off x="1882" y="3256"/>
              <a:ext cx="2" cy="283"/>
            </a:xfrm>
            <a:prstGeom prst="straightConnector1">
              <a:avLst/>
            </a:prstGeom>
            <a:noFill/>
            <a:ln w="12700" cap="flat" cmpd="sng" algn="ctr">
              <a:solidFill>
                <a:srgbClr val="FFC000"/>
              </a:solidFill>
              <a:prstDash val="sysDot"/>
              <a:headEnd type="none" w="med" len="med"/>
              <a:tailEnd type="triangle" w="med" len="med"/>
            </a:ln>
            <a:effectLst/>
          </p:spPr>
        </p:cxnSp>
        <p:sp>
          <p:nvSpPr>
            <p:cNvPr id="6" name="TextBox 5"/>
            <p:cNvSpPr txBox="1"/>
            <p:nvPr/>
          </p:nvSpPr>
          <p:spPr>
            <a:xfrm>
              <a:off x="975" y="3096"/>
              <a:ext cx="1439" cy="135"/>
            </a:xfrm>
            <a:prstGeom prst="rect">
              <a:avLst/>
            </a:prstGeom>
            <a:solidFill>
              <a:sysClr val="window" lastClr="F8FBBF"/>
            </a:solidFill>
            <a:ln w="9525" cap="flat" cmpd="sng" algn="ctr">
              <a:solidFill>
                <a:srgbClr val="FFC000"/>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Multi Hazard Monitoring and Risk Warning System</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cxnSp>
          <p:nvCxnSpPr>
            <p:cNvPr id="7" name="直接箭头连接符 6"/>
            <p:cNvCxnSpPr/>
            <p:nvPr/>
          </p:nvCxnSpPr>
          <p:spPr>
            <a:xfrm>
              <a:off x="1492" y="2962"/>
              <a:ext cx="0" cy="128"/>
            </a:xfrm>
            <a:prstGeom prst="straightConnector1">
              <a:avLst/>
            </a:prstGeom>
            <a:noFill/>
            <a:ln w="12700" cap="flat" cmpd="sng" algn="ctr">
              <a:solidFill>
                <a:srgbClr val="FFC000"/>
              </a:solidFill>
              <a:prstDash val="sysDot"/>
              <a:headEnd type="none" w="med" len="med"/>
              <a:tailEnd type="triangle" w="med" len="med"/>
            </a:ln>
            <a:effectLst/>
          </p:spPr>
        </p:cxnSp>
        <p:sp>
          <p:nvSpPr>
            <p:cNvPr id="8" name="TextBox 7"/>
            <p:cNvSpPr txBox="1"/>
            <p:nvPr/>
          </p:nvSpPr>
          <p:spPr>
            <a:xfrm>
              <a:off x="885" y="756"/>
              <a:ext cx="476" cy="126"/>
            </a:xfrm>
            <a:prstGeom prst="rect">
              <a:avLst/>
            </a:prstGeom>
            <a:solidFill>
              <a:sysClr val="window" lastClr="F8FBBF"/>
            </a:solidFill>
            <a:ln w="9525" cap="flat" cmpd="sng" algn="ctr">
              <a:solidFill>
                <a:srgbClr val="4F81BD"/>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Radar QPF/QPF</a:t>
              </a:r>
            </a:p>
          </p:txBody>
        </p:sp>
        <p:sp>
          <p:nvSpPr>
            <p:cNvPr id="9" name="TextBox 8"/>
            <p:cNvSpPr txBox="1"/>
            <p:nvPr/>
          </p:nvSpPr>
          <p:spPr>
            <a:xfrm>
              <a:off x="884" y="970"/>
              <a:ext cx="477" cy="19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rPr>
                <a:t>0-1h </a:t>
              </a:r>
              <a:r>
                <a:rPr lang="en-US" altLang="zh-CN" sz="800" b="1" dirty="0" smtClean="0">
                  <a:solidFill>
                    <a:prstClr val="black"/>
                  </a:solidFill>
                  <a:latin typeface="Calibri"/>
                  <a:ea typeface="宋体" panose="02010600030101010101" pitchFamily="2" charset="-122"/>
                </a:rPr>
                <a:t>forecast</a:t>
              </a:r>
              <a:endPar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rPr>
                <a:t> </a:t>
              </a:r>
              <a:r>
                <a:rPr lang="en-US" altLang="zh-CN" sz="800" b="1" dirty="0">
                  <a:solidFill>
                    <a:prstClr val="black"/>
                  </a:solidFill>
                  <a:latin typeface="Calibri"/>
                  <a:ea typeface="宋体" panose="02010600030101010101" pitchFamily="2" charset="-122"/>
                </a:rPr>
                <a:t>E</a:t>
              </a:r>
              <a:r>
                <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rPr>
                <a:t>very</a:t>
              </a:r>
              <a:r>
                <a:rPr kumimoji="0" lang="en-US" altLang="zh-CN" sz="800" b="1" i="0" u="none" strike="noStrike" kern="1200" cap="none" spc="0" normalizeH="0" noProof="0" dirty="0" smtClean="0">
                  <a:ln>
                    <a:noFill/>
                  </a:ln>
                  <a:solidFill>
                    <a:prstClr val="black"/>
                  </a:solidFill>
                  <a:effectLst/>
                  <a:uLnTx/>
                  <a:uFillTx/>
                  <a:latin typeface="Calibri"/>
                  <a:ea typeface="宋体" panose="02010600030101010101" pitchFamily="2" charset="-122"/>
                </a:rPr>
                <a:t> 6-min</a:t>
              </a:r>
              <a:endPar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p:txBody>
        </p:sp>
        <p:sp>
          <p:nvSpPr>
            <p:cNvPr id="10" name="TextBox 9"/>
            <p:cNvSpPr txBox="1"/>
            <p:nvPr/>
          </p:nvSpPr>
          <p:spPr>
            <a:xfrm>
              <a:off x="1406" y="976"/>
              <a:ext cx="454" cy="19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800" b="1" kern="0" dirty="0" smtClean="0">
                  <a:solidFill>
                    <a:srgbClr val="000000"/>
                  </a:solidFill>
                  <a:latin typeface="Calibri" pitchFamily="34" charset="0"/>
                </a:rPr>
                <a:t>1</a:t>
              </a:r>
              <a:r>
                <a:rPr kumimoji="0" lang="en-US" altLang="zh-CN" sz="800" b="1" i="0" u="none" strike="noStrike" kern="0" cap="none" spc="0" normalizeH="0" baseline="0" noProof="0" dirty="0" smtClean="0">
                  <a:ln>
                    <a:noFill/>
                  </a:ln>
                  <a:solidFill>
                    <a:srgbClr val="000000"/>
                  </a:solidFill>
                  <a:effectLst/>
                  <a:uLnTx/>
                  <a:uFillTx/>
                  <a:latin typeface="Calibri" pitchFamily="34" charset="0"/>
                </a:rPr>
                <a:t>-12h</a:t>
              </a:r>
              <a:r>
                <a:rPr lang="zh-CN" altLang="en-US" sz="800" b="1" kern="0" dirty="0">
                  <a:solidFill>
                    <a:srgbClr val="000000"/>
                  </a:solidFill>
                  <a:latin typeface="Calibri" pitchFamily="34" charset="0"/>
                </a:rPr>
                <a:t> </a:t>
              </a:r>
              <a:r>
                <a:rPr lang="en-US" altLang="zh-CN" sz="800" b="1" kern="0" dirty="0" smtClean="0">
                  <a:solidFill>
                    <a:srgbClr val="000000"/>
                  </a:solidFill>
                  <a:latin typeface="Calibri" pitchFamily="34" charset="0"/>
                </a:rPr>
                <a:t>forecast</a:t>
              </a:r>
            </a:p>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800" b="1" kern="0" dirty="0" smtClean="0">
                  <a:solidFill>
                    <a:srgbClr val="000000"/>
                  </a:solidFill>
                  <a:latin typeface="Calibri" pitchFamily="34" charset="0"/>
                </a:rPr>
                <a:t>Every </a:t>
              </a:r>
              <a:r>
                <a:rPr kumimoji="0" lang="en-US" altLang="zh-CN" sz="800" b="1" i="0" u="none" strike="noStrike" kern="0" cap="none" spc="0" normalizeH="0" baseline="0" noProof="0" dirty="0" smtClean="0">
                  <a:ln>
                    <a:noFill/>
                  </a:ln>
                  <a:solidFill>
                    <a:srgbClr val="000000"/>
                  </a:solidFill>
                  <a:effectLst/>
                  <a:uLnTx/>
                  <a:uFillTx/>
                  <a:latin typeface="Calibri" pitchFamily="34" charset="0"/>
                </a:rPr>
                <a:t>1h</a:t>
              </a:r>
              <a:endParaRPr kumimoji="0" lang="en-US" altLang="zh-CN" sz="800" b="1" i="0" u="none" strike="noStrike" kern="0" cap="none" spc="0" normalizeH="0" baseline="0" noProof="0" dirty="0">
                <a:ln>
                  <a:noFill/>
                </a:ln>
                <a:solidFill>
                  <a:srgbClr val="000000"/>
                </a:solidFill>
                <a:effectLst/>
                <a:uLnTx/>
                <a:uFillTx/>
                <a:latin typeface="Calibri" pitchFamily="34" charset="0"/>
              </a:endParaRPr>
            </a:p>
          </p:txBody>
        </p:sp>
        <p:sp>
          <p:nvSpPr>
            <p:cNvPr id="11" name="TextBox 10"/>
            <p:cNvSpPr txBox="1"/>
            <p:nvPr/>
          </p:nvSpPr>
          <p:spPr>
            <a:xfrm>
              <a:off x="1179" y="1792"/>
              <a:ext cx="627" cy="198"/>
            </a:xfrm>
            <a:prstGeom prst="rect">
              <a:avLst/>
            </a:prstGeom>
            <a:solidFill>
              <a:sysClr val="window" lastClr="F8FBBF"/>
            </a:solidFill>
            <a:ln w="9525" cap="flat" cmpd="sng" algn="ctr">
              <a:solidFill>
                <a:srgbClr val="92D050"/>
              </a:solidFill>
              <a:prstDash val="solid"/>
            </a:ln>
            <a:effectLst>
              <a:outerShdw blurRad="50800" dist="38100" dir="2700000" algn="tl" rotWithShape="0">
                <a:prstClr val="black">
                  <a:alpha val="40000"/>
                </a:prst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altLang="zh-CN" sz="800" dirty="0">
                  <a:latin typeface="微软雅黑" panose="020B0503020204020204" pitchFamily="34" charset="-122"/>
                  <a:ea typeface="微软雅黑" panose="020B0503020204020204" pitchFamily="34" charset="-122"/>
                </a:rPr>
                <a:t>Urban flooding  assessment Model</a:t>
              </a:r>
              <a:endPar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p:txBody>
        </p:sp>
        <p:sp>
          <p:nvSpPr>
            <p:cNvPr id="12" name="TextBox 11"/>
            <p:cNvSpPr txBox="1">
              <a:spLocks noChangeArrowheads="1"/>
            </p:cNvSpPr>
            <p:nvPr/>
          </p:nvSpPr>
          <p:spPr bwMode="auto">
            <a:xfrm>
              <a:off x="897" y="3552"/>
              <a:ext cx="446" cy="135"/>
            </a:xfrm>
            <a:prstGeom prst="rect">
              <a:avLst/>
            </a:prstGeom>
            <a:solidFill>
              <a:sysClr val="window" lastClr="F8FBBF"/>
            </a:solidFill>
            <a:ln w="9525" algn="ctr">
              <a:solidFill>
                <a:srgbClr val="FF0000"/>
              </a:solidFill>
              <a:miter lim="800000"/>
              <a:headEnd/>
              <a:tailEnd/>
            </a:ln>
            <a:effectLst>
              <a:outerShdw blurRad="50800" dist="38100" dir="2700000" algn="tl" rotWithShape="0">
                <a:srgbClr val="000000">
                  <a:alpha val="39999"/>
                </a:srgb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Cellular </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13" name="TextBox 12"/>
            <p:cNvSpPr txBox="1">
              <a:spLocks noChangeArrowheads="1"/>
            </p:cNvSpPr>
            <p:nvPr/>
          </p:nvSpPr>
          <p:spPr bwMode="auto">
            <a:xfrm>
              <a:off x="1343" y="3552"/>
              <a:ext cx="358" cy="135"/>
            </a:xfrm>
            <a:prstGeom prst="rect">
              <a:avLst/>
            </a:prstGeom>
            <a:solidFill>
              <a:sysClr val="window" lastClr="F8FBBF"/>
            </a:solidFill>
            <a:ln w="9525" algn="ctr">
              <a:solidFill>
                <a:srgbClr val="FF0000"/>
              </a:solidFill>
              <a:miter lim="800000"/>
              <a:headEnd/>
              <a:tailEnd/>
            </a:ln>
            <a:effectLst>
              <a:outerShdw blurRad="50800" dist="38100" dir="2700000" algn="tl" rotWithShape="0">
                <a:srgbClr val="000000">
                  <a:alpha val="39999"/>
                </a:srgb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err="1" smtClean="0">
                  <a:solidFill>
                    <a:prstClr val="black"/>
                  </a:solidFill>
                  <a:latin typeface="Calibri"/>
                  <a:ea typeface="宋体" panose="02010600030101010101" pitchFamily="2" charset="-122"/>
                </a:rPr>
                <a:t>WenChat</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14" name="TextBox 13"/>
            <p:cNvSpPr txBox="1">
              <a:spLocks noChangeArrowheads="1"/>
            </p:cNvSpPr>
            <p:nvPr/>
          </p:nvSpPr>
          <p:spPr bwMode="auto">
            <a:xfrm>
              <a:off x="1698" y="3552"/>
              <a:ext cx="459" cy="135"/>
            </a:xfrm>
            <a:prstGeom prst="rect">
              <a:avLst/>
            </a:prstGeom>
            <a:solidFill>
              <a:sysClr val="window" lastClr="F8FBBF"/>
            </a:solidFill>
            <a:ln w="9525" algn="ctr">
              <a:solidFill>
                <a:srgbClr val="FF0000"/>
              </a:solidFill>
              <a:miter lim="800000"/>
              <a:headEnd/>
              <a:tailEnd/>
            </a:ln>
            <a:effectLst>
              <a:outerShdw blurRad="50800" dist="38100" dir="2700000" algn="tl" rotWithShape="0">
                <a:srgbClr val="000000">
                  <a:alpha val="39999"/>
                </a:srgbClr>
              </a:outerShdw>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900" b="1" kern="0" noProof="0" dirty="0" smtClean="0">
                  <a:solidFill>
                    <a:srgbClr val="000000"/>
                  </a:solidFill>
                  <a:latin typeface="Calibri" pitchFamily="34" charset="0"/>
                </a:rPr>
                <a:t>Terminal</a:t>
              </a:r>
              <a:endParaRPr kumimoji="0" lang="en-US" altLang="zh-CN" sz="900" b="1" i="0" u="none" strike="noStrike" kern="0" cap="none" spc="0" normalizeH="0" baseline="0" noProof="0" dirty="0">
                <a:ln>
                  <a:noFill/>
                </a:ln>
                <a:solidFill>
                  <a:srgbClr val="000000"/>
                </a:solidFill>
                <a:effectLst/>
                <a:uLnTx/>
                <a:uFillTx/>
                <a:latin typeface="Calibri" pitchFamily="34" charset="0"/>
                <a:ea typeface="宋体" charset="-122"/>
              </a:endParaRPr>
            </a:p>
          </p:txBody>
        </p:sp>
        <p:sp>
          <p:nvSpPr>
            <p:cNvPr id="15" name="TextBox 14"/>
            <p:cNvSpPr txBox="1"/>
            <p:nvPr/>
          </p:nvSpPr>
          <p:spPr>
            <a:xfrm>
              <a:off x="1152" y="2833"/>
              <a:ext cx="706" cy="135"/>
            </a:xfrm>
            <a:prstGeom prst="rect">
              <a:avLst/>
            </a:prstGeom>
            <a:solidFill>
              <a:srgbClr val="FFC000"/>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Flooding Risk Warning</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16" name="TextBox 15"/>
            <p:cNvSpPr txBox="1"/>
            <p:nvPr/>
          </p:nvSpPr>
          <p:spPr>
            <a:xfrm>
              <a:off x="2015" y="2840"/>
              <a:ext cx="638" cy="135"/>
            </a:xfrm>
            <a:prstGeom prst="rect">
              <a:avLst/>
            </a:prstGeom>
            <a:solidFill>
              <a:sysClr val="window" lastClr="F8FBBF"/>
            </a:solidFill>
            <a:ln w="9525" cap="flat" cmpd="sng" algn="ctr">
              <a:solidFill>
                <a:srgbClr val="FFC000"/>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Manual Adjustment</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17" name="TextBox 16"/>
            <p:cNvSpPr txBox="1"/>
            <p:nvPr/>
          </p:nvSpPr>
          <p:spPr>
            <a:xfrm>
              <a:off x="1405" y="756"/>
              <a:ext cx="467" cy="135"/>
            </a:xfrm>
            <a:prstGeom prst="rect">
              <a:avLst/>
            </a:prstGeom>
            <a:solidFill>
              <a:sysClr val="window" lastClr="F8FBBF"/>
            </a:solidFill>
            <a:ln w="9525" cap="flat" cmpd="sng" algn="ctr">
              <a:solidFill>
                <a:srgbClr val="4F81BD"/>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Rapid</a:t>
              </a:r>
              <a:r>
                <a:rPr kumimoji="0" lang="en-US" altLang="zh-CN" sz="900" b="1" i="0" u="none" strike="noStrike" kern="1200" cap="none" spc="0" normalizeH="0" noProof="0" dirty="0" smtClean="0">
                  <a:ln>
                    <a:noFill/>
                  </a:ln>
                  <a:solidFill>
                    <a:prstClr val="black"/>
                  </a:solidFill>
                  <a:effectLst/>
                  <a:uLnTx/>
                  <a:uFillTx/>
                  <a:latin typeface="Calibri"/>
                  <a:ea typeface="宋体" panose="02010600030101010101" pitchFamily="2" charset="-122"/>
                  <a:cs typeface="+mn-cs"/>
                </a:rPr>
                <a:t> Refresh</a:t>
              </a:r>
              <a:endParaRPr kumimoji="0" lang="zh-CN" altLang="en-US"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8" name="TextBox 17"/>
            <p:cNvSpPr txBox="1"/>
            <p:nvPr/>
          </p:nvSpPr>
          <p:spPr>
            <a:xfrm>
              <a:off x="2460" y="756"/>
              <a:ext cx="579" cy="135"/>
            </a:xfrm>
            <a:prstGeom prst="rect">
              <a:avLst/>
            </a:prstGeom>
            <a:solidFill>
              <a:sysClr val="window" lastClr="F8FBBF"/>
            </a:solidFill>
            <a:ln w="9525" cap="flat" cmpd="sng" algn="ctr">
              <a:solidFill>
                <a:srgbClr val="4F81BD"/>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Observation</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cxnSp>
          <p:nvCxnSpPr>
            <p:cNvPr id="19" name="直接箭头连接符 18"/>
            <p:cNvCxnSpPr/>
            <p:nvPr/>
          </p:nvCxnSpPr>
          <p:spPr>
            <a:xfrm>
              <a:off x="1492" y="1296"/>
              <a:ext cx="0" cy="192"/>
            </a:xfrm>
            <a:prstGeom prst="straightConnector1">
              <a:avLst/>
            </a:prstGeom>
            <a:noFill/>
            <a:ln w="12700" cap="flat" cmpd="sng" algn="ctr">
              <a:solidFill>
                <a:srgbClr val="4F81BD"/>
              </a:solidFill>
              <a:prstDash val="sysDot"/>
              <a:headEnd type="none" w="med" len="med"/>
              <a:tailEnd type="triangle" w="med" len="med"/>
            </a:ln>
            <a:effectLst/>
          </p:spPr>
        </p:cxnSp>
        <p:cxnSp>
          <p:nvCxnSpPr>
            <p:cNvPr id="20" name="直接箭头连接符 19"/>
            <p:cNvCxnSpPr/>
            <p:nvPr/>
          </p:nvCxnSpPr>
          <p:spPr>
            <a:xfrm>
              <a:off x="1858" y="2925"/>
              <a:ext cx="157" cy="0"/>
            </a:xfrm>
            <a:prstGeom prst="straightConnector1">
              <a:avLst/>
            </a:prstGeom>
            <a:noFill/>
            <a:ln w="9525" cap="flat" cmpd="sng" algn="ctr">
              <a:solidFill>
                <a:srgbClr val="FFC000"/>
              </a:solidFill>
              <a:prstDash val="sysDot"/>
              <a:headEnd type="triangle" w="med" len="med"/>
              <a:tailEnd type="none" w="med" len="med"/>
            </a:ln>
            <a:effectLst/>
          </p:spPr>
        </p:cxnSp>
        <p:sp>
          <p:nvSpPr>
            <p:cNvPr id="21" name="TextBox 20"/>
            <p:cNvSpPr txBox="1"/>
            <p:nvPr/>
          </p:nvSpPr>
          <p:spPr>
            <a:xfrm>
              <a:off x="1898" y="756"/>
              <a:ext cx="532" cy="135"/>
            </a:xfrm>
            <a:prstGeom prst="rect">
              <a:avLst/>
            </a:prstGeom>
            <a:solidFill>
              <a:sysClr val="window" lastClr="F8FBBF"/>
            </a:solidFill>
            <a:ln w="9525" cap="flat" cmpd="sng" algn="ctr">
              <a:solidFill>
                <a:sysClr val="windowText" lastClr="000084"/>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noProof="0" dirty="0" smtClean="0">
                  <a:solidFill>
                    <a:prstClr val="black"/>
                  </a:solidFill>
                  <a:latin typeface="Calibri"/>
                  <a:ea typeface="宋体" panose="02010600030101010101" pitchFamily="2" charset="-122"/>
                </a:rPr>
                <a:t>HR ensemble</a:t>
              </a:r>
              <a:endParaRPr kumimoji="0" lang="zh-CN" altLang="en-US"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2" name="TextBox 21"/>
            <p:cNvSpPr txBox="1"/>
            <p:nvPr/>
          </p:nvSpPr>
          <p:spPr>
            <a:xfrm>
              <a:off x="1905" y="970"/>
              <a:ext cx="509" cy="19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12-120h</a:t>
              </a:r>
              <a:r>
                <a:rPr lang="zh-CN" altLang="en-US" sz="800" b="1" dirty="0">
                  <a:solidFill>
                    <a:prstClr val="black"/>
                  </a:solidFill>
                  <a:latin typeface="Calibri" panose="020F0502020204030204" pitchFamily="34" charset="0"/>
                  <a:ea typeface="宋体" panose="02010600030101010101" pitchFamily="2" charset="-122"/>
                </a:rPr>
                <a:t> </a:t>
              </a:r>
              <a:r>
                <a:rPr lang="en-US" altLang="zh-CN" sz="800" b="1" dirty="0" smtClean="0">
                  <a:solidFill>
                    <a:prstClr val="black"/>
                  </a:solidFill>
                  <a:latin typeface="Calibri" panose="020F0502020204030204" pitchFamily="34" charset="0"/>
                  <a:ea typeface="宋体" panose="02010600030101010101" pitchFamily="2" charset="-122"/>
                </a:rPr>
                <a:t>forecast</a:t>
              </a:r>
              <a:endParaRPr kumimoji="0" lang="en-US" altLang="zh-CN" sz="800" b="1"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smtClean="0">
                  <a:solidFill>
                    <a:prstClr val="black"/>
                  </a:solidFill>
                  <a:latin typeface="Calibri" panose="020F0502020204030204" pitchFamily="34" charset="0"/>
                  <a:ea typeface="宋体" panose="02010600030101010101" pitchFamily="2" charset="-122"/>
                </a:rPr>
                <a:t>Every </a:t>
              </a:r>
              <a:r>
                <a:rPr kumimoji="0" lang="en-US" altLang="zh-CN" sz="800" b="1"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3h</a:t>
              </a:r>
            </a:p>
          </p:txBody>
        </p:sp>
        <p:sp>
          <p:nvSpPr>
            <p:cNvPr id="23" name="TextBox 22"/>
            <p:cNvSpPr txBox="1"/>
            <p:nvPr/>
          </p:nvSpPr>
          <p:spPr>
            <a:xfrm>
              <a:off x="2450" y="976"/>
              <a:ext cx="589" cy="19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smtClean="0">
                  <a:solidFill>
                    <a:prstClr val="black"/>
                  </a:solidFill>
                  <a:latin typeface="Calibri"/>
                  <a:ea typeface="宋体" panose="02010600030101010101" pitchFamily="2" charset="-122"/>
                </a:rPr>
                <a:t>Accumulated rainfall</a:t>
              </a:r>
              <a:r>
                <a:rPr lang="en-US" altLang="zh-CN" sz="800" b="1" dirty="0">
                  <a:solidFill>
                    <a:prstClr val="black"/>
                  </a:solidFill>
                  <a:latin typeface="Calibri"/>
                  <a:ea typeface="宋体" panose="02010600030101010101" pitchFamily="2" charset="-122"/>
                </a:rPr>
                <a:t> </a:t>
              </a:r>
              <a:r>
                <a:rPr lang="en-US" altLang="zh-CN" sz="800" b="1" dirty="0" smtClean="0">
                  <a:solidFill>
                    <a:prstClr val="black"/>
                  </a:solidFill>
                  <a:latin typeface="Calibri"/>
                  <a:ea typeface="宋体" panose="02010600030101010101" pitchFamily="2" charset="-122"/>
                </a:rPr>
                <a:t>every 1 h</a:t>
              </a:r>
              <a:endPar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p:txBody>
        </p:sp>
        <p:sp>
          <p:nvSpPr>
            <p:cNvPr id="24" name="圆角矩形 23"/>
            <p:cNvSpPr/>
            <p:nvPr/>
          </p:nvSpPr>
          <p:spPr>
            <a:xfrm>
              <a:off x="159" y="741"/>
              <a:ext cx="654" cy="384"/>
            </a:xfrm>
            <a:prstGeom prst="roundRect">
              <a:avLst/>
            </a:prstGeom>
            <a:solidFill>
              <a:srgbClr val="3333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prstClr val="white"/>
                  </a:solidFill>
                  <a:latin typeface="Calibri"/>
                  <a:ea typeface="宋体" panose="02010600030101010101" pitchFamily="2" charset="-122"/>
                </a:rPr>
                <a:t>Rainfall Forecasting</a:t>
              </a:r>
              <a:endParaRPr kumimoji="0" lang="zh-CN" altLang="en-US" sz="12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5" name="矩形 24"/>
            <p:cNvSpPr/>
            <p:nvPr/>
          </p:nvSpPr>
          <p:spPr>
            <a:xfrm>
              <a:off x="865" y="654"/>
              <a:ext cx="2196" cy="642"/>
            </a:xfrm>
            <a:prstGeom prst="rect">
              <a:avLst/>
            </a:prstGeom>
            <a:noFill/>
            <a:ln w="12700" cap="flat" cmpd="sng" algn="ctr">
              <a:solidFill>
                <a:srgbClr val="4F81BD"/>
              </a:solidFill>
              <a:prstDash val="sysDot"/>
            </a:ln>
            <a:effectLst/>
          </p:spPr>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 name="圆角矩形 25"/>
            <p:cNvSpPr/>
            <p:nvPr/>
          </p:nvSpPr>
          <p:spPr>
            <a:xfrm>
              <a:off x="159" y="1638"/>
              <a:ext cx="654" cy="384"/>
            </a:xfrm>
            <a:prstGeom prst="roundRect">
              <a:avLst/>
            </a:prstGeom>
            <a:solidFill>
              <a:srgbClr val="2FF20E"/>
            </a:solidFill>
            <a:ln w="9525" cap="flat" cmpd="sng" algn="ctr">
              <a:solidFill>
                <a:srgbClr val="2FF20E"/>
              </a:solidFill>
              <a:prstDash val="solid"/>
            </a:ln>
            <a:effectLst>
              <a:outerShdw blurRad="40000" dist="23000" dir="5400000" rotWithShape="0">
                <a:srgbClr val="000000">
                  <a:alpha val="35000"/>
                </a:srgb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prstClr val="black"/>
                  </a:solidFill>
                  <a:latin typeface="Calibri"/>
                  <a:ea typeface="宋体" panose="02010600030101010101" pitchFamily="2" charset="-122"/>
                </a:rPr>
                <a:t>Impact-based Forecasting</a:t>
              </a:r>
              <a:endParaRPr kumimoji="0" lang="zh-CN" altLang="en-US" sz="12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27" name="TextBox 26"/>
            <p:cNvSpPr txBox="1"/>
            <p:nvPr/>
          </p:nvSpPr>
          <p:spPr>
            <a:xfrm>
              <a:off x="1114" y="1531"/>
              <a:ext cx="740" cy="135"/>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solidFill>
                    <a:prstClr val="black"/>
                  </a:solidFill>
                  <a:latin typeface="Calibri" panose="020F0502020204030204" pitchFamily="34" charset="0"/>
                  <a:ea typeface="宋体" panose="02010600030101010101" pitchFamily="2" charset="-122"/>
                </a:rPr>
                <a:t>Real-time</a:t>
              </a:r>
              <a:r>
                <a:rPr kumimoji="0" lang="zh-CN" altLang="en-US" sz="9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r>
                <a:rPr kumimoji="0" lang="en-US" altLang="zh-CN" sz="9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future</a:t>
              </a:r>
              <a:r>
                <a:rPr kumimoji="0" lang="en-US" altLang="zh-CN" sz="900" i="0" u="none" strike="noStrike" kern="1200" cap="none" spc="0" normalizeH="0" noProof="0" dirty="0" smtClean="0">
                  <a:ln>
                    <a:noFill/>
                  </a:ln>
                  <a:solidFill>
                    <a:prstClr val="black"/>
                  </a:solidFill>
                  <a:effectLst/>
                  <a:uLnTx/>
                  <a:uFillTx/>
                  <a:latin typeface="Calibri" panose="020F0502020204030204" pitchFamily="34" charset="0"/>
                  <a:ea typeface="宋体" panose="02010600030101010101" pitchFamily="2" charset="-122"/>
                </a:rPr>
                <a:t> rainfall</a:t>
              </a:r>
              <a:endParaRPr kumimoji="0" lang="en-US" altLang="zh-CN" sz="9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p:txBody>
        </p:sp>
        <p:sp>
          <p:nvSpPr>
            <p:cNvPr id="28" name="TextBox 27"/>
            <p:cNvSpPr txBox="1"/>
            <p:nvPr/>
          </p:nvSpPr>
          <p:spPr>
            <a:xfrm>
              <a:off x="2063" y="1468"/>
              <a:ext cx="845" cy="198"/>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wrap="square">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800" dirty="0">
                  <a:latin typeface="Calibri" panose="020F0502020204030204" pitchFamily="34" charset="0"/>
                  <a:cs typeface="Times New Roman" panose="02020603050405020304" pitchFamily="18" charset="0"/>
                </a:rPr>
                <a:t>Field survey of disaster and </a:t>
              </a:r>
              <a:r>
                <a:rPr lang="en-US" altLang="zh-CN" sz="800" dirty="0" smtClean="0">
                  <a:latin typeface="Calibri" panose="020F0502020204030204" pitchFamily="34" charset="0"/>
                  <a:cs typeface="Times New Roman" panose="02020603050405020304" pitchFamily="18" charset="0"/>
                </a:rPr>
                <a:t>verification</a:t>
              </a:r>
              <a:endParaRPr lang="zh-CN" altLang="en-US" sz="800" dirty="0">
                <a:latin typeface="Calibri" panose="020F0502020204030204" pitchFamily="34" charset="0"/>
                <a:ea typeface="华文中宋" pitchFamily="2" charset="-122"/>
                <a:cs typeface="Times New Roman" panose="02020603050405020304" pitchFamily="18" charset="0"/>
              </a:endParaRPr>
            </a:p>
          </p:txBody>
        </p:sp>
        <p:sp>
          <p:nvSpPr>
            <p:cNvPr id="29" name="TextBox 28"/>
            <p:cNvSpPr txBox="1"/>
            <p:nvPr/>
          </p:nvSpPr>
          <p:spPr>
            <a:xfrm>
              <a:off x="1963" y="1770"/>
              <a:ext cx="1050" cy="207"/>
            </a:xfrm>
            <a:prstGeom prst="rect">
              <a:avLst/>
            </a:prstGeom>
            <a:solidFill>
              <a:sysClr val="window" lastClr="F8FBBF"/>
            </a:solidFill>
            <a:ln w="9525" cap="flat" cmpd="sng" algn="ctr">
              <a:solidFill>
                <a:srgbClr val="92D050"/>
              </a:solidFill>
              <a:prstDash val="solid"/>
            </a:ln>
            <a:effectLst>
              <a:outerShdw blurRad="50800" dist="38100" dir="2700000" algn="tl" rotWithShape="0">
                <a:prstClr val="black">
                  <a:alpha val="40000"/>
                </a:prst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Community flooding risk database</a:t>
              </a:r>
              <a:r>
                <a:rPr kumimoji="0" lang="zh-CN" altLang="en-US"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r>
                <a:rPr lang="en-US" altLang="zh-CN" sz="800" noProof="0" dirty="0" smtClean="0">
                  <a:solidFill>
                    <a:prstClr val="black"/>
                  </a:solidFill>
                  <a:latin typeface="Calibri" panose="020F0502020204030204" pitchFamily="34" charset="0"/>
                  <a:ea typeface="宋体" panose="02010600030101010101" pitchFamily="2" charset="-122"/>
                </a:rPr>
                <a:t>r</a:t>
              </a: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esidential</a:t>
              </a:r>
              <a:r>
                <a:rPr kumimoji="0" lang="en-US" altLang="zh-CN" sz="800" i="0" u="none" strike="noStrike" kern="1200" cap="none" spc="0" normalizeH="0" noProof="0" dirty="0" smtClean="0">
                  <a:ln>
                    <a:noFill/>
                  </a:ln>
                  <a:solidFill>
                    <a:prstClr val="black"/>
                  </a:solidFill>
                  <a:effectLst/>
                  <a:uLnTx/>
                  <a:uFillTx/>
                  <a:latin typeface="Calibri" panose="020F0502020204030204" pitchFamily="34" charset="0"/>
                  <a:ea typeface="宋体" panose="02010600030101010101" pitchFamily="2" charset="-122"/>
                </a:rPr>
                <a:t> area</a:t>
              </a:r>
              <a:r>
                <a:rPr kumimoji="0" lang="zh-CN" altLang="en-US"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roads</a:t>
              </a:r>
              <a:r>
                <a:rPr kumimoji="0" lang="zh-CN" altLang="en-US"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schools</a:t>
              </a:r>
              <a:r>
                <a:rPr kumimoji="0" lang="en-US" altLang="zh-CN" sz="800" i="0" u="none" strike="noStrike" kern="1200" cap="none" spc="0" normalizeH="0" noProof="0" dirty="0" smtClean="0">
                  <a:ln>
                    <a:noFill/>
                  </a:ln>
                  <a:solidFill>
                    <a:prstClr val="black"/>
                  </a:solidFill>
                  <a:effectLst/>
                  <a:uLnTx/>
                  <a:uFillTx/>
                  <a:latin typeface="Calibri" panose="020F0502020204030204" pitchFamily="34" charset="0"/>
                  <a:ea typeface="宋体" panose="02010600030101010101" pitchFamily="2" charset="-122"/>
                </a:rPr>
                <a:t> etc.</a:t>
              </a:r>
              <a:r>
                <a:rPr kumimoji="0" lang="zh-CN" altLang="en-US"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cxnSp>
          <p:nvCxnSpPr>
            <p:cNvPr id="30" name="直接箭头连接符 29"/>
            <p:cNvCxnSpPr>
              <a:stCxn id="28" idx="2"/>
              <a:endCxn id="29" idx="0"/>
            </p:cNvCxnSpPr>
            <p:nvPr/>
          </p:nvCxnSpPr>
          <p:spPr>
            <a:xfrm>
              <a:off x="2486" y="1666"/>
              <a:ext cx="2" cy="104"/>
            </a:xfrm>
            <a:prstGeom prst="straightConnector1">
              <a:avLst/>
            </a:prstGeom>
            <a:noFill/>
            <a:ln w="9525" cap="flat" cmpd="sng" algn="ctr">
              <a:solidFill>
                <a:srgbClr val="92D050"/>
              </a:solidFill>
              <a:prstDash val="sysDash"/>
              <a:headEnd type="none" w="med" len="med"/>
              <a:tailEnd type="triangle" w="med" len="med"/>
            </a:ln>
            <a:effectLst/>
          </p:spPr>
        </p:cxnSp>
        <p:cxnSp>
          <p:nvCxnSpPr>
            <p:cNvPr id="31" name="直接箭头连接符 30"/>
            <p:cNvCxnSpPr/>
            <p:nvPr/>
          </p:nvCxnSpPr>
          <p:spPr>
            <a:xfrm>
              <a:off x="1492" y="1680"/>
              <a:ext cx="0" cy="107"/>
            </a:xfrm>
            <a:prstGeom prst="straightConnector1">
              <a:avLst/>
            </a:prstGeom>
            <a:noFill/>
            <a:ln w="9525" cap="flat" cmpd="sng" algn="ctr">
              <a:solidFill>
                <a:srgbClr val="92D050"/>
              </a:solidFill>
              <a:prstDash val="sysDot"/>
              <a:headEnd type="none" w="med" len="med"/>
              <a:tailEnd type="triangle" w="med" len="med"/>
            </a:ln>
            <a:effectLst/>
          </p:spPr>
        </p:cxnSp>
        <p:cxnSp>
          <p:nvCxnSpPr>
            <p:cNvPr id="32" name="直接箭头连接符 31"/>
            <p:cNvCxnSpPr/>
            <p:nvPr/>
          </p:nvCxnSpPr>
          <p:spPr>
            <a:xfrm>
              <a:off x="1806" y="1851"/>
              <a:ext cx="157" cy="0"/>
            </a:xfrm>
            <a:prstGeom prst="straightConnector1">
              <a:avLst/>
            </a:prstGeom>
            <a:noFill/>
            <a:ln w="9525" cap="flat" cmpd="sng" algn="ctr">
              <a:solidFill>
                <a:srgbClr val="92D050"/>
              </a:solidFill>
              <a:prstDash val="sysDot"/>
              <a:headEnd type="none" w="med" len="med"/>
              <a:tailEnd type="triangle" w="med" len="med"/>
            </a:ln>
            <a:effectLst/>
          </p:spPr>
        </p:cxnSp>
        <p:cxnSp>
          <p:nvCxnSpPr>
            <p:cNvPr id="33" name="直接箭头连接符 32"/>
            <p:cNvCxnSpPr/>
            <p:nvPr/>
          </p:nvCxnSpPr>
          <p:spPr>
            <a:xfrm>
              <a:off x="1806" y="1936"/>
              <a:ext cx="157" cy="0"/>
            </a:xfrm>
            <a:prstGeom prst="straightConnector1">
              <a:avLst/>
            </a:prstGeom>
            <a:noFill/>
            <a:ln w="9525" cap="flat" cmpd="sng" algn="ctr">
              <a:solidFill>
                <a:srgbClr val="92D050"/>
              </a:solidFill>
              <a:prstDash val="sysDot"/>
              <a:headEnd type="triangle" w="med" len="med"/>
              <a:tailEnd type="none" w="med" len="med"/>
            </a:ln>
            <a:effectLst/>
          </p:spPr>
        </p:cxnSp>
        <p:sp>
          <p:nvSpPr>
            <p:cNvPr id="34" name="TextBox 33"/>
            <p:cNvSpPr txBox="1"/>
            <p:nvPr/>
          </p:nvSpPr>
          <p:spPr>
            <a:xfrm>
              <a:off x="999" y="2087"/>
              <a:ext cx="1016" cy="234"/>
            </a:xfrm>
            <a:prstGeom prst="rect">
              <a:avLst/>
            </a:prstGeom>
            <a:solidFill>
              <a:srgbClr val="2FF20E"/>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solidFill>
                    <a:prstClr val="black"/>
                  </a:solidFill>
                  <a:latin typeface="Calibri"/>
                  <a:ea typeface="宋体" panose="02010600030101010101" pitchFamily="2" charset="-122"/>
                </a:rPr>
                <a:t>L</a:t>
              </a:r>
              <a:r>
                <a:rPr lang="en-US" altLang="zh-CN" sz="1000" dirty="0" smtClean="0">
                  <a:solidFill>
                    <a:prstClr val="black"/>
                  </a:solidFill>
                  <a:latin typeface="Calibri"/>
                  <a:ea typeface="宋体" panose="02010600030101010101" pitchFamily="2" charset="-122"/>
                </a:rPr>
                <a:t>ocation</a:t>
              </a:r>
              <a:r>
                <a:rPr lang="zh-CN" altLang="en-US" sz="1000" dirty="0" smtClean="0">
                  <a:solidFill>
                    <a:prstClr val="black"/>
                  </a:solidFill>
                  <a:latin typeface="Calibri"/>
                  <a:ea typeface="宋体" panose="02010600030101010101" pitchFamily="2" charset="-122"/>
                </a:rPr>
                <a:t> </a:t>
              </a:r>
              <a:r>
                <a:rPr lang="en-US" altLang="zh-CN" sz="1000" dirty="0" smtClean="0">
                  <a:solidFill>
                    <a:prstClr val="black"/>
                  </a:solidFill>
                  <a:latin typeface="Calibri"/>
                  <a:ea typeface="宋体" panose="02010600030101010101" pitchFamily="2" charset="-122"/>
                </a:rPr>
                <a:t>or area</a:t>
              </a:r>
              <a:r>
                <a:rPr kumimoji="0" lang="zh-CN" altLang="en-US" sz="1000" i="0" u="none" strike="noStrike" kern="1200" cap="none" spc="0" normalizeH="0" baseline="0" noProof="0" dirty="0" smtClean="0">
                  <a:ln>
                    <a:noFill/>
                  </a:ln>
                  <a:solidFill>
                    <a:prstClr val="black"/>
                  </a:solidFill>
                  <a:effectLst/>
                  <a:uLnTx/>
                  <a:uFillTx/>
                  <a:latin typeface="Calibri"/>
                  <a:ea typeface="宋体" panose="02010600030101010101" pitchFamily="2" charset="-122"/>
                </a:rPr>
                <a:t>、</a:t>
              </a:r>
              <a:r>
                <a:rPr lang="en-US" altLang="zh-CN" sz="1000" dirty="0" smtClean="0">
                  <a:solidFill>
                    <a:prstClr val="black"/>
                  </a:solidFill>
                  <a:latin typeface="Calibri"/>
                  <a:ea typeface="宋体" panose="02010600030101010101" pitchFamily="2" charset="-122"/>
                </a:rPr>
                <a:t>intensity</a:t>
              </a:r>
              <a:r>
                <a:rPr kumimoji="0" lang="en-US" altLang="zh-CN" sz="1000" i="0" u="none" strike="noStrike" kern="1200" cap="none" spc="0" normalizeH="0" noProof="0" dirty="0" smtClean="0">
                  <a:ln>
                    <a:noFill/>
                  </a:ln>
                  <a:solidFill>
                    <a:prstClr val="black"/>
                  </a:solidFill>
                  <a:effectLst/>
                  <a:uLnTx/>
                  <a:uFillTx/>
                  <a:latin typeface="Calibri"/>
                  <a:ea typeface="宋体" panose="02010600030101010101" pitchFamily="2" charset="-122"/>
                </a:rPr>
                <a:t> and duration</a:t>
              </a:r>
              <a:endParaRPr kumimoji="0" lang="en-US" altLang="zh-CN" sz="1000"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p:txBody>
        </p:sp>
        <p:cxnSp>
          <p:nvCxnSpPr>
            <p:cNvPr id="35" name="直接箭头连接符 34"/>
            <p:cNvCxnSpPr/>
            <p:nvPr/>
          </p:nvCxnSpPr>
          <p:spPr>
            <a:xfrm>
              <a:off x="1492" y="2001"/>
              <a:ext cx="0" cy="106"/>
            </a:xfrm>
            <a:prstGeom prst="straightConnector1">
              <a:avLst/>
            </a:prstGeom>
            <a:noFill/>
            <a:ln w="9525" cap="flat" cmpd="sng" algn="ctr">
              <a:solidFill>
                <a:srgbClr val="92D050"/>
              </a:solidFill>
              <a:prstDash val="sysDot"/>
              <a:headEnd type="none" w="med" len="med"/>
              <a:tailEnd type="triangle" w="med" len="med"/>
            </a:ln>
            <a:effectLst/>
          </p:spPr>
        </p:cxnSp>
        <p:sp>
          <p:nvSpPr>
            <p:cNvPr id="36" name="矩形 35"/>
            <p:cNvSpPr/>
            <p:nvPr/>
          </p:nvSpPr>
          <p:spPr>
            <a:xfrm>
              <a:off x="865" y="1424"/>
              <a:ext cx="2196" cy="940"/>
            </a:xfrm>
            <a:prstGeom prst="rect">
              <a:avLst/>
            </a:prstGeom>
            <a:noFill/>
            <a:ln w="12700" cap="flat" cmpd="sng" algn="ctr">
              <a:solidFill>
                <a:srgbClr val="92D050"/>
              </a:solidFill>
              <a:prstDash val="sysDot"/>
            </a:ln>
            <a:effectLst/>
          </p:spPr>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37" name="直接箭头连接符 36"/>
            <p:cNvCxnSpPr/>
            <p:nvPr/>
          </p:nvCxnSpPr>
          <p:spPr>
            <a:xfrm>
              <a:off x="1492" y="2364"/>
              <a:ext cx="0" cy="170"/>
            </a:xfrm>
            <a:prstGeom prst="straightConnector1">
              <a:avLst/>
            </a:prstGeom>
            <a:noFill/>
            <a:ln w="12700" cap="flat" cmpd="sng" algn="ctr">
              <a:solidFill>
                <a:srgbClr val="92D050"/>
              </a:solidFill>
              <a:prstDash val="sysDot"/>
              <a:headEnd type="none" w="med" len="med"/>
              <a:tailEnd type="triangle" w="med" len="med"/>
            </a:ln>
            <a:effectLst/>
          </p:spPr>
        </p:cxnSp>
        <p:sp>
          <p:nvSpPr>
            <p:cNvPr id="38" name="TextBox 37"/>
            <p:cNvSpPr txBox="1"/>
            <p:nvPr/>
          </p:nvSpPr>
          <p:spPr>
            <a:xfrm>
              <a:off x="1152" y="2577"/>
              <a:ext cx="706" cy="135"/>
            </a:xfrm>
            <a:prstGeom prst="rect">
              <a:avLst/>
            </a:prstGeom>
            <a:solidFill>
              <a:sysClr val="window" lastClr="F8FBBF"/>
            </a:solidFill>
            <a:ln w="9525" cap="flat" cmpd="sng" algn="ctr">
              <a:solidFill>
                <a:srgbClr val="FFC000"/>
              </a:solidFill>
              <a:prstDash val="solid"/>
            </a:ln>
            <a:effectLst>
              <a:outerShdw blurRad="50800" dist="38100" dir="2700000" algn="tl" rotWithShape="0">
                <a:prstClr val="black">
                  <a:alpha val="40000"/>
                </a:prst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Risk Assessment</a:t>
              </a:r>
            </a:p>
          </p:txBody>
        </p:sp>
        <p:sp>
          <p:nvSpPr>
            <p:cNvPr id="39" name="矩形 38"/>
            <p:cNvSpPr/>
            <p:nvPr/>
          </p:nvSpPr>
          <p:spPr>
            <a:xfrm>
              <a:off x="865" y="2534"/>
              <a:ext cx="2196" cy="805"/>
            </a:xfrm>
            <a:prstGeom prst="rect">
              <a:avLst/>
            </a:prstGeom>
            <a:noFill/>
            <a:ln w="12700" cap="flat" cmpd="sng" algn="ctr">
              <a:solidFill>
                <a:srgbClr val="FFC000"/>
              </a:solidFill>
              <a:prstDash val="sysDot"/>
            </a:ln>
            <a:effectLst/>
          </p:spPr>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40" name="直接箭头连接符 39"/>
            <p:cNvCxnSpPr/>
            <p:nvPr/>
          </p:nvCxnSpPr>
          <p:spPr>
            <a:xfrm>
              <a:off x="1492" y="2748"/>
              <a:ext cx="0" cy="85"/>
            </a:xfrm>
            <a:prstGeom prst="straightConnector1">
              <a:avLst/>
            </a:prstGeom>
            <a:noFill/>
            <a:ln w="12700" cap="flat" cmpd="sng" algn="ctr">
              <a:solidFill>
                <a:srgbClr val="FFC000"/>
              </a:solidFill>
              <a:prstDash val="sysDot"/>
              <a:headEnd type="none" w="med" len="med"/>
              <a:tailEnd type="triangle" w="med" len="med"/>
            </a:ln>
            <a:effectLst/>
          </p:spPr>
        </p:cxnSp>
        <p:sp>
          <p:nvSpPr>
            <p:cNvPr id="41" name="圆角矩形 40"/>
            <p:cNvSpPr/>
            <p:nvPr/>
          </p:nvSpPr>
          <p:spPr>
            <a:xfrm>
              <a:off x="159" y="2762"/>
              <a:ext cx="654" cy="384"/>
            </a:xfrm>
            <a:prstGeom prst="roundRect">
              <a:avLst/>
            </a:prstGeom>
            <a:solidFill>
              <a:srgbClr val="FFC000"/>
            </a:solidFill>
            <a:ln w="9525" cap="flat" cmpd="sng" algn="ctr">
              <a:solidFill>
                <a:srgbClr val="FFC000"/>
              </a:solidFill>
              <a:prstDash val="solid"/>
            </a:ln>
            <a:effectLst>
              <a:outerShdw blurRad="40000" dist="23000" dir="5400000" rotWithShape="0">
                <a:srgbClr val="000000">
                  <a:alpha val="35000"/>
                </a:srgb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prstClr val="black"/>
                  </a:solidFill>
                  <a:latin typeface="Calibri"/>
                  <a:ea typeface="宋体" panose="02010600030101010101" pitchFamily="2" charset="-122"/>
                </a:rPr>
                <a:t>Risk-based Warning</a:t>
              </a:r>
              <a:endParaRPr kumimoji="0" lang="zh-CN" altLang="en-US" sz="12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cxnSp>
          <p:nvCxnSpPr>
            <p:cNvPr id="42" name="直接箭头连接符 41"/>
            <p:cNvCxnSpPr>
              <a:cxnSpLocks noChangeShapeType="1"/>
            </p:cNvCxnSpPr>
            <p:nvPr/>
          </p:nvCxnSpPr>
          <p:spPr bwMode="auto">
            <a:xfrm flipH="1">
              <a:off x="2245" y="3267"/>
              <a:ext cx="1" cy="272"/>
            </a:xfrm>
            <a:prstGeom prst="straightConnector1">
              <a:avLst/>
            </a:prstGeom>
            <a:noFill/>
            <a:ln w="12700" algn="ctr">
              <a:solidFill>
                <a:srgbClr val="FFC000"/>
              </a:solidFill>
              <a:prstDash val="sysDot"/>
              <a:round/>
              <a:headEnd/>
              <a:tailEnd type="triangle" w="med" len="med"/>
            </a:ln>
            <a:extLst>
              <a:ext uri="{909E8E84-426E-40DD-AFC4-6F175D3DCCD1}">
                <a14:hiddenFill xmlns:a14="http://schemas.microsoft.com/office/drawing/2010/main">
                  <a:noFill/>
                </a14:hiddenFill>
              </a:ext>
            </a:extLst>
          </p:spPr>
        </p:cxnSp>
        <p:sp>
          <p:nvSpPr>
            <p:cNvPr id="43" name="TextBox 91"/>
            <p:cNvSpPr txBox="1"/>
            <p:nvPr/>
          </p:nvSpPr>
          <p:spPr>
            <a:xfrm>
              <a:off x="954" y="3773"/>
              <a:ext cx="1587" cy="135"/>
            </a:xfrm>
            <a:prstGeom prst="rect">
              <a:avLst/>
            </a:prstGeom>
            <a:solidFill>
              <a:srgbClr val="FF0000"/>
            </a:solidFill>
            <a:ln w="9525" cap="flat" cmpd="sng" algn="ctr">
              <a:noFill/>
              <a:prstDash val="solid"/>
            </a:ln>
            <a:effectLst>
              <a:outerShdw blurRad="50800" dist="38100" dir="2700000" algn="tl" rotWithShape="0">
                <a:prstClr val="black">
                  <a:alpha val="40000"/>
                </a:prstClr>
              </a:outerShdw>
            </a:effectLst>
          </p:spPr>
          <p:txBody>
            <a:bodyP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900" b="1" kern="0" dirty="0" smtClean="0">
                  <a:solidFill>
                    <a:prstClr val="black"/>
                  </a:solidFill>
                  <a:latin typeface="Calibri"/>
                  <a:ea typeface="宋体" panose="02010600030101010101" pitchFamily="2" charset="-122"/>
                </a:rPr>
                <a:t>Joint Response</a:t>
              </a:r>
              <a:endParaRPr kumimoji="0" lang="en-US" altLang="zh-CN"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4" name="TextBox 93"/>
            <p:cNvSpPr txBox="1"/>
            <p:nvPr/>
          </p:nvSpPr>
          <p:spPr>
            <a:xfrm>
              <a:off x="1511" y="3979"/>
              <a:ext cx="558" cy="150"/>
            </a:xfrm>
            <a:prstGeom prst="rect">
              <a:avLst/>
            </a:prstGeom>
            <a:solidFill>
              <a:sysClr val="window" lastClr="F8FBBF"/>
            </a:solidFill>
            <a:ln w="9525" cap="flat" cmpd="sng" algn="ctr">
              <a:solidFill>
                <a:srgbClr val="FF0000"/>
              </a:solidFill>
              <a:prstDash val="solid"/>
            </a:ln>
            <a:effectLst>
              <a:outerShdw blurRad="50800" dist="38100" dir="2700000" algn="tl" rotWithShape="0">
                <a:prstClr val="black">
                  <a:alpha val="40000"/>
                </a:prstClr>
              </a:outerShdw>
            </a:effectLst>
          </p:spPr>
          <p:txBody>
            <a:bodyP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防汛抢险</a:t>
              </a:r>
              <a:endParaRPr kumimoji="0" lang="en-US" altLang="zh-CN"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5" name="TextBox 94"/>
            <p:cNvSpPr txBox="1"/>
            <p:nvPr/>
          </p:nvSpPr>
          <p:spPr>
            <a:xfrm>
              <a:off x="2095" y="3979"/>
              <a:ext cx="558" cy="150"/>
            </a:xfrm>
            <a:prstGeom prst="rect">
              <a:avLst/>
            </a:prstGeom>
            <a:solidFill>
              <a:sysClr val="window" lastClr="F8FBBF"/>
            </a:solidFill>
            <a:ln w="9525" cap="flat" cmpd="sng" algn="ctr">
              <a:solidFill>
                <a:srgbClr val="FF0000"/>
              </a:solidFill>
              <a:prstDash val="solid"/>
            </a:ln>
            <a:effectLst>
              <a:outerShdw blurRad="50800" dist="38100" dir="2700000" algn="tl" rotWithShape="0">
                <a:prstClr val="black">
                  <a:alpha val="40000"/>
                </a:prstClr>
              </a:outerShdw>
            </a:effectLst>
          </p:spPr>
          <p:txBody>
            <a:bodyP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灾后救助</a:t>
              </a:r>
              <a:endParaRPr kumimoji="0" lang="en-US" altLang="zh-CN"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6" name="TextBox 95"/>
            <p:cNvSpPr txBox="1"/>
            <p:nvPr/>
          </p:nvSpPr>
          <p:spPr>
            <a:xfrm>
              <a:off x="927" y="3979"/>
              <a:ext cx="558" cy="150"/>
            </a:xfrm>
            <a:prstGeom prst="rect">
              <a:avLst/>
            </a:prstGeom>
            <a:solidFill>
              <a:sysClr val="window" lastClr="F8FBBF"/>
            </a:solidFill>
            <a:ln w="9525" cap="flat" cmpd="sng" algn="ctr">
              <a:solidFill>
                <a:srgbClr val="FF0000"/>
              </a:solidFill>
              <a:prstDash val="solid"/>
            </a:ln>
            <a:effectLst>
              <a:outerShdw blurRad="50800" dist="38100" dir="2700000" algn="tl" rotWithShape="0">
                <a:prstClr val="black">
                  <a:alpha val="40000"/>
                </a:prstClr>
              </a:outerShdw>
            </a:effectLst>
          </p:spPr>
          <p:txBody>
            <a:bodyP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措施预防</a:t>
              </a:r>
              <a:endParaRPr kumimoji="0" lang="en-US" altLang="zh-CN"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47" name="直接箭头连接符 46"/>
            <p:cNvCxnSpPr/>
            <p:nvPr/>
          </p:nvCxnSpPr>
          <p:spPr>
            <a:xfrm>
              <a:off x="1292" y="3910"/>
              <a:ext cx="0" cy="77"/>
            </a:xfrm>
            <a:prstGeom prst="straightConnector1">
              <a:avLst/>
            </a:prstGeom>
            <a:noFill/>
            <a:ln w="12700" cap="flat" cmpd="sng" algn="ctr">
              <a:solidFill>
                <a:srgbClr val="FF0000"/>
              </a:solidFill>
              <a:prstDash val="sysDot"/>
              <a:headEnd type="none" w="med" len="med"/>
              <a:tailEnd type="triangle" w="med" len="med"/>
            </a:ln>
            <a:effectLst/>
          </p:spPr>
        </p:cxnSp>
        <p:cxnSp>
          <p:nvCxnSpPr>
            <p:cNvPr id="48" name="直接箭头连接符 47"/>
            <p:cNvCxnSpPr/>
            <p:nvPr/>
          </p:nvCxnSpPr>
          <p:spPr>
            <a:xfrm>
              <a:off x="1767" y="3910"/>
              <a:ext cx="0" cy="77"/>
            </a:xfrm>
            <a:prstGeom prst="straightConnector1">
              <a:avLst/>
            </a:prstGeom>
            <a:noFill/>
            <a:ln w="12700" cap="flat" cmpd="sng" algn="ctr">
              <a:solidFill>
                <a:srgbClr val="FF0000"/>
              </a:solidFill>
              <a:prstDash val="sysDot"/>
              <a:headEnd type="none" w="med" len="med"/>
              <a:tailEnd type="triangle" w="med" len="med"/>
            </a:ln>
            <a:effectLst/>
          </p:spPr>
        </p:cxnSp>
        <p:cxnSp>
          <p:nvCxnSpPr>
            <p:cNvPr id="49" name="直接箭头连接符 48"/>
            <p:cNvCxnSpPr/>
            <p:nvPr/>
          </p:nvCxnSpPr>
          <p:spPr>
            <a:xfrm>
              <a:off x="2387" y="3910"/>
              <a:ext cx="0" cy="77"/>
            </a:xfrm>
            <a:prstGeom prst="straightConnector1">
              <a:avLst/>
            </a:prstGeom>
            <a:noFill/>
            <a:ln w="12700" cap="flat" cmpd="sng" algn="ctr">
              <a:solidFill>
                <a:srgbClr val="FF0000"/>
              </a:solidFill>
              <a:prstDash val="sysDot"/>
              <a:headEnd type="none" w="med" len="med"/>
              <a:tailEnd type="triangle" w="med" len="med"/>
            </a:ln>
            <a:effectLst/>
          </p:spPr>
        </p:cxnSp>
        <p:sp>
          <p:nvSpPr>
            <p:cNvPr id="50" name="圆角矩形 49"/>
            <p:cNvSpPr/>
            <p:nvPr/>
          </p:nvSpPr>
          <p:spPr>
            <a:xfrm>
              <a:off x="159" y="3708"/>
              <a:ext cx="657" cy="367"/>
            </a:xfrm>
            <a:prstGeom prst="roundRect">
              <a:avLst/>
            </a:prstGeom>
            <a:solidFill>
              <a:srgbClr val="FF0000"/>
            </a:solidFill>
            <a:ln w="9525" cap="flat" cmpd="sng" algn="ctr">
              <a:solidFill>
                <a:srgbClr val="FFC000"/>
              </a:solidFill>
              <a:prstDash val="solid"/>
            </a:ln>
            <a:effectLst>
              <a:outerShdw blurRad="40000" dist="23000" dir="5400000" rotWithShape="0">
                <a:srgbClr val="000000">
                  <a:alpha val="35000"/>
                </a:srgbClr>
              </a:outerShdw>
            </a:effectLst>
          </p:spPr>
          <p:txBody>
            <a:bodyPr anchor="ct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1200" b="1" kern="0" dirty="0" smtClean="0">
                  <a:solidFill>
                    <a:srgbClr val="FFFF00"/>
                  </a:solidFill>
                  <a:latin typeface="Calibri"/>
                  <a:ea typeface="宋体" panose="02010600030101010101" pitchFamily="2" charset="-122"/>
                </a:rPr>
                <a:t>Joint Response</a:t>
              </a:r>
              <a:endParaRPr kumimoji="0" lang="zh-CN" altLang="en-US" sz="1200" b="1" i="0" u="none" strike="noStrike" kern="0" cap="none" spc="0" normalizeH="0" baseline="0" noProof="0" dirty="0">
                <a:ln>
                  <a:noFill/>
                </a:ln>
                <a:solidFill>
                  <a:srgbClr val="FFFF00"/>
                </a:solidFill>
                <a:effectLst/>
                <a:uLnTx/>
                <a:uFillTx/>
                <a:latin typeface="Calibri"/>
                <a:ea typeface="宋体" panose="02010600030101010101" pitchFamily="2" charset="-122"/>
                <a:cs typeface="+mn-cs"/>
              </a:endParaRPr>
            </a:p>
          </p:txBody>
        </p:sp>
        <p:sp>
          <p:nvSpPr>
            <p:cNvPr id="51" name="TextBox 13"/>
            <p:cNvSpPr txBox="1">
              <a:spLocks noChangeArrowheads="1"/>
            </p:cNvSpPr>
            <p:nvPr/>
          </p:nvSpPr>
          <p:spPr bwMode="auto">
            <a:xfrm>
              <a:off x="2154" y="3552"/>
              <a:ext cx="545" cy="135"/>
            </a:xfrm>
            <a:prstGeom prst="rect">
              <a:avLst/>
            </a:prstGeom>
            <a:solidFill>
              <a:sysClr val="window" lastClr="F8FBBF"/>
            </a:solidFill>
            <a:ln w="9525" algn="ctr">
              <a:solidFill>
                <a:srgbClr val="FF0000"/>
              </a:solidFill>
              <a:miter lim="800000"/>
              <a:headEnd/>
              <a:tailEnd/>
            </a:ln>
            <a:effectLst>
              <a:outerShdw blurRad="50800" dist="38100" dir="2700000" algn="tl" rotWithShape="0">
                <a:srgbClr val="000000">
                  <a:alpha val="39999"/>
                </a:srgbClr>
              </a:outerShdw>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900" b="1" kern="0" dirty="0" smtClean="0">
                  <a:solidFill>
                    <a:srgbClr val="000000"/>
                  </a:solidFill>
                  <a:latin typeface="Calibri" pitchFamily="34" charset="0"/>
                </a:rPr>
                <a:t>Large Screen</a:t>
              </a:r>
              <a:endParaRPr kumimoji="0" lang="en-US" altLang="zh-CN" sz="900" b="1" i="0" u="none" strike="noStrike" kern="0" cap="none" spc="0" normalizeH="0" baseline="0" noProof="0" dirty="0">
                <a:ln>
                  <a:noFill/>
                </a:ln>
                <a:solidFill>
                  <a:srgbClr val="000000"/>
                </a:solidFill>
                <a:effectLst/>
                <a:uLnTx/>
                <a:uFillTx/>
                <a:latin typeface="Calibri" pitchFamily="34" charset="0"/>
                <a:ea typeface="宋体" charset="-122"/>
              </a:endParaRPr>
            </a:p>
          </p:txBody>
        </p:sp>
        <p:cxnSp>
          <p:nvCxnSpPr>
            <p:cNvPr id="52" name="直接箭头连接符 96"/>
            <p:cNvCxnSpPr/>
            <p:nvPr/>
          </p:nvCxnSpPr>
          <p:spPr>
            <a:xfrm>
              <a:off x="1701" y="3716"/>
              <a:ext cx="0" cy="77"/>
            </a:xfrm>
            <a:prstGeom prst="straightConnector1">
              <a:avLst/>
            </a:prstGeom>
            <a:noFill/>
            <a:ln w="12700" cap="flat" cmpd="sng" algn="ctr">
              <a:solidFill>
                <a:srgbClr val="FF0000"/>
              </a:solidFill>
              <a:prstDash val="sysDot"/>
              <a:headEnd type="none" w="med" len="med"/>
              <a:tailEnd type="triangle" w="med" len="med"/>
            </a:ln>
            <a:effectLst/>
          </p:spPr>
        </p:cxnSp>
      </p:grpSp>
      <p:sp>
        <p:nvSpPr>
          <p:cNvPr id="62" name="文本框 61"/>
          <p:cNvSpPr txBox="1"/>
          <p:nvPr/>
        </p:nvSpPr>
        <p:spPr>
          <a:xfrm>
            <a:off x="655619" y="134827"/>
            <a:ext cx="4940776" cy="369332"/>
          </a:xfrm>
          <a:prstGeom prst="rect">
            <a:avLst/>
          </a:prstGeom>
          <a:noFill/>
        </p:spPr>
        <p:txBody>
          <a:bodyPr wrap="none" rtlCol="0">
            <a:spAutoFit/>
          </a:bodyPr>
          <a:lstStyle/>
          <a:p>
            <a:r>
              <a:rPr lang="en-US" altLang="zh-CN" dirty="0" smtClean="0"/>
              <a:t>Framework of IBF&amp;RBW for Urban Flooding</a:t>
            </a:r>
            <a:endParaRPr lang="zh-CN" altLang="en-US" dirty="0"/>
          </a:p>
        </p:txBody>
      </p:sp>
      <p:pic>
        <p:nvPicPr>
          <p:cNvPr id="63" name="图片 62"/>
          <p:cNvPicPr>
            <a:picLocks noChangeAspect="1"/>
          </p:cNvPicPr>
          <p:nvPr/>
        </p:nvPicPr>
        <p:blipFill>
          <a:blip r:embed="rId2"/>
          <a:stretch>
            <a:fillRect/>
          </a:stretch>
        </p:blipFill>
        <p:spPr>
          <a:xfrm>
            <a:off x="6141933" y="4469579"/>
            <a:ext cx="2884528" cy="2213376"/>
          </a:xfrm>
          <a:prstGeom prst="rect">
            <a:avLst/>
          </a:prstGeom>
        </p:spPr>
      </p:pic>
      <p:sp>
        <p:nvSpPr>
          <p:cNvPr id="64" name="文本框 63"/>
          <p:cNvSpPr txBox="1"/>
          <p:nvPr/>
        </p:nvSpPr>
        <p:spPr>
          <a:xfrm>
            <a:off x="6431477" y="4105892"/>
            <a:ext cx="2305439" cy="276999"/>
          </a:xfrm>
          <a:prstGeom prst="rect">
            <a:avLst/>
          </a:prstGeom>
          <a:noFill/>
        </p:spPr>
        <p:txBody>
          <a:bodyPr wrap="none" rtlCol="0">
            <a:spAutoFit/>
          </a:bodyPr>
          <a:lstStyle/>
          <a:p>
            <a:r>
              <a:rPr lang="en-US" altLang="zh-CN" sz="1200" dirty="0" smtClean="0"/>
              <a:t>Risk-based Warning Product</a:t>
            </a:r>
            <a:endParaRPr lang="zh-CN" altLang="en-US" sz="1200" dirty="0"/>
          </a:p>
        </p:txBody>
      </p:sp>
      <p:pic>
        <p:nvPicPr>
          <p:cNvPr id="65" name="图片 64"/>
          <p:cNvPicPr>
            <a:picLocks noChangeAspect="1"/>
          </p:cNvPicPr>
          <p:nvPr/>
        </p:nvPicPr>
        <p:blipFill>
          <a:blip r:embed="rId3"/>
          <a:stretch>
            <a:fillRect/>
          </a:stretch>
        </p:blipFill>
        <p:spPr>
          <a:xfrm>
            <a:off x="6090181" y="476672"/>
            <a:ext cx="2936280" cy="1957520"/>
          </a:xfrm>
          <a:prstGeom prst="rect">
            <a:avLst/>
          </a:prstGeom>
        </p:spPr>
      </p:pic>
      <p:pic>
        <p:nvPicPr>
          <p:cNvPr id="5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8676" y="2635781"/>
            <a:ext cx="1499290" cy="10758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下箭头 52"/>
          <p:cNvSpPr/>
          <p:nvPr/>
        </p:nvSpPr>
        <p:spPr>
          <a:xfrm>
            <a:off x="7584196" y="3801967"/>
            <a:ext cx="156156" cy="30392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cxnSp>
        <p:nvCxnSpPr>
          <p:cNvPr id="60" name="直接箭头连接符 59"/>
          <p:cNvCxnSpPr/>
          <p:nvPr/>
        </p:nvCxnSpPr>
        <p:spPr bwMode="auto">
          <a:xfrm>
            <a:off x="3699865" y="4005064"/>
            <a:ext cx="296071" cy="0"/>
          </a:xfrm>
          <a:prstGeom prst="straightConnector1">
            <a:avLst/>
          </a:prstGeom>
          <a:noFill/>
          <a:ln w="9525" cap="flat" cmpd="sng" algn="ctr">
            <a:solidFill>
              <a:srgbClr val="FFC000"/>
            </a:solidFill>
            <a:prstDash val="sysDot"/>
            <a:headEnd type="triangle" w="med" len="med"/>
            <a:tailEnd type="none" w="med" len="med"/>
          </a:ln>
          <a:effectLst/>
        </p:spPr>
      </p:cxnSp>
      <p:sp>
        <p:nvSpPr>
          <p:cNvPr id="59" name="TextBox 28"/>
          <p:cNvSpPr txBox="1"/>
          <p:nvPr/>
        </p:nvSpPr>
        <p:spPr bwMode="auto">
          <a:xfrm>
            <a:off x="3923928" y="3861048"/>
            <a:ext cx="1718065" cy="214340"/>
          </a:xfrm>
          <a:prstGeom prst="rect">
            <a:avLst/>
          </a:prstGeom>
          <a:solidFill>
            <a:sysClr val="window" lastClr="F8FBBF"/>
          </a:solidFill>
          <a:ln w="9525" cap="flat" cmpd="sng" algn="ctr">
            <a:solidFill>
              <a:srgbClr val="92D050"/>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Community flooding risk database</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68341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Autofit/>
          </a:bodyPr>
          <a:lstStyle/>
          <a:p>
            <a:pPr algn="ctr"/>
            <a:r>
              <a:rPr lang="en-US" sz="3200" b="1" dirty="0">
                <a:solidFill>
                  <a:srgbClr val="000066"/>
                </a:solidFill>
              </a:rPr>
              <a:t>Why good forecasts result in a poor response?</a:t>
            </a:r>
          </a:p>
        </p:txBody>
      </p:sp>
      <p:sp>
        <p:nvSpPr>
          <p:cNvPr id="10243" name="Content Placeholder 2"/>
          <p:cNvSpPr>
            <a:spLocks noGrp="1"/>
          </p:cNvSpPr>
          <p:nvPr>
            <p:ph idx="1"/>
          </p:nvPr>
        </p:nvSpPr>
        <p:spPr/>
        <p:txBody>
          <a:bodyPr/>
          <a:lstStyle/>
          <a:p>
            <a:r>
              <a:rPr lang="en-US" sz="2400" dirty="0">
                <a:solidFill>
                  <a:srgbClr val="000066"/>
                </a:solidFill>
              </a:rPr>
              <a:t>Numerous examples of good forecasts but underestimated impacts and inadequate response</a:t>
            </a:r>
          </a:p>
          <a:p>
            <a:r>
              <a:rPr lang="en-US" sz="2400" dirty="0" smtClean="0">
                <a:solidFill>
                  <a:srgbClr val="000066"/>
                </a:solidFill>
              </a:rPr>
              <a:t>Super</a:t>
            </a:r>
            <a:r>
              <a:rPr lang="en-US" sz="2400" dirty="0">
                <a:solidFill>
                  <a:srgbClr val="000066"/>
                </a:solidFill>
              </a:rPr>
              <a:t>-typhoon </a:t>
            </a:r>
            <a:r>
              <a:rPr lang="en-US" sz="2400" dirty="0" err="1">
                <a:solidFill>
                  <a:srgbClr val="000066"/>
                </a:solidFill>
              </a:rPr>
              <a:t>Haiyan</a:t>
            </a:r>
            <a:r>
              <a:rPr lang="en-US" sz="2400" dirty="0">
                <a:solidFill>
                  <a:srgbClr val="000066"/>
                </a:solidFill>
              </a:rPr>
              <a:t> (Yolanda): Philippines - &gt;6000 fatalities, &gt;28000 injured, &gt;1700 missing, &gt;1.6 million affected and &gt;US$ 827 million damage to agriculture and infrastructure</a:t>
            </a:r>
          </a:p>
          <a:p>
            <a:r>
              <a:rPr lang="en-US" sz="2400" dirty="0">
                <a:solidFill>
                  <a:srgbClr val="000066"/>
                </a:solidFill>
              </a:rPr>
              <a:t>Accurate warnings issued (rain, wind) </a:t>
            </a:r>
          </a:p>
          <a:p>
            <a:r>
              <a:rPr lang="en-US" sz="2400" dirty="0">
                <a:solidFill>
                  <a:srgbClr val="000066"/>
                </a:solidFill>
              </a:rPr>
              <a:t>Good indication of storm surge</a:t>
            </a:r>
          </a:p>
          <a:p>
            <a:r>
              <a:rPr lang="en-US" sz="2400" dirty="0">
                <a:solidFill>
                  <a:srgbClr val="000066"/>
                </a:solidFill>
              </a:rPr>
              <a:t>Not enough knowledge of storm surge impacts</a:t>
            </a:r>
          </a:p>
        </p:txBody>
      </p:sp>
      <p:sp>
        <p:nvSpPr>
          <p:cNvPr id="10245"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278E5904-E749-0946-952C-4778BB132C06}" type="slidenum">
              <a:rPr lang="en-US" sz="1200"/>
              <a:pPr/>
              <a:t>4</a:t>
            </a:fld>
            <a:endParaRPr lang="en-US" sz="1200"/>
          </a:p>
        </p:txBody>
      </p:sp>
    </p:spTree>
    <p:extLst>
      <p:ext uri="{BB962C8B-B14F-4D97-AF65-F5344CB8AC3E}">
        <p14:creationId xmlns:p14="http://schemas.microsoft.com/office/powerpoint/2010/main" val="264737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218"/>
          <p:cNvSpPr>
            <a:spLocks noGrp="1"/>
          </p:cNvSpPr>
          <p:nvPr>
            <p:ph type="body" idx="1"/>
          </p:nvPr>
        </p:nvSpPr>
        <p:spPr>
          <a:xfrm>
            <a:off x="4648200" y="3938588"/>
            <a:ext cx="4038600" cy="2187575"/>
          </a:xfrm>
        </p:spPr>
        <p:txBody>
          <a:bodyPr tIns="45700" bIns="45700"/>
          <a:lstStyle/>
          <a:p>
            <a:pPr marL="0" indent="0" eaLnBrk="1" hangingPunct="1">
              <a:spcBef>
                <a:spcPct val="0"/>
              </a:spcBef>
              <a:spcAft>
                <a:spcPts val="838"/>
              </a:spcAft>
              <a:buFontTx/>
              <a:buNone/>
            </a:pPr>
            <a:endParaRPr lang="en-GB" altLang="en-US" smtClean="0">
              <a:ea typeface="ＭＳ Ｐゴシック" pitchFamily="34" charset="-128"/>
              <a:cs typeface="Arial" charset="0"/>
            </a:endParaRPr>
          </a:p>
        </p:txBody>
      </p:sp>
      <p:pic>
        <p:nvPicPr>
          <p:cNvPr id="11267" name="Shape 21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Shape 220"/>
          <p:cNvSpPr txBox="1">
            <a:spLocks noChangeArrowheads="1"/>
          </p:cNvSpPr>
          <p:nvPr/>
        </p:nvSpPr>
        <p:spPr bwMode="auto">
          <a:xfrm>
            <a:off x="4606925" y="549275"/>
            <a:ext cx="45370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a:lnSpc>
                <a:spcPct val="85000"/>
              </a:lnSpc>
              <a:buClr>
                <a:srgbClr val="FFFFFF"/>
              </a:buClr>
              <a:buSzPct val="25000"/>
              <a:buFont typeface="Arial" charset="0"/>
              <a:buNone/>
            </a:pPr>
            <a:r>
              <a:rPr lang="en-US" altLang="en-US" sz="3600">
                <a:solidFill>
                  <a:srgbClr val="FFFFFF"/>
                </a:solidFill>
              </a:rPr>
              <a:t>Typhoon Haiyan </a:t>
            </a:r>
          </a:p>
        </p:txBody>
      </p:sp>
    </p:spTree>
    <p:extLst>
      <p:ext uri="{BB962C8B-B14F-4D97-AF65-F5344CB8AC3E}">
        <p14:creationId xmlns:p14="http://schemas.microsoft.com/office/powerpoint/2010/main" val="2952694294"/>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449263"/>
          </a:xfrm>
        </p:spPr>
        <p:txBody>
          <a:bodyPr>
            <a:normAutofit fontScale="90000"/>
          </a:bodyPr>
          <a:lstStyle/>
          <a:p>
            <a:pPr algn="ctr">
              <a:defRPr/>
            </a:pPr>
            <a:r>
              <a:rPr lang="en-US" sz="4400" b="1" dirty="0" smtClean="0">
                <a:solidFill>
                  <a:srgbClr val="000066"/>
                </a:solidFill>
              </a:rPr>
              <a:t>What worked, what didn’t?</a:t>
            </a:r>
            <a:endParaRPr lang="en-US" sz="4400" dirty="0">
              <a:solidFill>
                <a:schemeClr val="bg1">
                  <a:lumMod val="50000"/>
                </a:schemeClr>
              </a:solidFill>
            </a:endParaRPr>
          </a:p>
        </p:txBody>
      </p:sp>
      <p:sp>
        <p:nvSpPr>
          <p:cNvPr id="36867" name="Content Placeholder 3"/>
          <p:cNvSpPr>
            <a:spLocks noGrp="1"/>
          </p:cNvSpPr>
          <p:nvPr>
            <p:ph sz="half" idx="1"/>
          </p:nvPr>
        </p:nvSpPr>
        <p:spPr>
          <a:xfrm>
            <a:off x="457200" y="1035050"/>
            <a:ext cx="4060825" cy="4525963"/>
          </a:xfrm>
        </p:spPr>
        <p:txBody>
          <a:bodyPr>
            <a:normAutofit fontScale="92500" lnSpcReduction="20000"/>
          </a:bodyPr>
          <a:lstStyle/>
          <a:p>
            <a:pPr marL="457200" indent="-457200">
              <a:buFont typeface="Wingdings" pitchFamily="2" charset="2"/>
              <a:buAutoNum type="arabicPeriod"/>
            </a:pPr>
            <a:r>
              <a:rPr lang="en-US" altLang="en-US" sz="2000" smtClean="0">
                <a:solidFill>
                  <a:srgbClr val="7F7F7F"/>
                </a:solidFill>
                <a:ea typeface="ＭＳ Ｐゴシック" pitchFamily="34" charset="-128"/>
              </a:rPr>
              <a:t>Good track and intensity forecasts well in advance</a:t>
            </a:r>
          </a:p>
          <a:p>
            <a:pPr marL="457200" indent="-457200">
              <a:buFont typeface="Wingdings" pitchFamily="2" charset="2"/>
              <a:buAutoNum type="arabicPeriod"/>
            </a:pPr>
            <a:r>
              <a:rPr lang="en-US" altLang="en-US" sz="2000" smtClean="0">
                <a:solidFill>
                  <a:srgbClr val="7F7F7F"/>
                </a:solidFill>
                <a:ea typeface="ＭＳ Ｐゴシック" pitchFamily="34" charset="-128"/>
              </a:rPr>
              <a:t>Warnings issued at provincial level</a:t>
            </a:r>
          </a:p>
          <a:p>
            <a:pPr marL="457200" indent="-457200">
              <a:buFont typeface="Wingdings" pitchFamily="2" charset="2"/>
              <a:buAutoNum type="arabicPeriod"/>
            </a:pPr>
            <a:r>
              <a:rPr lang="en-US" altLang="en-US" sz="2000" smtClean="0">
                <a:solidFill>
                  <a:srgbClr val="7F7F7F"/>
                </a:solidFill>
                <a:ea typeface="ＭＳ Ｐゴシック" pitchFamily="34" charset="-128"/>
              </a:rPr>
              <a:t>Government was engaged and committed</a:t>
            </a:r>
          </a:p>
          <a:p>
            <a:pPr marL="457200" indent="-457200">
              <a:buFont typeface="Wingdings" pitchFamily="2" charset="2"/>
              <a:buAutoNum type="arabicPeriod"/>
            </a:pPr>
            <a:r>
              <a:rPr lang="en-US" altLang="en-US" sz="2000" smtClean="0">
                <a:solidFill>
                  <a:srgbClr val="7F7F7F"/>
                </a:solidFill>
                <a:ea typeface="ＭＳ Ｐゴシック" pitchFamily="34" charset="-128"/>
              </a:rPr>
              <a:t>Coordination at local level ok</a:t>
            </a:r>
          </a:p>
          <a:p>
            <a:pPr marL="457200" indent="-457200">
              <a:buFont typeface="Wingdings" pitchFamily="2" charset="2"/>
              <a:buAutoNum type="arabicPeriod"/>
            </a:pPr>
            <a:r>
              <a:rPr lang="en-US" altLang="en-US" sz="2000" smtClean="0">
                <a:solidFill>
                  <a:srgbClr val="7F7F7F"/>
                </a:solidFill>
                <a:ea typeface="ＭＳ Ｐゴシック" pitchFamily="34" charset="-128"/>
              </a:rPr>
              <a:t>NDRRMC embeds PAGASA staff (2 days before landfall)</a:t>
            </a:r>
          </a:p>
          <a:p>
            <a:pPr marL="457200" indent="-457200">
              <a:buFontTx/>
              <a:buAutoNum type="arabicPeriod"/>
            </a:pPr>
            <a:r>
              <a:rPr lang="en-US" altLang="en-US" sz="2000" smtClean="0">
                <a:solidFill>
                  <a:srgbClr val="7F7F7F"/>
                </a:solidFill>
                <a:ea typeface="ＭＳ Ｐゴシック" pitchFamily="34" charset="-128"/>
              </a:rPr>
              <a:t>Good policies and laws guide DRM and PAGASA</a:t>
            </a:r>
          </a:p>
          <a:p>
            <a:pPr marL="457200" indent="-457200">
              <a:buFont typeface="Wingdings" pitchFamily="2" charset="2"/>
              <a:buAutoNum type="arabicPeriod"/>
            </a:pPr>
            <a:r>
              <a:rPr lang="en-US" altLang="en-US" sz="2000" smtClean="0">
                <a:solidFill>
                  <a:srgbClr val="7F7F7F"/>
                </a:solidFill>
                <a:ea typeface="ＭＳ Ｐゴシック" pitchFamily="34" charset="-128"/>
              </a:rPr>
              <a:t>Good observing network</a:t>
            </a:r>
          </a:p>
          <a:p>
            <a:pPr marL="457200" indent="-457200">
              <a:buFont typeface="Wingdings" pitchFamily="2" charset="2"/>
              <a:buAutoNum type="arabicPeriod"/>
            </a:pPr>
            <a:r>
              <a:rPr lang="en-US" altLang="en-US" sz="2000" smtClean="0">
                <a:solidFill>
                  <a:srgbClr val="7F7F7F"/>
                </a:solidFill>
                <a:ea typeface="ＭＳ Ｐゴシック" pitchFamily="34" charset="-128"/>
              </a:rPr>
              <a:t>First responders in place in advance</a:t>
            </a:r>
          </a:p>
          <a:p>
            <a:pPr marL="457200" indent="-457200">
              <a:buFont typeface="Wingdings" pitchFamily="2" charset="2"/>
              <a:buAutoNum type="arabicPeriod"/>
            </a:pPr>
            <a:endParaRPr lang="en-US" altLang="en-US" sz="2000" smtClean="0">
              <a:ea typeface="ＭＳ Ｐゴシック" pitchFamily="34" charset="-128"/>
            </a:endParaRPr>
          </a:p>
          <a:p>
            <a:pPr marL="457200" indent="-457200">
              <a:buFont typeface="Wingdings" pitchFamily="2" charset="2"/>
              <a:buAutoNum type="arabicPeriod"/>
            </a:pPr>
            <a:endParaRPr lang="en-US" altLang="en-US" sz="2000" smtClean="0">
              <a:ea typeface="ＭＳ Ｐゴシック" pitchFamily="34" charset="-128"/>
            </a:endParaRPr>
          </a:p>
        </p:txBody>
      </p:sp>
      <p:sp>
        <p:nvSpPr>
          <p:cNvPr id="36868" name="Content Placeholder 4"/>
          <p:cNvSpPr>
            <a:spLocks noGrp="1"/>
          </p:cNvSpPr>
          <p:nvPr>
            <p:ph sz="half" idx="2"/>
          </p:nvPr>
        </p:nvSpPr>
        <p:spPr>
          <a:xfrm>
            <a:off x="4625975" y="1035050"/>
            <a:ext cx="4060825" cy="4525963"/>
          </a:xfrm>
        </p:spPr>
        <p:txBody>
          <a:bodyPr>
            <a:normAutofit fontScale="92500" lnSpcReduction="20000"/>
          </a:bodyPr>
          <a:lstStyle/>
          <a:p>
            <a:pPr marL="457200" indent="-457200">
              <a:buFont typeface="Wingdings" pitchFamily="2" charset="2"/>
              <a:buAutoNum type="arabicPeriod"/>
            </a:pPr>
            <a:r>
              <a:rPr lang="en-US" altLang="en-US" sz="2000" smtClean="0">
                <a:ea typeface="ＭＳ Ｐゴシック" pitchFamily="34" charset="-128"/>
              </a:rPr>
              <a:t>Warnings not understood; did not trigger life saving actions</a:t>
            </a:r>
          </a:p>
          <a:p>
            <a:pPr marL="457200" indent="-457200">
              <a:buFont typeface="Wingdings" pitchFamily="2" charset="2"/>
              <a:buAutoNum type="arabicPeriod"/>
            </a:pPr>
            <a:r>
              <a:rPr lang="en-US" altLang="en-US" sz="2000" smtClean="0">
                <a:ea typeface="ＭＳ Ｐゴシック" pitchFamily="34" charset="-128"/>
              </a:rPr>
              <a:t>Risk of storm surge not understood or underestimated</a:t>
            </a:r>
          </a:p>
          <a:p>
            <a:pPr marL="457200" indent="-457200">
              <a:buFont typeface="Wingdings" pitchFamily="2" charset="2"/>
              <a:buAutoNum type="arabicPeriod"/>
            </a:pPr>
            <a:r>
              <a:rPr lang="en-US" altLang="en-US" sz="2000" smtClean="0">
                <a:ea typeface="ＭＳ Ｐゴシック" pitchFamily="34" charset="-128"/>
              </a:rPr>
              <a:t>Inundation distance 1-2 km; people needed several hours in poor weather conditions to evacuate – many didn’t</a:t>
            </a:r>
          </a:p>
          <a:p>
            <a:pPr marL="457200" indent="-457200">
              <a:buFont typeface="Wingdings" pitchFamily="2" charset="2"/>
              <a:buAutoNum type="arabicPeriod"/>
            </a:pPr>
            <a:r>
              <a:rPr lang="en-US" altLang="en-US" sz="2000" smtClean="0">
                <a:ea typeface="ＭＳ Ｐゴシック" pitchFamily="34" charset="-128"/>
              </a:rPr>
              <a:t>Emergency preparedness is decentralized – Local Gov. Units receive same info. but act differently</a:t>
            </a:r>
          </a:p>
          <a:p>
            <a:pPr marL="457200" indent="-457200">
              <a:buFont typeface="Wingdings" pitchFamily="2" charset="2"/>
              <a:buAutoNum type="arabicPeriod"/>
            </a:pPr>
            <a:r>
              <a:rPr lang="en-US" altLang="en-US" sz="2000" smtClean="0">
                <a:ea typeface="ＭＳ Ｐゴシック" pitchFamily="34" charset="-128"/>
              </a:rPr>
              <a:t>Bulletins were made manually and prone to errors and delays</a:t>
            </a:r>
          </a:p>
          <a:p>
            <a:pPr marL="457200" indent="-457200">
              <a:buFont typeface="Wingdings" pitchFamily="2" charset="2"/>
              <a:buAutoNum type="arabicPeriod"/>
            </a:pPr>
            <a:r>
              <a:rPr lang="en-US" altLang="en-US" sz="2000" smtClean="0">
                <a:ea typeface="ＭＳ Ｐゴシック" pitchFamily="34" charset="-128"/>
              </a:rPr>
              <a:t>Weather models and other hazard models not coupled</a:t>
            </a:r>
          </a:p>
        </p:txBody>
      </p:sp>
    </p:spTree>
    <p:extLst>
      <p:ext uri="{BB962C8B-B14F-4D97-AF65-F5344CB8AC3E}">
        <p14:creationId xmlns:p14="http://schemas.microsoft.com/office/powerpoint/2010/main" val="282825727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449263"/>
          </a:xfrm>
        </p:spPr>
        <p:txBody>
          <a:bodyPr>
            <a:normAutofit fontScale="90000"/>
          </a:bodyPr>
          <a:lstStyle/>
          <a:p>
            <a:pPr algn="ctr">
              <a:defRPr/>
            </a:pPr>
            <a:r>
              <a:rPr lang="en-US" sz="4400" b="1" dirty="0" smtClean="0">
                <a:solidFill>
                  <a:srgbClr val="000066"/>
                </a:solidFill>
              </a:rPr>
              <a:t>What worked, what didn’t?</a:t>
            </a:r>
            <a:endParaRPr lang="en-US" sz="4400" dirty="0">
              <a:solidFill>
                <a:schemeClr val="bg1">
                  <a:lumMod val="50000"/>
                </a:schemeClr>
              </a:solidFill>
            </a:endParaRPr>
          </a:p>
        </p:txBody>
      </p:sp>
      <p:sp>
        <p:nvSpPr>
          <p:cNvPr id="37891" name="Content Placeholder 3"/>
          <p:cNvSpPr>
            <a:spLocks noGrp="1"/>
          </p:cNvSpPr>
          <p:nvPr>
            <p:ph sz="half" idx="1"/>
          </p:nvPr>
        </p:nvSpPr>
        <p:spPr>
          <a:xfrm>
            <a:off x="457200" y="1035050"/>
            <a:ext cx="4060825" cy="4525963"/>
          </a:xfrm>
        </p:spPr>
        <p:txBody>
          <a:bodyPr>
            <a:normAutofit fontScale="92500" lnSpcReduction="10000"/>
          </a:bodyPr>
          <a:lstStyle/>
          <a:p>
            <a:pPr marL="457200" indent="-457200">
              <a:buFont typeface="Wingdings" pitchFamily="2" charset="2"/>
              <a:buAutoNum type="arabicPeriod"/>
            </a:pPr>
            <a:r>
              <a:rPr lang="en-US" altLang="en-US" sz="2000" smtClean="0">
                <a:solidFill>
                  <a:srgbClr val="7F7F7F"/>
                </a:solidFill>
                <a:ea typeface="ＭＳ Ｐゴシック" pitchFamily="34" charset="-128"/>
              </a:rPr>
              <a:t>Good track and intensity forecasts well in advance</a:t>
            </a:r>
          </a:p>
          <a:p>
            <a:pPr marL="457200" indent="-457200">
              <a:buFont typeface="Wingdings" pitchFamily="2" charset="2"/>
              <a:buAutoNum type="arabicPeriod"/>
            </a:pPr>
            <a:r>
              <a:rPr lang="en-US" altLang="en-US" sz="2000" smtClean="0">
                <a:solidFill>
                  <a:srgbClr val="7F7F7F"/>
                </a:solidFill>
                <a:ea typeface="ＭＳ Ｐゴシック" pitchFamily="34" charset="-128"/>
              </a:rPr>
              <a:t>Warnings issued at provincial level</a:t>
            </a:r>
          </a:p>
          <a:p>
            <a:pPr marL="457200" indent="-457200">
              <a:buFont typeface="Wingdings" pitchFamily="2" charset="2"/>
              <a:buAutoNum type="arabicPeriod"/>
            </a:pPr>
            <a:r>
              <a:rPr lang="en-US" altLang="en-US" sz="2000" smtClean="0">
                <a:solidFill>
                  <a:srgbClr val="7F7F7F"/>
                </a:solidFill>
                <a:ea typeface="ＭＳ Ｐゴシック" pitchFamily="34" charset="-128"/>
              </a:rPr>
              <a:t>Government was engaged and committed</a:t>
            </a:r>
          </a:p>
          <a:p>
            <a:pPr marL="457200" indent="-457200">
              <a:buFont typeface="Wingdings" pitchFamily="2" charset="2"/>
              <a:buAutoNum type="arabicPeriod"/>
            </a:pPr>
            <a:r>
              <a:rPr lang="en-US" altLang="en-US" sz="2000" smtClean="0">
                <a:solidFill>
                  <a:srgbClr val="7F7F7F"/>
                </a:solidFill>
                <a:ea typeface="ＭＳ Ｐゴシック" pitchFamily="34" charset="-128"/>
              </a:rPr>
              <a:t>Coordination at local level ok</a:t>
            </a:r>
          </a:p>
          <a:p>
            <a:pPr marL="457200" indent="-457200">
              <a:buFont typeface="Wingdings" pitchFamily="2" charset="2"/>
              <a:buAutoNum type="arabicPeriod"/>
            </a:pPr>
            <a:r>
              <a:rPr lang="en-US" altLang="en-US" sz="2000" smtClean="0">
                <a:solidFill>
                  <a:srgbClr val="7F7F7F"/>
                </a:solidFill>
                <a:ea typeface="ＭＳ Ｐゴシック" pitchFamily="34" charset="-128"/>
              </a:rPr>
              <a:t>NDRRMC embeds PAGASA staff (2 days before landfall)</a:t>
            </a:r>
          </a:p>
          <a:p>
            <a:pPr marL="457200" indent="-457200">
              <a:buFont typeface="Wingdings" pitchFamily="2" charset="2"/>
              <a:buAutoNum type="arabicPeriod"/>
            </a:pPr>
            <a:r>
              <a:rPr lang="en-US" altLang="en-US" sz="2000" smtClean="0">
                <a:solidFill>
                  <a:srgbClr val="7F7F7F"/>
                </a:solidFill>
                <a:ea typeface="ＭＳ Ｐゴシック" pitchFamily="34" charset="-128"/>
              </a:rPr>
              <a:t>Good policies and laws guide DRM and PAGASA</a:t>
            </a:r>
          </a:p>
          <a:p>
            <a:pPr marL="457200" indent="-457200">
              <a:buFont typeface="Wingdings" pitchFamily="2" charset="2"/>
              <a:buAutoNum type="arabicPeriod"/>
            </a:pPr>
            <a:r>
              <a:rPr lang="en-US" altLang="en-US" sz="2000" smtClean="0">
                <a:solidFill>
                  <a:srgbClr val="7F7F7F"/>
                </a:solidFill>
                <a:ea typeface="ＭＳ Ｐゴシック" pitchFamily="34" charset="-128"/>
              </a:rPr>
              <a:t>Good observing network</a:t>
            </a:r>
          </a:p>
          <a:p>
            <a:pPr marL="457200" indent="-457200">
              <a:buFont typeface="Wingdings" pitchFamily="2" charset="2"/>
              <a:buAutoNum type="arabicPeriod"/>
            </a:pPr>
            <a:r>
              <a:rPr lang="en-US" altLang="en-US" sz="2000" smtClean="0">
                <a:solidFill>
                  <a:srgbClr val="7F7F7F"/>
                </a:solidFill>
                <a:ea typeface="ＭＳ Ｐゴシック" pitchFamily="34" charset="-128"/>
              </a:rPr>
              <a:t>First responders in place in advance</a:t>
            </a:r>
          </a:p>
          <a:p>
            <a:pPr marL="457200" indent="-457200">
              <a:buFont typeface="Wingdings" pitchFamily="2" charset="2"/>
              <a:buAutoNum type="arabicPeriod"/>
            </a:pPr>
            <a:endParaRPr lang="en-US" altLang="en-US" sz="2000" smtClean="0">
              <a:solidFill>
                <a:srgbClr val="7F7F7F"/>
              </a:solidFill>
              <a:ea typeface="ＭＳ Ｐゴシック" pitchFamily="34" charset="-128"/>
            </a:endParaRPr>
          </a:p>
          <a:p>
            <a:pPr marL="457200" indent="-457200">
              <a:buFont typeface="Wingdings" pitchFamily="2" charset="2"/>
              <a:buAutoNum type="arabicPeriod"/>
            </a:pPr>
            <a:endParaRPr lang="en-US" altLang="en-US" sz="2000" smtClean="0">
              <a:solidFill>
                <a:srgbClr val="7F7F7F"/>
              </a:solidFill>
              <a:ea typeface="ＭＳ Ｐゴシック" pitchFamily="34" charset="-128"/>
            </a:endParaRPr>
          </a:p>
        </p:txBody>
      </p:sp>
      <p:sp>
        <p:nvSpPr>
          <p:cNvPr id="37892" name="Content Placeholder 4"/>
          <p:cNvSpPr>
            <a:spLocks noGrp="1"/>
          </p:cNvSpPr>
          <p:nvPr>
            <p:ph sz="half" idx="2"/>
          </p:nvPr>
        </p:nvSpPr>
        <p:spPr>
          <a:xfrm>
            <a:off x="4625975" y="1035050"/>
            <a:ext cx="4060825" cy="4525963"/>
          </a:xfrm>
        </p:spPr>
        <p:txBody>
          <a:bodyPr>
            <a:normAutofit fontScale="92500" lnSpcReduction="10000"/>
          </a:bodyPr>
          <a:lstStyle/>
          <a:p>
            <a:pPr marL="457200" indent="-457200">
              <a:buFont typeface="Arial Narrow" pitchFamily="34" charset="0"/>
              <a:buAutoNum type="arabicPeriod" startAt="7"/>
            </a:pPr>
            <a:r>
              <a:rPr lang="en-US" altLang="en-US" sz="2000" smtClean="0">
                <a:ea typeface="ＭＳ Ｐゴシック" pitchFamily="34" charset="-128"/>
              </a:rPr>
              <a:t>Lack of scientific and technical capacity to translate hazard information into impacts – therefore, impacts underestimated</a:t>
            </a:r>
          </a:p>
          <a:p>
            <a:pPr marL="457200" indent="-457200">
              <a:buFont typeface="Arial Narrow" pitchFamily="34" charset="0"/>
              <a:buAutoNum type="arabicPeriod" startAt="7"/>
            </a:pPr>
            <a:r>
              <a:rPr lang="en-US" altLang="en-US" sz="2000" smtClean="0">
                <a:ea typeface="ＭＳ Ｐゴシック" pitchFamily="34" charset="-128"/>
              </a:rPr>
              <a:t>Lack of appreciation and utilization of available hazard maps at local level for extremely severe storm surge resulted in evacuation to unsafe shelters that got destroyed</a:t>
            </a:r>
          </a:p>
          <a:p>
            <a:pPr marL="457200" indent="-457200">
              <a:buFont typeface="Arial Narrow" pitchFamily="34" charset="0"/>
              <a:buAutoNum type="arabicPeriod" startAt="7"/>
            </a:pPr>
            <a:r>
              <a:rPr lang="en-US" altLang="en-US" sz="2000" smtClean="0">
                <a:ea typeface="ＭＳ Ｐゴシック" pitchFamily="34" charset="-128"/>
              </a:rPr>
              <a:t>Inconsistency in interpretation of information from different sources delivered through multiple channels contributed to public and responder confusion</a:t>
            </a:r>
          </a:p>
        </p:txBody>
      </p:sp>
    </p:spTree>
    <p:extLst>
      <p:ext uri="{BB962C8B-B14F-4D97-AF65-F5344CB8AC3E}">
        <p14:creationId xmlns:p14="http://schemas.microsoft.com/office/powerpoint/2010/main" val="233236123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449263"/>
          </a:xfrm>
        </p:spPr>
        <p:txBody>
          <a:bodyPr>
            <a:normAutofit fontScale="90000"/>
          </a:bodyPr>
          <a:lstStyle/>
          <a:p>
            <a:pPr algn="ctr">
              <a:defRPr/>
            </a:pPr>
            <a:r>
              <a:rPr lang="en-US" sz="4400" b="1" dirty="0" smtClean="0">
                <a:solidFill>
                  <a:srgbClr val="000066"/>
                </a:solidFill>
              </a:rPr>
              <a:t>What worked, what didn’t?</a:t>
            </a:r>
            <a:endParaRPr lang="en-US" sz="4400" dirty="0">
              <a:solidFill>
                <a:schemeClr val="bg1">
                  <a:lumMod val="50000"/>
                </a:schemeClr>
              </a:solidFill>
            </a:endParaRPr>
          </a:p>
        </p:txBody>
      </p:sp>
      <p:sp>
        <p:nvSpPr>
          <p:cNvPr id="38915" name="Content Placeholder 3"/>
          <p:cNvSpPr>
            <a:spLocks noGrp="1"/>
          </p:cNvSpPr>
          <p:nvPr>
            <p:ph sz="half" idx="1"/>
          </p:nvPr>
        </p:nvSpPr>
        <p:spPr>
          <a:xfrm>
            <a:off x="457200" y="1035050"/>
            <a:ext cx="4060825" cy="4525963"/>
          </a:xfrm>
        </p:spPr>
        <p:txBody>
          <a:bodyPr>
            <a:normAutofit lnSpcReduction="10000"/>
          </a:bodyPr>
          <a:lstStyle/>
          <a:p>
            <a:pPr marL="457200" indent="-457200">
              <a:buFont typeface="Wingdings" pitchFamily="2" charset="2"/>
              <a:buAutoNum type="arabicPeriod"/>
            </a:pPr>
            <a:r>
              <a:rPr lang="en-US" altLang="en-US" sz="2000" smtClean="0">
                <a:solidFill>
                  <a:srgbClr val="000066"/>
                </a:solidFill>
                <a:ea typeface="ＭＳ Ｐゴシック" pitchFamily="34" charset="-128"/>
              </a:rPr>
              <a:t>Good track and intensity forecasts well in advance</a:t>
            </a:r>
          </a:p>
          <a:p>
            <a:pPr marL="457200" indent="-457200">
              <a:buFont typeface="Wingdings" pitchFamily="2" charset="2"/>
              <a:buAutoNum type="arabicPeriod"/>
            </a:pPr>
            <a:r>
              <a:rPr lang="en-US" altLang="en-US" sz="2000" smtClean="0">
                <a:solidFill>
                  <a:srgbClr val="000066"/>
                </a:solidFill>
                <a:ea typeface="ＭＳ Ｐゴシック" pitchFamily="34" charset="-128"/>
              </a:rPr>
              <a:t>Warnings issued at provincial level</a:t>
            </a:r>
          </a:p>
          <a:p>
            <a:pPr marL="457200" indent="-457200">
              <a:buFont typeface="Wingdings" pitchFamily="2" charset="2"/>
              <a:buAutoNum type="arabicPeriod"/>
            </a:pPr>
            <a:r>
              <a:rPr lang="en-US" altLang="en-US" sz="2000" smtClean="0">
                <a:solidFill>
                  <a:srgbClr val="000066"/>
                </a:solidFill>
                <a:ea typeface="ＭＳ Ｐゴシック" pitchFamily="34" charset="-128"/>
              </a:rPr>
              <a:t>Government was engaged and committed</a:t>
            </a:r>
          </a:p>
          <a:p>
            <a:pPr marL="457200" indent="-457200">
              <a:buFont typeface="Wingdings" pitchFamily="2" charset="2"/>
              <a:buAutoNum type="arabicPeriod"/>
            </a:pPr>
            <a:r>
              <a:rPr lang="en-US" altLang="en-US" sz="2000" smtClean="0">
                <a:solidFill>
                  <a:srgbClr val="000066"/>
                </a:solidFill>
                <a:ea typeface="ＭＳ Ｐゴシック" pitchFamily="34" charset="-128"/>
              </a:rPr>
              <a:t>Coordination at local level ok</a:t>
            </a:r>
          </a:p>
          <a:p>
            <a:pPr marL="457200" indent="-457200">
              <a:buFont typeface="Wingdings" pitchFamily="2" charset="2"/>
              <a:buAutoNum type="arabicPeriod"/>
            </a:pPr>
            <a:r>
              <a:rPr lang="en-US" altLang="en-US" sz="2000" smtClean="0">
                <a:solidFill>
                  <a:srgbClr val="000066"/>
                </a:solidFill>
                <a:ea typeface="ＭＳ Ｐゴシック" pitchFamily="34" charset="-128"/>
              </a:rPr>
              <a:t>NDRRMC embeds PAGASA staff (2 days before landfall)</a:t>
            </a:r>
          </a:p>
          <a:p>
            <a:pPr marL="457200" indent="-457200">
              <a:buFont typeface="Wingdings" pitchFamily="2" charset="2"/>
              <a:buAutoNum type="arabicPeriod"/>
            </a:pPr>
            <a:r>
              <a:rPr lang="en-US" altLang="en-US" sz="2000" smtClean="0">
                <a:solidFill>
                  <a:srgbClr val="000066"/>
                </a:solidFill>
                <a:ea typeface="ＭＳ Ｐゴシック" pitchFamily="34" charset="-128"/>
              </a:rPr>
              <a:t>Good policies and laws guide DRM and PAGASA</a:t>
            </a:r>
          </a:p>
          <a:p>
            <a:pPr marL="457200" indent="-457200">
              <a:buFont typeface="Wingdings" pitchFamily="2" charset="2"/>
              <a:buAutoNum type="arabicPeriod"/>
            </a:pPr>
            <a:r>
              <a:rPr lang="en-US" altLang="en-US" sz="2000" smtClean="0">
                <a:solidFill>
                  <a:srgbClr val="000066"/>
                </a:solidFill>
                <a:ea typeface="ＭＳ Ｐゴシック" pitchFamily="34" charset="-128"/>
              </a:rPr>
              <a:t>Good observing network</a:t>
            </a:r>
          </a:p>
          <a:p>
            <a:pPr marL="457200" indent="-457200">
              <a:buFont typeface="Wingdings" pitchFamily="2" charset="2"/>
              <a:buAutoNum type="arabicPeriod"/>
            </a:pPr>
            <a:r>
              <a:rPr lang="en-US" altLang="en-US" sz="2000" smtClean="0">
                <a:solidFill>
                  <a:srgbClr val="000066"/>
                </a:solidFill>
                <a:ea typeface="ＭＳ Ｐゴシック" pitchFamily="34" charset="-128"/>
              </a:rPr>
              <a:t>First responders in place in advance</a:t>
            </a:r>
          </a:p>
          <a:p>
            <a:pPr marL="457200" indent="-457200">
              <a:buFont typeface="Wingdings" pitchFamily="2" charset="2"/>
              <a:buAutoNum type="arabicPeriod"/>
            </a:pPr>
            <a:endParaRPr lang="en-US" altLang="en-US" sz="2000" smtClean="0">
              <a:solidFill>
                <a:srgbClr val="000066"/>
              </a:solidFill>
              <a:ea typeface="ＭＳ Ｐゴシック" pitchFamily="34" charset="-128"/>
            </a:endParaRPr>
          </a:p>
          <a:p>
            <a:pPr marL="457200" indent="-457200">
              <a:buFont typeface="Wingdings" pitchFamily="2" charset="2"/>
              <a:buAutoNum type="arabicPeriod"/>
            </a:pPr>
            <a:endParaRPr lang="en-US" altLang="en-US" sz="2000" smtClean="0">
              <a:solidFill>
                <a:srgbClr val="000066"/>
              </a:solidFill>
              <a:ea typeface="ＭＳ Ｐゴシック" pitchFamily="34" charset="-128"/>
            </a:endParaRPr>
          </a:p>
        </p:txBody>
      </p:sp>
      <p:sp>
        <p:nvSpPr>
          <p:cNvPr id="38916" name="Content Placeholder 4"/>
          <p:cNvSpPr>
            <a:spLocks noGrp="1"/>
          </p:cNvSpPr>
          <p:nvPr>
            <p:ph sz="half" idx="2"/>
          </p:nvPr>
        </p:nvSpPr>
        <p:spPr>
          <a:xfrm>
            <a:off x="4625975" y="1035050"/>
            <a:ext cx="4060825" cy="4525963"/>
          </a:xfrm>
        </p:spPr>
        <p:txBody>
          <a:bodyPr>
            <a:normAutofit lnSpcReduction="10000"/>
          </a:bodyPr>
          <a:lstStyle/>
          <a:p>
            <a:pPr marL="457200" indent="-457200">
              <a:buFont typeface="Arial Narrow" pitchFamily="34" charset="0"/>
              <a:buAutoNum type="arabicPeriod" startAt="10"/>
            </a:pPr>
            <a:r>
              <a:rPr lang="en-US" altLang="en-US" sz="1800" smtClean="0">
                <a:solidFill>
                  <a:srgbClr val="000066"/>
                </a:solidFill>
                <a:ea typeface="ＭＳ Ｐゴシック" pitchFamily="34" charset="-128"/>
              </a:rPr>
              <a:t>UN system did not sufficiently preposition resources</a:t>
            </a:r>
          </a:p>
          <a:p>
            <a:pPr marL="457200" indent="-457200">
              <a:buFont typeface="Arial Narrow" pitchFamily="34" charset="0"/>
              <a:buAutoNum type="arabicPeriod" startAt="10"/>
            </a:pPr>
            <a:r>
              <a:rPr lang="en-US" altLang="en-US" sz="1800" smtClean="0">
                <a:solidFill>
                  <a:srgbClr val="000066"/>
                </a:solidFill>
                <a:ea typeface="ＭＳ Ｐゴシック" pitchFamily="34" charset="-128"/>
              </a:rPr>
              <a:t>Delayed effective response due to slow deployment of army and police</a:t>
            </a:r>
          </a:p>
          <a:p>
            <a:pPr marL="457200" indent="-457200">
              <a:buFont typeface="Arial Narrow" pitchFamily="34" charset="0"/>
              <a:buAutoNum type="arabicPeriod" startAt="10"/>
            </a:pPr>
            <a:r>
              <a:rPr lang="en-US" altLang="en-US" sz="1800" smtClean="0">
                <a:solidFill>
                  <a:srgbClr val="000066"/>
                </a:solidFill>
                <a:ea typeface="ＭＳ Ｐゴシック" pitchFamily="34" charset="-128"/>
              </a:rPr>
              <a:t>Cultural habits and beliefs may have contributed to inadequate response by public</a:t>
            </a:r>
          </a:p>
          <a:p>
            <a:pPr marL="457200" indent="-457200">
              <a:buFont typeface="Arial Narrow" pitchFamily="34" charset="0"/>
              <a:buAutoNum type="arabicPeriod" startAt="10"/>
            </a:pPr>
            <a:r>
              <a:rPr lang="en-US" altLang="en-US" sz="1800" smtClean="0">
                <a:solidFill>
                  <a:srgbClr val="000066"/>
                </a:solidFill>
                <a:ea typeface="ＭＳ Ｐゴシック" pitchFamily="34" charset="-128"/>
              </a:rPr>
              <a:t>Lack of engagement of social sciences to understand behaviors and decision making by public</a:t>
            </a:r>
          </a:p>
          <a:p>
            <a:pPr marL="457200" indent="-457200">
              <a:buFont typeface="Arial Narrow" pitchFamily="34" charset="0"/>
              <a:buAutoNum type="arabicPeriod" startAt="10"/>
            </a:pPr>
            <a:r>
              <a:rPr lang="en-US" altLang="en-US" sz="1800" smtClean="0">
                <a:solidFill>
                  <a:srgbClr val="000066"/>
                </a:solidFill>
                <a:ea typeface="ＭＳ Ｐゴシック" pitchFamily="34" charset="-128"/>
              </a:rPr>
              <a:t>Limited and inadequate shelters resulted in people refusing to evacuate</a:t>
            </a:r>
          </a:p>
          <a:p>
            <a:pPr marL="457200" indent="-457200">
              <a:buFont typeface="Arial Narrow" pitchFamily="34" charset="0"/>
              <a:buAutoNum type="arabicPeriod" startAt="10"/>
            </a:pPr>
            <a:r>
              <a:rPr lang="en-US" altLang="en-US" sz="1800" smtClean="0">
                <a:solidFill>
                  <a:srgbClr val="000066"/>
                </a:solidFill>
                <a:ea typeface="ＭＳ Ｐゴシック" pitchFamily="34" charset="-128"/>
              </a:rPr>
              <a:t>Loss of communication resulted in underreporting loss of life and injuries</a:t>
            </a:r>
          </a:p>
        </p:txBody>
      </p:sp>
    </p:spTree>
    <p:extLst>
      <p:ext uri="{BB962C8B-B14F-4D97-AF65-F5344CB8AC3E}">
        <p14:creationId xmlns:p14="http://schemas.microsoft.com/office/powerpoint/2010/main" val="270584120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85725"/>
            <a:ext cx="8229600" cy="563563"/>
          </a:xfrm>
        </p:spPr>
        <p:txBody>
          <a:bodyPr>
            <a:normAutofit fontScale="90000"/>
          </a:bodyPr>
          <a:lstStyle/>
          <a:p>
            <a:pPr algn="ctr"/>
            <a:r>
              <a:rPr lang="en-GB" altLang="en-US" sz="3600" b="1" smtClean="0">
                <a:solidFill>
                  <a:srgbClr val="000066"/>
                </a:solidFill>
                <a:ea typeface="ＭＳ Ｐゴシック" pitchFamily="34" charset="-128"/>
              </a:rPr>
              <a:t>Storm surge - existing limitations  </a:t>
            </a:r>
          </a:p>
        </p:txBody>
      </p:sp>
      <p:sp>
        <p:nvSpPr>
          <p:cNvPr id="15363" name="Rectangle 3"/>
          <p:cNvSpPr>
            <a:spLocks noGrp="1" noChangeArrowheads="1"/>
          </p:cNvSpPr>
          <p:nvPr>
            <p:ph type="body" idx="1"/>
          </p:nvPr>
        </p:nvSpPr>
        <p:spPr>
          <a:xfrm>
            <a:off x="173038" y="838200"/>
            <a:ext cx="8713787" cy="4897438"/>
          </a:xfrm>
        </p:spPr>
        <p:txBody>
          <a:bodyPr>
            <a:normAutofit fontScale="92500"/>
          </a:bodyPr>
          <a:lstStyle/>
          <a:p>
            <a:pPr>
              <a:lnSpc>
                <a:spcPct val="90000"/>
              </a:lnSpc>
              <a:defRPr/>
            </a:pPr>
            <a:r>
              <a:rPr lang="en-GB" dirty="0">
                <a:solidFill>
                  <a:srgbClr val="000066"/>
                </a:solidFill>
              </a:rPr>
              <a:t>Lessons </a:t>
            </a:r>
            <a:r>
              <a:rPr lang="en-GB" dirty="0" smtClean="0">
                <a:solidFill>
                  <a:srgbClr val="000066"/>
                </a:solidFill>
              </a:rPr>
              <a:t>learned</a:t>
            </a:r>
            <a:endParaRPr lang="en-GB" dirty="0">
              <a:solidFill>
                <a:srgbClr val="000066"/>
              </a:solidFill>
            </a:endParaRPr>
          </a:p>
          <a:p>
            <a:pPr>
              <a:lnSpc>
                <a:spcPct val="90000"/>
              </a:lnSpc>
              <a:buFont typeface="Wingdings" charset="0"/>
              <a:buNone/>
              <a:defRPr/>
            </a:pPr>
            <a:endParaRPr lang="en-GB" sz="2400" dirty="0">
              <a:solidFill>
                <a:srgbClr val="000066"/>
              </a:solidFill>
            </a:endParaRPr>
          </a:p>
          <a:p>
            <a:pPr marL="503629" lvl="1" indent="-342900">
              <a:lnSpc>
                <a:spcPct val="90000"/>
              </a:lnSpc>
              <a:buFont typeface="Arial"/>
              <a:buChar char="•"/>
              <a:defRPr/>
            </a:pPr>
            <a:r>
              <a:rPr lang="en-GB" sz="2400" dirty="0">
                <a:solidFill>
                  <a:srgbClr val="000066"/>
                </a:solidFill>
              </a:rPr>
              <a:t>Storm surge hazard maps and inundation information was of low resolution  </a:t>
            </a:r>
          </a:p>
          <a:p>
            <a:pPr marL="503629" lvl="1" indent="-342900">
              <a:lnSpc>
                <a:spcPct val="90000"/>
              </a:lnSpc>
              <a:buFont typeface="Arial"/>
              <a:buChar char="•"/>
              <a:defRPr/>
            </a:pPr>
            <a:r>
              <a:rPr lang="en-GB" sz="2400" dirty="0">
                <a:solidFill>
                  <a:srgbClr val="000066"/>
                </a:solidFill>
              </a:rPr>
              <a:t>Limited capacity and capability to forecast the extent and speed of the storm surge</a:t>
            </a:r>
          </a:p>
          <a:p>
            <a:pPr marL="503629" lvl="1" indent="-342900">
              <a:lnSpc>
                <a:spcPct val="90000"/>
              </a:lnSpc>
              <a:buFont typeface="Arial"/>
              <a:buChar char="•"/>
              <a:defRPr/>
            </a:pPr>
            <a:r>
              <a:rPr lang="en-GB" sz="2400" dirty="0">
                <a:solidFill>
                  <a:srgbClr val="000066"/>
                </a:solidFill>
              </a:rPr>
              <a:t>People didn’t understand what a storm surge </a:t>
            </a:r>
            <a:r>
              <a:rPr lang="en-GB" sz="2400" dirty="0" smtClean="0">
                <a:solidFill>
                  <a:srgbClr val="000066"/>
                </a:solidFill>
              </a:rPr>
              <a:t>was, </a:t>
            </a:r>
            <a:r>
              <a:rPr lang="en-GB" sz="2400" dirty="0">
                <a:solidFill>
                  <a:srgbClr val="000066"/>
                </a:solidFill>
              </a:rPr>
              <a:t>were caught unaware by the severity of the surge and struggled to protect themselves against the impact</a:t>
            </a:r>
          </a:p>
          <a:p>
            <a:pPr marL="503629" lvl="1" indent="-342900">
              <a:lnSpc>
                <a:spcPct val="90000"/>
              </a:lnSpc>
              <a:buFont typeface="Arial"/>
              <a:buChar char="•"/>
              <a:defRPr/>
            </a:pPr>
            <a:r>
              <a:rPr lang="en-GB" sz="2400" dirty="0">
                <a:solidFill>
                  <a:srgbClr val="000066"/>
                </a:solidFill>
              </a:rPr>
              <a:t>Communication and dissemination systems, networks and processes failed in places during and after Haiyan </a:t>
            </a:r>
          </a:p>
          <a:p>
            <a:pPr marL="503629" lvl="1" indent="-342900">
              <a:lnSpc>
                <a:spcPct val="90000"/>
              </a:lnSpc>
              <a:buFont typeface="Arial"/>
              <a:buChar char="•"/>
              <a:defRPr/>
            </a:pPr>
            <a:r>
              <a:rPr lang="en-GB" sz="2400" dirty="0">
                <a:solidFill>
                  <a:srgbClr val="000066"/>
                </a:solidFill>
              </a:rPr>
              <a:t>Some people chose to ignore warnings for fear of losing properties to looters and some chose to take action by evacuating to safe centres that were not resilient to the storm surge.</a:t>
            </a:r>
          </a:p>
          <a:p>
            <a:pPr lvl="1">
              <a:lnSpc>
                <a:spcPct val="90000"/>
              </a:lnSpc>
              <a:buFont typeface="Wingdings" charset="0"/>
              <a:buChar char="Ø"/>
              <a:defRPr/>
            </a:pPr>
            <a:endParaRPr lang="en-GB" sz="2400" dirty="0"/>
          </a:p>
          <a:p>
            <a:pPr lvl="1">
              <a:lnSpc>
                <a:spcPct val="90000"/>
              </a:lnSpc>
              <a:buFont typeface="Wingdings" charset="0"/>
              <a:buChar char="Ø"/>
              <a:defRPr/>
            </a:pPr>
            <a:endParaRPr lang="en-GB" sz="2400" dirty="0"/>
          </a:p>
          <a:p>
            <a:pPr lvl="2">
              <a:lnSpc>
                <a:spcPct val="90000"/>
              </a:lnSpc>
              <a:buFont typeface="Wingdings" charset="0"/>
              <a:buChar char="Ø"/>
              <a:defRPr/>
            </a:pPr>
            <a:endParaRPr lang="en-GB" sz="2000" dirty="0"/>
          </a:p>
        </p:txBody>
      </p:sp>
      <p:sp>
        <p:nvSpPr>
          <p:cNvPr id="39940" name="Slide Number Placeholder 1"/>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fld id="{4D7DD794-3276-4D9A-978E-D2E562C73D04}" type="slidenum">
              <a:rPr lang="en-US" altLang="en-US" sz="1200" smtClean="0"/>
              <a:pPr/>
              <a:t>9</a:t>
            </a:fld>
            <a:endParaRPr lang="en-US" altLang="en-US" sz="1200" smtClean="0"/>
          </a:p>
        </p:txBody>
      </p:sp>
    </p:spTree>
    <p:extLst>
      <p:ext uri="{BB962C8B-B14F-4D97-AF65-F5344CB8AC3E}">
        <p14:creationId xmlns:p14="http://schemas.microsoft.com/office/powerpoint/2010/main" val="260463879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WMO_BLUE_Powerpoint_en_fr">
  <a:themeElements>
    <a:clrScheme name="Office">
      <a:dk1>
        <a:sysClr val="windowText" lastClr="000084"/>
      </a:dk1>
      <a:lt1>
        <a:sysClr val="window" lastClr="F8FBB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84"/>
      </a:dk1>
      <a:lt1>
        <a:sysClr val="window" lastClr="F8FBB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WMO_BLUE_Powerpoint_en_fr</Template>
  <TotalTime>130</TotalTime>
  <Words>2484</Words>
  <Application>Microsoft Office PowerPoint</Application>
  <PresentationFormat>On-screen Show (4:3)</PresentationFormat>
  <Paragraphs>412</Paragraphs>
  <Slides>34</Slides>
  <Notes>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WMO_BLUE_Powerpoint_en_fr</vt:lpstr>
      <vt:lpstr>PowerPoint Presentation</vt:lpstr>
      <vt:lpstr>The Presentation Will Cover</vt:lpstr>
      <vt:lpstr>The Case for Impact-based Forecasting</vt:lpstr>
      <vt:lpstr>Why good forecasts result in a poor response?</vt:lpstr>
      <vt:lpstr>PowerPoint Presentation</vt:lpstr>
      <vt:lpstr>What worked, what didn’t?</vt:lpstr>
      <vt:lpstr>What worked, what didn’t?</vt:lpstr>
      <vt:lpstr>What worked, what didn’t?</vt:lpstr>
      <vt:lpstr>Storm surge - existing limitations  </vt:lpstr>
      <vt:lpstr>Why good forecasts result in a poor response?</vt:lpstr>
      <vt:lpstr>How can science deliver the last mile?</vt:lpstr>
      <vt:lpstr>Forecasting Impacts</vt:lpstr>
      <vt:lpstr>Risk Matrix</vt:lpstr>
      <vt:lpstr>Risk Matrix</vt:lpstr>
      <vt:lpstr>Recommended Elements of Impact-based Forecasts and Warnings</vt:lpstr>
      <vt:lpstr>Partnerships</vt:lpstr>
      <vt:lpstr>Recommended Elements of Impact-based Forecasts and Warnings</vt:lpstr>
      <vt:lpstr>Recommended Elements of Impact-based Forecasts and Warnings</vt:lpstr>
      <vt:lpstr>Recommended Elements of Impact Forecast and Warning Services</vt:lpstr>
      <vt:lpstr>PowerPoint Presentation</vt:lpstr>
      <vt:lpstr>PowerPoint Presentation</vt:lpstr>
      <vt:lpstr>WMO Actions </vt:lpstr>
      <vt:lpstr>WMO Actions </vt:lpstr>
      <vt:lpstr>WMO Actions </vt:lpstr>
      <vt:lpstr>PowerPoint Presentation</vt:lpstr>
      <vt:lpstr>PowerPoint Presentation</vt:lpstr>
      <vt:lpstr>Next Steps for WMO</vt:lpstr>
      <vt:lpstr>PowerPoint Presentation</vt:lpstr>
      <vt:lpstr>Conclusions</vt:lpstr>
      <vt:lpstr>PowerPoint Presentation</vt:lpstr>
      <vt:lpstr>PowerPoint Presentation</vt:lpstr>
      <vt:lpstr>PowerPoint Presentation</vt:lpstr>
      <vt:lpstr>PowerPoint Presentation</vt:lpstr>
      <vt:lpstr>PowerPoint Presentation</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Haleh Kootval</dc:creator>
  <cp:lastModifiedBy>Haleh Kootval</cp:lastModifiedBy>
  <cp:revision>7</cp:revision>
  <dcterms:created xsi:type="dcterms:W3CDTF">2016-09-02T09:14:44Z</dcterms:created>
  <dcterms:modified xsi:type="dcterms:W3CDTF">2016-10-04T15:47:21Z</dcterms:modified>
</cp:coreProperties>
</file>