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6" r:id="rId2"/>
    <p:sldId id="502" r:id="rId3"/>
    <p:sldId id="259" r:id="rId4"/>
    <p:sldId id="507" r:id="rId5"/>
    <p:sldId id="498" r:id="rId6"/>
    <p:sldId id="508" r:id="rId7"/>
    <p:sldId id="511" r:id="rId8"/>
    <p:sldId id="514" r:id="rId9"/>
    <p:sldId id="509" r:id="rId10"/>
    <p:sldId id="510" r:id="rId11"/>
    <p:sldId id="512" r:id="rId12"/>
    <p:sldId id="50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0158" autoAdjust="0"/>
  </p:normalViewPr>
  <p:slideViewPr>
    <p:cSldViewPr snapToGrid="0">
      <p:cViewPr>
        <p:scale>
          <a:sx n="70" d="100"/>
          <a:sy n="70" d="100"/>
        </p:scale>
        <p:origin x="-117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288"/>
    </p:cViewPr>
  </p:sorterViewPr>
  <p:notesViewPr>
    <p:cSldViewPr snapToGrid="0" showGuides="1">
      <p:cViewPr varScale="1">
        <p:scale>
          <a:sx n="37" d="100"/>
          <a:sy n="37" d="100"/>
        </p:scale>
        <p:origin x="-242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1A822F-0F39-4C34-9405-BFAF082859B4}" type="datetimeFigureOut">
              <a:rPr lang="en-US" smtClean="0"/>
              <a:t>2/25/2019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D3BB2-877B-4C77-87BC-162032062370}" type="slidenum">
              <a:rPr lang="en-US" smtClean="0"/>
              <a:t>‹#›</a:t>
            </a:fld>
            <a:endParaRPr lang="en-US"/>
          </a:p>
        </p:txBody>
      </p:sp>
    </p:spTree>
    <p:extLst>
      <p:ext uri="{BB962C8B-B14F-4D97-AF65-F5344CB8AC3E}">
        <p14:creationId xmlns:p14="http://schemas.microsoft.com/office/powerpoint/2010/main" val="370406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CF495-3F34-4742-859E-8CDEA2068EAF}" type="datetimeFigureOut">
              <a:rPr lang="en-US" smtClean="0"/>
              <a:pPr/>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555D3-D954-4BD4-9B12-32F790005E14}" type="slidenum">
              <a:rPr lang="en-US" smtClean="0"/>
              <a:pPr/>
              <a:t>‹#›</a:t>
            </a:fld>
            <a:endParaRPr lang="en-US"/>
          </a:p>
        </p:txBody>
      </p:sp>
    </p:spTree>
    <p:extLst>
      <p:ext uri="{BB962C8B-B14F-4D97-AF65-F5344CB8AC3E}">
        <p14:creationId xmlns:p14="http://schemas.microsoft.com/office/powerpoint/2010/main" val="335546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1</a:t>
            </a:fld>
            <a:endParaRPr lang="en-US"/>
          </a:p>
        </p:txBody>
      </p:sp>
    </p:spTree>
    <p:extLst>
      <p:ext uri="{BB962C8B-B14F-4D97-AF65-F5344CB8AC3E}">
        <p14:creationId xmlns:p14="http://schemas.microsoft.com/office/powerpoint/2010/main" val="269378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b="1" dirty="0" smtClean="0"/>
              <a:t>, not really accurate because new technologies have not been applied in the short-term rain forecasting: </a:t>
            </a:r>
            <a:r>
              <a:rPr lang="en-US" sz="1200" b="1" dirty="0" err="1" smtClean="0"/>
              <a:t>nowcasting</a:t>
            </a:r>
            <a:r>
              <a:rPr lang="en-US" sz="1200" b="1" dirty="0" smtClean="0"/>
              <a:t>, rainfall;</a:t>
            </a:r>
          </a:p>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10</a:t>
            </a:fld>
            <a:endParaRPr lang="en-US"/>
          </a:p>
        </p:txBody>
      </p:sp>
    </p:spTree>
    <p:extLst>
      <p:ext uri="{BB962C8B-B14F-4D97-AF65-F5344CB8AC3E}">
        <p14:creationId xmlns:p14="http://schemas.microsoft.com/office/powerpoint/2010/main" val="2710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Times New Roman" pitchFamily="18" charset="0"/>
                <a:cs typeface="Times New Roman" pitchFamily="18" charset="0"/>
              </a:rPr>
              <a:t>4.</a:t>
            </a:r>
            <a:r>
              <a:rPr lang="en-US" sz="1200" dirty="0" smtClean="0"/>
              <a:t>  To make the </a:t>
            </a:r>
            <a:r>
              <a:rPr lang="en-US" sz="1200" baseline="0" dirty="0" smtClean="0"/>
              <a:t>common language of news before public to the community</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70C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Times New Roman" pitchFamily="18" charset="0"/>
                <a:cs typeface="Times New Roman" pitchFamily="18" charset="0"/>
              </a:rPr>
              <a:t>5.</a:t>
            </a:r>
            <a:r>
              <a:rPr lang="en-US" sz="1200" b="1" baseline="0" dirty="0" smtClean="0">
                <a:solidFill>
                  <a:srgbClr val="0070C0"/>
                </a:solidFill>
                <a:latin typeface="Times New Roman" pitchFamily="18" charset="0"/>
                <a:cs typeface="Times New Roman" pitchFamily="18" charset="0"/>
              </a:rPr>
              <a:t> </a:t>
            </a:r>
            <a:r>
              <a:rPr lang="en-US" sz="1200" dirty="0" smtClean="0"/>
              <a:t>For example, using common language, for newsletters to ethnic minority people, it is necessary to compile and interpret a variety of translations through local television channels. </a:t>
            </a:r>
            <a:r>
              <a:rPr lang="en-US" sz="1200" b="1" dirty="0" smtClean="0"/>
              <a:t>such as TV, </a:t>
            </a:r>
            <a:r>
              <a:rPr lang="en-US" sz="1200" b="1" dirty="0" err="1" smtClean="0"/>
              <a:t>vov</a:t>
            </a:r>
            <a:r>
              <a:rPr lang="en-US" sz="1200" b="1" dirty="0" smtClean="0"/>
              <a:t> ... need to build forecasts, alerts with easy-to-understand, specific illustrations, graphics or languages ​​to transfer to the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11</a:t>
            </a:fld>
            <a:endParaRPr lang="en-US"/>
          </a:p>
        </p:txBody>
      </p:sp>
    </p:spTree>
    <p:extLst>
      <p:ext uri="{BB962C8B-B14F-4D97-AF65-F5344CB8AC3E}">
        <p14:creationId xmlns:p14="http://schemas.microsoft.com/office/powerpoint/2010/main" val="2710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building: </a:t>
            </a:r>
            <a:r>
              <a:rPr lang="en-US" dirty="0" err="1" smtClean="0"/>
              <a:t>pp</a:t>
            </a:r>
            <a:r>
              <a:rPr lang="en-US" dirty="0" smtClean="0"/>
              <a:t> working, </a:t>
            </a:r>
            <a:r>
              <a:rPr lang="en-US" dirty="0" err="1" smtClean="0"/>
              <a:t>centres</a:t>
            </a:r>
            <a:r>
              <a:rPr lang="en-US" baseline="0" dirty="0" smtClean="0"/>
              <a:t> functioning</a:t>
            </a:r>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2</a:t>
            </a:fld>
            <a:endParaRPr lang="en-US"/>
          </a:p>
        </p:txBody>
      </p:sp>
    </p:spTree>
    <p:extLst>
      <p:ext uri="{BB962C8B-B14F-4D97-AF65-F5344CB8AC3E}">
        <p14:creationId xmlns:p14="http://schemas.microsoft.com/office/powerpoint/2010/main" val="273492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buFont typeface="Arial" pitchFamily="34" charset="0"/>
              <a:buChar char="•"/>
            </a:pPr>
            <a:r>
              <a:rPr lang="en-US" sz="1200" dirty="0" smtClean="0">
                <a:solidFill>
                  <a:srgbClr val="C00000"/>
                </a:solidFill>
                <a:latin typeface="+mj-lt"/>
              </a:rPr>
              <a:t>3038 </a:t>
            </a:r>
            <a:r>
              <a:rPr lang="en-US" sz="1200" dirty="0" err="1" smtClean="0">
                <a:solidFill>
                  <a:srgbClr val="C00000"/>
                </a:solidFill>
                <a:latin typeface="+mj-lt"/>
              </a:rPr>
              <a:t>pp</a:t>
            </a:r>
            <a:r>
              <a:rPr lang="en-US" sz="1200" dirty="0" smtClean="0">
                <a:solidFill>
                  <a:srgbClr val="C00000"/>
                </a:solidFill>
                <a:latin typeface="+mj-lt"/>
              </a:rPr>
              <a:t> over</a:t>
            </a:r>
            <a:r>
              <a:rPr lang="en-US" sz="1200" baseline="0" dirty="0" smtClean="0">
                <a:solidFill>
                  <a:srgbClr val="C00000"/>
                </a:solidFill>
                <a:latin typeface="+mj-lt"/>
              </a:rPr>
              <a:t> the whole country</a:t>
            </a:r>
            <a:endParaRPr lang="en-US" sz="1200" dirty="0" smtClean="0">
              <a:solidFill>
                <a:srgbClr val="C00000"/>
              </a:solidFill>
              <a:latin typeface="+mj-lt"/>
            </a:endParaRPr>
          </a:p>
          <a:p>
            <a:r>
              <a:rPr lang="en-US" baseline="0" dirty="0" smtClean="0">
                <a:latin typeface="Arial" pitchFamily="34" charset="0"/>
              </a:rPr>
              <a:t>* More than 600 forecasters, </a:t>
            </a:r>
            <a:endParaRPr lang="en-US" baseline="0" dirty="0">
              <a:latin typeface="Arial" pitchFamily="34" charset="0"/>
            </a:endParaRPr>
          </a:p>
        </p:txBody>
      </p:sp>
      <p:sp>
        <p:nvSpPr>
          <p:cNvPr id="4" name="Slide Number Placeholder 3"/>
          <p:cNvSpPr>
            <a:spLocks noGrp="1"/>
          </p:cNvSpPr>
          <p:nvPr>
            <p:ph type="sldNum" sz="quarter" idx="10"/>
          </p:nvPr>
        </p:nvSpPr>
        <p:spPr/>
        <p:txBody>
          <a:bodyPr/>
          <a:lstStyle/>
          <a:p>
            <a:fld id="{067555D3-D954-4BD4-9B12-32F790005E14}" type="slidenum">
              <a:rPr lang="en-US" smtClean="0"/>
              <a:pPr/>
              <a:t>3</a:t>
            </a:fld>
            <a:endParaRPr lang="en-US"/>
          </a:p>
        </p:txBody>
      </p:sp>
    </p:spTree>
    <p:extLst>
      <p:ext uri="{BB962C8B-B14F-4D97-AF65-F5344CB8AC3E}">
        <p14:creationId xmlns:p14="http://schemas.microsoft.com/office/powerpoint/2010/main" val="49420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70" baseline="0" dirty="0" smtClean="0">
                <a:latin typeface="Arial" pitchFamily="34" charset="0"/>
              </a:rPr>
              <a:t> is the </a:t>
            </a:r>
            <a:r>
              <a:rPr lang="en-US" sz="1170" baseline="0" dirty="0" err="1" smtClean="0">
                <a:latin typeface="Arial" pitchFamily="34" charset="0"/>
              </a:rPr>
              <a:t>organisation</a:t>
            </a:r>
            <a:r>
              <a:rPr lang="en-US" sz="1170" baseline="0" dirty="0" smtClean="0">
                <a:latin typeface="Arial" pitchFamily="34" charset="0"/>
              </a:rPr>
              <a:t> chart of HMA and NCHMF of Vietnam</a:t>
            </a:r>
            <a:endParaRPr lang="en-US" sz="1170" dirty="0">
              <a:latin typeface="Arial" pitchFamily="34" charset="0"/>
            </a:endParaRPr>
          </a:p>
        </p:txBody>
      </p:sp>
      <p:sp>
        <p:nvSpPr>
          <p:cNvPr id="4" name="Slide Number Placeholder 3"/>
          <p:cNvSpPr>
            <a:spLocks noGrp="1"/>
          </p:cNvSpPr>
          <p:nvPr>
            <p:ph type="sldNum" sz="quarter" idx="10"/>
          </p:nvPr>
        </p:nvSpPr>
        <p:spPr/>
        <p:txBody>
          <a:bodyPr/>
          <a:lstStyle/>
          <a:p>
            <a:fld id="{067555D3-D954-4BD4-9B12-32F790005E14}" type="slidenum">
              <a:rPr lang="en-US" smtClean="0"/>
              <a:pPr/>
              <a:t>4</a:t>
            </a:fld>
            <a:endParaRPr lang="en-US"/>
          </a:p>
        </p:txBody>
      </p:sp>
    </p:spTree>
    <p:extLst>
      <p:ext uri="{BB962C8B-B14F-4D97-AF65-F5344CB8AC3E}">
        <p14:creationId xmlns:p14="http://schemas.microsoft.com/office/powerpoint/2010/main" val="49420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5</a:t>
            </a:fld>
            <a:endParaRPr lang="en-US"/>
          </a:p>
        </p:txBody>
      </p:sp>
    </p:spTree>
    <p:extLst>
      <p:ext uri="{BB962C8B-B14F-4D97-AF65-F5344CB8AC3E}">
        <p14:creationId xmlns:p14="http://schemas.microsoft.com/office/powerpoint/2010/main" val="2710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1. Example</a:t>
            </a:r>
            <a:r>
              <a:rPr lang="en-US" b="0" baseline="0" dirty="0" smtClean="0"/>
              <a:t>  for the hazardous weather as tropical cyclones, heavy-rain, cold surge; storm </a:t>
            </a:r>
            <a:r>
              <a:rPr lang="en-US" b="0" baseline="0" dirty="0" smtClean="0"/>
              <a:t>surge,..</a:t>
            </a:r>
            <a:r>
              <a:rPr lang="en-US" b="0" baseline="0" dirty="0" smtClean="0">
                <a:sym typeface="Wingdings" pitchFamily="2" charset="2"/>
              </a:rPr>
              <a:t></a:t>
            </a:r>
            <a:r>
              <a:rPr lang="en-US" sz="1200" b="0" dirty="0" smtClean="0"/>
              <a:t>  </a:t>
            </a:r>
            <a:r>
              <a:rPr lang="en-US" sz="1200" b="0" dirty="0" smtClean="0"/>
              <a:t>Steering to organize the meeting and to make the standardization of forecast warnings and transfer to the ministries and provincial level for Steering committee for natural disaster prevention and preparedness, national committee for emergency rescue and response  by fax, dispatch or via the national disaster information center belong to MARD to the general public by internal </a:t>
            </a:r>
            <a:r>
              <a:rPr lang="en-US" sz="1200" b="0" dirty="0" err="1" smtClean="0"/>
              <a:t>chanel</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6</a:t>
            </a:fld>
            <a:endParaRPr lang="en-US"/>
          </a:p>
        </p:txBody>
      </p:sp>
    </p:spTree>
    <p:extLst>
      <p:ext uri="{BB962C8B-B14F-4D97-AF65-F5344CB8AC3E}">
        <p14:creationId xmlns:p14="http://schemas.microsoft.com/office/powerpoint/2010/main" val="2710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a:t>
            </a:r>
            <a:r>
              <a:rPr lang="en-US" baseline="0" dirty="0" smtClean="0"/>
              <a:t> to media</a:t>
            </a:r>
            <a:endParaRPr lang="en-US" dirty="0" smtClean="0"/>
          </a:p>
          <a:p>
            <a:r>
              <a:rPr lang="en-US" dirty="0" smtClean="0"/>
              <a:t>Telephone; Video call</a:t>
            </a:r>
          </a:p>
          <a:p>
            <a:r>
              <a:rPr lang="en-US" dirty="0" smtClean="0"/>
              <a:t>Telegram for marine activities</a:t>
            </a:r>
          </a:p>
          <a:p>
            <a:r>
              <a:rPr lang="en-US" dirty="0" smtClean="0"/>
              <a:t>Fax</a:t>
            </a:r>
          </a:p>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7</a:t>
            </a:fld>
            <a:endParaRPr lang="en-US"/>
          </a:p>
        </p:txBody>
      </p:sp>
    </p:spTree>
    <p:extLst>
      <p:ext uri="{BB962C8B-B14F-4D97-AF65-F5344CB8AC3E}">
        <p14:creationId xmlns:p14="http://schemas.microsoft.com/office/powerpoint/2010/main" val="2710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a:t>
            </a:r>
            <a:r>
              <a:rPr lang="en-US" baseline="0" dirty="0" smtClean="0"/>
              <a:t> to media</a:t>
            </a:r>
            <a:endParaRPr lang="en-US" dirty="0" smtClean="0"/>
          </a:p>
          <a:p>
            <a:r>
              <a:rPr lang="en-US" dirty="0" smtClean="0"/>
              <a:t>Telephone; Video call</a:t>
            </a:r>
          </a:p>
          <a:p>
            <a:r>
              <a:rPr lang="en-US" dirty="0" smtClean="0"/>
              <a:t>Telegram for marine activities</a:t>
            </a:r>
          </a:p>
          <a:p>
            <a:r>
              <a:rPr lang="en-US" dirty="0" smtClean="0"/>
              <a:t>Fax</a:t>
            </a:r>
          </a:p>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8</a:t>
            </a:fld>
            <a:endParaRPr lang="en-US"/>
          </a:p>
        </p:txBody>
      </p:sp>
    </p:spTree>
    <p:extLst>
      <p:ext uri="{BB962C8B-B14F-4D97-AF65-F5344CB8AC3E}">
        <p14:creationId xmlns:p14="http://schemas.microsoft.com/office/powerpoint/2010/main" val="2710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coordination mechanism among relevant ministries has not been linked, timely and overlapped sometimes</a:t>
            </a:r>
            <a:r>
              <a:rPr lang="en-US" sz="1200" baseline="0" dirty="0" smtClean="0"/>
              <a:t> such as for transfer to public we have many meetings between MARD, MONRE, MOIT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 </a:t>
            </a:r>
            <a:r>
              <a:rPr lang="en-US" sz="1200" dirty="0" smtClean="0"/>
              <a:t>such as the Internet, television system limited in</a:t>
            </a:r>
            <a:r>
              <a:rPr lang="en-US" sz="1200" baseline="0" dirty="0" smtClean="0"/>
              <a:t> the mountainous where the heavy-rain fall; flashflood, thunderstorm it </a:t>
            </a:r>
            <a:r>
              <a:rPr lang="en-US" sz="1200" baseline="0" dirty="0" smtClean="0"/>
              <a:t>seem as </a:t>
            </a:r>
            <a:r>
              <a:rPr lang="en-US" sz="1200" baseline="0" dirty="0" err="1" smtClean="0"/>
              <a:t>nomarly</a:t>
            </a:r>
            <a:r>
              <a:rPr lang="en-US" sz="1200" baseline="0" dirty="0" smtClean="0"/>
              <a:t> operation than other areas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67555D3-D954-4BD4-9B12-32F790005E14}" type="slidenum">
              <a:rPr lang="en-US" smtClean="0"/>
              <a:pPr/>
              <a:t>9</a:t>
            </a:fld>
            <a:endParaRPr lang="en-US"/>
          </a:p>
        </p:txBody>
      </p:sp>
    </p:spTree>
    <p:extLst>
      <p:ext uri="{BB962C8B-B14F-4D97-AF65-F5344CB8AC3E}">
        <p14:creationId xmlns:p14="http://schemas.microsoft.com/office/powerpoint/2010/main" val="2710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4FCF5B-5460-401A-BB06-1904BA08CB2A}" type="datetime1">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F6B21-9E2A-4E93-B1F9-627296F7872C}" type="datetime1">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C7A0B-9243-492A-B90C-1E209457609C}" type="datetime1">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2/25/2019</a:t>
            </a:fld>
            <a:endParaRPr lang="en-US"/>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773BA-6F34-4D19-BF9C-F88B28B538A4}" type="datetime1">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C2548-145B-41F0-A809-AC4C84D66AAB}" type="datetime1">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9227D-6068-4E89-A6D2-7F47FF28F6CB}" type="datetime1">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2837B-0CB3-459A-95F9-C5A1AF07C201}" type="datetime1">
              <a:rPr lang="en-US" smtClean="0"/>
              <a:pPr/>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5A27F-E506-4498-9066-C0AF53A58704}" type="datetime1">
              <a:rPr lang="en-US" smtClean="0"/>
              <a:pPr/>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F9D41-C896-4B7A-ADFD-BBD1334D6C6F}" type="datetime1">
              <a:rPr lang="en-US" smtClean="0"/>
              <a:pPr/>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A9FB9-B8CD-4631-8E83-11A175C464F4}" type="datetime1">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FF6DD-2E41-4515-B671-614C096821B0}" type="datetime1">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C481-E6CA-4F86-9B41-7274FEF119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2D83F-1158-4C98-99FA-AF078D506D77}" type="datetime1">
              <a:rPr lang="en-US" smtClean="0"/>
              <a:pPr/>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481-E6CA-4F86-9B41-7274FEF119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image" Target="../media/image14.jpeg"/><Relationship Id="rId12"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wmf"/><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a:xfrm>
            <a:off x="1146791" y="5177217"/>
            <a:ext cx="7997209" cy="1680784"/>
          </a:xfrm>
          <a:prstGeom prst="rect">
            <a:avLst/>
          </a:prstGeom>
          <a:solidFill>
            <a:schemeClr val="accent5">
              <a:lumMod val="20000"/>
              <a:lumOff val="80000"/>
            </a:schemeClr>
          </a:solidFill>
        </p:spPr>
        <p:txBody>
          <a:bodyPr vert="horz" lIns="91440" tIns="45720" rIns="91440" bIns="45720" rtlCol="0" anchor="ctr"/>
          <a:lstStyle>
            <a:extLst/>
          </a:lstStyle>
          <a:p>
            <a:pPr lvl="0" algn="ctr">
              <a:defRPr/>
            </a:pPr>
            <a:endParaRPr kumimoji="0" lang="en-US" sz="27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a:p>
            <a:pPr lvl="0" algn="ctr">
              <a:defRPr/>
            </a:pPr>
            <a:r>
              <a:rPr kumimoji="0" 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rPr>
              <a:t>Viet</a:t>
            </a:r>
            <a:r>
              <a:rPr kumimoji="0" lang="en-US" sz="2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rPr>
              <a:t> N</a:t>
            </a:r>
            <a:r>
              <a:rPr kumimoji="0" 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rPr>
              <a:t>am Meteorological and Hydrological Administration on </a:t>
            </a:r>
            <a:r>
              <a:rPr lang="en-US" sz="2400" b="1" dirty="0" smtClean="0">
                <a:solidFill>
                  <a:srgbClr val="C00000"/>
                </a:solidFill>
                <a:effectLst>
                  <a:outerShdw blurRad="38100" dist="38100" dir="2700000" algn="tl">
                    <a:srgbClr val="000000">
                      <a:alpha val="43137"/>
                    </a:srgbClr>
                  </a:outerShdw>
                </a:effectLst>
              </a:rPr>
              <a:t>weather </a:t>
            </a:r>
            <a:r>
              <a:rPr lang="en-US" sz="2400" b="1" dirty="0">
                <a:solidFill>
                  <a:srgbClr val="C00000"/>
                </a:solidFill>
                <a:effectLst>
                  <a:outerShdw blurRad="38100" dist="38100" dir="2700000" algn="tl">
                    <a:srgbClr val="000000">
                      <a:alpha val="43137"/>
                    </a:srgbClr>
                  </a:outerShdw>
                </a:effectLst>
              </a:rPr>
              <a:t>warning </a:t>
            </a:r>
            <a:r>
              <a:rPr lang="en-US" sz="2400" b="1" dirty="0" smtClean="0">
                <a:solidFill>
                  <a:srgbClr val="C00000"/>
                </a:solidFill>
                <a:effectLst>
                  <a:outerShdw blurRad="38100" dist="38100" dir="2700000" algn="tl">
                    <a:srgbClr val="000000">
                      <a:alpha val="43137"/>
                    </a:srgbClr>
                  </a:outerShdw>
                </a:effectLst>
              </a:rPr>
              <a:t>dissemination a</a:t>
            </a:r>
            <a:r>
              <a:rPr kumimoji="0" lang="en-US" sz="2400" b="1" i="0" u="none" strike="noStrike" kern="1200" cap="none" spc="0" normalizeH="0" noProof="0" dirty="0" err="1" smtClean="0">
                <a:ln>
                  <a:noFill/>
                </a:ln>
                <a:solidFill>
                  <a:srgbClr val="C00000"/>
                </a:solidFill>
                <a:effectLst>
                  <a:outerShdw blurRad="38100" dist="38100" dir="2700000" algn="tl">
                    <a:srgbClr val="000000">
                      <a:alpha val="43137"/>
                    </a:srgbClr>
                  </a:outerShdw>
                </a:effectLst>
                <a:uLnTx/>
                <a:uFillTx/>
              </a:rPr>
              <a:t>ctivities</a:t>
            </a:r>
            <a:endParaRPr kumimoji="0" lang="en-US" sz="2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endParaRPr>
          </a:p>
          <a:p>
            <a:pPr lvl="0" algn="ctr">
              <a:defRPr/>
            </a:pPr>
            <a:endParaRPr kumimoji="0" lang="en-US" sz="2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endParaRPr>
          </a:p>
          <a:p>
            <a:pPr lvl="0" algn="ctr">
              <a:defRPr/>
            </a:pPr>
            <a:r>
              <a:rPr lang="en-US" sz="2200" b="1" dirty="0" smtClean="0">
                <a:solidFill>
                  <a:srgbClr val="C00000"/>
                </a:solidFill>
                <a:effectLst>
                  <a:outerShdw blurRad="38100" dist="38100" dir="2700000" algn="tl">
                    <a:srgbClr val="000000">
                      <a:alpha val="43137"/>
                    </a:srgbClr>
                  </a:outerShdw>
                </a:effectLst>
              </a:rPr>
              <a:t>Vientiane, 25 February, 2019</a:t>
            </a:r>
            <a:endParaRPr kumimoji="0" lang="en-US" sz="22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endParaRPr>
          </a:p>
          <a:p>
            <a:pPr lvl="0" algn="ctr">
              <a:defRPr/>
            </a:pPr>
            <a:endParaRPr kumimoji="0" lang="en-US" sz="3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791" y="210255"/>
            <a:ext cx="3927610" cy="410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F:\Tailieu_VanbanCoquan2018\TECO\Anh gui TTDB\Trạm Khí tượng Phù Liễn, Đài KTTV khu vuc Đong Ba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563" y="191069"/>
            <a:ext cx="249872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563" y="1957030"/>
            <a:ext cx="2514600" cy="137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53"/>
          <p:cNvPicPr>
            <a:picLocks noChangeAspect="1" noChangeArrowheads="1"/>
          </p:cNvPicPr>
          <p:nvPr/>
        </p:nvPicPr>
        <p:blipFill>
          <a:blip r:embed="rId6"/>
          <a:srcRect/>
          <a:stretch>
            <a:fillRect/>
          </a:stretch>
        </p:blipFill>
        <p:spPr bwMode="auto">
          <a:xfrm>
            <a:off x="5604491" y="3470697"/>
            <a:ext cx="2447688" cy="1679606"/>
          </a:xfrm>
          <a:prstGeom prst="rect">
            <a:avLst/>
          </a:prstGeom>
          <a:noFill/>
          <a:ln w="9525">
            <a:noFill/>
            <a:miter lim="800000"/>
            <a:headEnd/>
            <a:tailEnd/>
          </a:ln>
        </p:spPr>
      </p:pic>
      <p:sp>
        <p:nvSpPr>
          <p:cNvPr id="11" name="Rectangle 10"/>
          <p:cNvSpPr/>
          <p:nvPr/>
        </p:nvSpPr>
        <p:spPr>
          <a:xfrm>
            <a:off x="9021170" y="0"/>
            <a:ext cx="1228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Logo Cuc goc phai"/>
          <p:cNvPicPr>
            <a:picLocks noChangeAspect="1" noChangeArrowheads="1"/>
          </p:cNvPicPr>
          <p:nvPr/>
        </p:nvPicPr>
        <p:blipFill>
          <a:blip r:embed="rId7"/>
          <a:srcRect/>
          <a:stretch>
            <a:fillRect/>
          </a:stretch>
        </p:blipFill>
        <p:spPr bwMode="auto">
          <a:xfrm>
            <a:off x="0" y="19050"/>
            <a:ext cx="1066898" cy="1010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5594" y="163776"/>
            <a:ext cx="7792872" cy="507831"/>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2700" b="1" dirty="0" smtClean="0"/>
              <a:t>HYDRO-MET WARNING DISSEMINATION GAPS</a:t>
            </a:r>
            <a:endParaRPr lang="en-US" sz="2700" b="1" dirty="0"/>
          </a:p>
        </p:txBody>
      </p:sp>
      <p:cxnSp>
        <p:nvCxnSpPr>
          <p:cNvPr id="26" name="Straight Connector 25"/>
          <p:cNvCxnSpPr/>
          <p:nvPr/>
        </p:nvCxnSpPr>
        <p:spPr>
          <a:xfrm>
            <a:off x="1351128" y="790337"/>
            <a:ext cx="7397087" cy="4282"/>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
        <p:nvSpPr>
          <p:cNvPr id="3" name="Rectangle 2"/>
          <p:cNvSpPr/>
          <p:nvPr/>
        </p:nvSpPr>
        <p:spPr>
          <a:xfrm>
            <a:off x="1351127" y="1255594"/>
            <a:ext cx="7397087" cy="3970318"/>
          </a:xfrm>
          <a:prstGeom prst="rect">
            <a:avLst/>
          </a:prstGeom>
        </p:spPr>
        <p:txBody>
          <a:bodyPr wrap="square">
            <a:spAutoFit/>
          </a:bodyPr>
          <a:lstStyle/>
          <a:p>
            <a:r>
              <a:rPr lang="en-US" sz="2800" b="1" dirty="0" smtClean="0"/>
              <a:t>1. Lack of People's </a:t>
            </a:r>
            <a:r>
              <a:rPr lang="en-US" sz="2800" b="1" dirty="0"/>
              <a:t>awareness and knowledge </a:t>
            </a:r>
            <a:r>
              <a:rPr lang="en-US" sz="2800" b="1" dirty="0" smtClean="0"/>
              <a:t>related to </a:t>
            </a:r>
            <a:r>
              <a:rPr lang="en-US" sz="2800" b="1" dirty="0"/>
              <a:t>weather </a:t>
            </a:r>
            <a:r>
              <a:rPr lang="en-US" sz="2800" b="1" dirty="0" smtClean="0"/>
              <a:t> forecasts, warning role;</a:t>
            </a:r>
          </a:p>
          <a:p>
            <a:endParaRPr lang="en-US" sz="2800" b="1" dirty="0"/>
          </a:p>
          <a:p>
            <a:r>
              <a:rPr lang="en-US" sz="2800" b="1" dirty="0" smtClean="0"/>
              <a:t>2. The </a:t>
            </a:r>
            <a:r>
              <a:rPr lang="en-US" sz="2800" b="1" dirty="0"/>
              <a:t>quality of </a:t>
            </a:r>
            <a:r>
              <a:rPr lang="en-US" sz="2800" b="1" dirty="0" smtClean="0"/>
              <a:t>forecasts, warnings should to be enhancement and more </a:t>
            </a:r>
            <a:r>
              <a:rPr lang="en-US" sz="2800" b="1" dirty="0"/>
              <a:t>accurateness</a:t>
            </a:r>
            <a:r>
              <a:rPr lang="en-US" sz="2800" b="1" dirty="0" smtClean="0"/>
              <a:t>;</a:t>
            </a:r>
          </a:p>
          <a:p>
            <a:endParaRPr lang="en-US" sz="2800" b="1" dirty="0"/>
          </a:p>
          <a:p>
            <a:r>
              <a:rPr lang="en-US" sz="2800" b="1" dirty="0" smtClean="0"/>
              <a:t>3. Infrastructure server for the hydro-met warnings dissemination have </a:t>
            </a:r>
            <a:r>
              <a:rPr lang="en-US" sz="2800" b="1" dirty="0"/>
              <a:t>not been synchronized and </a:t>
            </a:r>
            <a:r>
              <a:rPr lang="en-US" sz="2800" b="1" dirty="0" smtClean="0"/>
              <a:t>modernized</a:t>
            </a:r>
          </a:p>
        </p:txBody>
      </p:sp>
    </p:spTree>
    <p:extLst>
      <p:ext uri="{BB962C8B-B14F-4D97-AF65-F5344CB8AC3E}">
        <p14:creationId xmlns:p14="http://schemas.microsoft.com/office/powerpoint/2010/main" val="1040287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5594" y="163776"/>
            <a:ext cx="7792872" cy="507831"/>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2700" b="1" dirty="0" smtClean="0"/>
              <a:t>HYDRO-MET WARNINGS DISSEMINATION GAPS</a:t>
            </a:r>
            <a:endParaRPr lang="en-US" sz="2700" b="1" dirty="0"/>
          </a:p>
        </p:txBody>
      </p:sp>
      <p:cxnSp>
        <p:nvCxnSpPr>
          <p:cNvPr id="26" name="Straight Connector 25"/>
          <p:cNvCxnSpPr/>
          <p:nvPr/>
        </p:nvCxnSpPr>
        <p:spPr>
          <a:xfrm>
            <a:off x="1351128" y="790337"/>
            <a:ext cx="7397087" cy="4282"/>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
        <p:nvSpPr>
          <p:cNvPr id="3" name="Rectangle 2"/>
          <p:cNvSpPr/>
          <p:nvPr/>
        </p:nvSpPr>
        <p:spPr>
          <a:xfrm>
            <a:off x="1351127" y="1801504"/>
            <a:ext cx="7574509" cy="6370975"/>
          </a:xfrm>
          <a:prstGeom prst="rect">
            <a:avLst/>
          </a:prstGeom>
        </p:spPr>
        <p:txBody>
          <a:bodyPr wrap="square">
            <a:spAutoFit/>
          </a:bodyPr>
          <a:lstStyle/>
          <a:p>
            <a:r>
              <a:rPr lang="en-US" sz="2800" b="1" dirty="0" smtClean="0"/>
              <a:t>4. Technical </a:t>
            </a:r>
            <a:r>
              <a:rPr lang="en-US" sz="2800" b="1" dirty="0"/>
              <a:t>language </a:t>
            </a:r>
            <a:r>
              <a:rPr lang="en-US" sz="2800" b="1" dirty="0" smtClean="0"/>
              <a:t>should </a:t>
            </a:r>
            <a:r>
              <a:rPr lang="en-US" sz="2800" b="1" dirty="0"/>
              <a:t>to be </a:t>
            </a:r>
            <a:r>
              <a:rPr lang="en-US" sz="2800" b="1" dirty="0" smtClean="0"/>
              <a:t>reduced</a:t>
            </a:r>
          </a:p>
          <a:p>
            <a:endParaRPr lang="en-US" sz="2800" b="1" dirty="0" smtClean="0"/>
          </a:p>
          <a:p>
            <a:r>
              <a:rPr lang="en-US" sz="2800" b="1" dirty="0" smtClean="0"/>
              <a:t>5. The weather broadcast from mass media need to enhance the diversification and popularization.</a:t>
            </a:r>
          </a:p>
          <a:p>
            <a:endParaRPr lang="en-US" sz="2800" b="1" dirty="0" smtClean="0"/>
          </a:p>
          <a:p>
            <a:r>
              <a:rPr lang="en-US" sz="2800" b="1" dirty="0" smtClean="0"/>
              <a:t>6. Human </a:t>
            </a:r>
            <a:r>
              <a:rPr lang="en-US" sz="2800" b="1" dirty="0"/>
              <a:t>resources need to be further </a:t>
            </a:r>
            <a:r>
              <a:rPr lang="en-US" sz="2800" b="1" dirty="0" smtClean="0"/>
              <a:t>developed.</a:t>
            </a:r>
          </a:p>
          <a:p>
            <a:r>
              <a:rPr lang="en-US" sz="2800" b="1" dirty="0" smtClean="0"/>
              <a:t>7. Establishment the studio for VNMHA very necessary</a:t>
            </a:r>
            <a:endParaRPr lang="en-US" sz="2800" b="1" dirty="0" smtClean="0"/>
          </a:p>
          <a:p>
            <a:endParaRPr lang="en-US" sz="2800" b="1" dirty="0"/>
          </a:p>
          <a:p>
            <a:endParaRPr lang="en-US" sz="2800" b="1" dirty="0"/>
          </a:p>
          <a:p>
            <a:pPr marL="457200" indent="-457200">
              <a:buAutoNum type="arabicPeriod" startAt="4"/>
            </a:pPr>
            <a:endParaRPr lang="en-US" sz="2500" b="1" dirty="0" smtClean="0"/>
          </a:p>
          <a:p>
            <a:pPr marL="457200" indent="-457200">
              <a:buAutoNum type="arabicPeriod" startAt="4"/>
            </a:pPr>
            <a:endParaRPr lang="en-US" sz="2500" b="1" dirty="0"/>
          </a:p>
          <a:p>
            <a:pPr marL="457200" indent="-457200">
              <a:buAutoNum type="arabicPeriod" startAt="4"/>
            </a:pPr>
            <a:endParaRPr lang="en-US" sz="2500" b="1" dirty="0" smtClean="0"/>
          </a:p>
          <a:p>
            <a:pPr marL="457200" indent="-457200">
              <a:buAutoNum type="arabicPeriod" startAt="4"/>
            </a:pPr>
            <a:endParaRPr lang="en-US" sz="2500" b="1" dirty="0"/>
          </a:p>
        </p:txBody>
      </p:sp>
    </p:spTree>
    <p:extLst>
      <p:ext uri="{BB962C8B-B14F-4D97-AF65-F5344CB8AC3E}">
        <p14:creationId xmlns:p14="http://schemas.microsoft.com/office/powerpoint/2010/main" val="154464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j0321101.jpg"/>
          <p:cNvPicPr>
            <a:picLocks noGrp="1" noChangeAspect="1"/>
          </p:cNvPicPr>
          <p:nvPr>
            <p:ph type="pic" sz="quarter" idx="14"/>
          </p:nvPr>
        </p:nvPicPr>
        <p:blipFill>
          <a:blip r:embed="rId3"/>
          <a:srcRect l="3556" r="3556"/>
          <a:stretch>
            <a:fillRect/>
          </a:stretch>
        </p:blipFill>
        <p:spPr>
          <a:xfrm>
            <a:off x="1219200" y="3471460"/>
            <a:ext cx="2070100" cy="31242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2" name="j0321097.jpg"/>
          <p:cNvPicPr>
            <a:picLocks noGrp="1" noChangeAspect="1"/>
          </p:cNvPicPr>
          <p:nvPr>
            <p:ph type="pic" sz="quarter" idx="28"/>
          </p:nvPr>
        </p:nvPicPr>
        <p:blipFill>
          <a:blip r:embed="rId4"/>
          <a:srcRect l="2444" r="2444"/>
          <a:stretch>
            <a:fillRect/>
          </a:stretch>
        </p:blipFill>
        <p:spPr>
          <a:xfrm>
            <a:off x="3429000" y="4538260"/>
            <a:ext cx="2743200" cy="20574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7" name="Picture 6" descr="Bão số 9 đã đánh chìm nhiều tàu bè đang neo đậu tại Bình Thuận"/>
          <p:cNvPicPr>
            <a:picLocks noChangeAspect="1" noChangeArrowheads="1"/>
          </p:cNvPicPr>
          <p:nvPr/>
        </p:nvPicPr>
        <p:blipFill>
          <a:blip r:embed="rId5"/>
          <a:srcRect/>
          <a:stretch>
            <a:fillRect/>
          </a:stretch>
        </p:blipFill>
        <p:spPr bwMode="auto">
          <a:xfrm>
            <a:off x="1170296" y="232012"/>
            <a:ext cx="2133600" cy="1840366"/>
          </a:xfrm>
          <a:prstGeom prst="rect">
            <a:avLst/>
          </a:prstGeom>
          <a:noFill/>
        </p:spPr>
      </p:pic>
      <p:pic>
        <p:nvPicPr>
          <p:cNvPr id="9" name="Picture 8" descr="Kết quả hình ảnh cho Drought in Central Vietnam in 2016"/>
          <p:cNvPicPr>
            <a:picLocks noChangeAspect="1" noChangeArrowheads="1"/>
          </p:cNvPicPr>
          <p:nvPr/>
        </p:nvPicPr>
        <p:blipFill>
          <a:blip r:embed="rId6"/>
          <a:srcRect/>
          <a:stretch>
            <a:fillRect/>
          </a:stretch>
        </p:blipFill>
        <p:spPr bwMode="auto">
          <a:xfrm>
            <a:off x="1155700" y="1731560"/>
            <a:ext cx="2146300" cy="1638300"/>
          </a:xfrm>
          <a:prstGeom prst="rect">
            <a:avLst/>
          </a:prstGeom>
          <a:noFill/>
        </p:spPr>
      </p:pic>
      <p:pic>
        <p:nvPicPr>
          <p:cNvPr id="10" name="Picture 7"/>
          <p:cNvPicPr>
            <a:picLocks noChangeAspect="1" noChangeArrowheads="1"/>
          </p:cNvPicPr>
          <p:nvPr/>
        </p:nvPicPr>
        <p:blipFill>
          <a:blip r:embed="rId7"/>
          <a:srcRect/>
          <a:stretch>
            <a:fillRect/>
          </a:stretch>
        </p:blipFill>
        <p:spPr bwMode="auto">
          <a:xfrm>
            <a:off x="3416300" y="4563660"/>
            <a:ext cx="2755900" cy="2044700"/>
          </a:xfrm>
          <a:prstGeom prst="rect">
            <a:avLst/>
          </a:prstGeom>
          <a:noFill/>
        </p:spPr>
      </p:pic>
      <p:pic>
        <p:nvPicPr>
          <p:cNvPr id="13" name="Picture 4" descr="Chú thích ảnh"/>
          <p:cNvPicPr>
            <a:picLocks noChangeAspect="1" noChangeArrowheads="1"/>
          </p:cNvPicPr>
          <p:nvPr/>
        </p:nvPicPr>
        <p:blipFill>
          <a:blip r:embed="rId8"/>
          <a:srcRect/>
          <a:stretch>
            <a:fillRect/>
          </a:stretch>
        </p:blipFill>
        <p:spPr bwMode="auto">
          <a:xfrm>
            <a:off x="1206500" y="3462168"/>
            <a:ext cx="2105439" cy="1609492"/>
          </a:xfrm>
          <a:prstGeom prst="rect">
            <a:avLst/>
          </a:prstGeom>
          <a:noFill/>
        </p:spPr>
      </p:pic>
      <p:pic>
        <p:nvPicPr>
          <p:cNvPr id="18" name="Picture 67" descr="Rngap-nha"/>
          <p:cNvPicPr>
            <a:picLocks noChangeAspect="1" noChangeArrowheads="1"/>
          </p:cNvPicPr>
          <p:nvPr/>
        </p:nvPicPr>
        <p:blipFill>
          <a:blip r:embed="rId9"/>
          <a:srcRect/>
          <a:stretch>
            <a:fillRect/>
          </a:stretch>
        </p:blipFill>
        <p:spPr bwMode="auto">
          <a:xfrm>
            <a:off x="1164608" y="5058851"/>
            <a:ext cx="2108200" cy="1580586"/>
          </a:xfrm>
          <a:prstGeom prst="rect">
            <a:avLst/>
          </a:prstGeom>
          <a:noFill/>
          <a:ln w="9525">
            <a:noFill/>
            <a:miter lim="800000"/>
            <a:headEnd/>
            <a:tailEnd/>
          </a:ln>
        </p:spPr>
      </p:pic>
      <p:pic>
        <p:nvPicPr>
          <p:cNvPr id="19" name="Picture 18" descr="images1425384_maybay1"/>
          <p:cNvPicPr>
            <a:picLocks noChangeAspect="1" noChangeArrowheads="1"/>
          </p:cNvPicPr>
          <p:nvPr/>
        </p:nvPicPr>
        <p:blipFill>
          <a:blip r:embed="rId10"/>
          <a:srcRect/>
          <a:stretch>
            <a:fillRect/>
          </a:stretch>
        </p:blipFill>
        <p:spPr bwMode="auto">
          <a:xfrm>
            <a:off x="6370282" y="4501108"/>
            <a:ext cx="2717800" cy="2082800"/>
          </a:xfrm>
          <a:prstGeom prst="rect">
            <a:avLst/>
          </a:prstGeom>
          <a:noFill/>
        </p:spPr>
      </p:pic>
      <p:pic>
        <p:nvPicPr>
          <p:cNvPr id="21" name="Picture 23"/>
          <p:cNvPicPr>
            <a:picLocks noChangeAspect="1" noChangeArrowheads="1"/>
          </p:cNvPicPr>
          <p:nvPr/>
        </p:nvPicPr>
        <p:blipFill>
          <a:blip r:embed="rId11"/>
          <a:srcRect/>
          <a:stretch>
            <a:fillRect/>
          </a:stretch>
        </p:blipFill>
        <p:spPr bwMode="auto">
          <a:xfrm>
            <a:off x="3413456" y="309160"/>
            <a:ext cx="3406444" cy="4000500"/>
          </a:xfrm>
          <a:prstGeom prst="rect">
            <a:avLst/>
          </a:prstGeom>
          <a:noFill/>
          <a:ln w="9525">
            <a:noFill/>
            <a:miter lim="800000"/>
            <a:headEnd/>
            <a:tailEnd/>
          </a:ln>
        </p:spPr>
      </p:pic>
      <p:sp>
        <p:nvSpPr>
          <p:cNvPr id="11" name="TextBox 10"/>
          <p:cNvSpPr txBox="1"/>
          <p:nvPr/>
        </p:nvSpPr>
        <p:spPr>
          <a:xfrm>
            <a:off x="1337480" y="1913530"/>
            <a:ext cx="6125001" cy="1323439"/>
          </a:xfrm>
          <a:prstGeom prst="rect">
            <a:avLst/>
          </a:prstGeom>
          <a:noFill/>
        </p:spPr>
        <p:txBody>
          <a:bodyPr wrap="square">
            <a:spAutoFit/>
          </a:bodyPr>
          <a:lstStyle/>
          <a:p>
            <a:pPr algn="ctr"/>
            <a:r>
              <a:rPr lang="en-US" sz="8000" b="1" dirty="0">
                <a:solidFill>
                  <a:srgbClr val="FF0000"/>
                </a:solidFill>
                <a:effectLst>
                  <a:outerShdw blurRad="38100" dist="38100" dir="2700000" algn="tl">
                    <a:srgbClr val="C0C0C0"/>
                  </a:outerShdw>
                </a:effectLst>
                <a:latin typeface="Script MT Bold" pitchFamily="66" charset="0"/>
              </a:rPr>
              <a:t>Thank </a:t>
            </a:r>
            <a:r>
              <a:rPr lang="en-US" sz="8000" b="1" dirty="0" smtClean="0">
                <a:solidFill>
                  <a:srgbClr val="FF0000"/>
                </a:solidFill>
                <a:effectLst>
                  <a:outerShdw blurRad="38100" dist="38100" dir="2700000" algn="tl">
                    <a:srgbClr val="C0C0C0"/>
                  </a:outerShdw>
                </a:effectLst>
                <a:latin typeface="Script MT Bold" pitchFamily="66" charset="0"/>
              </a:rPr>
              <a:t>you</a:t>
            </a:r>
            <a:endParaRPr lang="en-US" sz="8000" b="1" dirty="0">
              <a:solidFill>
                <a:srgbClr val="FF0000"/>
              </a:solidFill>
              <a:effectLst>
                <a:outerShdw blurRad="38100" dist="38100" dir="2700000" algn="tl">
                  <a:srgbClr val="C0C0C0"/>
                </a:outerShdw>
              </a:effectLst>
              <a:latin typeface="Script MT Bold" pitchFamily="66" charset="0"/>
            </a:endParaRPr>
          </a:p>
        </p:txBody>
      </p:sp>
      <p:pic>
        <p:nvPicPr>
          <p:cNvPr id="22" name="Picture 11" descr="Clip: Lu quet cuon cuon do ve Nghia Lo - Anh 1"/>
          <p:cNvPicPr>
            <a:picLocks noChangeAspect="1" noChangeArrowheads="1"/>
          </p:cNvPicPr>
          <p:nvPr/>
        </p:nvPicPr>
        <p:blipFill>
          <a:blip r:embed="rId12"/>
          <a:srcRect/>
          <a:stretch>
            <a:fillRect/>
          </a:stretch>
        </p:blipFill>
        <p:spPr bwMode="auto">
          <a:xfrm>
            <a:off x="6934200" y="271060"/>
            <a:ext cx="2147226" cy="1905000"/>
          </a:xfrm>
          <a:prstGeom prst="rect">
            <a:avLst/>
          </a:prstGeom>
          <a:noFill/>
        </p:spPr>
      </p:pic>
      <p:pic>
        <p:nvPicPr>
          <p:cNvPr id="14" name="Picture 10" descr="Kết quả hình ảnh cho Drought in Central Vietnam in 2016"/>
          <p:cNvPicPr>
            <a:picLocks noChangeAspect="1" noChangeArrowheads="1"/>
          </p:cNvPicPr>
          <p:nvPr/>
        </p:nvPicPr>
        <p:blipFill>
          <a:blip r:embed="rId13"/>
          <a:srcRect/>
          <a:stretch>
            <a:fillRect/>
          </a:stretch>
        </p:blipFill>
        <p:spPr bwMode="auto">
          <a:xfrm>
            <a:off x="6934200" y="2328460"/>
            <a:ext cx="2209800" cy="1854529"/>
          </a:xfrm>
          <a:prstGeom prst="rect">
            <a:avLst/>
          </a:prstGeom>
          <a:noFill/>
        </p:spPr>
      </p:pic>
      <p:pic>
        <p:nvPicPr>
          <p:cNvPr id="15" name="Picture 7" descr="Logo Cuc goc phai"/>
          <p:cNvPicPr>
            <a:picLocks noChangeAspect="1" noChangeArrowheads="1"/>
          </p:cNvPicPr>
          <p:nvPr/>
        </p:nvPicPr>
        <p:blipFill>
          <a:blip r:embed="rId14"/>
          <a:srcRect/>
          <a:stretch>
            <a:fillRect/>
          </a:stretch>
        </p:blipFill>
        <p:spPr bwMode="auto">
          <a:xfrm>
            <a:off x="0" y="19050"/>
            <a:ext cx="1066898" cy="10102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p:cNvCxnSpPr/>
          <p:nvPr/>
        </p:nvCxnSpPr>
        <p:spPr>
          <a:xfrm flipV="1">
            <a:off x="698500" y="2730500"/>
            <a:ext cx="7289800" cy="1130300"/>
          </a:xfrm>
          <a:prstGeom prst="line">
            <a:avLst/>
          </a:prstGeom>
          <a:ln w="25400">
            <a:solidFill>
              <a:schemeClr val="tx1">
                <a:lumMod val="75000"/>
                <a:lumOff val="25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866430" y="3525907"/>
            <a:ext cx="288032" cy="288032"/>
            <a:chOff x="611560" y="2851238"/>
            <a:chExt cx="288032" cy="288032"/>
          </a:xfrm>
        </p:grpSpPr>
        <p:sp>
          <p:nvSpPr>
            <p:cNvPr id="21" name="Oval 20"/>
            <p:cNvSpPr/>
            <p:nvPr/>
          </p:nvSpPr>
          <p:spPr>
            <a:xfrm>
              <a:off x="611560" y="2851238"/>
              <a:ext cx="288032" cy="288032"/>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2" name="Oval 21"/>
            <p:cNvSpPr/>
            <p:nvPr/>
          </p:nvSpPr>
          <p:spPr>
            <a:xfrm>
              <a:off x="683568" y="2923246"/>
              <a:ext cx="144016" cy="1440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3" name="Group 22"/>
          <p:cNvGrpSpPr/>
          <p:nvPr/>
        </p:nvGrpSpPr>
        <p:grpSpPr>
          <a:xfrm>
            <a:off x="3436202" y="3273454"/>
            <a:ext cx="288032" cy="288032"/>
            <a:chOff x="611560" y="2851238"/>
            <a:chExt cx="288032" cy="288032"/>
          </a:xfrm>
        </p:grpSpPr>
        <p:sp>
          <p:nvSpPr>
            <p:cNvPr id="24" name="Oval 23"/>
            <p:cNvSpPr/>
            <p:nvPr/>
          </p:nvSpPr>
          <p:spPr>
            <a:xfrm>
              <a:off x="611560" y="2851238"/>
              <a:ext cx="288032" cy="288032"/>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5" name="Oval 24"/>
            <p:cNvSpPr/>
            <p:nvPr/>
          </p:nvSpPr>
          <p:spPr>
            <a:xfrm>
              <a:off x="683568" y="2923246"/>
              <a:ext cx="144016" cy="1440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6" name="Group 25"/>
          <p:cNvGrpSpPr/>
          <p:nvPr/>
        </p:nvGrpSpPr>
        <p:grpSpPr>
          <a:xfrm>
            <a:off x="5005974" y="3057554"/>
            <a:ext cx="288032" cy="288032"/>
            <a:chOff x="611560" y="2851238"/>
            <a:chExt cx="288032" cy="288032"/>
          </a:xfrm>
        </p:grpSpPr>
        <p:sp>
          <p:nvSpPr>
            <p:cNvPr id="27" name="Oval 26"/>
            <p:cNvSpPr/>
            <p:nvPr/>
          </p:nvSpPr>
          <p:spPr>
            <a:xfrm>
              <a:off x="611560" y="2851238"/>
              <a:ext cx="288032" cy="2880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8" name="Oval 27"/>
            <p:cNvSpPr/>
            <p:nvPr/>
          </p:nvSpPr>
          <p:spPr>
            <a:xfrm>
              <a:off x="683568" y="2923246"/>
              <a:ext cx="144016" cy="1440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9" name="Group 28"/>
          <p:cNvGrpSpPr/>
          <p:nvPr/>
        </p:nvGrpSpPr>
        <p:grpSpPr>
          <a:xfrm>
            <a:off x="6575745" y="2823003"/>
            <a:ext cx="288032" cy="288032"/>
            <a:chOff x="611560" y="2851238"/>
            <a:chExt cx="288032" cy="288032"/>
          </a:xfrm>
        </p:grpSpPr>
        <p:sp>
          <p:nvSpPr>
            <p:cNvPr id="30" name="Oval 29"/>
            <p:cNvSpPr/>
            <p:nvPr/>
          </p:nvSpPr>
          <p:spPr>
            <a:xfrm>
              <a:off x="611560" y="2851238"/>
              <a:ext cx="288032" cy="288032"/>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Oval 30"/>
            <p:cNvSpPr/>
            <p:nvPr/>
          </p:nvSpPr>
          <p:spPr>
            <a:xfrm>
              <a:off x="683568" y="2923246"/>
              <a:ext cx="144016" cy="1440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33" name="TextBox 32"/>
          <p:cNvSpPr txBox="1"/>
          <p:nvPr/>
        </p:nvSpPr>
        <p:spPr>
          <a:xfrm>
            <a:off x="7769038" y="1096206"/>
            <a:ext cx="1195835" cy="830997"/>
          </a:xfrm>
          <a:prstGeom prst="rect">
            <a:avLst/>
          </a:prstGeom>
          <a:noFill/>
        </p:spPr>
        <p:txBody>
          <a:bodyPr wrap="square" rtlCol="0" anchor="ctr">
            <a:spAutoFit/>
          </a:bodyPr>
          <a:lstStyle/>
          <a:p>
            <a:r>
              <a:rPr lang="en-US" sz="2400" b="1" dirty="0" smtClean="0">
                <a:solidFill>
                  <a:srgbClr val="006600"/>
                </a:solidFill>
                <a:cs typeface="Times New Roman" pitchFamily="18" charset="0"/>
              </a:rPr>
              <a:t>23 Jan. 2018</a:t>
            </a:r>
            <a:endParaRPr lang="ko-KR" altLang="en-US" sz="2400" b="1" dirty="0">
              <a:solidFill>
                <a:srgbClr val="006600"/>
              </a:solidFill>
              <a:cs typeface="Arial" pitchFamily="34" charset="0"/>
            </a:endParaRPr>
          </a:p>
        </p:txBody>
      </p:sp>
      <p:sp>
        <p:nvSpPr>
          <p:cNvPr id="34" name="TextBox 33"/>
          <p:cNvSpPr txBox="1"/>
          <p:nvPr/>
        </p:nvSpPr>
        <p:spPr>
          <a:xfrm>
            <a:off x="2930022" y="2350768"/>
            <a:ext cx="1087916" cy="830997"/>
          </a:xfrm>
          <a:prstGeom prst="rect">
            <a:avLst/>
          </a:prstGeom>
          <a:noFill/>
        </p:spPr>
        <p:txBody>
          <a:bodyPr wrap="square" rtlCol="0" anchor="ctr">
            <a:spAutoFit/>
          </a:bodyPr>
          <a:lstStyle/>
          <a:p>
            <a:pPr algn="ctr"/>
            <a:r>
              <a:rPr lang="en-US" sz="2400" b="1" dirty="0" smtClean="0">
                <a:solidFill>
                  <a:srgbClr val="00B050"/>
                </a:solidFill>
                <a:cs typeface="Times New Roman" pitchFamily="18" charset="0"/>
              </a:rPr>
              <a:t>5 Jun. 1956</a:t>
            </a:r>
            <a:endParaRPr lang="ko-KR" altLang="en-US" sz="2400" b="1" dirty="0">
              <a:solidFill>
                <a:srgbClr val="00B050"/>
              </a:solidFill>
              <a:cs typeface="Arial" pitchFamily="34" charset="0"/>
            </a:endParaRPr>
          </a:p>
        </p:txBody>
      </p:sp>
      <p:sp>
        <p:nvSpPr>
          <p:cNvPr id="35" name="TextBox 34"/>
          <p:cNvSpPr txBox="1"/>
          <p:nvPr/>
        </p:nvSpPr>
        <p:spPr>
          <a:xfrm>
            <a:off x="1409700" y="2690445"/>
            <a:ext cx="1156723" cy="830997"/>
          </a:xfrm>
          <a:prstGeom prst="rect">
            <a:avLst/>
          </a:prstGeom>
          <a:noFill/>
        </p:spPr>
        <p:txBody>
          <a:bodyPr wrap="square" rtlCol="0" anchor="ctr">
            <a:spAutoFit/>
          </a:bodyPr>
          <a:lstStyle/>
          <a:p>
            <a:pPr algn="ctr"/>
            <a:r>
              <a:rPr lang="en-US" sz="2400" b="1" dirty="0" smtClean="0">
                <a:solidFill>
                  <a:srgbClr val="0070C0"/>
                </a:solidFill>
                <a:cs typeface="Times New Roman" pitchFamily="18" charset="0"/>
              </a:rPr>
              <a:t>16 Sep. 1902</a:t>
            </a:r>
            <a:endParaRPr lang="ko-KR" altLang="en-US" sz="2400" b="1" dirty="0">
              <a:solidFill>
                <a:schemeClr val="tx1">
                  <a:lumMod val="75000"/>
                  <a:lumOff val="25000"/>
                </a:schemeClr>
              </a:solidFill>
              <a:cs typeface="Arial" pitchFamily="34" charset="0"/>
            </a:endParaRPr>
          </a:p>
        </p:txBody>
      </p:sp>
      <p:sp>
        <p:nvSpPr>
          <p:cNvPr id="36" name="TextBox 35"/>
          <p:cNvSpPr txBox="1"/>
          <p:nvPr/>
        </p:nvSpPr>
        <p:spPr>
          <a:xfrm>
            <a:off x="0" y="2804745"/>
            <a:ext cx="1212551" cy="830997"/>
          </a:xfrm>
          <a:prstGeom prst="rect">
            <a:avLst/>
          </a:prstGeom>
          <a:noFill/>
        </p:spPr>
        <p:txBody>
          <a:bodyPr wrap="square" rtlCol="0" anchor="ctr">
            <a:spAutoFit/>
          </a:bodyPr>
          <a:lstStyle/>
          <a:p>
            <a:pPr algn="ctr"/>
            <a:r>
              <a:rPr lang="en-US" sz="2400" b="1" dirty="0" smtClean="0">
                <a:solidFill>
                  <a:srgbClr val="C00000"/>
                </a:solidFill>
                <a:cs typeface="Times New Roman" pitchFamily="18" charset="0"/>
              </a:rPr>
              <a:t>18 Apr. 1891</a:t>
            </a:r>
            <a:endParaRPr lang="ko-KR" altLang="en-US" sz="2400" b="1" dirty="0">
              <a:solidFill>
                <a:schemeClr val="tx1">
                  <a:lumMod val="75000"/>
                  <a:lumOff val="25000"/>
                </a:schemeClr>
              </a:solidFill>
              <a:cs typeface="Arial" pitchFamily="34" charset="0"/>
            </a:endParaRPr>
          </a:p>
        </p:txBody>
      </p:sp>
      <p:sp>
        <p:nvSpPr>
          <p:cNvPr id="39" name="TextBox 38"/>
          <p:cNvSpPr txBox="1"/>
          <p:nvPr/>
        </p:nvSpPr>
        <p:spPr>
          <a:xfrm>
            <a:off x="0" y="4331542"/>
            <a:ext cx="1402807" cy="1477328"/>
          </a:xfrm>
          <a:prstGeom prst="rect">
            <a:avLst/>
          </a:prstGeom>
          <a:noFill/>
        </p:spPr>
        <p:txBody>
          <a:bodyPr wrap="square" rtlCol="0" anchor="ctr">
            <a:spAutoFit/>
          </a:bodyPr>
          <a:lstStyle/>
          <a:p>
            <a:pPr algn="ctr"/>
            <a:r>
              <a:rPr lang="en-US" b="1" dirty="0" smtClean="0">
                <a:solidFill>
                  <a:srgbClr val="C00000"/>
                </a:solidFill>
                <a:cs typeface="Times New Roman" pitchFamily="18" charset="0"/>
              </a:rPr>
              <a:t>First Met. Station established in Nam </a:t>
            </a:r>
            <a:r>
              <a:rPr lang="en-US" b="1" dirty="0" err="1" smtClean="0">
                <a:solidFill>
                  <a:srgbClr val="C00000"/>
                </a:solidFill>
                <a:cs typeface="Times New Roman" pitchFamily="18" charset="0"/>
              </a:rPr>
              <a:t>Dinh</a:t>
            </a:r>
            <a:r>
              <a:rPr lang="en-US" b="1" dirty="0" smtClean="0">
                <a:solidFill>
                  <a:srgbClr val="C00000"/>
                </a:solidFill>
                <a:cs typeface="Times New Roman" pitchFamily="18" charset="0"/>
              </a:rPr>
              <a:t> province.</a:t>
            </a:r>
            <a:endParaRPr lang="ko-KR" altLang="en-US" b="1" dirty="0">
              <a:solidFill>
                <a:srgbClr val="C00000"/>
              </a:solidFill>
              <a:cs typeface="Arial" pitchFamily="34" charset="0"/>
            </a:endParaRPr>
          </a:p>
        </p:txBody>
      </p:sp>
      <p:grpSp>
        <p:nvGrpSpPr>
          <p:cNvPr id="50" name="Group 49"/>
          <p:cNvGrpSpPr/>
          <p:nvPr/>
        </p:nvGrpSpPr>
        <p:grpSpPr>
          <a:xfrm>
            <a:off x="560974" y="3717954"/>
            <a:ext cx="288032" cy="288032"/>
            <a:chOff x="611560" y="2851238"/>
            <a:chExt cx="288032" cy="288032"/>
          </a:xfrm>
        </p:grpSpPr>
        <p:sp>
          <p:nvSpPr>
            <p:cNvPr id="51" name="Oval 50"/>
            <p:cNvSpPr/>
            <p:nvPr/>
          </p:nvSpPr>
          <p:spPr>
            <a:xfrm>
              <a:off x="611560" y="2851238"/>
              <a:ext cx="288032" cy="2880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2" name="Oval 51"/>
            <p:cNvSpPr/>
            <p:nvPr/>
          </p:nvSpPr>
          <p:spPr>
            <a:xfrm>
              <a:off x="683568" y="2923246"/>
              <a:ext cx="144016" cy="1440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53" name="TextBox 52"/>
          <p:cNvSpPr txBox="1"/>
          <p:nvPr/>
        </p:nvSpPr>
        <p:spPr>
          <a:xfrm>
            <a:off x="1384300" y="3996372"/>
            <a:ext cx="1366787" cy="1477328"/>
          </a:xfrm>
          <a:prstGeom prst="rect">
            <a:avLst/>
          </a:prstGeom>
          <a:noFill/>
        </p:spPr>
        <p:txBody>
          <a:bodyPr wrap="square" rtlCol="0" anchor="ctr">
            <a:spAutoFit/>
          </a:bodyPr>
          <a:lstStyle/>
          <a:p>
            <a:pPr algn="just"/>
            <a:r>
              <a:rPr lang="en-US" b="1" dirty="0" smtClean="0">
                <a:cs typeface="Times New Roman" pitchFamily="18" charset="0"/>
              </a:rPr>
              <a:t>Indochina observatory at </a:t>
            </a:r>
            <a:r>
              <a:rPr lang="en-US" b="1" dirty="0" err="1" smtClean="0">
                <a:cs typeface="Times New Roman" pitchFamily="18" charset="0"/>
              </a:rPr>
              <a:t>Phu</a:t>
            </a:r>
            <a:r>
              <a:rPr lang="en-US" b="1" dirty="0" smtClean="0">
                <a:cs typeface="Times New Roman" pitchFamily="18" charset="0"/>
              </a:rPr>
              <a:t> Lien, </a:t>
            </a:r>
            <a:r>
              <a:rPr lang="en-US" b="1" dirty="0" err="1" smtClean="0">
                <a:cs typeface="Times New Roman" pitchFamily="18" charset="0"/>
              </a:rPr>
              <a:t>Hai</a:t>
            </a:r>
            <a:r>
              <a:rPr lang="en-US" b="1" dirty="0" smtClean="0">
                <a:cs typeface="Times New Roman" pitchFamily="18" charset="0"/>
              </a:rPr>
              <a:t> </a:t>
            </a:r>
            <a:r>
              <a:rPr lang="en-US" b="1" dirty="0" err="1" smtClean="0">
                <a:cs typeface="Times New Roman" pitchFamily="18" charset="0"/>
              </a:rPr>
              <a:t>Phong</a:t>
            </a:r>
            <a:r>
              <a:rPr lang="en-US" b="1" dirty="0" smtClean="0">
                <a:cs typeface="Times New Roman" pitchFamily="18" charset="0"/>
              </a:rPr>
              <a:t> city</a:t>
            </a:r>
            <a:endParaRPr lang="ko-KR" altLang="en-US" b="1" dirty="0">
              <a:solidFill>
                <a:schemeClr val="tx1">
                  <a:lumMod val="75000"/>
                  <a:lumOff val="25000"/>
                </a:schemeClr>
              </a:solidFill>
              <a:cs typeface="Arial" pitchFamily="34" charset="0"/>
            </a:endParaRPr>
          </a:p>
        </p:txBody>
      </p:sp>
      <p:sp>
        <p:nvSpPr>
          <p:cNvPr id="54" name="Rectangle 53"/>
          <p:cNvSpPr/>
          <p:nvPr/>
        </p:nvSpPr>
        <p:spPr>
          <a:xfrm>
            <a:off x="2831529" y="3742478"/>
            <a:ext cx="1384301" cy="1477328"/>
          </a:xfrm>
          <a:prstGeom prst="rect">
            <a:avLst/>
          </a:prstGeom>
        </p:spPr>
        <p:txBody>
          <a:bodyPr wrap="square">
            <a:spAutoFit/>
          </a:bodyPr>
          <a:lstStyle/>
          <a:p>
            <a:pPr algn="just"/>
            <a:r>
              <a:rPr lang="en-US" b="1" dirty="0" smtClean="0">
                <a:cs typeface="Times New Roman" pitchFamily="18" charset="0"/>
              </a:rPr>
              <a:t>HMA established, directly under the PM office</a:t>
            </a:r>
            <a:endParaRPr lang="en-US" b="1" dirty="0"/>
          </a:p>
        </p:txBody>
      </p:sp>
      <p:sp>
        <p:nvSpPr>
          <p:cNvPr id="55" name="Rectangle 54"/>
          <p:cNvSpPr/>
          <p:nvPr/>
        </p:nvSpPr>
        <p:spPr>
          <a:xfrm>
            <a:off x="4645351" y="2279134"/>
            <a:ext cx="1069650" cy="830997"/>
          </a:xfrm>
          <a:prstGeom prst="rect">
            <a:avLst/>
          </a:prstGeom>
        </p:spPr>
        <p:txBody>
          <a:bodyPr wrap="square">
            <a:spAutoFit/>
          </a:bodyPr>
          <a:lstStyle/>
          <a:p>
            <a:r>
              <a:rPr lang="en-US" altLang="ko-KR" sz="2400" b="1" dirty="0" smtClean="0">
                <a:solidFill>
                  <a:schemeClr val="accent2"/>
                </a:solidFill>
                <a:cs typeface="Arial" pitchFamily="34" charset="0"/>
              </a:rPr>
              <a:t>14 Oct. 1975</a:t>
            </a:r>
            <a:endParaRPr lang="en-US" altLang="ko-KR" sz="2400" b="1" dirty="0">
              <a:solidFill>
                <a:schemeClr val="accent2"/>
              </a:solidFill>
              <a:cs typeface="Arial" pitchFamily="34" charset="0"/>
            </a:endParaRPr>
          </a:p>
        </p:txBody>
      </p:sp>
      <p:sp>
        <p:nvSpPr>
          <p:cNvPr id="56" name="Rectangle 55"/>
          <p:cNvSpPr/>
          <p:nvPr/>
        </p:nvSpPr>
        <p:spPr>
          <a:xfrm>
            <a:off x="6230527" y="1887708"/>
            <a:ext cx="1172625" cy="830997"/>
          </a:xfrm>
          <a:prstGeom prst="rect">
            <a:avLst/>
          </a:prstGeom>
        </p:spPr>
        <p:txBody>
          <a:bodyPr wrap="square">
            <a:spAutoFit/>
          </a:bodyPr>
          <a:lstStyle/>
          <a:p>
            <a:r>
              <a:rPr lang="en-US" sz="2400" b="1" dirty="0" smtClean="0">
                <a:solidFill>
                  <a:srgbClr val="FF0000"/>
                </a:solidFill>
                <a:cs typeface="Times New Roman" pitchFamily="18" charset="0"/>
              </a:rPr>
              <a:t>11 Nov. 2002</a:t>
            </a:r>
            <a:endParaRPr lang="en-US" sz="2400" b="1" dirty="0">
              <a:solidFill>
                <a:srgbClr val="FF0000"/>
              </a:solidFill>
            </a:endParaRPr>
          </a:p>
        </p:txBody>
      </p:sp>
      <p:pic>
        <p:nvPicPr>
          <p:cNvPr id="58" name="Picture 2" descr="F:\Tailieu_VanbanCoquan2018\TECO\Anh gui TTDB\Cu-Xi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18" y="218365"/>
            <a:ext cx="2784143" cy="186935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300255" y="344182"/>
            <a:ext cx="652743" cy="369332"/>
          </a:xfrm>
          <a:prstGeom prst="rect">
            <a:avLst/>
          </a:prstGeom>
          <a:solidFill>
            <a:schemeClr val="bg1"/>
          </a:solidFill>
        </p:spPr>
        <p:txBody>
          <a:bodyPr wrap="none" rtlCol="0">
            <a:spAutoFit/>
          </a:bodyPr>
          <a:lstStyle/>
          <a:p>
            <a:r>
              <a:rPr lang="en-US" dirty="0" smtClean="0"/>
              <a:t>1956</a:t>
            </a:r>
            <a:endParaRPr lang="en-US" dirty="0"/>
          </a:p>
        </p:txBody>
      </p:sp>
      <p:sp>
        <p:nvSpPr>
          <p:cNvPr id="60" name="Rectangle 59"/>
          <p:cNvSpPr/>
          <p:nvPr/>
        </p:nvSpPr>
        <p:spPr>
          <a:xfrm>
            <a:off x="4299040" y="3461435"/>
            <a:ext cx="1678679" cy="1754326"/>
          </a:xfrm>
          <a:prstGeom prst="rect">
            <a:avLst/>
          </a:prstGeom>
        </p:spPr>
        <p:txBody>
          <a:bodyPr wrap="square">
            <a:spAutoFit/>
          </a:bodyPr>
          <a:lstStyle/>
          <a:p>
            <a:r>
              <a:rPr lang="en-US" b="1" dirty="0" smtClean="0">
                <a:cs typeface="Times New Roman" pitchFamily="18" charset="0"/>
              </a:rPr>
              <a:t>Re-established HMA from MA and Hydro. Dept., Ministry of Water Resources.</a:t>
            </a:r>
            <a:endParaRPr lang="en-US" b="1" dirty="0"/>
          </a:p>
        </p:txBody>
      </p:sp>
      <p:sp>
        <p:nvSpPr>
          <p:cNvPr id="61" name="Rectangle 60"/>
          <p:cNvSpPr/>
          <p:nvPr/>
        </p:nvSpPr>
        <p:spPr>
          <a:xfrm>
            <a:off x="6047848" y="3231634"/>
            <a:ext cx="1362881" cy="1200329"/>
          </a:xfrm>
          <a:prstGeom prst="rect">
            <a:avLst/>
          </a:prstGeom>
        </p:spPr>
        <p:txBody>
          <a:bodyPr wrap="square">
            <a:spAutoFit/>
          </a:bodyPr>
          <a:lstStyle/>
          <a:p>
            <a:r>
              <a:rPr lang="en-US" b="1" dirty="0" smtClean="0">
                <a:cs typeface="Times New Roman" pitchFamily="18" charset="0"/>
              </a:rPr>
              <a:t>Established the MONRE, rename to HMS</a:t>
            </a:r>
            <a:endParaRPr lang="en-US" b="1" dirty="0"/>
          </a:p>
        </p:txBody>
      </p:sp>
      <p:sp>
        <p:nvSpPr>
          <p:cNvPr id="62" name="Rectangle 61"/>
          <p:cNvSpPr/>
          <p:nvPr/>
        </p:nvSpPr>
        <p:spPr>
          <a:xfrm>
            <a:off x="7383439" y="3273469"/>
            <a:ext cx="1760561" cy="923330"/>
          </a:xfrm>
          <a:prstGeom prst="rect">
            <a:avLst/>
          </a:prstGeom>
        </p:spPr>
        <p:txBody>
          <a:bodyPr wrap="square">
            <a:spAutoFit/>
          </a:bodyPr>
          <a:lstStyle/>
          <a:p>
            <a:r>
              <a:rPr lang="en-US" b="1" dirty="0" smtClean="0">
                <a:cs typeface="Times New Roman" pitchFamily="18" charset="0"/>
              </a:rPr>
              <a:t>Re-established VNMHA, under the MONRE. </a:t>
            </a:r>
            <a:endParaRPr lang="en-US" b="1" dirty="0"/>
          </a:p>
        </p:txBody>
      </p:sp>
      <p:pic>
        <p:nvPicPr>
          <p:cNvPr id="63" name="Picture 3" descr="F:\Tailieu_VanbanCoquan2018\TECO\Anh gui TTDB\Trạm Khí tượng Phù Liễn, Đài KTTV khu vuc Đong Ba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334" y="5283461"/>
            <a:ext cx="2265529" cy="151994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2098344" y="5417991"/>
            <a:ext cx="652743" cy="369332"/>
          </a:xfrm>
          <a:prstGeom prst="rect">
            <a:avLst/>
          </a:prstGeom>
          <a:noFill/>
          <a:ln>
            <a:solidFill>
              <a:schemeClr val="tx1"/>
            </a:solidFill>
          </a:ln>
        </p:spPr>
        <p:txBody>
          <a:bodyPr wrap="none" rtlCol="0">
            <a:spAutoFit/>
          </a:bodyPr>
          <a:lstStyle/>
          <a:p>
            <a:r>
              <a:rPr lang="en-US" dirty="0" smtClean="0"/>
              <a:t>1902</a:t>
            </a:r>
            <a:endParaRPr lang="en-US" dirty="0"/>
          </a:p>
        </p:txBody>
      </p:sp>
      <p:pic>
        <p:nvPicPr>
          <p:cNvPr id="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448" y="4585648"/>
            <a:ext cx="3061552" cy="227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p:cNvSpPr txBox="1"/>
          <p:nvPr/>
        </p:nvSpPr>
        <p:spPr>
          <a:xfrm>
            <a:off x="6209732" y="4653885"/>
            <a:ext cx="982639" cy="369332"/>
          </a:xfrm>
          <a:prstGeom prst="rect">
            <a:avLst/>
          </a:prstGeom>
          <a:solidFill>
            <a:schemeClr val="bg1"/>
          </a:solidFill>
        </p:spPr>
        <p:txBody>
          <a:bodyPr wrap="square" rtlCol="0">
            <a:spAutoFit/>
          </a:bodyPr>
          <a:lstStyle/>
          <a:p>
            <a:r>
              <a:rPr lang="en-US" dirty="0" smtClean="0"/>
              <a:t>2018</a:t>
            </a:r>
            <a:endParaRPr lang="en-US" dirty="0"/>
          </a:p>
        </p:txBody>
      </p:sp>
      <p:pic>
        <p:nvPicPr>
          <p:cNvPr id="6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514" y="177421"/>
            <a:ext cx="3044774" cy="166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948490" y="2135086"/>
            <a:ext cx="971680" cy="971680"/>
            <a:chOff x="7092280" y="2517710"/>
            <a:chExt cx="971680" cy="971680"/>
          </a:xfrm>
        </p:grpSpPr>
        <p:sp>
          <p:nvSpPr>
            <p:cNvPr id="18" name="Oval 17"/>
            <p:cNvSpPr/>
            <p:nvPr/>
          </p:nvSpPr>
          <p:spPr>
            <a:xfrm>
              <a:off x="7092280" y="2517710"/>
              <a:ext cx="971680" cy="97168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9" name="Oval 18"/>
            <p:cNvSpPr/>
            <p:nvPr/>
          </p:nvSpPr>
          <p:spPr>
            <a:xfrm>
              <a:off x="7201684" y="2627114"/>
              <a:ext cx="752872" cy="75287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41" name="Picture 7" descr="Logo Cuc goc phai"/>
          <p:cNvPicPr>
            <a:picLocks noChangeAspect="1" noChangeArrowheads="1"/>
          </p:cNvPicPr>
          <p:nvPr/>
        </p:nvPicPr>
        <p:blipFill>
          <a:blip r:embed="rId7"/>
          <a:srcRect/>
          <a:stretch>
            <a:fillRect/>
          </a:stretch>
        </p:blipFill>
        <p:spPr bwMode="auto">
          <a:xfrm>
            <a:off x="7856354" y="2059033"/>
            <a:ext cx="1130592" cy="1070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Text Box 18"/>
          <p:cNvSpPr txBox="1">
            <a:spLocks noChangeArrowheads="1"/>
          </p:cNvSpPr>
          <p:nvPr/>
        </p:nvSpPr>
        <p:spPr bwMode="auto">
          <a:xfrm>
            <a:off x="372677" y="2086148"/>
            <a:ext cx="1637733" cy="329320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0" hangingPunct="0"/>
            <a:endParaRPr lang="en-US" sz="1600" dirty="0" smtClean="0">
              <a:solidFill>
                <a:srgbClr val="0070C0"/>
              </a:solidFill>
              <a:latin typeface="Calibri" pitchFamily="34" charset="0"/>
              <a:cs typeface="Calibri" pitchFamily="34" charset="0"/>
            </a:endParaRPr>
          </a:p>
          <a:p>
            <a:pPr eaLnBrk="0" hangingPunct="0">
              <a:buFont typeface="Arial" pitchFamily="34" charset="0"/>
              <a:buChar char="•"/>
            </a:pPr>
            <a:endParaRPr lang="en-US" sz="1600" dirty="0">
              <a:solidFill>
                <a:srgbClr val="0070C0"/>
              </a:solidFill>
              <a:latin typeface="Calibri" pitchFamily="34" charset="0"/>
              <a:cs typeface="Calibri" pitchFamily="34" charset="0"/>
            </a:endParaRPr>
          </a:p>
          <a:p>
            <a:pPr eaLnBrk="0" hangingPunct="0">
              <a:buFont typeface="Arial" pitchFamily="34" charset="0"/>
              <a:buChar char="•"/>
            </a:pPr>
            <a:r>
              <a:rPr lang="en-US" sz="1600" dirty="0" smtClean="0">
                <a:solidFill>
                  <a:srgbClr val="0070C0"/>
                </a:solidFill>
                <a:latin typeface="Calibri" pitchFamily="34" charset="0"/>
                <a:cs typeface="Calibri" pitchFamily="34" charset="0"/>
              </a:rPr>
              <a:t>A</a:t>
            </a:r>
            <a:r>
              <a:rPr lang="en-US" sz="1600" dirty="0" smtClean="0">
                <a:solidFill>
                  <a:srgbClr val="0070C0"/>
                </a:solidFill>
                <a:latin typeface=".VnArial" pitchFamily="34" charset="0"/>
              </a:rPr>
              <a:t>dministration</a:t>
            </a:r>
          </a:p>
          <a:p>
            <a:pPr eaLnBrk="0" hangingPunct="0">
              <a:buFont typeface="Arial" pitchFamily="34" charset="0"/>
              <a:buChar char="•"/>
            </a:pPr>
            <a:r>
              <a:rPr lang="en-US" sz="1600" dirty="0" smtClean="0">
                <a:solidFill>
                  <a:srgbClr val="0070C0"/>
                </a:solidFill>
                <a:latin typeface=".VnArial" pitchFamily="34" charset="0"/>
              </a:rPr>
              <a:t> F</a:t>
            </a:r>
            <a:r>
              <a:rPr lang="vi-VN" sz="1600" dirty="0">
                <a:solidFill>
                  <a:srgbClr val="0070C0"/>
                </a:solidFill>
                <a:latin typeface=".VnArial" pitchFamily="34" charset="0"/>
              </a:rPr>
              <a:t>inance and </a:t>
            </a:r>
            <a:r>
              <a:rPr lang="vi-VN" sz="1600" dirty="0" smtClean="0">
                <a:solidFill>
                  <a:srgbClr val="0070C0"/>
                </a:solidFill>
                <a:latin typeface=".VnArial" pitchFamily="34" charset="0"/>
              </a:rPr>
              <a:t>planning</a:t>
            </a:r>
            <a:endParaRPr lang="en-US" sz="1600" dirty="0" smtClean="0">
              <a:solidFill>
                <a:srgbClr val="0070C0"/>
              </a:solidFill>
              <a:latin typeface=".VnArial" pitchFamily="34" charset="0"/>
            </a:endParaRPr>
          </a:p>
          <a:p>
            <a:pPr eaLnBrk="0" hangingPunct="0">
              <a:buFont typeface="Arial" pitchFamily="34" charset="0"/>
              <a:buChar char="•"/>
            </a:pPr>
            <a:r>
              <a:rPr lang="en-US" sz="1600" dirty="0" smtClean="0">
                <a:solidFill>
                  <a:srgbClr val="0070C0"/>
                </a:solidFill>
                <a:latin typeface=".VnArial" pitchFamily="34" charset="0"/>
              </a:rPr>
              <a:t> P</a:t>
            </a:r>
            <a:r>
              <a:rPr lang="vi-VN" sz="1600" dirty="0" smtClean="0">
                <a:solidFill>
                  <a:srgbClr val="0070C0"/>
                </a:solidFill>
                <a:latin typeface=".VnArial" pitchFamily="34" charset="0"/>
              </a:rPr>
              <a:t>ersonnel</a:t>
            </a:r>
            <a:endParaRPr lang="en-US" sz="1600" dirty="0" smtClean="0">
              <a:solidFill>
                <a:srgbClr val="0070C0"/>
              </a:solidFill>
              <a:latin typeface=".VnArial" pitchFamily="34" charset="0"/>
            </a:endParaRPr>
          </a:p>
          <a:p>
            <a:pPr eaLnBrk="0" hangingPunct="0">
              <a:buFont typeface="Arial" pitchFamily="34" charset="0"/>
              <a:buChar char="•"/>
            </a:pPr>
            <a:r>
              <a:rPr lang="en-US" sz="1600" dirty="0" smtClean="0">
                <a:solidFill>
                  <a:srgbClr val="0070C0"/>
                </a:solidFill>
                <a:latin typeface=".VnArial" pitchFamily="34" charset="0"/>
              </a:rPr>
              <a:t> S</a:t>
            </a:r>
            <a:r>
              <a:rPr lang="vi-VN" sz="1600" dirty="0" smtClean="0">
                <a:solidFill>
                  <a:srgbClr val="0070C0"/>
                </a:solidFill>
                <a:latin typeface=".VnArial" pitchFamily="34" charset="0"/>
              </a:rPr>
              <a:t>&amp;</a:t>
            </a:r>
            <a:r>
              <a:rPr lang="en-US" sz="1600" dirty="0" smtClean="0">
                <a:solidFill>
                  <a:srgbClr val="0070C0"/>
                </a:solidFill>
                <a:latin typeface=".VnArial" pitchFamily="34" charset="0"/>
              </a:rPr>
              <a:t>T and</a:t>
            </a:r>
            <a:r>
              <a:rPr lang="vi-VN" sz="1600" dirty="0" smtClean="0">
                <a:solidFill>
                  <a:srgbClr val="0070C0"/>
                </a:solidFill>
                <a:latin typeface=".VnArial" pitchFamily="34" charset="0"/>
              </a:rPr>
              <a:t> </a:t>
            </a:r>
            <a:r>
              <a:rPr lang="en-US" sz="1600" dirty="0" smtClean="0">
                <a:solidFill>
                  <a:srgbClr val="0070C0"/>
                </a:solidFill>
                <a:latin typeface=".VnArial" pitchFamily="34" charset="0"/>
              </a:rPr>
              <a:t>I</a:t>
            </a:r>
            <a:r>
              <a:rPr lang="vi-VN" sz="1600" dirty="0" smtClean="0">
                <a:solidFill>
                  <a:srgbClr val="0070C0"/>
                </a:solidFill>
                <a:latin typeface=".VnArial" pitchFamily="34" charset="0"/>
              </a:rPr>
              <a:t>nternational cooperation</a:t>
            </a:r>
            <a:endParaRPr lang="en-US" sz="1600" dirty="0" smtClean="0">
              <a:solidFill>
                <a:srgbClr val="0070C0"/>
              </a:solidFill>
              <a:latin typeface=".VnArial" pitchFamily="34" charset="0"/>
            </a:endParaRPr>
          </a:p>
          <a:p>
            <a:pPr eaLnBrk="0" hangingPunct="0">
              <a:buFont typeface="Arial" pitchFamily="34" charset="0"/>
              <a:buChar char="•"/>
            </a:pPr>
            <a:r>
              <a:rPr lang="en-US" sz="1600" dirty="0" smtClean="0">
                <a:solidFill>
                  <a:srgbClr val="0070C0"/>
                </a:solidFill>
                <a:latin typeface=".VnArial" pitchFamily="34" charset="0"/>
              </a:rPr>
              <a:t>Network Management</a:t>
            </a:r>
          </a:p>
          <a:p>
            <a:pPr eaLnBrk="0" hangingPunct="0">
              <a:buFont typeface="Arial" pitchFamily="34" charset="0"/>
              <a:buChar char="•"/>
            </a:pPr>
            <a:r>
              <a:rPr lang="en-US" sz="1600" dirty="0" smtClean="0">
                <a:solidFill>
                  <a:srgbClr val="0070C0"/>
                </a:solidFill>
                <a:latin typeface=".VnArial" pitchFamily="34" charset="0"/>
              </a:rPr>
              <a:t>Forecasting Management </a:t>
            </a:r>
            <a:endParaRPr lang="vi-VN" sz="1600" dirty="0" smtClean="0">
              <a:solidFill>
                <a:srgbClr val="0070C0"/>
              </a:solidFill>
              <a:latin typeface=".VnArial" pitchFamily="34" charset="0"/>
            </a:endParaRPr>
          </a:p>
        </p:txBody>
      </p:sp>
      <p:sp>
        <p:nvSpPr>
          <p:cNvPr id="63" name="Text Box 21"/>
          <p:cNvSpPr txBox="1">
            <a:spLocks noChangeArrowheads="1"/>
          </p:cNvSpPr>
          <p:nvPr/>
        </p:nvSpPr>
        <p:spPr bwMode="auto">
          <a:xfrm>
            <a:off x="2301922" y="3238220"/>
            <a:ext cx="3411940" cy="329320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indent="91440" eaLnBrk="0" hangingPunct="0">
              <a:buFont typeface="Arial" pitchFamily="34" charset="0"/>
              <a:buChar char="•"/>
            </a:pPr>
            <a:endParaRPr lang="en-US" sz="1600" dirty="0" smtClean="0">
              <a:solidFill>
                <a:srgbClr val="0070C0"/>
              </a:solidFill>
              <a:latin typeface=".VnArial" pitchFamily="34" charset="0"/>
            </a:endParaRPr>
          </a:p>
          <a:p>
            <a:pPr indent="91440" eaLnBrk="0" hangingPunct="0">
              <a:buFont typeface="Arial" pitchFamily="34" charset="0"/>
              <a:buChar char="•"/>
            </a:pPr>
            <a:r>
              <a:rPr lang="en-US" sz="1600" dirty="0" smtClean="0">
                <a:solidFill>
                  <a:srgbClr val="0070C0"/>
                </a:solidFill>
                <a:latin typeface=".VnArial" pitchFamily="34" charset="0"/>
              </a:rPr>
              <a:t>National </a:t>
            </a:r>
            <a:r>
              <a:rPr lang="vi-VN" sz="1600" dirty="0" smtClean="0">
                <a:solidFill>
                  <a:srgbClr val="0070C0"/>
                </a:solidFill>
                <a:latin typeface=".VnArial" pitchFamily="34" charset="0"/>
              </a:rPr>
              <a:t>Centr</a:t>
            </a:r>
            <a:r>
              <a:rPr lang="en-US" sz="1600" dirty="0" smtClean="0">
                <a:solidFill>
                  <a:srgbClr val="0070C0"/>
                </a:solidFill>
                <a:latin typeface=".VnArial" pitchFamily="34" charset="0"/>
              </a:rPr>
              <a:t>e for</a:t>
            </a:r>
            <a:r>
              <a:rPr lang="vi-VN" sz="1600" dirty="0" smtClean="0">
                <a:solidFill>
                  <a:srgbClr val="0070C0"/>
                </a:solidFill>
                <a:latin typeface=".VnArial" pitchFamily="34" charset="0"/>
              </a:rPr>
              <a:t> </a:t>
            </a:r>
            <a:r>
              <a:rPr lang="en-US" sz="1600" dirty="0">
                <a:solidFill>
                  <a:srgbClr val="0070C0"/>
                </a:solidFill>
                <a:latin typeface=".VnArial" pitchFamily="34" charset="0"/>
              </a:rPr>
              <a:t>H</a:t>
            </a:r>
            <a:r>
              <a:rPr lang="vi-VN" sz="1600" dirty="0">
                <a:solidFill>
                  <a:srgbClr val="0070C0"/>
                </a:solidFill>
                <a:latin typeface=".VnArial" pitchFamily="34" charset="0"/>
              </a:rPr>
              <a:t>ydro-</a:t>
            </a:r>
            <a:r>
              <a:rPr lang="en-US" sz="1600" dirty="0">
                <a:solidFill>
                  <a:srgbClr val="0070C0"/>
                </a:solidFill>
                <a:latin typeface=".VnArial" pitchFamily="34" charset="0"/>
              </a:rPr>
              <a:t>M</a:t>
            </a:r>
            <a:r>
              <a:rPr lang="vi-VN" sz="1600" dirty="0">
                <a:solidFill>
                  <a:srgbClr val="0070C0"/>
                </a:solidFill>
                <a:latin typeface=".VnArial" pitchFamily="34" charset="0"/>
              </a:rPr>
              <a:t>et. </a:t>
            </a:r>
            <a:r>
              <a:rPr lang="en-US" sz="1600" dirty="0" smtClean="0">
                <a:solidFill>
                  <a:srgbClr val="0070C0"/>
                </a:solidFill>
                <a:latin typeface=".VnArial" pitchFamily="34" charset="0"/>
              </a:rPr>
              <a:t>F</a:t>
            </a:r>
            <a:r>
              <a:rPr lang="vi-VN" sz="1600" dirty="0" smtClean="0">
                <a:solidFill>
                  <a:srgbClr val="0070C0"/>
                </a:solidFill>
                <a:latin typeface=".VnArial" pitchFamily="34" charset="0"/>
              </a:rPr>
              <a:t>orecasting </a:t>
            </a:r>
            <a:endParaRPr lang="vi-VN" sz="1600" dirty="0">
              <a:solidFill>
                <a:srgbClr val="0070C0"/>
              </a:solidFill>
              <a:latin typeface=".VnArial" pitchFamily="34" charset="0"/>
            </a:endParaRPr>
          </a:p>
          <a:p>
            <a:pPr indent="91440" eaLnBrk="0" hangingPunct="0">
              <a:buFont typeface="Arial" pitchFamily="34" charset="0"/>
              <a:buChar char="•"/>
            </a:pPr>
            <a:r>
              <a:rPr lang="vi-VN" sz="1600" dirty="0" smtClean="0">
                <a:solidFill>
                  <a:srgbClr val="0070C0"/>
                </a:solidFill>
                <a:latin typeface=".VnArial" pitchFamily="34" charset="0"/>
              </a:rPr>
              <a:t>Hydro-meteorological Network</a:t>
            </a:r>
            <a:r>
              <a:rPr lang="en-US" sz="1600" dirty="0" smtClean="0">
                <a:solidFill>
                  <a:srgbClr val="0070C0"/>
                </a:solidFill>
                <a:latin typeface=".VnArial" pitchFamily="34" charset="0"/>
              </a:rPr>
              <a:t> </a:t>
            </a:r>
            <a:r>
              <a:rPr lang="en-US" sz="1600" dirty="0">
                <a:solidFill>
                  <a:srgbClr val="0070C0"/>
                </a:solidFill>
                <a:latin typeface=".VnArial" pitchFamily="34" charset="0"/>
              </a:rPr>
              <a:t>Center</a:t>
            </a:r>
          </a:p>
          <a:p>
            <a:pPr indent="91440" eaLnBrk="0" hangingPunct="0">
              <a:buFont typeface="Arial" pitchFamily="34" charset="0"/>
              <a:buChar char="•"/>
            </a:pPr>
            <a:r>
              <a:rPr lang="vi-VN" sz="1600" dirty="0" smtClean="0">
                <a:solidFill>
                  <a:srgbClr val="0070C0"/>
                </a:solidFill>
                <a:latin typeface=".VnArial" pitchFamily="34" charset="0"/>
              </a:rPr>
              <a:t> </a:t>
            </a:r>
            <a:r>
              <a:rPr lang="vi-VN" sz="1600" dirty="0">
                <a:solidFill>
                  <a:srgbClr val="0070C0"/>
                </a:solidFill>
                <a:latin typeface=".VnArial" pitchFamily="34" charset="0"/>
              </a:rPr>
              <a:t>Hydro-meteorological </a:t>
            </a:r>
            <a:r>
              <a:rPr lang="en-US" sz="1600" dirty="0">
                <a:solidFill>
                  <a:srgbClr val="0070C0"/>
                </a:solidFill>
                <a:latin typeface=".VnArial" pitchFamily="34" charset="0"/>
              </a:rPr>
              <a:t>D</a:t>
            </a:r>
            <a:r>
              <a:rPr lang="vi-VN" sz="1600" dirty="0">
                <a:solidFill>
                  <a:srgbClr val="0070C0"/>
                </a:solidFill>
                <a:latin typeface=".VnArial" pitchFamily="34" charset="0"/>
              </a:rPr>
              <a:t>ata and Information </a:t>
            </a:r>
            <a:r>
              <a:rPr lang="en-US" sz="1600" dirty="0">
                <a:solidFill>
                  <a:srgbClr val="0070C0"/>
                </a:solidFill>
                <a:latin typeface=".VnArial" pitchFamily="34" charset="0"/>
              </a:rPr>
              <a:t>C</a:t>
            </a:r>
            <a:r>
              <a:rPr lang="vi-VN" sz="1600" dirty="0">
                <a:solidFill>
                  <a:srgbClr val="0070C0"/>
                </a:solidFill>
                <a:latin typeface=".VnArial" pitchFamily="34" charset="0"/>
              </a:rPr>
              <a:t>enter</a:t>
            </a:r>
            <a:r>
              <a:rPr lang="en-US" sz="1600" dirty="0">
                <a:solidFill>
                  <a:srgbClr val="0070C0"/>
                </a:solidFill>
                <a:latin typeface=".VnArial" pitchFamily="34" charset="0"/>
              </a:rPr>
              <a:t> </a:t>
            </a:r>
          </a:p>
          <a:p>
            <a:pPr indent="91440" eaLnBrk="0" hangingPunct="0">
              <a:buFont typeface="Arial" pitchFamily="34" charset="0"/>
              <a:buChar char="•"/>
            </a:pPr>
            <a:r>
              <a:rPr lang="vi-VN" sz="1600" dirty="0" smtClean="0">
                <a:solidFill>
                  <a:srgbClr val="0070C0"/>
                </a:solidFill>
                <a:latin typeface=".VnArial" pitchFamily="34" charset="0"/>
              </a:rPr>
              <a:t> </a:t>
            </a:r>
            <a:r>
              <a:rPr lang="en-US" sz="1600" dirty="0">
                <a:solidFill>
                  <a:srgbClr val="0070C0"/>
                </a:solidFill>
                <a:latin typeface=".VnArial" pitchFamily="34" charset="0"/>
              </a:rPr>
              <a:t>Project Management </a:t>
            </a:r>
            <a:r>
              <a:rPr lang="en-US" sz="1600" dirty="0" smtClean="0">
                <a:solidFill>
                  <a:srgbClr val="0070C0"/>
                </a:solidFill>
                <a:latin typeface=".VnArial" pitchFamily="34" charset="0"/>
              </a:rPr>
              <a:t>Office</a:t>
            </a:r>
          </a:p>
          <a:p>
            <a:pPr indent="91440" eaLnBrk="0" hangingPunct="0">
              <a:buFont typeface="Arial" pitchFamily="34" charset="0"/>
              <a:buChar char="•"/>
            </a:pPr>
            <a:r>
              <a:rPr lang="en-US" sz="1600" dirty="0" smtClean="0">
                <a:solidFill>
                  <a:srgbClr val="0070C0"/>
                </a:solidFill>
                <a:latin typeface=".VnArial" pitchFamily="34" charset="0"/>
              </a:rPr>
              <a:t>Aero-M</a:t>
            </a:r>
            <a:r>
              <a:rPr lang="vi-VN" sz="1600" dirty="0" smtClean="0">
                <a:solidFill>
                  <a:srgbClr val="0070C0"/>
                </a:solidFill>
                <a:latin typeface=".VnArial" pitchFamily="34" charset="0"/>
              </a:rPr>
              <a:t>eteorological </a:t>
            </a:r>
            <a:r>
              <a:rPr lang="en-US" sz="1600" dirty="0" smtClean="0">
                <a:solidFill>
                  <a:srgbClr val="0070C0"/>
                </a:solidFill>
                <a:latin typeface=".VnArial" pitchFamily="34" charset="0"/>
              </a:rPr>
              <a:t>o</a:t>
            </a:r>
            <a:r>
              <a:rPr lang="vi-VN" sz="1600" dirty="0" smtClean="0">
                <a:solidFill>
                  <a:srgbClr val="0070C0"/>
                </a:solidFill>
                <a:latin typeface=".VnArial" pitchFamily="34" charset="0"/>
              </a:rPr>
              <a:t>bservatory</a:t>
            </a:r>
          </a:p>
          <a:p>
            <a:pPr indent="91440" eaLnBrk="0" hangingPunct="0">
              <a:buFont typeface="Arial" pitchFamily="34" charset="0"/>
              <a:buChar char="•"/>
            </a:pPr>
            <a:r>
              <a:rPr lang="vi-VN" sz="1600" dirty="0" smtClean="0">
                <a:solidFill>
                  <a:srgbClr val="0070C0"/>
                </a:solidFill>
                <a:latin typeface=".VnArial" pitchFamily="34" charset="0"/>
              </a:rPr>
              <a:t>Center for </a:t>
            </a:r>
            <a:r>
              <a:rPr lang="en-US" sz="1600" dirty="0" smtClean="0">
                <a:solidFill>
                  <a:srgbClr val="0070C0"/>
                </a:solidFill>
                <a:latin typeface=".VnArial" pitchFamily="34" charset="0"/>
              </a:rPr>
              <a:t>A</a:t>
            </a:r>
            <a:r>
              <a:rPr lang="vi-VN" sz="1600" dirty="0" smtClean="0">
                <a:solidFill>
                  <a:srgbClr val="0070C0"/>
                </a:solidFill>
                <a:latin typeface=".VnArial" pitchFamily="34" charset="0"/>
              </a:rPr>
              <a:t>pplication of </a:t>
            </a:r>
            <a:r>
              <a:rPr lang="en-US" sz="1600" dirty="0" smtClean="0">
                <a:solidFill>
                  <a:srgbClr val="0070C0"/>
                </a:solidFill>
                <a:latin typeface=".VnArial" pitchFamily="34" charset="0"/>
              </a:rPr>
              <a:t>H</a:t>
            </a:r>
            <a:r>
              <a:rPr lang="vi-VN" sz="1600" dirty="0" smtClean="0">
                <a:solidFill>
                  <a:srgbClr val="0070C0"/>
                </a:solidFill>
                <a:latin typeface=".VnArial" pitchFamily="34" charset="0"/>
              </a:rPr>
              <a:t>ydro-</a:t>
            </a:r>
            <a:r>
              <a:rPr lang="en-US" sz="1600" dirty="0" smtClean="0">
                <a:solidFill>
                  <a:srgbClr val="0070C0"/>
                </a:solidFill>
                <a:latin typeface=".VnArial" pitchFamily="34" charset="0"/>
              </a:rPr>
              <a:t>Met. T</a:t>
            </a:r>
            <a:r>
              <a:rPr lang="vi-VN" sz="1600" dirty="0" smtClean="0">
                <a:solidFill>
                  <a:srgbClr val="0070C0"/>
                </a:solidFill>
                <a:latin typeface=".VnArial" pitchFamily="34" charset="0"/>
              </a:rPr>
              <a:t>echnology</a:t>
            </a:r>
            <a:r>
              <a:rPr lang="en-US" sz="1600" dirty="0" smtClean="0">
                <a:solidFill>
                  <a:srgbClr val="0070C0"/>
                </a:solidFill>
                <a:latin typeface=".VnArial" pitchFamily="34" charset="0"/>
              </a:rPr>
              <a:t> </a:t>
            </a:r>
          </a:p>
          <a:p>
            <a:pPr indent="91440" eaLnBrk="0" hangingPunct="0">
              <a:buFont typeface="Arial" pitchFamily="34" charset="0"/>
              <a:buChar char="•"/>
            </a:pPr>
            <a:r>
              <a:rPr lang="en-US" sz="1600" dirty="0" smtClean="0">
                <a:solidFill>
                  <a:srgbClr val="0070C0"/>
                </a:solidFill>
                <a:latin typeface=".VnArial" pitchFamily="34" charset="0"/>
              </a:rPr>
              <a:t>H</a:t>
            </a:r>
            <a:r>
              <a:rPr lang="vi-VN" sz="1600" dirty="0" smtClean="0">
                <a:solidFill>
                  <a:srgbClr val="0070C0"/>
                </a:solidFill>
                <a:latin typeface=".VnArial" pitchFamily="34" charset="0"/>
              </a:rPr>
              <a:t>ydro</a:t>
            </a:r>
            <a:r>
              <a:rPr lang="en-US" sz="1600" dirty="0" smtClean="0">
                <a:solidFill>
                  <a:srgbClr val="0070C0"/>
                </a:solidFill>
                <a:latin typeface=".VnArial" pitchFamily="34" charset="0"/>
              </a:rPr>
              <a:t>-M</a:t>
            </a:r>
            <a:r>
              <a:rPr lang="vi-VN" sz="1600" dirty="0" smtClean="0">
                <a:solidFill>
                  <a:srgbClr val="0070C0"/>
                </a:solidFill>
                <a:latin typeface=".VnArial" pitchFamily="34" charset="0"/>
              </a:rPr>
              <a:t>eteorology </a:t>
            </a:r>
            <a:r>
              <a:rPr lang="en-US" sz="1600" dirty="0" smtClean="0">
                <a:solidFill>
                  <a:srgbClr val="0070C0"/>
                </a:solidFill>
                <a:latin typeface=".VnArial" pitchFamily="34" charset="0"/>
              </a:rPr>
              <a:t>S</a:t>
            </a:r>
            <a:r>
              <a:rPr lang="vi-VN" sz="1600" dirty="0" smtClean="0">
                <a:solidFill>
                  <a:srgbClr val="0070C0"/>
                </a:solidFill>
                <a:latin typeface=".VnArial" pitchFamily="34" charset="0"/>
              </a:rPr>
              <a:t>urvey</a:t>
            </a:r>
            <a:r>
              <a:rPr lang="en-US" sz="1600" dirty="0" smtClean="0">
                <a:solidFill>
                  <a:srgbClr val="0070C0"/>
                </a:solidFill>
                <a:latin typeface=".VnArial" pitchFamily="34" charset="0"/>
              </a:rPr>
              <a:t> Detachment</a:t>
            </a:r>
            <a:r>
              <a:rPr lang="vi-VN" sz="1600" dirty="0" smtClean="0">
                <a:solidFill>
                  <a:srgbClr val="0070C0"/>
                </a:solidFill>
                <a:latin typeface=".VnArial" pitchFamily="34" charset="0"/>
              </a:rPr>
              <a:t> </a:t>
            </a:r>
          </a:p>
        </p:txBody>
      </p:sp>
      <p:sp>
        <p:nvSpPr>
          <p:cNvPr id="5" name="TextBox 4"/>
          <p:cNvSpPr txBox="1"/>
          <p:nvPr/>
        </p:nvSpPr>
        <p:spPr>
          <a:xfrm>
            <a:off x="1191544" y="184308"/>
            <a:ext cx="3629007" cy="646331"/>
          </a:xfrm>
          <a:prstGeom prst="rect">
            <a:avLst/>
          </a:prstGeom>
          <a:noFill/>
        </p:spPr>
        <p:txBody>
          <a:bodyPr wrap="none" rtlCol="0">
            <a:spAutoFit/>
          </a:bodyPr>
          <a:lstStyle/>
          <a:p>
            <a:r>
              <a:rPr lang="en-US" sz="3600" b="1" dirty="0" smtClean="0"/>
              <a:t>ADMINISTRATION</a:t>
            </a:r>
            <a:endParaRPr lang="en-US" sz="3600" b="1" dirty="0"/>
          </a:p>
        </p:txBody>
      </p:sp>
      <p:cxnSp>
        <p:nvCxnSpPr>
          <p:cNvPr id="38" name="Straight Connector 37"/>
          <p:cNvCxnSpPr/>
          <p:nvPr/>
        </p:nvCxnSpPr>
        <p:spPr>
          <a:xfrm>
            <a:off x="1323836" y="828233"/>
            <a:ext cx="3125334" cy="4280"/>
          </a:xfrm>
          <a:prstGeom prst="line">
            <a:avLst/>
          </a:prstGeom>
        </p:spPr>
        <p:style>
          <a:lnRef idx="3">
            <a:schemeClr val="accent2"/>
          </a:lnRef>
          <a:fillRef idx="0">
            <a:schemeClr val="accent2"/>
          </a:fillRef>
          <a:effectRef idx="2">
            <a:schemeClr val="accent2"/>
          </a:effectRef>
          <a:fontRef idx="minor">
            <a:schemeClr val="tx1"/>
          </a:fontRef>
        </p:style>
      </p:cxnSp>
      <p:sp>
        <p:nvSpPr>
          <p:cNvPr id="53" name="Flowchart: Process 52"/>
          <p:cNvSpPr/>
          <p:nvPr/>
        </p:nvSpPr>
        <p:spPr>
          <a:xfrm>
            <a:off x="3971499" y="1787864"/>
            <a:ext cx="1446662" cy="450376"/>
          </a:xfrm>
          <a:prstGeom prst="flowChartProcess">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Flowchart: Process 53"/>
          <p:cNvSpPr/>
          <p:nvPr/>
        </p:nvSpPr>
        <p:spPr>
          <a:xfrm>
            <a:off x="4045099" y="1066804"/>
            <a:ext cx="1307910" cy="450376"/>
          </a:xfrm>
          <a:prstGeom prst="flowChartProcess">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Flowchart: Alternate Process 56"/>
          <p:cNvSpPr/>
          <p:nvPr/>
        </p:nvSpPr>
        <p:spPr>
          <a:xfrm>
            <a:off x="3609834" y="2497546"/>
            <a:ext cx="2135880" cy="873458"/>
          </a:xfrm>
          <a:prstGeom prst="flowChartAlternateProcess">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Flowchart: Alternate Process 55"/>
          <p:cNvSpPr/>
          <p:nvPr/>
        </p:nvSpPr>
        <p:spPr>
          <a:xfrm>
            <a:off x="1296539" y="1624090"/>
            <a:ext cx="1951629" cy="805219"/>
          </a:xfrm>
          <a:prstGeom prst="flowChartAlternateProcess">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Flowchart: Alternate Process 60"/>
          <p:cNvSpPr/>
          <p:nvPr/>
        </p:nvSpPr>
        <p:spPr>
          <a:xfrm>
            <a:off x="6469039" y="899794"/>
            <a:ext cx="2238233" cy="900751"/>
          </a:xfrm>
          <a:prstGeom prst="flowChartAlternateProcess">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Text Box 22"/>
          <p:cNvSpPr txBox="1">
            <a:spLocks noChangeArrowheads="1"/>
          </p:cNvSpPr>
          <p:nvPr/>
        </p:nvSpPr>
        <p:spPr bwMode="auto">
          <a:xfrm>
            <a:off x="6782938" y="995328"/>
            <a:ext cx="1897038" cy="646331"/>
          </a:xfrm>
          <a:prstGeom prst="rect">
            <a:avLst/>
          </a:prstGeom>
          <a:noFill/>
          <a:ln>
            <a:noFill/>
          </a:ln>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defRPr/>
            </a:pPr>
            <a:r>
              <a:rPr lang="en-US" dirty="0" smtClean="0">
                <a:solidFill>
                  <a:srgbClr val="C00000"/>
                </a:solidFill>
                <a:latin typeface="Arial"/>
                <a:cs typeface="Arial"/>
              </a:rPr>
              <a:t>9 </a:t>
            </a:r>
            <a:r>
              <a:rPr lang="vi-VN" dirty="0" smtClean="0">
                <a:solidFill>
                  <a:srgbClr val="C00000"/>
                </a:solidFill>
                <a:latin typeface="Arial"/>
                <a:cs typeface="Arial"/>
              </a:rPr>
              <a:t>Regional </a:t>
            </a:r>
            <a:r>
              <a:rPr lang="en-US" dirty="0" smtClean="0">
                <a:solidFill>
                  <a:srgbClr val="C00000"/>
                </a:solidFill>
                <a:latin typeface="Arial"/>
                <a:cs typeface="Arial"/>
              </a:rPr>
              <a:t>Center</a:t>
            </a:r>
            <a:r>
              <a:rPr lang="vi-VN" dirty="0" smtClean="0">
                <a:solidFill>
                  <a:srgbClr val="C00000"/>
                </a:solidFill>
                <a:latin typeface="Arial"/>
                <a:cs typeface="Arial"/>
              </a:rPr>
              <a:t>s</a:t>
            </a:r>
            <a:r>
              <a:rPr lang="en-US" dirty="0" smtClean="0">
                <a:solidFill>
                  <a:srgbClr val="C00000"/>
                </a:solidFill>
                <a:latin typeface="Arial"/>
                <a:cs typeface="Arial"/>
              </a:rPr>
              <a:t> </a:t>
            </a:r>
            <a:endParaRPr lang="vi-VN" dirty="0" smtClean="0">
              <a:solidFill>
                <a:srgbClr val="C00000"/>
              </a:solidFill>
              <a:latin typeface="Arial"/>
              <a:cs typeface="Arial"/>
            </a:endParaRPr>
          </a:p>
        </p:txBody>
      </p:sp>
      <p:sp>
        <p:nvSpPr>
          <p:cNvPr id="66" name="Text Box 16"/>
          <p:cNvSpPr txBox="1">
            <a:spLocks noChangeArrowheads="1"/>
          </p:cNvSpPr>
          <p:nvPr/>
        </p:nvSpPr>
        <p:spPr bwMode="auto">
          <a:xfrm>
            <a:off x="1323836" y="1693467"/>
            <a:ext cx="1856092" cy="707886"/>
          </a:xfrm>
          <a:prstGeom prst="rect">
            <a:avLst/>
          </a:prstGeom>
          <a:noFill/>
          <a:ln>
            <a:noFill/>
          </a:ln>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defRPr/>
            </a:pPr>
            <a:r>
              <a:rPr lang="vi-VN" sz="2000" dirty="0" smtClean="0">
                <a:solidFill>
                  <a:srgbClr val="C00000"/>
                </a:solidFill>
                <a:latin typeface="Calibri" pitchFamily="34" charset="0"/>
                <a:cs typeface="Calibri" pitchFamily="34" charset="0"/>
              </a:rPr>
              <a:t> Assistant </a:t>
            </a:r>
            <a:r>
              <a:rPr lang="en-US" sz="2000" dirty="0" smtClean="0">
                <a:solidFill>
                  <a:srgbClr val="C00000"/>
                </a:solidFill>
                <a:latin typeface="Calibri" pitchFamily="34" charset="0"/>
                <a:cs typeface="Calibri" pitchFamily="34" charset="0"/>
              </a:rPr>
              <a:t>Office</a:t>
            </a:r>
            <a:r>
              <a:rPr lang="vi-VN" sz="2000" dirty="0" smtClean="0">
                <a:solidFill>
                  <a:srgbClr val="C00000"/>
                </a:solidFill>
                <a:latin typeface="Calibri" pitchFamily="34" charset="0"/>
                <a:cs typeface="Calibri" pitchFamily="34" charset="0"/>
              </a:rPr>
              <a:t>s</a:t>
            </a:r>
          </a:p>
        </p:txBody>
      </p:sp>
      <p:sp>
        <p:nvSpPr>
          <p:cNvPr id="67" name="Text Box 17"/>
          <p:cNvSpPr txBox="1">
            <a:spLocks noChangeArrowheads="1"/>
          </p:cNvSpPr>
          <p:nvPr/>
        </p:nvSpPr>
        <p:spPr bwMode="auto">
          <a:xfrm>
            <a:off x="3691023" y="2593082"/>
            <a:ext cx="1987098" cy="707886"/>
          </a:xfrm>
          <a:prstGeom prst="rect">
            <a:avLst/>
          </a:prstGeom>
          <a:noFill/>
          <a:ln w="9525">
            <a:noFill/>
            <a:miter lim="800000"/>
            <a:headEnd/>
            <a:tailEnd/>
          </a:ln>
        </p:spPr>
        <p:txBody>
          <a:bodyPr wrap="square">
            <a:spAutoFit/>
          </a:bodyPr>
          <a:lstStyle/>
          <a:p>
            <a:pPr algn="ctr" eaLnBrk="0" hangingPunct="0">
              <a:defRPr/>
            </a:pPr>
            <a:r>
              <a:rPr lang="en-US" sz="2000" b="1" dirty="0" smtClean="0">
                <a:solidFill>
                  <a:srgbClr val="C00000"/>
                </a:solidFill>
                <a:latin typeface="Calibri" pitchFamily="34" charset="0"/>
                <a:ea typeface="ＭＳ Ｐゴシック" charset="0"/>
                <a:cs typeface="Calibri" pitchFamily="34" charset="0"/>
              </a:rPr>
              <a:t>In</a:t>
            </a:r>
            <a:r>
              <a:rPr lang="vi-VN" sz="2000" b="1" dirty="0" smtClean="0">
                <a:solidFill>
                  <a:srgbClr val="C00000"/>
                </a:solidFill>
                <a:latin typeface="Calibri" pitchFamily="34" charset="0"/>
                <a:ea typeface="ＭＳ Ｐゴシック" charset="0"/>
                <a:cs typeface="Calibri" pitchFamily="34" charset="0"/>
              </a:rPr>
              <a:t>stitutional </a:t>
            </a:r>
            <a:r>
              <a:rPr lang="vi-VN" sz="2000" b="1" dirty="0">
                <a:solidFill>
                  <a:srgbClr val="C00000"/>
                </a:solidFill>
                <a:latin typeface="Calibri" pitchFamily="34" charset="0"/>
                <a:ea typeface="ＭＳ Ｐゴシック" charset="0"/>
                <a:cs typeface="Calibri" pitchFamily="34" charset="0"/>
              </a:rPr>
              <a:t>units </a:t>
            </a:r>
          </a:p>
        </p:txBody>
      </p:sp>
      <p:sp>
        <p:nvSpPr>
          <p:cNvPr id="72" name="Text Box 16"/>
          <p:cNvSpPr txBox="1">
            <a:spLocks noChangeArrowheads="1"/>
          </p:cNvSpPr>
          <p:nvPr/>
        </p:nvSpPr>
        <p:spPr bwMode="auto">
          <a:xfrm>
            <a:off x="4022349" y="1095234"/>
            <a:ext cx="1330660" cy="400110"/>
          </a:xfrm>
          <a:prstGeom prst="rect">
            <a:avLst/>
          </a:prstGeom>
          <a:noFill/>
          <a:ln>
            <a:noFill/>
          </a:ln>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defRPr/>
            </a:pPr>
            <a:r>
              <a:rPr lang="en-US" sz="2000" dirty="0" smtClean="0">
                <a:solidFill>
                  <a:srgbClr val="C00000"/>
                </a:solidFill>
                <a:latin typeface="Calibri" pitchFamily="34" charset="0"/>
                <a:cs typeface="Calibri" pitchFamily="34" charset="0"/>
              </a:rPr>
              <a:t>MONRE</a:t>
            </a:r>
            <a:endParaRPr lang="vi-VN" sz="2000" dirty="0" smtClean="0">
              <a:solidFill>
                <a:srgbClr val="C00000"/>
              </a:solidFill>
              <a:latin typeface="Calibri" pitchFamily="34" charset="0"/>
              <a:cs typeface="Calibri" pitchFamily="34" charset="0"/>
            </a:endParaRPr>
          </a:p>
        </p:txBody>
      </p:sp>
      <p:sp>
        <p:nvSpPr>
          <p:cNvPr id="73" name="Text Box 16"/>
          <p:cNvSpPr txBox="1">
            <a:spLocks noChangeArrowheads="1"/>
          </p:cNvSpPr>
          <p:nvPr/>
        </p:nvSpPr>
        <p:spPr bwMode="auto">
          <a:xfrm>
            <a:off x="4045099" y="1820842"/>
            <a:ext cx="1307910" cy="400110"/>
          </a:xfrm>
          <a:prstGeom prst="rect">
            <a:avLst/>
          </a:prstGeom>
          <a:noFill/>
          <a:ln>
            <a:noFill/>
          </a:ln>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defRPr/>
            </a:pPr>
            <a:r>
              <a:rPr lang="en-US" sz="2000" dirty="0" smtClean="0">
                <a:solidFill>
                  <a:srgbClr val="C00000"/>
                </a:solidFill>
                <a:latin typeface="Calibri" pitchFamily="34" charset="0"/>
                <a:cs typeface="Calibri" pitchFamily="34" charset="0"/>
              </a:rPr>
              <a:t>VNHMA</a:t>
            </a:r>
            <a:endParaRPr lang="vi-VN" sz="2000" dirty="0" smtClean="0">
              <a:solidFill>
                <a:srgbClr val="C00000"/>
              </a:solidFill>
              <a:latin typeface="Calibri" pitchFamily="34" charset="0"/>
              <a:cs typeface="Calibri" pitchFamily="34" charset="0"/>
            </a:endParaRPr>
          </a:p>
        </p:txBody>
      </p:sp>
      <p:pic>
        <p:nvPicPr>
          <p:cNvPr id="25" name="Picture 6" descr="Untitled-2"/>
          <p:cNvPicPr>
            <a:picLocks noChangeAspect="1" noChangeArrowheads="1"/>
          </p:cNvPicPr>
          <p:nvPr/>
        </p:nvPicPr>
        <p:blipFill>
          <a:blip r:embed="rId3"/>
          <a:srcRect/>
          <a:stretch>
            <a:fillRect/>
          </a:stretch>
        </p:blipFill>
        <p:spPr bwMode="auto">
          <a:xfrm>
            <a:off x="6005014" y="1915719"/>
            <a:ext cx="3070746" cy="4662502"/>
          </a:xfrm>
          <a:prstGeom prst="rect">
            <a:avLst/>
          </a:prstGeom>
          <a:ln w="28575">
            <a:solidFill>
              <a:srgbClr val="C00000"/>
            </a:solidFill>
            <a:tailEnd type="arrow"/>
          </a:ln>
        </p:spPr>
      </p:pic>
      <p:cxnSp>
        <p:nvCxnSpPr>
          <p:cNvPr id="29" name="Straight Arrow Connector 28"/>
          <p:cNvCxnSpPr>
            <a:stCxn id="72" idx="2"/>
            <a:endCxn id="53" idx="0"/>
          </p:cNvCxnSpPr>
          <p:nvPr/>
        </p:nvCxnSpPr>
        <p:spPr>
          <a:xfrm>
            <a:off x="4687679" y="1495344"/>
            <a:ext cx="7151" cy="292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3" idx="1"/>
            <a:endCxn id="56" idx="3"/>
          </p:cNvCxnSpPr>
          <p:nvPr/>
        </p:nvCxnSpPr>
        <p:spPr>
          <a:xfrm rot="10800000" flipV="1">
            <a:off x="3248169" y="2013052"/>
            <a:ext cx="723331" cy="13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3" idx="2"/>
            <a:endCxn id="57" idx="0"/>
          </p:cNvCxnSpPr>
          <p:nvPr/>
        </p:nvCxnSpPr>
        <p:spPr>
          <a:xfrm flipH="1">
            <a:off x="4677774" y="2220952"/>
            <a:ext cx="21280" cy="2765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3" idx="3"/>
            <a:endCxn id="61" idx="1"/>
          </p:cNvCxnSpPr>
          <p:nvPr/>
        </p:nvCxnSpPr>
        <p:spPr>
          <a:xfrm flipV="1">
            <a:off x="5418161" y="1350170"/>
            <a:ext cx="1050878" cy="6628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6" name="Picture 7" descr="Logo Cuc goc phai"/>
          <p:cNvPicPr>
            <a:picLocks noChangeAspect="1" noChangeArrowheads="1"/>
          </p:cNvPicPr>
          <p:nvPr/>
        </p:nvPicPr>
        <p:blipFill>
          <a:blip r:embed="rId4"/>
          <a:srcRect/>
          <a:stretch>
            <a:fillRect/>
          </a:stretch>
        </p:blipFill>
        <p:spPr bwMode="auto">
          <a:xfrm>
            <a:off x="0" y="19050"/>
            <a:ext cx="1066898" cy="10102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1323836" y="818866"/>
            <a:ext cx="3821370" cy="9368"/>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1191544" y="184308"/>
            <a:ext cx="4301177"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b="1" dirty="0" smtClean="0"/>
              <a:t>OUR MAIN MISSIONS</a:t>
            </a:r>
            <a:endParaRPr lang="en-US" sz="3600" b="1" dirty="0"/>
          </a:p>
        </p:txBody>
      </p:sp>
      <p:sp>
        <p:nvSpPr>
          <p:cNvPr id="36" name="Oval 7"/>
          <p:cNvSpPr>
            <a:spLocks noChangeAspect="1"/>
          </p:cNvSpPr>
          <p:nvPr/>
        </p:nvSpPr>
        <p:spPr>
          <a:xfrm>
            <a:off x="1388429" y="3548978"/>
            <a:ext cx="377145" cy="3784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36"/>
          <p:cNvSpPr>
            <a:spLocks noChangeAspect="1"/>
          </p:cNvSpPr>
          <p:nvPr/>
        </p:nvSpPr>
        <p:spPr>
          <a:xfrm>
            <a:off x="1307691" y="2705657"/>
            <a:ext cx="403796" cy="33191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56"/>
          <p:cNvSpPr/>
          <p:nvPr/>
        </p:nvSpPr>
        <p:spPr>
          <a:xfrm>
            <a:off x="1956082" y="1724075"/>
            <a:ext cx="3794077" cy="707886"/>
          </a:xfrm>
          <a:prstGeom prst="rect">
            <a:avLst/>
          </a:prstGeom>
        </p:spPr>
        <p:txBody>
          <a:bodyPr wrap="square">
            <a:spAutoFit/>
          </a:bodyPr>
          <a:lstStyle/>
          <a:p>
            <a:r>
              <a:rPr lang="en-US" sz="2000" b="1" dirty="0" smtClean="0">
                <a:solidFill>
                  <a:srgbClr val="0070C0"/>
                </a:solidFill>
                <a:cs typeface="Times New Roman" pitchFamily="18" charset="0"/>
              </a:rPr>
              <a:t>Managing, exploiting the national Hydro-Met station networks</a:t>
            </a:r>
            <a:endParaRPr lang="en-US" sz="2000" b="1" dirty="0">
              <a:solidFill>
                <a:srgbClr val="0070C0"/>
              </a:solidFill>
            </a:endParaRPr>
          </a:p>
        </p:txBody>
      </p:sp>
      <p:sp>
        <p:nvSpPr>
          <p:cNvPr id="58" name="Rectangle 57"/>
          <p:cNvSpPr/>
          <p:nvPr/>
        </p:nvSpPr>
        <p:spPr>
          <a:xfrm>
            <a:off x="1951629" y="2431961"/>
            <a:ext cx="3766781" cy="1015663"/>
          </a:xfrm>
          <a:prstGeom prst="rect">
            <a:avLst/>
          </a:prstGeom>
        </p:spPr>
        <p:txBody>
          <a:bodyPr wrap="square">
            <a:spAutoFit/>
          </a:bodyPr>
          <a:lstStyle/>
          <a:p>
            <a:r>
              <a:rPr lang="en-US" sz="2000" b="1" dirty="0" smtClean="0">
                <a:solidFill>
                  <a:srgbClr val="C00000"/>
                </a:solidFill>
                <a:cs typeface="Times New Roman" pitchFamily="18" charset="0"/>
              </a:rPr>
              <a:t>Carrying out observations on air and water environment, lightning detection,  Climate change</a:t>
            </a:r>
            <a:endParaRPr lang="en-US" sz="2000" b="1" dirty="0">
              <a:solidFill>
                <a:srgbClr val="C00000"/>
              </a:solidFill>
            </a:endParaRPr>
          </a:p>
        </p:txBody>
      </p:sp>
      <p:sp>
        <p:nvSpPr>
          <p:cNvPr id="71" name="Rectangle 70"/>
          <p:cNvSpPr/>
          <p:nvPr/>
        </p:nvSpPr>
        <p:spPr>
          <a:xfrm>
            <a:off x="2033517" y="3447624"/>
            <a:ext cx="3350525" cy="707886"/>
          </a:xfrm>
          <a:prstGeom prst="rect">
            <a:avLst/>
          </a:prstGeom>
        </p:spPr>
        <p:txBody>
          <a:bodyPr wrap="square">
            <a:spAutoFit/>
          </a:bodyPr>
          <a:lstStyle/>
          <a:p>
            <a:r>
              <a:rPr lang="en-US" sz="2000" b="1" dirty="0" smtClean="0"/>
              <a:t>Natural Hazard</a:t>
            </a:r>
          </a:p>
          <a:p>
            <a:r>
              <a:rPr lang="en-US" sz="2000" b="1" dirty="0" smtClean="0"/>
              <a:t>Forecasting and warning</a:t>
            </a:r>
            <a:endParaRPr lang="en-US" sz="2000" b="1" dirty="0"/>
          </a:p>
        </p:txBody>
      </p:sp>
      <p:pic>
        <p:nvPicPr>
          <p:cNvPr id="72" name="Picture 1029" descr="DSC_0765"/>
          <p:cNvPicPr>
            <a:picLocks noChangeAspect="1" noChangeArrowheads="1"/>
          </p:cNvPicPr>
          <p:nvPr/>
        </p:nvPicPr>
        <p:blipFill>
          <a:blip r:embed="rId3"/>
          <a:srcRect/>
          <a:stretch>
            <a:fillRect/>
          </a:stretch>
        </p:blipFill>
        <p:spPr bwMode="auto">
          <a:xfrm>
            <a:off x="6809096" y="0"/>
            <a:ext cx="2149475" cy="1458913"/>
          </a:xfrm>
          <a:prstGeom prst="rect">
            <a:avLst/>
          </a:prstGeom>
          <a:noFill/>
          <a:ln w="9525">
            <a:noFill/>
            <a:miter lim="800000"/>
            <a:headEnd/>
            <a:tailEnd/>
          </a:ln>
        </p:spPr>
      </p:pic>
      <p:pic>
        <p:nvPicPr>
          <p:cNvPr id="73" name="Picture 1031" descr="img039"/>
          <p:cNvPicPr>
            <a:picLocks noChangeAspect="1" noChangeArrowheads="1"/>
          </p:cNvPicPr>
          <p:nvPr/>
        </p:nvPicPr>
        <p:blipFill>
          <a:blip r:embed="rId4" cstate="print"/>
          <a:srcRect/>
          <a:stretch>
            <a:fillRect/>
          </a:stretch>
        </p:blipFill>
        <p:spPr bwMode="auto">
          <a:xfrm>
            <a:off x="6166514" y="994011"/>
            <a:ext cx="2065338" cy="1600200"/>
          </a:xfrm>
          <a:prstGeom prst="rect">
            <a:avLst/>
          </a:prstGeom>
          <a:noFill/>
          <a:ln w="9525">
            <a:noFill/>
            <a:miter lim="800000"/>
            <a:headEnd/>
            <a:tailEnd/>
          </a:ln>
        </p:spPr>
      </p:pic>
      <p:pic>
        <p:nvPicPr>
          <p:cNvPr id="75" name="Picture 11" descr="Picture 055"/>
          <p:cNvPicPr>
            <a:picLocks noChangeAspect="1" noChangeArrowheads="1"/>
          </p:cNvPicPr>
          <p:nvPr/>
        </p:nvPicPr>
        <p:blipFill>
          <a:blip r:embed="rId5"/>
          <a:srcRect/>
          <a:stretch>
            <a:fillRect/>
          </a:stretch>
        </p:blipFill>
        <p:spPr bwMode="auto">
          <a:xfrm>
            <a:off x="6907213" y="2231409"/>
            <a:ext cx="2236787" cy="1676400"/>
          </a:xfrm>
          <a:prstGeom prst="rect">
            <a:avLst/>
          </a:prstGeom>
          <a:noFill/>
          <a:ln w="9525">
            <a:noFill/>
            <a:miter lim="800000"/>
            <a:headEnd/>
            <a:tailEnd/>
          </a:ln>
        </p:spPr>
      </p:pic>
      <p:pic>
        <p:nvPicPr>
          <p:cNvPr id="74" name="Picture 2053"/>
          <p:cNvPicPr>
            <a:picLocks noChangeAspect="1" noChangeArrowheads="1"/>
          </p:cNvPicPr>
          <p:nvPr/>
        </p:nvPicPr>
        <p:blipFill>
          <a:blip r:embed="rId6"/>
          <a:srcRect/>
          <a:stretch>
            <a:fillRect/>
          </a:stretch>
        </p:blipFill>
        <p:spPr bwMode="auto">
          <a:xfrm>
            <a:off x="5972982" y="3250441"/>
            <a:ext cx="2679700" cy="2036763"/>
          </a:xfrm>
          <a:prstGeom prst="rect">
            <a:avLst/>
          </a:prstGeom>
          <a:noFill/>
          <a:ln w="9525">
            <a:noFill/>
            <a:miter lim="800000"/>
            <a:headEnd/>
            <a:tailEnd/>
          </a:ln>
        </p:spPr>
      </p:pic>
      <p:pic>
        <p:nvPicPr>
          <p:cNvPr id="7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48" b="4286"/>
          <a:stretch/>
        </p:blipFill>
        <p:spPr bwMode="auto">
          <a:xfrm>
            <a:off x="6814782" y="5144889"/>
            <a:ext cx="2329218" cy="1713111"/>
          </a:xfrm>
          <a:prstGeom prst="rect">
            <a:avLst/>
          </a:prstGeom>
          <a:noFill/>
          <a:ln w="190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6"/>
          <p:cNvPicPr>
            <a:picLocks noChangeAspect="1" noChangeArrowheads="1"/>
          </p:cNvPicPr>
          <p:nvPr/>
        </p:nvPicPr>
        <p:blipFill>
          <a:blip r:embed="rId8" cstate="print"/>
          <a:srcRect l="11250" t="17969" r="15000" b="22656"/>
          <a:stretch>
            <a:fillRect/>
          </a:stretch>
        </p:blipFill>
        <p:spPr bwMode="auto">
          <a:xfrm>
            <a:off x="1173708" y="4915392"/>
            <a:ext cx="3016155" cy="1942608"/>
          </a:xfrm>
          <a:prstGeom prst="rect">
            <a:avLst/>
          </a:prstGeom>
          <a:noFill/>
          <a:ln w="9525">
            <a:noFill/>
            <a:miter lim="800000"/>
            <a:headEnd/>
            <a:tailEnd/>
          </a:ln>
        </p:spPr>
      </p:pic>
      <p:pic>
        <p:nvPicPr>
          <p:cNvPr id="78" name="Picture 2" descr="MTS109092912"/>
          <p:cNvPicPr>
            <a:picLocks noChangeAspect="1" noChangeArrowheads="1"/>
          </p:cNvPicPr>
          <p:nvPr/>
        </p:nvPicPr>
        <p:blipFill>
          <a:blip r:embed="rId9"/>
          <a:srcRect/>
          <a:stretch>
            <a:fillRect/>
          </a:stretch>
        </p:blipFill>
        <p:spPr bwMode="auto">
          <a:xfrm>
            <a:off x="5455384" y="5456659"/>
            <a:ext cx="1382144" cy="1401341"/>
          </a:xfrm>
          <a:prstGeom prst="rect">
            <a:avLst/>
          </a:prstGeom>
          <a:noFill/>
        </p:spPr>
      </p:pic>
      <p:pic>
        <p:nvPicPr>
          <p:cNvPr id="80" name="Picture 4" descr="pop24.gif"/>
          <p:cNvPicPr>
            <a:picLocks noChangeAspect="1"/>
          </p:cNvPicPr>
          <p:nvPr/>
        </p:nvPicPr>
        <p:blipFill>
          <a:blip r:embed="rId10"/>
          <a:srcRect/>
          <a:stretch>
            <a:fillRect/>
          </a:stretch>
        </p:blipFill>
        <p:spPr bwMode="auto">
          <a:xfrm>
            <a:off x="4048835" y="4804012"/>
            <a:ext cx="1369325" cy="2053988"/>
          </a:xfrm>
          <a:prstGeom prst="rect">
            <a:avLst/>
          </a:prstGeom>
          <a:noFill/>
          <a:ln w="9525">
            <a:noFill/>
            <a:miter lim="800000"/>
            <a:headEnd/>
            <a:tailEnd/>
          </a:ln>
        </p:spPr>
      </p:pic>
      <p:sp>
        <p:nvSpPr>
          <p:cNvPr id="19" name="Rectangle 18"/>
          <p:cNvSpPr/>
          <p:nvPr/>
        </p:nvSpPr>
        <p:spPr>
          <a:xfrm>
            <a:off x="1951629" y="996287"/>
            <a:ext cx="4021353" cy="707886"/>
          </a:xfrm>
          <a:prstGeom prst="rect">
            <a:avLst/>
          </a:prstGeom>
        </p:spPr>
        <p:txBody>
          <a:bodyPr wrap="square">
            <a:spAutoFit/>
          </a:bodyPr>
          <a:lstStyle/>
          <a:p>
            <a:r>
              <a:rPr lang="en-US" sz="2000" b="1" dirty="0" smtClean="0">
                <a:cs typeface="Times New Roman" pitchFamily="18" charset="0"/>
              </a:rPr>
              <a:t>State management and Implementing the Law</a:t>
            </a:r>
            <a:endParaRPr lang="en-US" sz="2000" b="1" dirty="0"/>
          </a:p>
        </p:txBody>
      </p:sp>
      <p:pic>
        <p:nvPicPr>
          <p:cNvPr id="1027" name="Picture 3" descr="C:\Program Files\Microsoft Office\MEDIA\CAGCAT10\j0300840.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7659" y="1052420"/>
            <a:ext cx="707118" cy="595619"/>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1"/>
          <p:cNvSpPr>
            <a:spLocks noChangeAspect="1"/>
          </p:cNvSpPr>
          <p:nvPr/>
        </p:nvSpPr>
        <p:spPr>
          <a:xfrm>
            <a:off x="1261937" y="1800859"/>
            <a:ext cx="495303" cy="4994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2033516" y="4150718"/>
            <a:ext cx="3350525" cy="707886"/>
          </a:xfrm>
          <a:prstGeom prst="rect">
            <a:avLst/>
          </a:prstGeom>
        </p:spPr>
        <p:txBody>
          <a:bodyPr wrap="square">
            <a:spAutoFit/>
          </a:bodyPr>
          <a:lstStyle/>
          <a:p>
            <a:r>
              <a:rPr lang="en-US" sz="2000" b="1" dirty="0" smtClean="0">
                <a:solidFill>
                  <a:schemeClr val="accent2">
                    <a:lumMod val="75000"/>
                  </a:schemeClr>
                </a:solidFill>
              </a:rPr>
              <a:t>Supply the public and private services</a:t>
            </a:r>
            <a:endParaRPr lang="en-US" sz="2000" b="1" dirty="0">
              <a:solidFill>
                <a:schemeClr val="accent2">
                  <a:lumMod val="75000"/>
                </a:schemeClr>
              </a:solidFill>
            </a:endParaRPr>
          </a:p>
        </p:txBody>
      </p:sp>
      <p:pic>
        <p:nvPicPr>
          <p:cNvPr id="1028" name="Picture 4" descr="C:\Program Files\Microsoft Office\MEDIA\CAGCAT10\j0222015.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23836" y="4192561"/>
            <a:ext cx="582960" cy="5850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Logo Cuc goc phai"/>
          <p:cNvPicPr>
            <a:picLocks noChangeAspect="1" noChangeArrowheads="1"/>
          </p:cNvPicPr>
          <p:nvPr/>
        </p:nvPicPr>
        <p:blipFill>
          <a:blip r:embed="rId13"/>
          <a:srcRect/>
          <a:stretch>
            <a:fillRect/>
          </a:stretch>
        </p:blipFill>
        <p:spPr bwMode="auto">
          <a:xfrm>
            <a:off x="0" y="19050"/>
            <a:ext cx="1066898" cy="10102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26025" y="1921488"/>
            <a:ext cx="2133600" cy="42672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p>
        </p:txBody>
      </p:sp>
      <p:sp>
        <p:nvSpPr>
          <p:cNvPr id="4" name="Oval 3"/>
          <p:cNvSpPr/>
          <p:nvPr/>
        </p:nvSpPr>
        <p:spPr>
          <a:xfrm>
            <a:off x="1378425" y="2073888"/>
            <a:ext cx="1828800" cy="1524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National Centre</a:t>
            </a:r>
            <a:endParaRPr lang="en-US" sz="2000" dirty="0"/>
          </a:p>
        </p:txBody>
      </p:sp>
      <p:sp>
        <p:nvSpPr>
          <p:cNvPr id="6" name="Rectangle 5"/>
          <p:cNvSpPr/>
          <p:nvPr/>
        </p:nvSpPr>
        <p:spPr>
          <a:xfrm>
            <a:off x="1416525" y="4132082"/>
            <a:ext cx="1752600" cy="6096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9 Regional </a:t>
            </a:r>
            <a:r>
              <a:rPr lang="en-US" sz="2000" dirty="0" err="1" smtClean="0"/>
              <a:t>Centres</a:t>
            </a:r>
            <a:endParaRPr lang="en-US" sz="2000" dirty="0"/>
          </a:p>
        </p:txBody>
      </p:sp>
      <p:sp>
        <p:nvSpPr>
          <p:cNvPr id="7" name="Rectangle 6"/>
          <p:cNvSpPr/>
          <p:nvPr/>
        </p:nvSpPr>
        <p:spPr>
          <a:xfrm>
            <a:off x="1378426" y="5198088"/>
            <a:ext cx="1828799" cy="762000"/>
          </a:xfrm>
          <a:prstGeom prst="rect">
            <a:avLst/>
          </a:prstGeom>
          <a:ln>
            <a:solidFill>
              <a:srgbClr val="0000FF"/>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54 Provincial </a:t>
            </a:r>
            <a:r>
              <a:rPr lang="en-US" sz="2000" dirty="0" err="1" smtClean="0"/>
              <a:t>Centres</a:t>
            </a:r>
            <a:endParaRPr lang="en-US" sz="2000" dirty="0"/>
          </a:p>
        </p:txBody>
      </p:sp>
      <p:cxnSp>
        <p:nvCxnSpPr>
          <p:cNvPr id="10" name="Straight Arrow Connector 9"/>
          <p:cNvCxnSpPr>
            <a:stCxn id="4" idx="4"/>
            <a:endCxn id="6" idx="0"/>
          </p:cNvCxnSpPr>
          <p:nvPr/>
        </p:nvCxnSpPr>
        <p:spPr>
          <a:xfrm rot="5400000">
            <a:off x="2025728" y="3864985"/>
            <a:ext cx="53419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64505" y="2378688"/>
            <a:ext cx="2438400" cy="35814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buFontTx/>
              <a:buChar char="-"/>
            </a:pPr>
            <a:r>
              <a:rPr lang="en-US" sz="2000" dirty="0" smtClean="0"/>
              <a:t> Tropical cyclone</a:t>
            </a:r>
          </a:p>
          <a:p>
            <a:pPr>
              <a:buFontTx/>
              <a:buChar char="-"/>
            </a:pPr>
            <a:r>
              <a:rPr lang="en-US" sz="2000" dirty="0" smtClean="0"/>
              <a:t> Heavy rainfall</a:t>
            </a:r>
          </a:p>
          <a:p>
            <a:pPr>
              <a:buFontTx/>
              <a:buChar char="-"/>
            </a:pPr>
            <a:r>
              <a:rPr lang="en-US" sz="2000" dirty="0" smtClean="0"/>
              <a:t> Thunderstorm</a:t>
            </a:r>
          </a:p>
          <a:p>
            <a:pPr>
              <a:buFontTx/>
              <a:buChar char="-"/>
            </a:pPr>
            <a:r>
              <a:rPr lang="en-US" sz="2000" dirty="0" smtClean="0"/>
              <a:t> Hail, Gust wind</a:t>
            </a:r>
          </a:p>
          <a:p>
            <a:pPr>
              <a:buFontTx/>
              <a:buChar char="-"/>
            </a:pPr>
            <a:r>
              <a:rPr lang="en-US" sz="2000" dirty="0" smtClean="0"/>
              <a:t> Extreme hot/cold</a:t>
            </a:r>
          </a:p>
          <a:p>
            <a:pPr>
              <a:buFontTx/>
              <a:buChar char="-"/>
            </a:pPr>
            <a:r>
              <a:rPr lang="en-US" sz="2000" dirty="0" smtClean="0"/>
              <a:t> Flood,  Flash flood, </a:t>
            </a:r>
            <a:r>
              <a:rPr lang="en-US" sz="2000" dirty="0" smtClean="0">
                <a:solidFill>
                  <a:schemeClr val="tx1"/>
                </a:solidFill>
              </a:rPr>
              <a:t>landslide</a:t>
            </a:r>
          </a:p>
          <a:p>
            <a:pPr>
              <a:buFontTx/>
              <a:buChar char="-"/>
            </a:pPr>
            <a:r>
              <a:rPr lang="en-US" sz="2000" dirty="0" smtClean="0">
                <a:solidFill>
                  <a:schemeClr val="tx1"/>
                </a:solidFill>
              </a:rPr>
              <a:t> Drought, salinity intrusion</a:t>
            </a:r>
          </a:p>
          <a:p>
            <a:pPr>
              <a:buFontTx/>
              <a:buChar char="-"/>
            </a:pPr>
            <a:r>
              <a:rPr lang="en-US" sz="2000" dirty="0" smtClean="0"/>
              <a:t> Storm surge</a:t>
            </a:r>
          </a:p>
          <a:p>
            <a:pPr>
              <a:buFontTx/>
              <a:buChar char="-"/>
            </a:pPr>
            <a:r>
              <a:rPr lang="en-US" sz="2000" dirty="0" smtClean="0"/>
              <a:t>Dry spell</a:t>
            </a:r>
            <a:endParaRPr lang="en-US" sz="2000" dirty="0"/>
          </a:p>
        </p:txBody>
      </p:sp>
      <p:sp>
        <p:nvSpPr>
          <p:cNvPr id="18" name="Rectangle 17"/>
          <p:cNvSpPr/>
          <p:nvPr/>
        </p:nvSpPr>
        <p:spPr>
          <a:xfrm>
            <a:off x="6553200" y="2073888"/>
            <a:ext cx="2181368" cy="4114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buFontTx/>
              <a:buChar char="-"/>
            </a:pPr>
            <a:endParaRPr lang="en-US" sz="2000" dirty="0" smtClean="0"/>
          </a:p>
          <a:p>
            <a:pPr algn="just"/>
            <a:r>
              <a:rPr lang="en-US" sz="2000" dirty="0" smtClean="0"/>
              <a:t>Supply </a:t>
            </a:r>
            <a:r>
              <a:rPr lang="en-US" sz="2000" dirty="0"/>
              <a:t>the public and private </a:t>
            </a:r>
            <a:r>
              <a:rPr lang="en-US" sz="2000" dirty="0" smtClean="0"/>
              <a:t>services such as</a:t>
            </a:r>
            <a:endParaRPr lang="en-US" sz="2000" dirty="0"/>
          </a:p>
          <a:p>
            <a:pPr algn="just">
              <a:buFontTx/>
              <a:buChar char="-"/>
            </a:pPr>
            <a:r>
              <a:rPr lang="en-US" sz="2000" dirty="0" smtClean="0"/>
              <a:t>Disaster management agencies </a:t>
            </a:r>
          </a:p>
          <a:p>
            <a:pPr algn="just">
              <a:buFontTx/>
              <a:buChar char="-"/>
            </a:pPr>
            <a:r>
              <a:rPr lang="en-US" sz="2000" dirty="0" smtClean="0"/>
              <a:t> Central/local Government Org.</a:t>
            </a:r>
          </a:p>
          <a:p>
            <a:pPr algn="just">
              <a:buFontTx/>
              <a:buChar char="-"/>
            </a:pPr>
            <a:r>
              <a:rPr lang="en-US" sz="2000" dirty="0" smtClean="0"/>
              <a:t> Media (TV, radio)</a:t>
            </a:r>
          </a:p>
          <a:p>
            <a:pPr algn="just">
              <a:buFontTx/>
              <a:buChar char="-"/>
            </a:pPr>
            <a:r>
              <a:rPr lang="en-US" sz="2000" dirty="0" smtClean="0"/>
              <a:t> Website/ SMS</a:t>
            </a:r>
          </a:p>
          <a:p>
            <a:pPr algn="just">
              <a:buFontTx/>
              <a:buChar char="-"/>
            </a:pPr>
            <a:r>
              <a:rPr lang="en-US" sz="2000" dirty="0" smtClean="0"/>
              <a:t> Community</a:t>
            </a:r>
          </a:p>
          <a:p>
            <a:pPr algn="just"/>
            <a:endParaRPr lang="en-US" sz="2000" dirty="0"/>
          </a:p>
        </p:txBody>
      </p:sp>
      <p:sp>
        <p:nvSpPr>
          <p:cNvPr id="21" name="TextBox 20"/>
          <p:cNvSpPr txBox="1"/>
          <p:nvPr/>
        </p:nvSpPr>
        <p:spPr>
          <a:xfrm>
            <a:off x="1019194" y="1083288"/>
            <a:ext cx="2596484" cy="769441"/>
          </a:xfrm>
          <a:prstGeom prst="rect">
            <a:avLst/>
          </a:prstGeom>
          <a:noFill/>
        </p:spPr>
        <p:txBody>
          <a:bodyPr wrap="square" rtlCol="0">
            <a:spAutoFit/>
          </a:bodyPr>
          <a:lstStyle/>
          <a:p>
            <a:pPr algn="ctr"/>
            <a:r>
              <a:rPr lang="en-US" sz="2200" b="1" dirty="0" smtClean="0"/>
              <a:t>Forecasting system</a:t>
            </a:r>
          </a:p>
          <a:p>
            <a:pPr algn="ctr"/>
            <a:r>
              <a:rPr lang="en-US" sz="2200" b="1" dirty="0" smtClean="0"/>
              <a:t>3 Levels</a:t>
            </a:r>
            <a:endParaRPr lang="en-US" sz="2200" b="1" dirty="0"/>
          </a:p>
        </p:txBody>
      </p:sp>
      <p:sp>
        <p:nvSpPr>
          <p:cNvPr id="22" name="TextBox 21"/>
          <p:cNvSpPr txBox="1"/>
          <p:nvPr/>
        </p:nvSpPr>
        <p:spPr>
          <a:xfrm>
            <a:off x="3773275" y="1083288"/>
            <a:ext cx="2362200" cy="1107996"/>
          </a:xfrm>
          <a:prstGeom prst="rect">
            <a:avLst/>
          </a:prstGeom>
          <a:noFill/>
        </p:spPr>
        <p:txBody>
          <a:bodyPr wrap="square" rtlCol="0">
            <a:spAutoFit/>
          </a:bodyPr>
          <a:lstStyle/>
          <a:p>
            <a:pPr algn="ctr"/>
            <a:r>
              <a:rPr lang="en-US" sz="2200" b="1" dirty="0" smtClean="0"/>
              <a:t>Natural Hazard</a:t>
            </a:r>
          </a:p>
          <a:p>
            <a:pPr algn="ctr"/>
            <a:r>
              <a:rPr lang="en-US" sz="2200" b="1" dirty="0" smtClean="0"/>
              <a:t>Forecasting and warning</a:t>
            </a:r>
            <a:endParaRPr lang="en-US" sz="2200" b="1" dirty="0"/>
          </a:p>
        </p:txBody>
      </p:sp>
      <p:sp>
        <p:nvSpPr>
          <p:cNvPr id="23" name="TextBox 22"/>
          <p:cNvSpPr txBox="1"/>
          <p:nvPr/>
        </p:nvSpPr>
        <p:spPr>
          <a:xfrm>
            <a:off x="6577246" y="1137879"/>
            <a:ext cx="2133600" cy="769441"/>
          </a:xfrm>
          <a:prstGeom prst="rect">
            <a:avLst/>
          </a:prstGeom>
          <a:noFill/>
        </p:spPr>
        <p:txBody>
          <a:bodyPr wrap="square" rtlCol="0">
            <a:spAutoFit/>
          </a:bodyPr>
          <a:lstStyle/>
          <a:p>
            <a:pPr algn="ctr"/>
            <a:r>
              <a:rPr lang="en-US" sz="2200" b="1" dirty="0" smtClean="0"/>
              <a:t>Information Distribution</a:t>
            </a:r>
            <a:endParaRPr lang="en-US" sz="2200" b="1" dirty="0"/>
          </a:p>
        </p:txBody>
      </p:sp>
      <p:sp>
        <p:nvSpPr>
          <p:cNvPr id="25" name="TextBox 24"/>
          <p:cNvSpPr txBox="1"/>
          <p:nvPr/>
        </p:nvSpPr>
        <p:spPr>
          <a:xfrm>
            <a:off x="1255594" y="163776"/>
            <a:ext cx="6103149" cy="646331"/>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3600" b="1" dirty="0" smtClean="0"/>
              <a:t>FORECASTING AND WARNING</a:t>
            </a:r>
            <a:endParaRPr lang="en-US" sz="3600" b="1" dirty="0"/>
          </a:p>
        </p:txBody>
      </p:sp>
      <p:cxnSp>
        <p:nvCxnSpPr>
          <p:cNvPr id="26" name="Straight Connector 25"/>
          <p:cNvCxnSpPr/>
          <p:nvPr/>
        </p:nvCxnSpPr>
        <p:spPr>
          <a:xfrm>
            <a:off x="914400" y="828234"/>
            <a:ext cx="5308979" cy="42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Elbow Connector 36"/>
          <p:cNvCxnSpPr>
            <a:stCxn id="6" idx="2"/>
            <a:endCxn id="7" idx="0"/>
          </p:cNvCxnSpPr>
          <p:nvPr/>
        </p:nvCxnSpPr>
        <p:spPr>
          <a:xfrm rot="16200000" flipH="1">
            <a:off x="2064622" y="4969884"/>
            <a:ext cx="456406" cy="1"/>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Tree>
    <p:extLst>
      <p:ext uri="{BB962C8B-B14F-4D97-AF65-F5344CB8AC3E}">
        <p14:creationId xmlns:p14="http://schemas.microsoft.com/office/powerpoint/2010/main" val="180813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5594" y="163776"/>
            <a:ext cx="7792872" cy="615553"/>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3400" b="1" dirty="0" smtClean="0"/>
              <a:t>HYDRO-MET WARNING DISSEMINATION</a:t>
            </a:r>
            <a:endParaRPr lang="en-US" sz="3400" b="1" dirty="0"/>
          </a:p>
        </p:txBody>
      </p:sp>
      <p:cxnSp>
        <p:nvCxnSpPr>
          <p:cNvPr id="26" name="Straight Connector 25"/>
          <p:cNvCxnSpPr/>
          <p:nvPr/>
        </p:nvCxnSpPr>
        <p:spPr>
          <a:xfrm>
            <a:off x="1066898" y="832516"/>
            <a:ext cx="7763203"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
        <p:nvSpPr>
          <p:cNvPr id="4" name="Rectangle 3"/>
          <p:cNvSpPr/>
          <p:nvPr/>
        </p:nvSpPr>
        <p:spPr>
          <a:xfrm>
            <a:off x="1637731" y="1187355"/>
            <a:ext cx="7083187" cy="5478423"/>
          </a:xfrm>
          <a:prstGeom prst="rect">
            <a:avLst/>
          </a:prstGeom>
        </p:spPr>
        <p:txBody>
          <a:bodyPr wrap="square">
            <a:spAutoFit/>
          </a:bodyPr>
          <a:lstStyle/>
          <a:p>
            <a:pPr algn="just"/>
            <a:r>
              <a:rPr lang="en-US" sz="2500" b="1" dirty="0" smtClean="0"/>
              <a:t>- As </a:t>
            </a:r>
            <a:r>
              <a:rPr lang="en-US" sz="2500" b="1" dirty="0"/>
              <a:t>regulation on: Law of natural disaster prevention and </a:t>
            </a:r>
            <a:r>
              <a:rPr lang="en-US" sz="2500" b="1" dirty="0" smtClean="0"/>
              <a:t>preparedness (approved </a:t>
            </a:r>
            <a:r>
              <a:rPr lang="en-US" sz="2500" b="1" dirty="0"/>
              <a:t>in </a:t>
            </a:r>
            <a:r>
              <a:rPr lang="en-US" sz="2500" b="1" dirty="0" smtClean="0"/>
              <a:t>2013); </a:t>
            </a:r>
            <a:r>
              <a:rPr lang="en-US" sz="2500" b="1" dirty="0"/>
              <a:t>Law of  hydro-meteorological </a:t>
            </a:r>
            <a:r>
              <a:rPr lang="en-US" sz="2500" b="1" dirty="0" smtClean="0"/>
              <a:t>(approved </a:t>
            </a:r>
            <a:r>
              <a:rPr lang="en-US" sz="2500" b="1" dirty="0"/>
              <a:t>in </a:t>
            </a:r>
            <a:r>
              <a:rPr lang="en-US" sz="2500" b="1" dirty="0" smtClean="0"/>
              <a:t>2015), </a:t>
            </a:r>
            <a:r>
              <a:rPr lang="en-US" sz="2500" b="1" dirty="0" smtClean="0"/>
              <a:t>VNMHA (MONRE) to provide </a:t>
            </a:r>
            <a:r>
              <a:rPr lang="en-US" sz="2500" b="1" dirty="0"/>
              <a:t>the hydro-meteorological, marine </a:t>
            </a:r>
            <a:r>
              <a:rPr lang="en-US" sz="2500" b="1" dirty="0" smtClean="0"/>
              <a:t>forecasts </a:t>
            </a:r>
            <a:r>
              <a:rPr lang="en-US" sz="2500" b="1" dirty="0"/>
              <a:t>and </a:t>
            </a:r>
            <a:r>
              <a:rPr lang="en-US" sz="2500" b="1" dirty="0" smtClean="0"/>
              <a:t>warning to promote </a:t>
            </a:r>
            <a:r>
              <a:rPr lang="en-US" sz="2500" b="1" dirty="0"/>
              <a:t>the natural disaster prevention and preparedness, social-economic development, national security and defense </a:t>
            </a:r>
            <a:r>
              <a:rPr lang="en-US" sz="2500" b="1" dirty="0" smtClean="0"/>
              <a:t>as follow</a:t>
            </a:r>
            <a:r>
              <a:rPr lang="en-US" sz="2500" b="1" dirty="0" smtClean="0"/>
              <a:t>:</a:t>
            </a:r>
          </a:p>
          <a:p>
            <a:pPr algn="just"/>
            <a:endParaRPr lang="en-US" sz="2500" b="1" dirty="0" smtClean="0"/>
          </a:p>
          <a:p>
            <a:r>
              <a:rPr lang="en-US" sz="2500" b="1" dirty="0" smtClean="0"/>
              <a:t> 1. The hazardous weather warnings are transmitted to Central </a:t>
            </a:r>
            <a:r>
              <a:rPr lang="en-US" sz="2500" b="1" dirty="0"/>
              <a:t>Steering committee for natural disaster prevention and </a:t>
            </a:r>
            <a:r>
              <a:rPr lang="en-US" sz="2500" b="1" dirty="0" smtClean="0"/>
              <a:t>preparedness and government authority</a:t>
            </a:r>
          </a:p>
          <a:p>
            <a:endParaRPr lang="en-US" sz="2500" dirty="0"/>
          </a:p>
        </p:txBody>
      </p:sp>
    </p:spTree>
    <p:extLst>
      <p:ext uri="{BB962C8B-B14F-4D97-AF65-F5344CB8AC3E}">
        <p14:creationId xmlns:p14="http://schemas.microsoft.com/office/powerpoint/2010/main" val="1391728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5594" y="163776"/>
            <a:ext cx="7792872" cy="615553"/>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3400" b="1" dirty="0"/>
              <a:t>HYDRO-MET </a:t>
            </a:r>
            <a:r>
              <a:rPr lang="en-US" sz="3400" b="1" dirty="0" smtClean="0"/>
              <a:t>WARNING </a:t>
            </a:r>
            <a:r>
              <a:rPr lang="en-US" sz="3400" b="1" dirty="0"/>
              <a:t>DISSEMINATION</a:t>
            </a:r>
          </a:p>
        </p:txBody>
      </p:sp>
      <p:cxnSp>
        <p:nvCxnSpPr>
          <p:cNvPr id="26" name="Straight Connector 25"/>
          <p:cNvCxnSpPr/>
          <p:nvPr/>
        </p:nvCxnSpPr>
        <p:spPr>
          <a:xfrm>
            <a:off x="1066898" y="832516"/>
            <a:ext cx="7763203"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
        <p:nvSpPr>
          <p:cNvPr id="4" name="Rectangle 3"/>
          <p:cNvSpPr/>
          <p:nvPr/>
        </p:nvSpPr>
        <p:spPr>
          <a:xfrm>
            <a:off x="1255594" y="1364776"/>
            <a:ext cx="7369790" cy="6632585"/>
          </a:xfrm>
          <a:prstGeom prst="rect">
            <a:avLst/>
          </a:prstGeom>
        </p:spPr>
        <p:txBody>
          <a:bodyPr wrap="square">
            <a:spAutoFit/>
          </a:bodyPr>
          <a:lstStyle/>
          <a:p>
            <a:pPr algn="just"/>
            <a:r>
              <a:rPr lang="en-US" sz="2500" b="1" dirty="0" smtClean="0"/>
              <a:t>2</a:t>
            </a:r>
            <a:r>
              <a:rPr lang="en-US" sz="2500" b="1" dirty="0"/>
              <a:t>. The </a:t>
            </a:r>
            <a:r>
              <a:rPr lang="en-US" sz="2500" b="1" dirty="0" smtClean="0"/>
              <a:t>hazardous weather, hydro-meteorological forecast and warning are broadcasted on the </a:t>
            </a:r>
            <a:r>
              <a:rPr lang="en-US" sz="2500" b="1" dirty="0"/>
              <a:t>mass media</a:t>
            </a:r>
            <a:r>
              <a:rPr lang="en-US" sz="2500" b="1" dirty="0" smtClean="0"/>
              <a:t>:</a:t>
            </a:r>
          </a:p>
          <a:p>
            <a:pPr algn="just"/>
            <a:endParaRPr lang="en-US" sz="2500" b="1" dirty="0"/>
          </a:p>
          <a:p>
            <a:pPr algn="just"/>
            <a:r>
              <a:rPr lang="en-US" sz="2500" b="1" dirty="0" smtClean="0"/>
              <a:t>- Public Media (</a:t>
            </a:r>
            <a:r>
              <a:rPr lang="en-US" sz="2500" b="1" dirty="0"/>
              <a:t>Viet Nam </a:t>
            </a:r>
            <a:r>
              <a:rPr lang="en-US" sz="2500" b="1" dirty="0" smtClean="0"/>
              <a:t>Television; The </a:t>
            </a:r>
            <a:r>
              <a:rPr lang="en-US" sz="2500" b="1" dirty="0"/>
              <a:t>V</a:t>
            </a:r>
            <a:r>
              <a:rPr lang="en-US" sz="2500" b="1" dirty="0" smtClean="0"/>
              <a:t>oice </a:t>
            </a:r>
            <a:r>
              <a:rPr lang="en-US" sz="2500" b="1" dirty="0"/>
              <a:t>of Viet </a:t>
            </a:r>
            <a:r>
              <a:rPr lang="en-US" sz="2500" b="1" dirty="0" smtClean="0"/>
              <a:t>Nam, </a:t>
            </a:r>
            <a:r>
              <a:rPr lang="en-US" sz="2500" b="1" dirty="0" err="1" smtClean="0"/>
              <a:t>V</a:t>
            </a:r>
            <a:r>
              <a:rPr lang="en-US" sz="2500" b="1" dirty="0" err="1" smtClean="0"/>
              <a:t>oV</a:t>
            </a:r>
            <a:r>
              <a:rPr lang="en-US" sz="2500" b="1" dirty="0" smtClean="0"/>
              <a:t> </a:t>
            </a:r>
            <a:r>
              <a:rPr lang="en-US" sz="2500" b="1" dirty="0" smtClean="0"/>
              <a:t>news etc</a:t>
            </a:r>
            <a:r>
              <a:rPr lang="en-US" sz="2500" b="1" dirty="0" smtClean="0"/>
              <a:t>..)  </a:t>
            </a:r>
            <a:r>
              <a:rPr lang="en-US" sz="2500" b="1" dirty="0" smtClean="0">
                <a:sym typeface="Wingdings" pitchFamily="2" charset="2"/>
              </a:rPr>
              <a:t></a:t>
            </a:r>
            <a:r>
              <a:rPr lang="en-US" sz="2500" b="1" dirty="0" smtClean="0"/>
              <a:t> preparing the broadcast; news, video, live interview;</a:t>
            </a:r>
            <a:endParaRPr lang="en-US" sz="2500" b="1" dirty="0" smtClean="0"/>
          </a:p>
          <a:p>
            <a:pPr algn="just"/>
            <a:endParaRPr lang="en-US" sz="2500" b="1" dirty="0"/>
          </a:p>
          <a:p>
            <a:pPr algn="just"/>
            <a:r>
              <a:rPr lang="en-US" sz="2500" b="1" dirty="0" smtClean="0"/>
              <a:t>- Website </a:t>
            </a:r>
            <a:r>
              <a:rPr lang="en-US" sz="2500" b="1" dirty="0" smtClean="0"/>
              <a:t>and newspaper of government and </a:t>
            </a:r>
            <a:r>
              <a:rPr lang="en-US" sz="2500" b="1" dirty="0" smtClean="0"/>
              <a:t>others:</a:t>
            </a:r>
          </a:p>
          <a:p>
            <a:pPr marL="342900" indent="-342900" algn="just">
              <a:buFont typeface="Wingdings"/>
              <a:buChar char="à"/>
            </a:pPr>
            <a:r>
              <a:rPr lang="en-US" sz="2500" b="1" dirty="0" smtClean="0"/>
              <a:t>bulletin</a:t>
            </a:r>
            <a:r>
              <a:rPr lang="en-US" sz="2500" b="1" dirty="0" smtClean="0"/>
              <a:t>, publication, …</a:t>
            </a:r>
          </a:p>
          <a:p>
            <a:pPr algn="just"/>
            <a:r>
              <a:rPr lang="en-US" sz="2500" b="1" dirty="0" smtClean="0"/>
              <a:t>- Website </a:t>
            </a:r>
            <a:r>
              <a:rPr lang="en-US" sz="2500" b="1" dirty="0"/>
              <a:t>of </a:t>
            </a:r>
            <a:r>
              <a:rPr lang="en-US" sz="2500" b="1" dirty="0" smtClean="0"/>
              <a:t>VNMHA (http</a:t>
            </a:r>
            <a:r>
              <a:rPr lang="en-US" sz="2500" b="1" dirty="0"/>
              <a:t>://</a:t>
            </a:r>
            <a:r>
              <a:rPr lang="en-US" sz="2500" b="1" dirty="0" smtClean="0"/>
              <a:t>www.kttvqg.gov.vn) </a:t>
            </a:r>
            <a:r>
              <a:rPr lang="en-US" sz="2500" b="1" dirty="0"/>
              <a:t>and </a:t>
            </a:r>
            <a:r>
              <a:rPr lang="en-US" sz="2500" b="1" dirty="0" smtClean="0"/>
              <a:t>NCHMF(</a:t>
            </a:r>
            <a:r>
              <a:rPr lang="en-US" sz="2500" b="1" u="sng" dirty="0" smtClean="0"/>
              <a:t>http</a:t>
            </a:r>
            <a:r>
              <a:rPr lang="en-US" sz="2500" b="1" u="sng" dirty="0"/>
              <a:t>://</a:t>
            </a:r>
            <a:r>
              <a:rPr lang="en-US" sz="2500" b="1" u="sng" dirty="0" smtClean="0"/>
              <a:t>www.nchmf.gov.vn/web/vi-VN/43/Default.aspx)</a:t>
            </a:r>
            <a:endParaRPr lang="en-US" sz="2500" b="1" u="sng" dirty="0" smtClean="0"/>
          </a:p>
          <a:p>
            <a:pPr algn="just"/>
            <a:endParaRPr lang="en-US" sz="2500" b="1" dirty="0"/>
          </a:p>
          <a:p>
            <a:pPr algn="just"/>
            <a:endParaRPr lang="en-US" sz="2500" b="1" dirty="0"/>
          </a:p>
          <a:p>
            <a:pPr marL="342900" indent="-342900" algn="just">
              <a:buFontTx/>
              <a:buChar char="-"/>
            </a:pPr>
            <a:endParaRPr lang="en-US" sz="2500" b="1" dirty="0" smtClean="0"/>
          </a:p>
          <a:p>
            <a:pPr algn="just"/>
            <a:endParaRPr lang="en-US" sz="2500" b="1" dirty="0"/>
          </a:p>
        </p:txBody>
      </p:sp>
    </p:spTree>
    <p:extLst>
      <p:ext uri="{BB962C8B-B14F-4D97-AF65-F5344CB8AC3E}">
        <p14:creationId xmlns:p14="http://schemas.microsoft.com/office/powerpoint/2010/main" val="375939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5594" y="163776"/>
            <a:ext cx="7792872" cy="615553"/>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3400" b="1" dirty="0"/>
              <a:t>HYDRO-MET WARNINGS DISSEMINATION</a:t>
            </a:r>
          </a:p>
        </p:txBody>
      </p:sp>
      <p:cxnSp>
        <p:nvCxnSpPr>
          <p:cNvPr id="26" name="Straight Connector 25"/>
          <p:cNvCxnSpPr/>
          <p:nvPr/>
        </p:nvCxnSpPr>
        <p:spPr>
          <a:xfrm>
            <a:off x="1066898" y="832516"/>
            <a:ext cx="7763203"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
        <p:nvSpPr>
          <p:cNvPr id="4" name="Rectangle 3"/>
          <p:cNvSpPr/>
          <p:nvPr/>
        </p:nvSpPr>
        <p:spPr>
          <a:xfrm>
            <a:off x="1255594" y="1323832"/>
            <a:ext cx="7369790" cy="5478423"/>
          </a:xfrm>
          <a:prstGeom prst="rect">
            <a:avLst/>
          </a:prstGeom>
        </p:spPr>
        <p:txBody>
          <a:bodyPr wrap="square">
            <a:spAutoFit/>
          </a:bodyPr>
          <a:lstStyle/>
          <a:p>
            <a:pPr algn="just"/>
            <a:r>
              <a:rPr lang="en-US" sz="2500" b="1" dirty="0"/>
              <a:t>3</a:t>
            </a:r>
            <a:r>
              <a:rPr lang="en-US" sz="2500" b="1" dirty="0" smtClean="0"/>
              <a:t>. The hydro-meteorological forecasts and warning to provide the relevant social-economic sectors for specialized requirements.</a:t>
            </a:r>
          </a:p>
          <a:p>
            <a:pPr algn="just"/>
            <a:endParaRPr lang="en-US" sz="2500" b="1" dirty="0" smtClean="0"/>
          </a:p>
          <a:p>
            <a:pPr algn="just"/>
            <a:r>
              <a:rPr lang="en-US" sz="2500" b="1" dirty="0" smtClean="0">
                <a:solidFill>
                  <a:srgbClr val="0000CC"/>
                </a:solidFill>
                <a:sym typeface="Wingdings" pitchFamily="2" charset="2"/>
              </a:rPr>
              <a:t></a:t>
            </a:r>
            <a:r>
              <a:rPr lang="en-US" sz="2500" b="1" dirty="0" smtClean="0"/>
              <a:t>Methods </a:t>
            </a:r>
            <a:r>
              <a:rPr lang="en-US" sz="2500" b="1" dirty="0"/>
              <a:t>to transmit the hydro-meteorological </a:t>
            </a:r>
            <a:r>
              <a:rPr lang="en-US" sz="2500" b="1" dirty="0" smtClean="0"/>
              <a:t>forecasts </a:t>
            </a:r>
            <a:r>
              <a:rPr lang="en-US" sz="2500" b="1" dirty="0"/>
              <a:t>and </a:t>
            </a:r>
            <a:r>
              <a:rPr lang="en-US" sz="2500" b="1" dirty="0" smtClean="0"/>
              <a:t>warning, via:</a:t>
            </a:r>
          </a:p>
          <a:p>
            <a:pPr algn="just"/>
            <a:r>
              <a:rPr lang="en-US" sz="2500" b="1" dirty="0" smtClean="0"/>
              <a:t>-   Official letter;</a:t>
            </a:r>
            <a:endParaRPr lang="en-US" sz="2500" b="1" dirty="0"/>
          </a:p>
          <a:p>
            <a:pPr marL="342900" indent="-342900" algn="just">
              <a:buFontTx/>
              <a:buChar char="-"/>
            </a:pPr>
            <a:r>
              <a:rPr lang="en-US" sz="2500" b="1" dirty="0" smtClean="0"/>
              <a:t>Email;</a:t>
            </a:r>
            <a:endParaRPr lang="en-US" sz="2500" b="1" dirty="0"/>
          </a:p>
          <a:p>
            <a:pPr marL="342900" indent="-342900" algn="just">
              <a:buFontTx/>
              <a:buChar char="-"/>
            </a:pPr>
            <a:r>
              <a:rPr lang="en-US" sz="2500" b="1" dirty="0" smtClean="0"/>
              <a:t>Telephone; </a:t>
            </a:r>
            <a:r>
              <a:rPr lang="en-US" sz="2500" b="1" dirty="0"/>
              <a:t>Video </a:t>
            </a:r>
            <a:r>
              <a:rPr lang="en-US" sz="2500" b="1" dirty="0" smtClean="0"/>
              <a:t>call;</a:t>
            </a:r>
            <a:endParaRPr lang="en-US" sz="2500" b="1" dirty="0"/>
          </a:p>
          <a:p>
            <a:pPr marL="342900" indent="-342900" algn="just">
              <a:buFontTx/>
              <a:buChar char="-"/>
            </a:pPr>
            <a:r>
              <a:rPr lang="en-US" sz="2500" b="1" dirty="0"/>
              <a:t>Telegram for marine </a:t>
            </a:r>
            <a:r>
              <a:rPr lang="en-US" sz="2500" b="1" dirty="0" smtClean="0"/>
              <a:t>activities;</a:t>
            </a:r>
            <a:endParaRPr lang="en-US" sz="2500" b="1" dirty="0"/>
          </a:p>
          <a:p>
            <a:pPr marL="342900" indent="-342900" algn="just">
              <a:buFontTx/>
              <a:buChar char="-"/>
            </a:pPr>
            <a:r>
              <a:rPr lang="en-US" sz="2500" b="1" dirty="0" smtClean="0"/>
              <a:t>Fax;</a:t>
            </a:r>
            <a:endParaRPr lang="en-US" sz="2500" b="1" dirty="0"/>
          </a:p>
          <a:p>
            <a:pPr marL="342900" indent="-342900" algn="just">
              <a:buFontTx/>
              <a:buChar char="-"/>
            </a:pPr>
            <a:r>
              <a:rPr lang="en-US" sz="2500" b="1" dirty="0" smtClean="0"/>
              <a:t>TV </a:t>
            </a:r>
            <a:r>
              <a:rPr lang="en-US" sz="2500" b="1" dirty="0" smtClean="0"/>
              <a:t>Interview; </a:t>
            </a:r>
            <a:endParaRPr lang="en-US" sz="2500" b="1" dirty="0" smtClean="0"/>
          </a:p>
          <a:p>
            <a:pPr marL="342900" indent="-342900" algn="just">
              <a:buFontTx/>
              <a:buChar char="-"/>
            </a:pPr>
            <a:r>
              <a:rPr lang="en-US" sz="2500" b="1" dirty="0" smtClean="0"/>
              <a:t>SMS</a:t>
            </a:r>
          </a:p>
          <a:p>
            <a:pPr algn="just"/>
            <a:endParaRPr lang="en-US" sz="2500" b="1" dirty="0"/>
          </a:p>
        </p:txBody>
      </p:sp>
    </p:spTree>
    <p:extLst>
      <p:ext uri="{BB962C8B-B14F-4D97-AF65-F5344CB8AC3E}">
        <p14:creationId xmlns:p14="http://schemas.microsoft.com/office/powerpoint/2010/main" val="60968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5594" y="163776"/>
            <a:ext cx="7792872" cy="477054"/>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2500" b="1" dirty="0" smtClean="0"/>
              <a:t>HYDRO-MET WARNING DISSEMINATION CHALLANGES</a:t>
            </a:r>
            <a:endParaRPr lang="en-US" sz="2500" b="1" dirty="0"/>
          </a:p>
        </p:txBody>
      </p:sp>
      <p:cxnSp>
        <p:nvCxnSpPr>
          <p:cNvPr id="26" name="Straight Connector 25"/>
          <p:cNvCxnSpPr/>
          <p:nvPr/>
        </p:nvCxnSpPr>
        <p:spPr>
          <a:xfrm>
            <a:off x="1351128" y="790337"/>
            <a:ext cx="7397087" cy="4282"/>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7" descr="Logo Cuc goc phai"/>
          <p:cNvPicPr>
            <a:picLocks noChangeAspect="1" noChangeArrowheads="1"/>
          </p:cNvPicPr>
          <p:nvPr/>
        </p:nvPicPr>
        <p:blipFill>
          <a:blip r:embed="rId3"/>
          <a:srcRect/>
          <a:stretch>
            <a:fillRect/>
          </a:stretch>
        </p:blipFill>
        <p:spPr bwMode="auto">
          <a:xfrm>
            <a:off x="0" y="19050"/>
            <a:ext cx="1066898" cy="1010219"/>
          </a:xfrm>
          <a:prstGeom prst="rect">
            <a:avLst/>
          </a:prstGeom>
          <a:noFill/>
          <a:ln w="9525">
            <a:noFill/>
            <a:miter lim="800000"/>
            <a:headEnd/>
            <a:tailEnd/>
          </a:ln>
        </p:spPr>
      </p:pic>
      <p:sp>
        <p:nvSpPr>
          <p:cNvPr id="2" name="Rectangle 1"/>
          <p:cNvSpPr/>
          <p:nvPr/>
        </p:nvSpPr>
        <p:spPr>
          <a:xfrm>
            <a:off x="1351127" y="1070212"/>
            <a:ext cx="7397087" cy="6694140"/>
          </a:xfrm>
          <a:prstGeom prst="rect">
            <a:avLst/>
          </a:prstGeom>
        </p:spPr>
        <p:txBody>
          <a:bodyPr wrap="square">
            <a:spAutoFit/>
          </a:bodyPr>
          <a:lstStyle/>
          <a:p>
            <a:pPr algn="just"/>
            <a:r>
              <a:rPr lang="en-US" sz="2500" b="1" dirty="0" smtClean="0"/>
              <a:t>1. The coordination </a:t>
            </a:r>
            <a:r>
              <a:rPr lang="en-US" sz="2500" b="1" dirty="0"/>
              <a:t>mechanism among relevant ministries has not been linked, timely and </a:t>
            </a:r>
            <a:r>
              <a:rPr lang="en-US" sz="2500" b="1" dirty="0" smtClean="0"/>
              <a:t>overlapped sometimes;</a:t>
            </a:r>
          </a:p>
          <a:p>
            <a:pPr algn="just"/>
            <a:endParaRPr lang="en-US" sz="2500" b="1" dirty="0" smtClean="0"/>
          </a:p>
          <a:p>
            <a:pPr algn="just"/>
            <a:r>
              <a:rPr lang="en-US" sz="2500" b="1" dirty="0" smtClean="0"/>
              <a:t>2</a:t>
            </a:r>
            <a:r>
              <a:rPr lang="en-US" sz="2500" b="1" dirty="0"/>
              <a:t>. </a:t>
            </a:r>
            <a:r>
              <a:rPr lang="en-US" sz="2500" b="1" dirty="0" smtClean="0"/>
              <a:t>Lack </a:t>
            </a:r>
            <a:r>
              <a:rPr lang="en-US" sz="2500" b="1" dirty="0"/>
              <a:t>of synchronization of </a:t>
            </a:r>
            <a:r>
              <a:rPr lang="en-US" sz="2500" b="1" dirty="0" smtClean="0"/>
              <a:t>infrastructure </a:t>
            </a:r>
            <a:r>
              <a:rPr lang="en-US" sz="2500" b="1" dirty="0" smtClean="0"/>
              <a:t>in </a:t>
            </a:r>
            <a:r>
              <a:rPr lang="en-US" sz="2500" b="1" dirty="0"/>
              <a:t>mountainous </a:t>
            </a:r>
            <a:r>
              <a:rPr lang="en-US" sz="2500" b="1" dirty="0" smtClean="0"/>
              <a:t>areas.</a:t>
            </a:r>
          </a:p>
          <a:p>
            <a:pPr algn="just"/>
            <a:endParaRPr lang="en-US" sz="2500" b="1" dirty="0" smtClean="0"/>
          </a:p>
          <a:p>
            <a:pPr algn="just"/>
            <a:r>
              <a:rPr lang="en-US" sz="2500" b="1" dirty="0" smtClean="0"/>
              <a:t>3. </a:t>
            </a:r>
            <a:r>
              <a:rPr lang="en-US" sz="2500" b="1" dirty="0"/>
              <a:t>U</a:t>
            </a:r>
            <a:r>
              <a:rPr lang="en-US" sz="2500" b="1" dirty="0" smtClean="0"/>
              <a:t>nofficial resources of </a:t>
            </a:r>
            <a:r>
              <a:rPr lang="en-US" sz="2500" b="1" dirty="0"/>
              <a:t>Forecasts and </a:t>
            </a:r>
            <a:r>
              <a:rPr lang="en-US" sz="2500" b="1" dirty="0" smtClean="0"/>
              <a:t>warnings by other website, journal agency;</a:t>
            </a:r>
          </a:p>
          <a:p>
            <a:pPr algn="just"/>
            <a:endParaRPr lang="en-US" sz="2500" b="1" dirty="0" smtClean="0"/>
          </a:p>
          <a:p>
            <a:pPr algn="just"/>
            <a:r>
              <a:rPr lang="en-US" sz="2500" b="1" dirty="0" smtClean="0"/>
              <a:t>4. Lack of government in budget for hydro-met and other activities;</a:t>
            </a:r>
          </a:p>
          <a:p>
            <a:pPr algn="just"/>
            <a:endParaRPr lang="en-US" sz="2500" b="1" dirty="0" smtClean="0"/>
          </a:p>
          <a:p>
            <a:pPr algn="just"/>
            <a:r>
              <a:rPr lang="en-US" sz="2500" b="1" dirty="0" smtClean="0"/>
              <a:t>5. Lack of the infrastructure for hydro-met activities.</a:t>
            </a:r>
          </a:p>
          <a:p>
            <a:pPr algn="just"/>
            <a:r>
              <a:rPr lang="en-US" sz="2500" b="1" dirty="0" smtClean="0"/>
              <a:t> </a:t>
            </a:r>
            <a:endParaRPr lang="en-US" b="1" dirty="0"/>
          </a:p>
          <a:p>
            <a:endParaRPr lang="en-US" dirty="0" smtClean="0"/>
          </a:p>
          <a:p>
            <a:endParaRPr lang="en-US" dirty="0"/>
          </a:p>
          <a:p>
            <a:endParaRPr lang="en-US" dirty="0"/>
          </a:p>
        </p:txBody>
      </p:sp>
    </p:spTree>
    <p:extLst>
      <p:ext uri="{BB962C8B-B14F-4D97-AF65-F5344CB8AC3E}">
        <p14:creationId xmlns:p14="http://schemas.microsoft.com/office/powerpoint/2010/main" val="1243544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997</Words>
  <Application>Microsoft Office PowerPoint</Application>
  <PresentationFormat>On-screen Show (4:3)</PresentationFormat>
  <Paragraphs>159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Hydro-Meteorological Administration  and  National Centre for Hydro-Meteorological Forecasting (NCHMF)</dc:title>
  <dc:creator>NCHMF</dc:creator>
  <cp:lastModifiedBy>ADMIN</cp:lastModifiedBy>
  <cp:revision>487</cp:revision>
  <cp:lastPrinted>2018-05-21T00:55:46Z</cp:lastPrinted>
  <dcterms:created xsi:type="dcterms:W3CDTF">2017-08-10T03:33:09Z</dcterms:created>
  <dcterms:modified xsi:type="dcterms:W3CDTF">2019-02-25T04:25:32Z</dcterms:modified>
</cp:coreProperties>
</file>