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690" r:id="rId3"/>
    <p:sldMasterId id="2147483692" r:id="rId4"/>
    <p:sldMasterId id="2147483694" r:id="rId5"/>
    <p:sldMasterId id="2147483695" r:id="rId6"/>
    <p:sldMasterId id="2147483697" r:id="rId7"/>
    <p:sldMasterId id="2147483699" r:id="rId8"/>
    <p:sldMasterId id="2147483704" r:id="rId9"/>
  </p:sldMasterIdLst>
  <p:notesMasterIdLst>
    <p:notesMasterId r:id="rId33"/>
  </p:notesMasterIdLst>
  <p:sldIdLst>
    <p:sldId id="355" r:id="rId10"/>
    <p:sldId id="343" r:id="rId11"/>
    <p:sldId id="321" r:id="rId12"/>
    <p:sldId id="333" r:id="rId13"/>
    <p:sldId id="344" r:id="rId14"/>
    <p:sldId id="345" r:id="rId15"/>
    <p:sldId id="346" r:id="rId16"/>
    <p:sldId id="347" r:id="rId17"/>
    <p:sldId id="327" r:id="rId18"/>
    <p:sldId id="340" r:id="rId19"/>
    <p:sldId id="348" r:id="rId20"/>
    <p:sldId id="323" r:id="rId21"/>
    <p:sldId id="330" r:id="rId22"/>
    <p:sldId id="350" r:id="rId23"/>
    <p:sldId id="354" r:id="rId24"/>
    <p:sldId id="324" r:id="rId25"/>
    <p:sldId id="352" r:id="rId26"/>
    <p:sldId id="332" r:id="rId27"/>
    <p:sldId id="325" r:id="rId28"/>
    <p:sldId id="336" r:id="rId29"/>
    <p:sldId id="326" r:id="rId30"/>
    <p:sldId id="353" r:id="rId31"/>
    <p:sldId id="331" r:id="rId32"/>
  </p:sldIdLst>
  <p:sldSz cx="9144000" cy="5143500" type="screen16x9"/>
  <p:notesSz cx="6669088" cy="99266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0000"/>
    <a:srgbClr val="C00000"/>
    <a:srgbClr val="2A2A2A"/>
    <a:srgbClr val="F8F8F8"/>
    <a:srgbClr val="CBD7E2"/>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9583" autoAdjust="0"/>
  </p:normalViewPr>
  <p:slideViewPr>
    <p:cSldViewPr snapToGrid="0">
      <p:cViewPr varScale="1">
        <p:scale>
          <a:sx n="85" d="100"/>
          <a:sy n="85" d="100"/>
        </p:scale>
        <p:origin x="648"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DB72033-253C-43A7-B8B2-B9A76F96F494}" type="datetimeFigureOut">
              <a:rPr lang="en-GB" smtClean="0"/>
              <a:pPr/>
              <a:t>01/08/2018</a:t>
            </a:fld>
            <a:endParaRPr lang="en-GB"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D7C246D-BEBF-4853-B420-D1A3F7BCBC99}" type="slidenum">
              <a:rPr lang="en-GB" smtClean="0"/>
              <a:pPr/>
              <a:t>‹#›</a:t>
            </a:fld>
            <a:endParaRPr lang="en-GB" dirty="0"/>
          </a:p>
        </p:txBody>
      </p:sp>
    </p:spTree>
    <p:extLst>
      <p:ext uri="{BB962C8B-B14F-4D97-AF65-F5344CB8AC3E}">
        <p14:creationId xmlns:p14="http://schemas.microsoft.com/office/powerpoint/2010/main" val="1128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C246D-BEBF-4853-B420-D1A3F7BCBC99}" type="slidenum">
              <a:rPr lang="en-GB" smtClean="0"/>
              <a:pPr/>
              <a:t>4</a:t>
            </a:fld>
            <a:endParaRPr lang="en-GB" dirty="0"/>
          </a:p>
        </p:txBody>
      </p:sp>
    </p:spTree>
    <p:extLst>
      <p:ext uri="{BB962C8B-B14F-4D97-AF65-F5344CB8AC3E}">
        <p14:creationId xmlns:p14="http://schemas.microsoft.com/office/powerpoint/2010/main" val="419381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C246D-BEBF-4853-B420-D1A3F7BCBC99}" type="slidenum">
              <a:rPr lang="en-GB" smtClean="0"/>
              <a:pPr/>
              <a:t>10</a:t>
            </a:fld>
            <a:endParaRPr lang="en-GB" dirty="0"/>
          </a:p>
        </p:txBody>
      </p:sp>
    </p:spTree>
    <p:extLst>
      <p:ext uri="{BB962C8B-B14F-4D97-AF65-F5344CB8AC3E}">
        <p14:creationId xmlns:p14="http://schemas.microsoft.com/office/powerpoint/2010/main" val="228313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In order to assess the likelihood of an event the Met Office uses a variety of numerical models including the Met Office’s Global Model, GFS and ECMWF’s global model as well as ensembles, first guess warning systems and regime analyses. The science of weather forecasting is mature, the models are skillful and verify well... </a:t>
            </a:r>
          </a:p>
          <a:p>
            <a:endParaRPr lang="en-GB" altLang="en-US"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33442F-902E-4173-9654-10022450461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012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C246D-BEBF-4853-B420-D1A3F7BCBC99}" type="slidenum">
              <a:rPr lang="en-GB" smtClean="0"/>
              <a:pPr/>
              <a:t>18</a:t>
            </a:fld>
            <a:endParaRPr lang="en-GB" dirty="0"/>
          </a:p>
        </p:txBody>
      </p:sp>
    </p:spTree>
    <p:extLst>
      <p:ext uri="{BB962C8B-B14F-4D97-AF65-F5344CB8AC3E}">
        <p14:creationId xmlns:p14="http://schemas.microsoft.com/office/powerpoint/2010/main" val="1578406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099251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3013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605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2401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82896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06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52877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dirty="0"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dirty="0"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9.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70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1559997936"/>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3367624877"/>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1178186963"/>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2088159716"/>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291675914"/>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836653675"/>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3"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375811975"/>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376"/>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latin typeface="Arial" pitchFamily="34" charset="0"/>
              <a:cs typeface="Arial" pitchFamily="34" charset="0"/>
            </a:endParaRPr>
          </a:p>
        </p:txBody>
      </p:sp>
      <p:pic>
        <p:nvPicPr>
          <p:cNvPr id="8" name="Picture 7" descr="NHP_logo3 (copy).png"/>
          <p:cNvPicPr>
            <a:picLocks noChangeAspect="1"/>
          </p:cNvPicPr>
          <p:nvPr userDrawn="1"/>
        </p:nvPicPr>
        <p:blipFill>
          <a:blip r:embed="rId7" cstate="print"/>
          <a:stretch>
            <a:fillRect/>
          </a:stretch>
        </p:blipFill>
        <p:spPr>
          <a:xfrm>
            <a:off x="35497" y="51470"/>
            <a:ext cx="1083539" cy="1080120"/>
          </a:xfrm>
          <a:prstGeom prst="rect">
            <a:avLst/>
          </a:prstGeom>
        </p:spPr>
      </p:pic>
    </p:spTree>
    <p:extLst>
      <p:ext uri="{BB962C8B-B14F-4D97-AF65-F5344CB8AC3E}">
        <p14:creationId xmlns:p14="http://schemas.microsoft.com/office/powerpoint/2010/main" val="390679172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41.emf"/><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2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4" y="772497"/>
            <a:ext cx="4880793" cy="1177245"/>
          </a:xfrm>
        </p:spPr>
        <p:txBody>
          <a:bodyPr/>
          <a:lstStyle/>
          <a:p>
            <a:r>
              <a:rPr lang="en-GB" dirty="0" smtClean="0"/>
              <a:t>Impact </a:t>
            </a:r>
            <a:r>
              <a:rPr lang="en-GB" dirty="0" smtClean="0"/>
              <a:t>Based Forecasting</a:t>
            </a:r>
            <a:endParaRPr lang="en-GB" dirty="0"/>
          </a:p>
        </p:txBody>
      </p:sp>
      <p:sp>
        <p:nvSpPr>
          <p:cNvPr id="3" name="Text Placeholder 2"/>
          <p:cNvSpPr>
            <a:spLocks noGrp="1"/>
          </p:cNvSpPr>
          <p:nvPr>
            <p:ph type="body" sz="quarter" idx="10"/>
          </p:nvPr>
        </p:nvSpPr>
        <p:spPr>
          <a:xfrm>
            <a:off x="253915" y="2282035"/>
            <a:ext cx="8437500" cy="611706"/>
          </a:xfrm>
        </p:spPr>
        <p:txBody>
          <a:bodyPr/>
          <a:lstStyle/>
          <a:p>
            <a:r>
              <a:rPr lang="en-GB" dirty="0" smtClean="0"/>
              <a:t>Steps of Impact Based Forecasting</a:t>
            </a:r>
            <a:endParaRPr lang="en-GB" dirty="0" smtClean="0"/>
          </a:p>
          <a:p>
            <a:endParaRPr lang="en-GB" dirty="0"/>
          </a:p>
          <a:p>
            <a:r>
              <a:rPr lang="en-GB" dirty="0" smtClean="0"/>
              <a:t>Delivered by </a:t>
            </a:r>
            <a:r>
              <a:rPr lang="en-GB" dirty="0" err="1" smtClean="0"/>
              <a:t>Issa</a:t>
            </a:r>
            <a:r>
              <a:rPr lang="en-GB" dirty="0" smtClean="0"/>
              <a:t> </a:t>
            </a:r>
            <a:r>
              <a:rPr lang="en-GB" dirty="0" err="1" smtClean="0"/>
              <a:t>Lele</a:t>
            </a:r>
            <a:r>
              <a:rPr lang="en-GB" dirty="0" smtClean="0"/>
              <a:t> </a:t>
            </a:r>
            <a:r>
              <a:rPr lang="en-GB" dirty="0" err="1" smtClean="0"/>
              <a:t>Mouhamadou</a:t>
            </a:r>
            <a:r>
              <a:rPr lang="en-GB" dirty="0" smtClean="0"/>
              <a:t>  - </a:t>
            </a:r>
          </a:p>
          <a:p>
            <a:r>
              <a:rPr lang="en-GB" dirty="0" smtClean="0"/>
              <a:t>consultant to the Met Office under the ASPIRE</a:t>
            </a:r>
          </a:p>
          <a:p>
            <a:r>
              <a:rPr lang="en-GB" dirty="0" smtClean="0"/>
              <a:t> project</a:t>
            </a:r>
            <a:endParaRPr lang="en-GB" dirty="0"/>
          </a:p>
        </p:txBody>
      </p:sp>
      <p:sp>
        <p:nvSpPr>
          <p:cNvPr id="4" name="Footer Placeholder 3"/>
          <p:cNvSpPr>
            <a:spLocks noGrp="1"/>
          </p:cNvSpPr>
          <p:nvPr>
            <p:ph type="ftr" sz="quarter" idx="11"/>
          </p:nvPr>
        </p:nvSpPr>
        <p:spPr/>
        <p:txBody>
          <a:bodyPr/>
          <a:lstStyle/>
          <a:p>
            <a:r>
              <a:rPr lang="en-GB" kern="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76310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833" y="1578606"/>
            <a:ext cx="2070704" cy="149518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1983" y="2017629"/>
            <a:ext cx="1684447" cy="1264867"/>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6147" y="3443186"/>
            <a:ext cx="3484669" cy="1474283"/>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745" y="3204106"/>
            <a:ext cx="2074510" cy="1419898"/>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9708" y="3472085"/>
            <a:ext cx="2039693" cy="1527801"/>
          </a:xfrm>
          <a:prstGeom prst="rect">
            <a:avLst/>
          </a:prstGeom>
        </p:spPr>
      </p:pic>
      <p:sp>
        <p:nvSpPr>
          <p:cNvPr id="12" name="Oval 11"/>
          <p:cNvSpPr/>
          <p:nvPr/>
        </p:nvSpPr>
        <p:spPr>
          <a:xfrm>
            <a:off x="2470983" y="113277"/>
            <a:ext cx="3477781" cy="156296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Who is </a:t>
            </a:r>
            <a:r>
              <a:rPr lang="en-GB" b="1" dirty="0" smtClean="0">
                <a:solidFill>
                  <a:schemeClr val="tx1"/>
                </a:solidFill>
                <a:latin typeface="Arial" panose="020B0604020202020204" pitchFamily="34" charset="0"/>
                <a:cs typeface="Arial" panose="020B0604020202020204" pitchFamily="34" charset="0"/>
              </a:rPr>
              <a:t>responsible/mandated to take </a:t>
            </a:r>
            <a:r>
              <a:rPr lang="en-GB" b="1" dirty="0">
                <a:solidFill>
                  <a:schemeClr val="tx1"/>
                </a:solidFill>
                <a:latin typeface="Arial" panose="020B0604020202020204" pitchFamily="34" charset="0"/>
                <a:cs typeface="Arial" panose="020B0604020202020204" pitchFamily="34" charset="0"/>
              </a:rPr>
              <a:t>the action? </a:t>
            </a:r>
            <a:r>
              <a:rPr lang="en-GB" b="1" i="1" dirty="0">
                <a:solidFill>
                  <a:schemeClr val="tx1"/>
                </a:solidFill>
                <a:latin typeface="Arial" panose="020B0604020202020204" pitchFamily="34" charset="0"/>
                <a:cs typeface="Arial" panose="020B0604020202020204" pitchFamily="34" charset="0"/>
              </a:rPr>
              <a:t>E.g.. Government actors/NGOs/households</a:t>
            </a:r>
            <a:r>
              <a:rPr lang="en-GB" b="1" dirty="0">
                <a:solidFill>
                  <a:schemeClr val="tx1"/>
                </a:solidFill>
                <a:latin typeface="Arial" panose="020B0604020202020204" pitchFamily="34" charset="0"/>
                <a:cs typeface="Arial" panose="020B0604020202020204" pitchFamily="34" charset="0"/>
              </a:rPr>
              <a:t>?</a:t>
            </a:r>
          </a:p>
        </p:txBody>
      </p:sp>
      <p:sp>
        <p:nvSpPr>
          <p:cNvPr id="14" name="Oval 13"/>
          <p:cNvSpPr/>
          <p:nvPr/>
        </p:nvSpPr>
        <p:spPr>
          <a:xfrm>
            <a:off x="6319708" y="710512"/>
            <a:ext cx="2422718" cy="1562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How much lead time is needed to take the action?</a:t>
            </a:r>
            <a:endParaRPr lang="en-GB" b="1" dirty="0">
              <a:solidFill>
                <a:schemeClr val="tx1"/>
              </a:solidFill>
              <a:latin typeface="Arial" panose="020B0604020202020204" pitchFamily="34" charset="0"/>
              <a:cs typeface="Arial" panose="020B0604020202020204" pitchFamily="34" charset="0"/>
            </a:endParaRPr>
          </a:p>
        </p:txBody>
      </p:sp>
      <p:sp>
        <p:nvSpPr>
          <p:cNvPr id="17" name="Oval 16"/>
          <p:cNvSpPr/>
          <p:nvPr/>
        </p:nvSpPr>
        <p:spPr>
          <a:xfrm>
            <a:off x="6540517" y="2673016"/>
            <a:ext cx="2422718" cy="15629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What cooperation is needed between agencies to support action?</a:t>
            </a:r>
            <a:endParaRPr lang="en-GB" b="1" dirty="0">
              <a:solidFill>
                <a:schemeClr val="tx1"/>
              </a:solidFill>
              <a:latin typeface="Arial" panose="020B0604020202020204" pitchFamily="34" charset="0"/>
              <a:cs typeface="Arial" panose="020B0604020202020204" pitchFamily="34" charset="0"/>
            </a:endParaRPr>
          </a:p>
        </p:txBody>
      </p:sp>
      <p:sp>
        <p:nvSpPr>
          <p:cNvPr id="18" name="Oval 17"/>
          <p:cNvSpPr/>
          <p:nvPr/>
        </p:nvSpPr>
        <p:spPr>
          <a:xfrm>
            <a:off x="4328481" y="1792681"/>
            <a:ext cx="2422718" cy="15629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What are the consequences of “acting in vain”?</a:t>
            </a: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64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9990" y="1133844"/>
            <a:ext cx="7326217" cy="3714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400" b="1" dirty="0" smtClean="0">
                <a:sym typeface="Helvetica Light"/>
              </a:rPr>
              <a:t>Exercise (in groups) 30 </a:t>
            </a:r>
            <a:r>
              <a:rPr lang="en-GB" sz="2400" b="1" dirty="0" err="1" smtClean="0">
                <a:sym typeface="Helvetica Light"/>
              </a:rPr>
              <a:t>mins</a:t>
            </a:r>
            <a:endParaRPr lang="en-GB" sz="2400" b="1" dirty="0" smtClean="0">
              <a:sym typeface="Helvetica Light"/>
            </a:endParaRP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smtClean="0">
                <a:sym typeface="Helvetica Light"/>
              </a:rPr>
              <a:t>Each group choose a different hazard (flood, drought, bush fire)</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smtClean="0">
                <a:sym typeface="Helvetica Light"/>
              </a:rPr>
              <a:t>Think about what action could be taken </a:t>
            </a:r>
            <a:r>
              <a:rPr lang="en-GB" sz="2400" b="1" i="1" dirty="0" smtClean="0">
                <a:sym typeface="Helvetica Light"/>
              </a:rPr>
              <a:t>in advance </a:t>
            </a:r>
            <a:r>
              <a:rPr lang="en-GB" sz="2400" dirty="0" smtClean="0">
                <a:sym typeface="Helvetica Light"/>
              </a:rPr>
              <a:t>to reduce the impacts of the hazard</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smtClean="0">
                <a:sym typeface="Helvetica Light"/>
              </a:rPr>
              <a:t>Who would take this action</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smtClean="0">
                <a:sym typeface="Helvetica Light"/>
              </a:rPr>
              <a:t>How do they currently work with DMN?</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sz="3200" dirty="0" smtClean="0">
              <a:sym typeface="Helvetica Light"/>
            </a:endParaRP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3200" b="1" i="0"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3634238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solidFill>
            <a:schemeClr val="accent2"/>
          </a:solidFill>
        </p:spPr>
        <p:txBody>
          <a:bodyPr/>
          <a:lstStyle/>
          <a:p>
            <a:r>
              <a:rPr lang="en-GB" kern="0" dirty="0" smtClean="0">
                <a:solidFill>
                  <a:srgbClr val="2A2A2A"/>
                </a:solidFill>
                <a:sym typeface="Helvetica Light"/>
              </a:rPr>
              <a:t>www.metoffice.gov.uk																								                 © Crown Copyright 2018, Met Office</a:t>
            </a:r>
            <a:endParaRPr lang="en-GB" kern="0" dirty="0">
              <a:solidFill>
                <a:srgbClr val="2A2A2A"/>
              </a:solidFill>
              <a:sym typeface="Helvetica Light"/>
            </a:endParaRPr>
          </a:p>
        </p:txBody>
      </p:sp>
      <p:sp>
        <p:nvSpPr>
          <p:cNvPr id="5" name="Title 4"/>
          <p:cNvSpPr>
            <a:spLocks noGrp="1"/>
          </p:cNvSpPr>
          <p:nvPr>
            <p:ph type="title"/>
          </p:nvPr>
        </p:nvSpPr>
        <p:spPr>
          <a:xfrm>
            <a:off x="197644" y="1039783"/>
            <a:ext cx="8437500" cy="684803"/>
          </a:xfrm>
        </p:spPr>
        <p:txBody>
          <a:bodyPr/>
          <a:lstStyle/>
          <a:p>
            <a:r>
              <a:rPr lang="en-GB" sz="4000" dirty="0" smtClean="0"/>
              <a:t>Impact Based Forecasting – Step 3</a:t>
            </a:r>
            <a:endParaRPr lang="en-GB" sz="4000" dirty="0"/>
          </a:p>
        </p:txBody>
      </p:sp>
      <p:sp>
        <p:nvSpPr>
          <p:cNvPr id="6" name="TextBox 5"/>
          <p:cNvSpPr txBox="1"/>
          <p:nvPr/>
        </p:nvSpPr>
        <p:spPr>
          <a:xfrm>
            <a:off x="264695" y="2958765"/>
            <a:ext cx="8438147" cy="8521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571500" marR="0" indent="-57150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3600" b="0" i="0" u="none" strike="noStrike" cap="none" spc="0" normalizeH="0" baseline="0" dirty="0" smtClean="0">
                <a:ln>
                  <a:noFill/>
                </a:ln>
                <a:solidFill>
                  <a:schemeClr val="bg2"/>
                </a:solidFill>
                <a:effectLst/>
                <a:uFillTx/>
                <a:sym typeface="Helvetica Light"/>
              </a:rPr>
              <a:t>How well can the hazard be forecast?</a:t>
            </a:r>
          </a:p>
        </p:txBody>
      </p:sp>
    </p:spTree>
    <p:extLst>
      <p:ext uri="{BB962C8B-B14F-4D97-AF65-F5344CB8AC3E}">
        <p14:creationId xmlns:p14="http://schemas.microsoft.com/office/powerpoint/2010/main" val="10356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Box 5"/>
          <p:cNvSpPr txBox="1">
            <a:spLocks noChangeArrowheads="1"/>
          </p:cNvSpPr>
          <p:nvPr/>
        </p:nvSpPr>
        <p:spPr bwMode="auto">
          <a:xfrm>
            <a:off x="3762375" y="4864894"/>
            <a:ext cx="4238625"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eaLnBrk="1" fontAlgn="base" hangingPunct="1">
              <a:lnSpc>
                <a:spcPct val="85000"/>
              </a:lnSpc>
              <a:spcBef>
                <a:spcPct val="0"/>
              </a:spcBef>
              <a:spcAft>
                <a:spcPct val="0"/>
              </a:spcAft>
            </a:pPr>
            <a:r>
              <a:rPr lang="en-GB" altLang="en-US" sz="1350">
                <a:solidFill>
                  <a:srgbClr val="FFFFFF"/>
                </a:solidFill>
              </a:rPr>
              <a:t>*NSWWS: National Severe Weather Warning Service</a:t>
            </a:r>
          </a:p>
        </p:txBody>
      </p:sp>
      <p:pic>
        <p:nvPicPr>
          <p:cNvPr id="6" name="Picture 5" descr="Screenshot-21(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57" y="80367"/>
            <a:ext cx="2414608" cy="272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shot-Regime analysis for ECMWF 00Z run on Tue 18 Nov 2014 - Mozilla Firefox.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82921" y="3579992"/>
            <a:ext cx="4574340"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shot-21(2).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6810" y="1744246"/>
            <a:ext cx="1619672" cy="19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et_THORPEX_ENS_3772.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80278" y="0"/>
            <a:ext cx="2590535" cy="175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shot-Microsoft Word - MED_RANGE_2-3_PT1_0700.DOC - MEDIUM_RANGE_2-3_PART1.PDF - Mozilla Firefox.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61547" y="2325129"/>
            <a:ext cx="2462213" cy="28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ostag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52641" y="1536042"/>
            <a:ext cx="2665138" cy="218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shot-Microsoft Word - MED_RANGE_2-3_PT1_0700.DOC - MEDIUM_RANGE_2-3_PART1.PDF - Mozilla Firefox-1.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88" y="2800796"/>
            <a:ext cx="2333122" cy="223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E4_24hr_precip_validMon11th_00Z7AugRu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41575" y="0"/>
            <a:ext cx="2202426" cy="235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verall_warning_colour_WG_06Z_4th"/>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5709" r="5142" b="7460"/>
          <a:stretch/>
        </p:blipFill>
        <p:spPr bwMode="auto">
          <a:xfrm>
            <a:off x="2336810" y="32764"/>
            <a:ext cx="1938726" cy="224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1159883" y="1384027"/>
            <a:ext cx="6990292" cy="2698750"/>
          </a:xfrm>
          <a:prstGeom prst="roundRect">
            <a:avLst/>
          </a:prstGeom>
          <a:solidFill>
            <a:schemeClr val="accent6">
              <a:lumMod val="75000"/>
              <a:alpha val="88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spcAft>
                <a:spcPts val="1800"/>
              </a:spcAft>
            </a:pPr>
            <a:r>
              <a:rPr lang="en-GB" sz="4000" dirty="0" smtClean="0"/>
              <a:t>Trust and Reliability</a:t>
            </a:r>
          </a:p>
          <a:p>
            <a:pPr algn="ctr">
              <a:spcAft>
                <a:spcPts val="1800"/>
              </a:spcAft>
            </a:pPr>
            <a:r>
              <a:rPr lang="en-GB" sz="4000" dirty="0" smtClean="0"/>
              <a:t>Research and Development</a:t>
            </a:r>
          </a:p>
          <a:p>
            <a:pPr algn="ctr">
              <a:spcAft>
                <a:spcPts val="1800"/>
              </a:spcAft>
            </a:pPr>
            <a:r>
              <a:rPr lang="en-GB" sz="4000" dirty="0" smtClean="0"/>
              <a:t>Cross-learning</a:t>
            </a:r>
            <a:endParaRPr lang="en-GB" sz="4000" dirty="0"/>
          </a:p>
        </p:txBody>
      </p:sp>
      <p:sp>
        <p:nvSpPr>
          <p:cNvPr id="14" name="Oval 13"/>
          <p:cNvSpPr/>
          <p:nvPr/>
        </p:nvSpPr>
        <p:spPr>
          <a:xfrm rot="20589022">
            <a:off x="247322" y="250882"/>
            <a:ext cx="2778993" cy="1465579"/>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services provided by </a:t>
            </a:r>
            <a:r>
              <a:rPr lang="en-GB" dirty="0" smtClean="0">
                <a:solidFill>
                  <a:schemeClr val="tx1"/>
                </a:solidFill>
              </a:rPr>
              <a:t>NMS? </a:t>
            </a:r>
            <a:endParaRPr lang="en-GB" dirty="0">
              <a:solidFill>
                <a:schemeClr val="tx1"/>
              </a:solidFill>
            </a:endParaRPr>
          </a:p>
        </p:txBody>
      </p:sp>
      <p:sp>
        <p:nvSpPr>
          <p:cNvPr id="15" name="Oval 14"/>
          <p:cNvSpPr/>
          <p:nvPr/>
        </p:nvSpPr>
        <p:spPr>
          <a:xfrm>
            <a:off x="6836833" y="409499"/>
            <a:ext cx="1741392" cy="14900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How accurate/</a:t>
            </a:r>
          </a:p>
          <a:p>
            <a:pPr algn="ctr"/>
            <a:r>
              <a:rPr lang="en-GB" dirty="0" smtClean="0">
                <a:solidFill>
                  <a:schemeClr val="tx1"/>
                </a:solidFill>
              </a:rPr>
              <a:t>reliable are the forecasts? </a:t>
            </a:r>
            <a:endParaRPr lang="en-GB" dirty="0">
              <a:solidFill>
                <a:schemeClr val="tx1"/>
              </a:solidFill>
            </a:endParaRPr>
          </a:p>
        </p:txBody>
      </p:sp>
      <p:sp>
        <p:nvSpPr>
          <p:cNvPr id="16" name="Oval 15"/>
          <p:cNvSpPr/>
          <p:nvPr/>
        </p:nvSpPr>
        <p:spPr>
          <a:xfrm rot="493252">
            <a:off x="6358383" y="3265495"/>
            <a:ext cx="2570720" cy="1656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improvements are needed to the forecast ? </a:t>
            </a:r>
            <a:endParaRPr lang="en-GB" dirty="0">
              <a:solidFill>
                <a:schemeClr val="tx1"/>
              </a:solidFill>
            </a:endParaRPr>
          </a:p>
        </p:txBody>
      </p:sp>
      <p:sp>
        <p:nvSpPr>
          <p:cNvPr id="17" name="Oval 16"/>
          <p:cNvSpPr/>
          <p:nvPr/>
        </p:nvSpPr>
        <p:spPr>
          <a:xfrm rot="20829587">
            <a:off x="287718" y="3289167"/>
            <a:ext cx="2214389" cy="16803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a:t>
            </a:r>
            <a:r>
              <a:rPr lang="en-GB" dirty="0" smtClean="0">
                <a:solidFill>
                  <a:schemeClr val="tx1"/>
                </a:solidFill>
              </a:rPr>
              <a:t>other forecast information are users accessing (e.g. FEWSNET </a:t>
            </a:r>
            <a:r>
              <a:rPr lang="en-GB" dirty="0" err="1" smtClean="0">
                <a:solidFill>
                  <a:schemeClr val="tx1"/>
                </a:solidFill>
              </a:rPr>
              <a:t>etc</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1010544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300"/>
                            </p:stCondLst>
                            <p:childTnLst>
                              <p:par>
                                <p:cTn id="10" presetID="2" presetClass="entr" presetSubtype="12" fill="hold" nodeType="afterEffect">
                                  <p:stCondLst>
                                    <p:cond delay="8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600"/>
                            </p:stCondLst>
                            <p:childTnLst>
                              <p:par>
                                <p:cTn id="15" presetID="2" presetClass="entr" presetSubtype="9" fill="hold" nodeType="afterEffect">
                                  <p:stCondLst>
                                    <p:cond delay="8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900"/>
                            </p:stCondLst>
                            <p:childTnLst>
                              <p:par>
                                <p:cTn id="20" presetID="2" presetClass="entr" presetSubtype="2" fill="hold" nodeType="afterEffect">
                                  <p:stCondLst>
                                    <p:cond delay="8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200"/>
                            </p:stCondLst>
                            <p:childTnLst>
                              <p:par>
                                <p:cTn id="25" presetID="2" presetClass="entr" presetSubtype="4" fill="hold" nodeType="afterEffect">
                                  <p:stCondLst>
                                    <p:cond delay="8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6500"/>
                            </p:stCondLst>
                            <p:childTnLst>
                              <p:par>
                                <p:cTn id="30" presetID="2" presetClass="entr" presetSubtype="9" fill="hold" nodeType="afterEffect">
                                  <p:stCondLst>
                                    <p:cond delay="8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7800"/>
                            </p:stCondLst>
                            <p:childTnLst>
                              <p:par>
                                <p:cTn id="35" presetID="2" presetClass="entr" presetSubtype="3" fill="hold" nodeType="afterEffect">
                                  <p:stCondLst>
                                    <p:cond delay="8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9100"/>
                            </p:stCondLst>
                            <p:childTnLst>
                              <p:par>
                                <p:cTn id="40" presetID="2" presetClass="entr" presetSubtype="6" fill="hold" nodeType="afterEffect">
                                  <p:stCondLst>
                                    <p:cond delay="8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0400"/>
                            </p:stCondLst>
                            <p:childTnLst>
                              <p:par>
                                <p:cTn id="45" presetID="2" presetClass="entr" presetSubtype="8" fill="hold" nodeType="afterEffect">
                                  <p:stCondLst>
                                    <p:cond delay="8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5585" y="1137698"/>
            <a:ext cx="7326217" cy="3222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400" b="1" dirty="0" smtClean="0">
                <a:sym typeface="Helvetica Light"/>
              </a:rPr>
              <a:t>Discussion - probabilities (30 </a:t>
            </a:r>
            <a:r>
              <a:rPr lang="en-GB" sz="2400" b="1" dirty="0" err="1" smtClean="0">
                <a:sym typeface="Helvetica Light"/>
              </a:rPr>
              <a:t>mins</a:t>
            </a:r>
            <a:r>
              <a:rPr lang="en-GB" sz="2400" b="1" dirty="0" smtClean="0">
                <a:sym typeface="Helvetica Light"/>
              </a:rPr>
              <a:t>)</a:t>
            </a:r>
          </a:p>
          <a:p>
            <a:pPr marL="0" marR="0" indent="0" algn="l" defTabSz="584200" rtl="0" fontAlgn="auto" latinLnBrk="0" hangingPunct="0">
              <a:lnSpc>
                <a:spcPct val="100000"/>
              </a:lnSpc>
              <a:spcBef>
                <a:spcPts val="0"/>
              </a:spcBef>
              <a:spcAft>
                <a:spcPts val="0"/>
              </a:spcAft>
              <a:buClrTx/>
              <a:buSzTx/>
              <a:buFontTx/>
              <a:buNone/>
              <a:tabLst/>
            </a:pPr>
            <a:endParaRPr lang="en-GB" sz="2400" b="1" dirty="0" smtClean="0">
              <a:sym typeface="Helvetica Light"/>
            </a:endParaRPr>
          </a:p>
          <a:p>
            <a:pPr marL="457200" indent="-457200">
              <a:buFont typeface="+mj-lt"/>
              <a:buAutoNum type="arabicPeriod"/>
            </a:pPr>
            <a:r>
              <a:rPr lang="en-GB" sz="2000" dirty="0"/>
              <a:t>D</a:t>
            </a:r>
            <a:r>
              <a:rPr lang="en-GB" sz="2000" dirty="0" smtClean="0"/>
              <a:t>o </a:t>
            </a:r>
            <a:r>
              <a:rPr lang="en-GB" sz="2000" dirty="0"/>
              <a:t>you use probabilities now? If so how do you decide on them</a:t>
            </a:r>
            <a:r>
              <a:rPr lang="en-GB" sz="2000" dirty="0" smtClean="0"/>
              <a:t>?</a:t>
            </a:r>
          </a:p>
          <a:p>
            <a:pPr marL="457200" indent="-457200">
              <a:buFont typeface="+mj-lt"/>
              <a:buAutoNum type="arabicPeriod"/>
            </a:pPr>
            <a:endParaRPr lang="en-GB" sz="2000" dirty="0"/>
          </a:p>
          <a:p>
            <a:pPr marL="457200" indent="-457200">
              <a:buFont typeface="+mj-lt"/>
              <a:buAutoNum type="arabicPeriod"/>
            </a:pPr>
            <a:r>
              <a:rPr lang="en-GB" sz="2000" dirty="0"/>
              <a:t>D</a:t>
            </a:r>
            <a:r>
              <a:rPr lang="en-GB" sz="2000" dirty="0" smtClean="0"/>
              <a:t>o </a:t>
            </a:r>
            <a:r>
              <a:rPr lang="en-GB" sz="2000" dirty="0"/>
              <a:t>customers understand probabilities/likelihood</a:t>
            </a:r>
            <a:r>
              <a:rPr lang="en-GB" sz="2000" dirty="0" smtClean="0"/>
              <a:t>?</a:t>
            </a:r>
          </a:p>
          <a:p>
            <a:pPr marL="457200" indent="-457200">
              <a:buFont typeface="+mj-lt"/>
              <a:buAutoNum type="arabicPeriod"/>
            </a:pPr>
            <a:endParaRPr lang="en-GB" sz="2000" dirty="0"/>
          </a:p>
          <a:p>
            <a:pPr marL="457200" indent="-457200">
              <a:buFont typeface="+mj-lt"/>
              <a:buAutoNum type="arabicPeriod"/>
            </a:pPr>
            <a:r>
              <a:rPr lang="en-GB" sz="2000" dirty="0"/>
              <a:t>H</a:t>
            </a:r>
            <a:r>
              <a:rPr lang="en-GB" sz="2000" dirty="0" smtClean="0"/>
              <a:t>ow </a:t>
            </a:r>
            <a:r>
              <a:rPr lang="en-GB" sz="2000" dirty="0"/>
              <a:t>does it add value to the forecast? </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3200" b="1" i="0"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267193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5585" y="1291586"/>
            <a:ext cx="7326217" cy="2914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400" b="1" dirty="0" smtClean="0">
                <a:sym typeface="Helvetica Light"/>
              </a:rPr>
              <a:t>Discussion – accuracy &amp; trust  (30 </a:t>
            </a:r>
            <a:r>
              <a:rPr lang="en-GB" sz="2400" b="1" dirty="0" err="1" smtClean="0">
                <a:sym typeface="Helvetica Light"/>
              </a:rPr>
              <a:t>mins</a:t>
            </a:r>
            <a:r>
              <a:rPr lang="en-GB" sz="2400" b="1" dirty="0" smtClean="0">
                <a:sym typeface="Helvetica Light"/>
              </a:rPr>
              <a:t>)</a:t>
            </a:r>
          </a:p>
          <a:p>
            <a:pPr marL="0" marR="0" indent="0" algn="l" defTabSz="584200" rtl="0" fontAlgn="auto" latinLnBrk="0" hangingPunct="0">
              <a:lnSpc>
                <a:spcPct val="100000"/>
              </a:lnSpc>
              <a:spcBef>
                <a:spcPts val="0"/>
              </a:spcBef>
              <a:spcAft>
                <a:spcPts val="0"/>
              </a:spcAft>
              <a:buClrTx/>
              <a:buSzTx/>
              <a:buFontTx/>
              <a:buNone/>
              <a:tabLst/>
            </a:pPr>
            <a:endParaRPr lang="en-GB" sz="2400" b="1" dirty="0" smtClean="0">
              <a:sym typeface="Helvetica Light"/>
            </a:endParaRPr>
          </a:p>
          <a:p>
            <a:pPr marL="457200" indent="-457200" defTabSz="584200" hangingPunct="0">
              <a:buFont typeface="+mj-lt"/>
              <a:buAutoNum type="arabicPeriod"/>
            </a:pPr>
            <a:r>
              <a:rPr lang="en-GB" sz="2000" dirty="0">
                <a:sym typeface="Helvetica Light"/>
              </a:rPr>
              <a:t>What is known about the accuracy of DMN services?  Has any verification work been </a:t>
            </a:r>
            <a:r>
              <a:rPr lang="en-GB" sz="2000" dirty="0" smtClean="0">
                <a:sym typeface="Helvetica Light"/>
              </a:rPr>
              <a:t>undertaken?</a:t>
            </a:r>
          </a:p>
          <a:p>
            <a:pPr marL="457200" indent="-457200" defTabSz="584200" hangingPunct="0">
              <a:buFont typeface="+mj-lt"/>
              <a:buAutoNum type="arabicPeriod"/>
            </a:pPr>
            <a:r>
              <a:rPr lang="en-GB" sz="2000" dirty="0" smtClean="0">
                <a:sym typeface="Helvetica Light"/>
              </a:rPr>
              <a:t>What </a:t>
            </a:r>
            <a:r>
              <a:rPr lang="en-GB" sz="2000" dirty="0">
                <a:sym typeface="Helvetica Light"/>
              </a:rPr>
              <a:t>are levels of trust in DMN information among </a:t>
            </a:r>
            <a:r>
              <a:rPr lang="en-GB" sz="2000" dirty="0" smtClean="0">
                <a:sym typeface="Helvetica Light"/>
              </a:rPr>
              <a:t>users/public?</a:t>
            </a:r>
          </a:p>
          <a:p>
            <a:pPr marL="457200" indent="-457200" defTabSz="584200" hangingPunct="0">
              <a:buFont typeface="+mj-lt"/>
              <a:buAutoNum type="arabicPeriod"/>
            </a:pPr>
            <a:r>
              <a:rPr lang="en-GB" sz="2000" dirty="0" smtClean="0">
                <a:sym typeface="Helvetica Light"/>
              </a:rPr>
              <a:t>What </a:t>
            </a:r>
            <a:r>
              <a:rPr lang="en-GB" sz="2000" dirty="0">
                <a:sym typeface="Helvetica Light"/>
              </a:rPr>
              <a:t>other sources of forecast information do people use</a:t>
            </a:r>
            <a:r>
              <a:rPr lang="en-GB" sz="2000" dirty="0" smtClean="0">
                <a:sym typeface="Helvetica Light"/>
              </a:rPr>
              <a:t>?</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3200" b="1" i="0"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2802674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solidFill>
            <a:schemeClr val="accent3"/>
          </a:solidFill>
        </p:spPr>
        <p:txBody>
          <a:bodyPr/>
          <a:lstStyle/>
          <a:p>
            <a:r>
              <a:rPr lang="en-GB" kern="0" dirty="0" smtClean="0">
                <a:solidFill>
                  <a:srgbClr val="2A2A2A"/>
                </a:solidFill>
                <a:sym typeface="Helvetica Light"/>
              </a:rPr>
              <a:t>www.metoffice.gov.uk																								                 © Crown Copyright 2018, Met Office</a:t>
            </a:r>
            <a:endParaRPr lang="en-GB" kern="0" dirty="0">
              <a:solidFill>
                <a:srgbClr val="2A2A2A"/>
              </a:solidFill>
              <a:sym typeface="Helvetica Light"/>
            </a:endParaRPr>
          </a:p>
        </p:txBody>
      </p:sp>
      <p:sp>
        <p:nvSpPr>
          <p:cNvPr id="5" name="Title 4"/>
          <p:cNvSpPr>
            <a:spLocks noGrp="1"/>
          </p:cNvSpPr>
          <p:nvPr>
            <p:ph type="title"/>
          </p:nvPr>
        </p:nvSpPr>
        <p:spPr>
          <a:xfrm>
            <a:off x="197644" y="1039783"/>
            <a:ext cx="8437500" cy="684803"/>
          </a:xfrm>
        </p:spPr>
        <p:txBody>
          <a:bodyPr/>
          <a:lstStyle/>
          <a:p>
            <a:r>
              <a:rPr lang="en-GB" sz="4000" dirty="0" smtClean="0"/>
              <a:t>Impact Based Forecasting – Step 4</a:t>
            </a:r>
            <a:endParaRPr lang="en-GB" sz="4000" dirty="0"/>
          </a:p>
        </p:txBody>
      </p:sp>
      <p:sp>
        <p:nvSpPr>
          <p:cNvPr id="6" name="TextBox 5"/>
          <p:cNvSpPr txBox="1"/>
          <p:nvPr/>
        </p:nvSpPr>
        <p:spPr>
          <a:xfrm>
            <a:off x="264695" y="2681766"/>
            <a:ext cx="8438147" cy="14061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571500" marR="0" indent="-57150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3600" b="0" i="0" u="none" strike="noStrike" cap="none" spc="0" normalizeH="0" baseline="0" dirty="0" smtClean="0">
                <a:ln>
                  <a:noFill/>
                </a:ln>
                <a:effectLst/>
                <a:uFillTx/>
                <a:sym typeface="Helvetica Light"/>
              </a:rPr>
              <a:t>How can this forecast information be used to support action?</a:t>
            </a:r>
          </a:p>
        </p:txBody>
      </p:sp>
    </p:spTree>
    <p:extLst>
      <p:ext uri="{BB962C8B-B14F-4D97-AF65-F5344CB8AC3E}">
        <p14:creationId xmlns:p14="http://schemas.microsoft.com/office/powerpoint/2010/main" val="364338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55059" y="1530832"/>
            <a:ext cx="1753395" cy="8890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Developing impact  matrixes</a:t>
            </a:r>
          </a:p>
        </p:txBody>
      </p:sp>
      <p:sp>
        <p:nvSpPr>
          <p:cNvPr id="5" name="Oval 4"/>
          <p:cNvSpPr/>
          <p:nvPr/>
        </p:nvSpPr>
        <p:spPr>
          <a:xfrm>
            <a:off x="5795703" y="1396854"/>
            <a:ext cx="1872119" cy="1022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Agreeing SOPs for actions linked to matrix</a:t>
            </a:r>
          </a:p>
        </p:txBody>
      </p:sp>
      <p:sp>
        <p:nvSpPr>
          <p:cNvPr id="6" name="Oval 5"/>
          <p:cNvSpPr/>
          <p:nvPr/>
        </p:nvSpPr>
        <p:spPr>
          <a:xfrm>
            <a:off x="3713516" y="465411"/>
            <a:ext cx="1753395" cy="1338210"/>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Agreeing IBF forecast frequency/update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0905" y="2823502"/>
            <a:ext cx="4318298" cy="2010077"/>
          </a:xfrm>
          <a:prstGeom prst="rect">
            <a:avLst/>
          </a:prstGeom>
        </p:spPr>
      </p:pic>
    </p:spTree>
    <p:extLst>
      <p:ext uri="{BB962C8B-B14F-4D97-AF65-F5344CB8AC3E}">
        <p14:creationId xmlns:p14="http://schemas.microsoft.com/office/powerpoint/2010/main" val="15653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124" y="1342722"/>
            <a:ext cx="4318298" cy="2010077"/>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72939" y="557061"/>
            <a:ext cx="4671061" cy="3886200"/>
          </a:xfrm>
          <a:prstGeom prst="rect">
            <a:avLst/>
          </a:prstGeom>
        </p:spPr>
      </p:pic>
      <p:sp>
        <p:nvSpPr>
          <p:cNvPr id="8" name="TextBox 7"/>
          <p:cNvSpPr txBox="1"/>
          <p:nvPr/>
        </p:nvSpPr>
        <p:spPr>
          <a:xfrm>
            <a:off x="141607" y="353633"/>
            <a:ext cx="4331332" cy="1129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smtClean="0">
                <a:ln>
                  <a:noFill/>
                </a:ln>
                <a:solidFill>
                  <a:schemeClr val="tx1"/>
                </a:solidFill>
                <a:effectLst/>
                <a:uFillTx/>
                <a:latin typeface="+mn-lt"/>
                <a:ea typeface="+mn-ea"/>
                <a:cs typeface="+mn-cs"/>
                <a:sym typeface="Helvetica Light"/>
              </a:rPr>
              <a:t>Risk Matrix – Impact Based Warnings</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606" y="3276599"/>
            <a:ext cx="4492222" cy="1797691"/>
          </a:xfrm>
          <a:prstGeom prst="rect">
            <a:avLst/>
          </a:prstGeom>
        </p:spPr>
      </p:pic>
    </p:spTree>
    <p:extLst>
      <p:ext uri="{BB962C8B-B14F-4D97-AF65-F5344CB8AC3E}">
        <p14:creationId xmlns:p14="http://schemas.microsoft.com/office/powerpoint/2010/main" val="257090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solidFill>
            <a:schemeClr val="accent4"/>
          </a:solidFill>
        </p:spPr>
        <p:txBody>
          <a:bodyPr/>
          <a:lstStyle/>
          <a:p>
            <a:r>
              <a:rPr lang="en-GB" kern="0" dirty="0" smtClean="0">
                <a:solidFill>
                  <a:srgbClr val="2A2A2A"/>
                </a:solidFill>
                <a:sym typeface="Helvetica Light"/>
              </a:rPr>
              <a:t>www.metoffice.gov.uk																								                 © Crown Copyright 2018, Met Office</a:t>
            </a:r>
            <a:endParaRPr lang="en-GB" kern="0" dirty="0">
              <a:solidFill>
                <a:srgbClr val="2A2A2A"/>
              </a:solidFill>
              <a:sym typeface="Helvetica Light"/>
            </a:endParaRPr>
          </a:p>
        </p:txBody>
      </p:sp>
      <p:sp>
        <p:nvSpPr>
          <p:cNvPr id="5" name="Title 4"/>
          <p:cNvSpPr>
            <a:spLocks noGrp="1"/>
          </p:cNvSpPr>
          <p:nvPr>
            <p:ph type="title"/>
          </p:nvPr>
        </p:nvSpPr>
        <p:spPr>
          <a:xfrm>
            <a:off x="197644" y="1039783"/>
            <a:ext cx="8437500" cy="684803"/>
          </a:xfrm>
        </p:spPr>
        <p:txBody>
          <a:bodyPr/>
          <a:lstStyle/>
          <a:p>
            <a:r>
              <a:rPr lang="en-GB" sz="4000" dirty="0" smtClean="0"/>
              <a:t>Impact Based Forecasting – Step 5</a:t>
            </a:r>
            <a:endParaRPr lang="en-GB" sz="4000" dirty="0"/>
          </a:p>
        </p:txBody>
      </p:sp>
      <p:sp>
        <p:nvSpPr>
          <p:cNvPr id="6" name="TextBox 5"/>
          <p:cNvSpPr txBox="1"/>
          <p:nvPr/>
        </p:nvSpPr>
        <p:spPr>
          <a:xfrm>
            <a:off x="264695" y="2681766"/>
            <a:ext cx="8438147" cy="14061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571500" marR="0" indent="-57150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3600" b="0" i="0" u="none" strike="noStrike" cap="none" spc="0" normalizeH="0" baseline="0" dirty="0" smtClean="0">
                <a:ln>
                  <a:noFill/>
                </a:ln>
                <a:effectLst/>
                <a:uFillTx/>
                <a:sym typeface="Helvetica Light"/>
              </a:rPr>
              <a:t>How can forecasts be disseminated</a:t>
            </a:r>
            <a:r>
              <a:rPr lang="en-GB" sz="3600" dirty="0" smtClean="0">
                <a:sym typeface="Helvetica Light"/>
              </a:rPr>
              <a:t> and/or communicated</a:t>
            </a:r>
            <a:r>
              <a:rPr kumimoji="0" lang="en-GB" sz="3600" b="0" i="0" u="none" strike="noStrike" cap="none" spc="0" normalizeH="0" baseline="0" dirty="0" smtClean="0">
                <a:ln>
                  <a:noFill/>
                </a:ln>
                <a:effectLst/>
                <a:uFillTx/>
                <a:sym typeface="Helvetica Light"/>
              </a:rPr>
              <a:t>?</a:t>
            </a:r>
          </a:p>
        </p:txBody>
      </p:sp>
    </p:spTree>
    <p:extLst>
      <p:ext uri="{BB962C8B-B14F-4D97-AF65-F5344CB8AC3E}">
        <p14:creationId xmlns:p14="http://schemas.microsoft.com/office/powerpoint/2010/main" val="362930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1912"/>
            <a:ext cx="1709057" cy="1059881"/>
          </a:xfrm>
          <a:prstGeom prst="rect">
            <a:avLst/>
          </a:prstGeom>
        </p:spPr>
      </p:pic>
      <p:sp>
        <p:nvSpPr>
          <p:cNvPr id="3" name="Rectangle 2"/>
          <p:cNvSpPr/>
          <p:nvPr/>
        </p:nvSpPr>
        <p:spPr>
          <a:xfrm>
            <a:off x="214993" y="4603750"/>
            <a:ext cx="2988129" cy="402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t>© </a:t>
            </a:r>
            <a:r>
              <a:rPr lang="en-GB" sz="1050" dirty="0">
                <a:ln w="0"/>
                <a:solidFill>
                  <a:schemeClr val="tx1"/>
                </a:solidFill>
                <a:effectLst>
                  <a:outerShdw blurRad="38100" dist="19050" dir="2700000" algn="tl" rotWithShape="0">
                    <a:schemeClr val="dk1">
                      <a:alpha val="40000"/>
                    </a:schemeClr>
                  </a:outerShdw>
                </a:effectLst>
              </a:rPr>
              <a:t>Crown copyright 2018, Met Office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54" y="221913"/>
            <a:ext cx="4591754" cy="4858717"/>
          </a:xfrm>
          <a:prstGeom prst="rect">
            <a:avLst/>
          </a:prstGeom>
        </p:spPr>
      </p:pic>
      <p:sp>
        <p:nvSpPr>
          <p:cNvPr id="4" name="Rectangle 3"/>
          <p:cNvSpPr/>
          <p:nvPr/>
        </p:nvSpPr>
        <p:spPr>
          <a:xfrm>
            <a:off x="6433988" y="1106222"/>
            <a:ext cx="1698176" cy="738664"/>
          </a:xfrm>
          <a:prstGeom prst="rect">
            <a:avLst/>
          </a:prstGeom>
        </p:spPr>
        <p:txBody>
          <a:bodyPr wrap="square">
            <a:spAutoFit/>
          </a:bodyPr>
          <a:lstStyle/>
          <a:p>
            <a:pPr algn="ctr"/>
            <a:r>
              <a:rPr lang="fr-FR" dirty="0"/>
              <a:t>Quels sont les impacts liés au temps et au climat</a:t>
            </a:r>
            <a:endParaRPr lang="en-US" dirty="0"/>
          </a:p>
        </p:txBody>
      </p:sp>
      <p:sp>
        <p:nvSpPr>
          <p:cNvPr id="5" name="Rectangle 4"/>
          <p:cNvSpPr/>
          <p:nvPr/>
        </p:nvSpPr>
        <p:spPr>
          <a:xfrm>
            <a:off x="6763712" y="2293206"/>
            <a:ext cx="2147940" cy="954107"/>
          </a:xfrm>
          <a:prstGeom prst="rect">
            <a:avLst/>
          </a:prstGeom>
        </p:spPr>
        <p:txBody>
          <a:bodyPr wrap="square">
            <a:spAutoFit/>
          </a:bodyPr>
          <a:lstStyle/>
          <a:p>
            <a:pPr algn="ctr"/>
            <a:r>
              <a:rPr lang="fr-FR" dirty="0"/>
              <a:t>quelles mesures peuvent être </a:t>
            </a:r>
            <a:r>
              <a:rPr lang="fr-FR" dirty="0" smtClean="0"/>
              <a:t>prises en amont </a:t>
            </a:r>
            <a:r>
              <a:rPr lang="fr-FR" dirty="0"/>
              <a:t>pour atténuer ces impacts</a:t>
            </a:r>
            <a:endParaRPr lang="en-US" dirty="0"/>
          </a:p>
        </p:txBody>
      </p:sp>
      <p:sp>
        <p:nvSpPr>
          <p:cNvPr id="7" name="Rectangle 6"/>
          <p:cNvSpPr/>
          <p:nvPr/>
        </p:nvSpPr>
        <p:spPr>
          <a:xfrm>
            <a:off x="6656138" y="3579196"/>
            <a:ext cx="2390931" cy="954107"/>
          </a:xfrm>
          <a:prstGeom prst="rect">
            <a:avLst/>
          </a:prstGeom>
        </p:spPr>
        <p:txBody>
          <a:bodyPr wrap="square">
            <a:spAutoFit/>
          </a:bodyPr>
          <a:lstStyle/>
          <a:p>
            <a:pPr algn="ctr"/>
            <a:r>
              <a:rPr lang="fr-FR" dirty="0"/>
              <a:t>Avec quelle précision le temps et le climat qui </a:t>
            </a:r>
            <a:r>
              <a:rPr lang="fr-FR" dirty="0" smtClean="0"/>
              <a:t>engendrent ces </a:t>
            </a:r>
            <a:r>
              <a:rPr lang="fr-FR" dirty="0"/>
              <a:t>impacts peuvent-ils être prédits?</a:t>
            </a:r>
            <a:endParaRPr lang="en-US" dirty="0"/>
          </a:p>
        </p:txBody>
      </p:sp>
      <p:sp>
        <p:nvSpPr>
          <p:cNvPr id="9" name="Rectangle 8"/>
          <p:cNvSpPr/>
          <p:nvPr/>
        </p:nvSpPr>
        <p:spPr>
          <a:xfrm>
            <a:off x="104932" y="3686524"/>
            <a:ext cx="2956988" cy="954107"/>
          </a:xfrm>
          <a:prstGeom prst="rect">
            <a:avLst/>
          </a:prstGeom>
        </p:spPr>
        <p:txBody>
          <a:bodyPr wrap="square">
            <a:spAutoFit/>
          </a:bodyPr>
          <a:lstStyle/>
          <a:p>
            <a:pPr algn="ctr"/>
            <a:r>
              <a:rPr lang="fr-FR" dirty="0"/>
              <a:t>Comment les informations météorologiques et climatiques disponibles peuvent-elles être utilisées pour </a:t>
            </a:r>
            <a:r>
              <a:rPr lang="fr-FR" dirty="0" smtClean="0"/>
              <a:t>prendre une action?</a:t>
            </a:r>
            <a:endParaRPr lang="en-US" dirty="0"/>
          </a:p>
        </p:txBody>
      </p:sp>
      <p:sp>
        <p:nvSpPr>
          <p:cNvPr id="10" name="Rectangle 9"/>
          <p:cNvSpPr/>
          <p:nvPr/>
        </p:nvSpPr>
        <p:spPr>
          <a:xfrm>
            <a:off x="251770" y="2651271"/>
            <a:ext cx="2353456" cy="738664"/>
          </a:xfrm>
          <a:prstGeom prst="rect">
            <a:avLst/>
          </a:prstGeom>
        </p:spPr>
        <p:txBody>
          <a:bodyPr wrap="square">
            <a:spAutoFit/>
          </a:bodyPr>
          <a:lstStyle/>
          <a:p>
            <a:pPr algn="ctr"/>
            <a:r>
              <a:rPr lang="fr-FR" dirty="0" smtClean="0"/>
              <a:t>Comment </a:t>
            </a:r>
            <a:r>
              <a:rPr lang="fr-FR" dirty="0" smtClean="0"/>
              <a:t>communiquer les </a:t>
            </a:r>
            <a:r>
              <a:rPr lang="fr-FR" dirty="0"/>
              <a:t>prévisions basées sur </a:t>
            </a:r>
            <a:r>
              <a:rPr lang="fr-FR" dirty="0" smtClean="0"/>
              <a:t>les impacts ?</a:t>
            </a:r>
            <a:endParaRPr lang="en-US" dirty="0"/>
          </a:p>
        </p:txBody>
      </p:sp>
      <p:sp>
        <p:nvSpPr>
          <p:cNvPr id="11" name="Rectangle 10"/>
          <p:cNvSpPr/>
          <p:nvPr/>
        </p:nvSpPr>
        <p:spPr>
          <a:xfrm>
            <a:off x="104932" y="1725023"/>
            <a:ext cx="2668248" cy="738664"/>
          </a:xfrm>
          <a:prstGeom prst="rect">
            <a:avLst/>
          </a:prstGeom>
        </p:spPr>
        <p:txBody>
          <a:bodyPr wrap="square">
            <a:spAutoFit/>
          </a:bodyPr>
          <a:lstStyle/>
          <a:p>
            <a:pPr algn="ctr"/>
            <a:r>
              <a:rPr lang="fr-FR" dirty="0"/>
              <a:t>Est-ce que les actions ont été menées</a:t>
            </a:r>
            <a:r>
              <a:rPr lang="fr-FR" dirty="0" smtClean="0"/>
              <a:t>? les </a:t>
            </a:r>
            <a:r>
              <a:rPr lang="fr-FR" dirty="0"/>
              <a:t>impacts </a:t>
            </a:r>
            <a:r>
              <a:rPr lang="fr-FR" dirty="0" smtClean="0"/>
              <a:t>ont-ils </a:t>
            </a:r>
            <a:r>
              <a:rPr lang="fr-FR" dirty="0"/>
              <a:t>été réduits?</a:t>
            </a:r>
            <a:endParaRPr lang="en-US" dirty="0"/>
          </a:p>
        </p:txBody>
      </p:sp>
    </p:spTree>
    <p:extLst>
      <p:ext uri="{BB962C8B-B14F-4D97-AF65-F5344CB8AC3E}">
        <p14:creationId xmlns:p14="http://schemas.microsoft.com/office/powerpoint/2010/main" val="419166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Rounded Rectangle 2"/>
          <p:cNvSpPr/>
          <p:nvPr/>
        </p:nvSpPr>
        <p:spPr>
          <a:xfrm>
            <a:off x="3040682" y="132866"/>
            <a:ext cx="3482038" cy="20226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smtClean="0"/>
              <a:t>Engage and Understand Users</a:t>
            </a:r>
            <a:endParaRPr lang="en-GB"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658" y="546390"/>
            <a:ext cx="2735998" cy="153296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1746" y="546390"/>
            <a:ext cx="2321416" cy="1492671"/>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928" y="2366362"/>
            <a:ext cx="2368871" cy="2560437"/>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78018" y="2273532"/>
            <a:ext cx="2173728" cy="1476512"/>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62054" y="3750044"/>
            <a:ext cx="2611120" cy="1295400"/>
          </a:xfrm>
          <a:prstGeom prst="rect">
            <a:avLst/>
          </a:prstGeom>
        </p:spPr>
      </p:pic>
      <p:pic>
        <p:nvPicPr>
          <p:cNvPr id="13" name="Picture 12" descr="drought-1024x67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66799" y="2330441"/>
            <a:ext cx="1969328" cy="1290451"/>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78833" y="2366362"/>
            <a:ext cx="2467242" cy="2636521"/>
          </a:xfrm>
          <a:prstGeom prst="rect">
            <a:avLst/>
          </a:prstGeom>
        </p:spPr>
      </p:pic>
      <p:sp>
        <p:nvSpPr>
          <p:cNvPr id="14" name="Oval 13"/>
          <p:cNvSpPr/>
          <p:nvPr/>
        </p:nvSpPr>
        <p:spPr>
          <a:xfrm>
            <a:off x="1398597" y="1317053"/>
            <a:ext cx="2627979" cy="1474851"/>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How </a:t>
            </a:r>
            <a:r>
              <a:rPr lang="en-GB" sz="1200" b="1" dirty="0" smtClean="0">
                <a:solidFill>
                  <a:schemeClr val="tx1"/>
                </a:solidFill>
              </a:rPr>
              <a:t>do responders want to </a:t>
            </a:r>
            <a:r>
              <a:rPr lang="en-GB" sz="1200" b="1" dirty="0">
                <a:solidFill>
                  <a:schemeClr val="tx1"/>
                </a:solidFill>
              </a:rPr>
              <a:t>receive information (email/text/briefing)?</a:t>
            </a:r>
          </a:p>
        </p:txBody>
      </p:sp>
      <p:sp>
        <p:nvSpPr>
          <p:cNvPr id="15" name="Oval 14"/>
          <p:cNvSpPr/>
          <p:nvPr/>
        </p:nvSpPr>
        <p:spPr>
          <a:xfrm>
            <a:off x="5351757" y="1482429"/>
            <a:ext cx="2611526" cy="1500001"/>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(for public) How </a:t>
            </a:r>
            <a:r>
              <a:rPr lang="en-GB" sz="1200" b="1" dirty="0">
                <a:solidFill>
                  <a:schemeClr val="tx1"/>
                </a:solidFill>
              </a:rPr>
              <a:t>will the IBF be communicated at the household </a:t>
            </a:r>
            <a:r>
              <a:rPr lang="en-GB" sz="1200" b="1" dirty="0" smtClean="0">
                <a:solidFill>
                  <a:schemeClr val="tx1"/>
                </a:solidFill>
              </a:rPr>
              <a:t>level? </a:t>
            </a:r>
            <a:r>
              <a:rPr lang="en-GB" sz="1200" b="1" dirty="0">
                <a:solidFill>
                  <a:schemeClr val="tx1"/>
                </a:solidFill>
              </a:rPr>
              <a:t>(radio/</a:t>
            </a:r>
            <a:r>
              <a:rPr lang="en-GB" sz="1200" b="1" dirty="0" err="1">
                <a:solidFill>
                  <a:schemeClr val="tx1"/>
                </a:solidFill>
              </a:rPr>
              <a:t>sms</a:t>
            </a:r>
            <a:r>
              <a:rPr lang="en-GB" sz="1200" b="1" dirty="0">
                <a:solidFill>
                  <a:schemeClr val="tx1"/>
                </a:solidFill>
              </a:rPr>
              <a:t>/community briefing/flags</a:t>
            </a:r>
            <a:r>
              <a:rPr lang="en-GB" sz="1100" b="1" dirty="0">
                <a:solidFill>
                  <a:schemeClr val="tx1"/>
                </a:solidFill>
              </a:rPr>
              <a:t>)</a:t>
            </a:r>
          </a:p>
        </p:txBody>
      </p:sp>
      <p:sp>
        <p:nvSpPr>
          <p:cNvPr id="16" name="Oval 15"/>
          <p:cNvSpPr/>
          <p:nvPr/>
        </p:nvSpPr>
        <p:spPr>
          <a:xfrm>
            <a:off x="6002356" y="3257962"/>
            <a:ext cx="2610317" cy="1410637"/>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At community level, how will indigenous knowledge and communication support the forecast?</a:t>
            </a:r>
          </a:p>
        </p:txBody>
      </p:sp>
      <p:sp>
        <p:nvSpPr>
          <p:cNvPr id="18" name="Oval 17"/>
          <p:cNvSpPr/>
          <p:nvPr/>
        </p:nvSpPr>
        <p:spPr>
          <a:xfrm>
            <a:off x="2752583" y="2701665"/>
            <a:ext cx="2627979" cy="1474851"/>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What time of day do they need the information?</a:t>
            </a:r>
            <a:endParaRPr lang="en-GB" sz="1200" b="1" dirty="0">
              <a:solidFill>
                <a:schemeClr val="tx1"/>
              </a:solidFill>
            </a:endParaRPr>
          </a:p>
        </p:txBody>
      </p:sp>
    </p:spTree>
    <p:extLst>
      <p:ext uri="{BB962C8B-B14F-4D97-AF65-F5344CB8AC3E}">
        <p14:creationId xmlns:p14="http://schemas.microsoft.com/office/powerpoint/2010/main" val="5381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200" fill="hold">
                                          <p:stCondLst>
                                            <p:cond delay="0"/>
                                          </p:stCondLst>
                                        </p:cTn>
                                        <p:tgtEl>
                                          <p:spTgt spid="3"/>
                                        </p:tgtEl>
                                        <p:attrNameLst>
                                          <p:attrName>r</p:attrName>
                                        </p:attrNameLst>
                                      </p:cBhvr>
                                    </p:animRot>
                                    <p:animRot by="-240000">
                                      <p:cBhvr>
                                        <p:cTn id="7" dur="400" fill="hold">
                                          <p:stCondLst>
                                            <p:cond delay="400"/>
                                          </p:stCondLst>
                                        </p:cTn>
                                        <p:tgtEl>
                                          <p:spTgt spid="3"/>
                                        </p:tgtEl>
                                        <p:attrNameLst>
                                          <p:attrName>r</p:attrName>
                                        </p:attrNameLst>
                                      </p:cBhvr>
                                    </p:animRot>
                                    <p:animRot by="240000">
                                      <p:cBhvr>
                                        <p:cTn id="8" dur="400" fill="hold">
                                          <p:stCondLst>
                                            <p:cond delay="800"/>
                                          </p:stCondLst>
                                        </p:cTn>
                                        <p:tgtEl>
                                          <p:spTgt spid="3"/>
                                        </p:tgtEl>
                                        <p:attrNameLst>
                                          <p:attrName>r</p:attrName>
                                        </p:attrNameLst>
                                      </p:cBhvr>
                                    </p:animRot>
                                    <p:animRot by="-240000">
                                      <p:cBhvr>
                                        <p:cTn id="9" dur="400" fill="hold">
                                          <p:stCondLst>
                                            <p:cond delay="1200"/>
                                          </p:stCondLst>
                                        </p:cTn>
                                        <p:tgtEl>
                                          <p:spTgt spid="3"/>
                                        </p:tgtEl>
                                        <p:attrNameLst>
                                          <p:attrName>r</p:attrName>
                                        </p:attrNameLst>
                                      </p:cBhvr>
                                    </p:animRot>
                                    <p:animRot by="120000">
                                      <p:cBhvr>
                                        <p:cTn id="10" dur="400" fill="hold">
                                          <p:stCondLst>
                                            <p:cond delay="16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solidFill>
            <a:schemeClr val="accent1"/>
          </a:solidFill>
        </p:spPr>
        <p:txBody>
          <a:bodyPr/>
          <a:lstStyle/>
          <a:p>
            <a:r>
              <a:rPr lang="en-GB" kern="0" dirty="0" smtClean="0">
                <a:sym typeface="Helvetica Light"/>
              </a:rPr>
              <a:t>www.metoffice.gov.uk																								                 © Crown Copyright 2018, Met Office</a:t>
            </a:r>
            <a:endParaRPr lang="en-GB" kern="0" dirty="0">
              <a:sym typeface="Helvetica Light"/>
            </a:endParaRPr>
          </a:p>
        </p:txBody>
      </p:sp>
      <p:sp>
        <p:nvSpPr>
          <p:cNvPr id="5" name="Title 4"/>
          <p:cNvSpPr>
            <a:spLocks noGrp="1"/>
          </p:cNvSpPr>
          <p:nvPr>
            <p:ph type="title"/>
          </p:nvPr>
        </p:nvSpPr>
        <p:spPr/>
        <p:txBody>
          <a:bodyPr/>
          <a:lstStyle/>
          <a:p>
            <a:r>
              <a:rPr lang="en-GB" sz="4000" dirty="0" smtClean="0"/>
              <a:t>Impact Based Forecasting – Step 6</a:t>
            </a:r>
            <a:endParaRPr lang="en-GB" sz="4000" dirty="0"/>
          </a:p>
        </p:txBody>
      </p:sp>
      <p:sp>
        <p:nvSpPr>
          <p:cNvPr id="6" name="TextBox 5"/>
          <p:cNvSpPr txBox="1"/>
          <p:nvPr/>
        </p:nvSpPr>
        <p:spPr>
          <a:xfrm>
            <a:off x="264695" y="2327823"/>
            <a:ext cx="8438147" cy="2114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571500" marR="0" indent="-57150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3600" b="0" i="0" u="none" strike="noStrike" cap="none" spc="0" normalizeH="0" baseline="0" dirty="0" smtClean="0">
                <a:ln>
                  <a:noFill/>
                </a:ln>
                <a:effectLst/>
                <a:uFillTx/>
                <a:sym typeface="Helvetica Light"/>
              </a:rPr>
              <a:t>What action was taken based</a:t>
            </a:r>
            <a:r>
              <a:rPr kumimoji="0" lang="en-GB" sz="3600" b="0" i="0" u="none" strike="noStrike" cap="none" spc="0" normalizeH="0" dirty="0" smtClean="0">
                <a:ln>
                  <a:noFill/>
                </a:ln>
                <a:effectLst/>
                <a:uFillTx/>
                <a:sym typeface="Helvetica Light"/>
              </a:rPr>
              <a:t> on the forecast?</a:t>
            </a:r>
          </a:p>
          <a:p>
            <a:pPr marL="571500" marR="0" indent="-57150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lang="en-GB" sz="3600" baseline="0" dirty="0" smtClean="0">
                <a:sym typeface="Helvetica Light"/>
              </a:rPr>
              <a:t>What</a:t>
            </a:r>
            <a:r>
              <a:rPr lang="en-GB" sz="3600" dirty="0" smtClean="0">
                <a:sym typeface="Helvetica Light"/>
              </a:rPr>
              <a:t> did it achieve?</a:t>
            </a:r>
            <a:endParaRPr kumimoji="0" lang="en-GB" sz="3600" b="0" i="0" u="none" strike="noStrike" cap="none" spc="0" normalizeH="0" baseline="0" dirty="0" smtClean="0">
              <a:ln>
                <a:noFill/>
              </a:ln>
              <a:effectLst/>
              <a:uFillTx/>
              <a:sym typeface="Helvetica Light"/>
            </a:endParaRPr>
          </a:p>
        </p:txBody>
      </p:sp>
    </p:spTree>
    <p:extLst>
      <p:ext uri="{BB962C8B-B14F-4D97-AF65-F5344CB8AC3E}">
        <p14:creationId xmlns:p14="http://schemas.microsoft.com/office/powerpoint/2010/main" val="454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983242" y="324802"/>
            <a:ext cx="2625133" cy="1307628"/>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was the observed forecast accuracy?</a:t>
            </a:r>
          </a:p>
        </p:txBody>
      </p:sp>
      <p:sp>
        <p:nvSpPr>
          <p:cNvPr id="9" name="Oval 8"/>
          <p:cNvSpPr/>
          <p:nvPr/>
        </p:nvSpPr>
        <p:spPr>
          <a:xfrm>
            <a:off x="4608375" y="1196118"/>
            <a:ext cx="2715135" cy="13392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For those who received the  forecast,  was action taken? </a:t>
            </a:r>
          </a:p>
        </p:txBody>
      </p:sp>
      <p:sp>
        <p:nvSpPr>
          <p:cNvPr id="10" name="Oval 9"/>
          <p:cNvSpPr/>
          <p:nvPr/>
        </p:nvSpPr>
        <p:spPr>
          <a:xfrm>
            <a:off x="793215" y="1803740"/>
            <a:ext cx="2625133" cy="13076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Did the action make a difference? </a:t>
            </a:r>
          </a:p>
        </p:txBody>
      </p:sp>
      <p:sp>
        <p:nvSpPr>
          <p:cNvPr id="11" name="Oval 10"/>
          <p:cNvSpPr/>
          <p:nvPr/>
        </p:nvSpPr>
        <p:spPr>
          <a:xfrm>
            <a:off x="3418348" y="2706722"/>
            <a:ext cx="2633806" cy="1463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dirty="0">
                <a:solidFill>
                  <a:schemeClr val="tx1"/>
                </a:solidFill>
              </a:rPr>
              <a:t>How can the value of the difference be measured? </a:t>
            </a:r>
          </a:p>
        </p:txBody>
      </p:sp>
      <p:sp>
        <p:nvSpPr>
          <p:cNvPr id="12" name="Oval 11"/>
          <p:cNvSpPr/>
          <p:nvPr/>
        </p:nvSpPr>
        <p:spPr>
          <a:xfrm>
            <a:off x="6250458" y="3173392"/>
            <a:ext cx="2625133" cy="13076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the forecast/process be improved?</a:t>
            </a:r>
          </a:p>
        </p:txBody>
      </p:sp>
    </p:spTree>
    <p:extLst>
      <p:ext uri="{BB962C8B-B14F-4D97-AF65-F5344CB8AC3E}">
        <p14:creationId xmlns:p14="http://schemas.microsoft.com/office/powerpoint/2010/main" val="46991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kern="0" dirty="0" smtClean="0">
                <a:solidFill>
                  <a:srgbClr val="2A2A2A"/>
                </a:solidFill>
                <a:sym typeface="Helvetica Light"/>
              </a:rPr>
              <a:t>www.metoffice.gov.uk																									                 © Crown Copyright 2018, Met Office</a:t>
            </a:r>
            <a:endParaRPr lang="en-GB" kern="0" dirty="0">
              <a:solidFill>
                <a:srgbClr val="2A2A2A"/>
              </a:solidFill>
              <a:sym typeface="Helvetica Light"/>
            </a:endParaRPr>
          </a:p>
        </p:txBody>
      </p:sp>
      <p:sp>
        <p:nvSpPr>
          <p:cNvPr id="12" name="TextBox 11"/>
          <p:cNvSpPr txBox="1"/>
          <p:nvPr/>
        </p:nvSpPr>
        <p:spPr>
          <a:xfrm>
            <a:off x="1756611" y="-388"/>
            <a:ext cx="5642409"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584200" hangingPunct="0"/>
            <a:r>
              <a:rPr lang="en-GB" sz="3600" dirty="0" smtClean="0">
                <a:solidFill>
                  <a:schemeClr val="bg2"/>
                </a:solidFill>
              </a:rPr>
              <a:t>How IBF can help </a:t>
            </a:r>
            <a:r>
              <a:rPr lang="en-GB" sz="3600" dirty="0" err="1" smtClean="0">
                <a:solidFill>
                  <a:schemeClr val="bg2"/>
                </a:solidFill>
              </a:rPr>
              <a:t>FbF</a:t>
            </a:r>
            <a:endParaRPr kumimoji="0" lang="en-GB" sz="3600" b="0" i="0" u="none" strike="noStrike" cap="none" spc="0" normalizeH="0" baseline="0" dirty="0" smtClean="0">
              <a:ln>
                <a:noFill/>
              </a:ln>
              <a:solidFill>
                <a:schemeClr val="bg2"/>
              </a:solidFill>
              <a:effectLst/>
              <a:uFillTx/>
              <a:sym typeface="Helvetica Light"/>
            </a:endParaRPr>
          </a:p>
        </p:txBody>
      </p:sp>
      <p:sp>
        <p:nvSpPr>
          <p:cNvPr id="4" name="Rectangle 3"/>
          <p:cNvSpPr/>
          <p:nvPr/>
        </p:nvSpPr>
        <p:spPr>
          <a:xfrm>
            <a:off x="144780" y="822960"/>
            <a:ext cx="8793480" cy="3749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285750" indent="-285750">
              <a:spcAft>
                <a:spcPts val="1800"/>
              </a:spcAft>
              <a:buFont typeface="Arial" panose="020B0604020202020204" pitchFamily="34" charset="0"/>
              <a:buChar char="•"/>
            </a:pPr>
            <a:r>
              <a:rPr lang="en-GB" sz="2800" dirty="0" smtClean="0"/>
              <a:t>IBF can be applied to any hazard, any service, any lead time, any area, any asset.</a:t>
            </a:r>
          </a:p>
          <a:p>
            <a:pPr marL="285750" indent="-285750">
              <a:spcAft>
                <a:spcPts val="1800"/>
              </a:spcAft>
              <a:buFont typeface="Arial" panose="020B0604020202020204" pitchFamily="34" charset="0"/>
              <a:buChar char="•"/>
            </a:pPr>
            <a:r>
              <a:rPr lang="en-GB" sz="2800" dirty="0" smtClean="0"/>
              <a:t>Using the 6 Steps for IBF provides a formal framework for discussions with everyone – Met Services, Disaster Mangers, Public etc.</a:t>
            </a:r>
          </a:p>
          <a:p>
            <a:pPr marL="285750" indent="-285750">
              <a:spcAft>
                <a:spcPts val="1800"/>
              </a:spcAft>
              <a:buFont typeface="Arial" panose="020B0604020202020204" pitchFamily="34" charset="0"/>
              <a:buChar char="•"/>
            </a:pPr>
            <a:r>
              <a:rPr lang="en-GB" sz="2800" dirty="0" smtClean="0"/>
              <a:t>Increases understanding of hazards, impacts and what can be done with resource available.</a:t>
            </a:r>
          </a:p>
        </p:txBody>
      </p:sp>
    </p:spTree>
    <p:extLst>
      <p:ext uri="{BB962C8B-B14F-4D97-AF65-F5344CB8AC3E}">
        <p14:creationId xmlns:p14="http://schemas.microsoft.com/office/powerpoint/2010/main" val="96038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4" y="1039783"/>
            <a:ext cx="8437500" cy="684803"/>
          </a:xfrm>
        </p:spPr>
        <p:txBody>
          <a:bodyPr/>
          <a:lstStyle/>
          <a:p>
            <a:r>
              <a:rPr lang="en-GB" sz="4000" dirty="0" smtClean="0"/>
              <a:t>Impact Based Forecasting – Step 1</a:t>
            </a:r>
            <a:endParaRPr lang="en-GB" sz="4000" dirty="0"/>
          </a:p>
        </p:txBody>
      </p:sp>
      <p:sp>
        <p:nvSpPr>
          <p:cNvPr id="3" name="Footer Placeholder 2"/>
          <p:cNvSpPr>
            <a:spLocks noGrp="1"/>
          </p:cNvSpPr>
          <p:nvPr>
            <p:ph type="ftr" sz="quarter" idx="4294967295"/>
          </p:nvPr>
        </p:nvSpPr>
        <p:spPr>
          <a:xfrm>
            <a:off x="0" y="4732338"/>
            <a:ext cx="9144000" cy="411162"/>
          </a:xfrm>
        </p:spPr>
        <p:txBody>
          <a:bodyPr/>
          <a:lstStyle/>
          <a:p>
            <a:r>
              <a:rPr lang="en-GB" kern="0" dirty="0" smtClean="0">
                <a:solidFill>
                  <a:srgbClr val="2A2A2A"/>
                </a:solidFill>
                <a:sym typeface="Helvetica Light"/>
              </a:rPr>
              <a:t>www.metoffice.gov.uk																									                       © Crown Copyright 2018, Met Office</a:t>
            </a:r>
            <a:endParaRPr lang="en-GB" kern="0" dirty="0">
              <a:solidFill>
                <a:srgbClr val="2A2A2A"/>
              </a:solidFill>
              <a:sym typeface="Helvetica Light"/>
            </a:endParaRPr>
          </a:p>
        </p:txBody>
      </p:sp>
      <p:sp>
        <p:nvSpPr>
          <p:cNvPr id="6" name="TextBox 5"/>
          <p:cNvSpPr txBox="1"/>
          <p:nvPr/>
        </p:nvSpPr>
        <p:spPr>
          <a:xfrm>
            <a:off x="264695" y="2050824"/>
            <a:ext cx="8438147" cy="26680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571500" marR="0" indent="-57150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3600" b="0" i="0" u="none" strike="noStrike" cap="none" spc="0" normalizeH="0" baseline="0" dirty="0" smtClean="0">
                <a:ln>
                  <a:noFill/>
                </a:ln>
                <a:solidFill>
                  <a:schemeClr val="tx1"/>
                </a:solidFill>
                <a:effectLst/>
                <a:uFillTx/>
                <a:sym typeface="Helvetica Light"/>
              </a:rPr>
              <a:t>What are the impacts of severe weather?</a:t>
            </a:r>
          </a:p>
          <a:p>
            <a:pPr marL="571500" marR="0" indent="-57150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lang="en-GB" sz="3600" dirty="0" smtClean="0">
                <a:sym typeface="Helvetica Light"/>
              </a:rPr>
              <a:t>What weather or hazard is associated with these?</a:t>
            </a:r>
            <a:endParaRPr kumimoji="0" lang="en-GB" sz="3600" b="0" i="0"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229735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9672" y="1564276"/>
            <a:ext cx="3215592" cy="1969157"/>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5419" y="3435641"/>
            <a:ext cx="2665822" cy="1707859"/>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5811" y="0"/>
            <a:ext cx="2358189" cy="169444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404058"/>
            <a:ext cx="2599672" cy="1731422"/>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1580318"/>
            <a:ext cx="2762496" cy="1841664"/>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35053" y="1623426"/>
            <a:ext cx="3408947" cy="1917533"/>
          </a:xfrm>
          <a:prstGeom prst="rect">
            <a:avLst/>
          </a:prstGeom>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308035" y="3426995"/>
            <a:ext cx="2835965" cy="1716505"/>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34411" y="-1"/>
            <a:ext cx="2905115" cy="1634971"/>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64046" y="3404058"/>
            <a:ext cx="2302042" cy="1726532"/>
          </a:xfrm>
          <a:prstGeom prst="rect">
            <a:avLst/>
          </a:prstGeom>
        </p:spPr>
      </p:pic>
      <p:pic>
        <p:nvPicPr>
          <p:cNvPr id="19" name="Picture 1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0"/>
            <a:ext cx="2577274" cy="1597910"/>
          </a:xfrm>
          <a:prstGeom prst="rect">
            <a:avLst/>
          </a:prstGeom>
        </p:spPr>
      </p:pic>
      <p:pic>
        <p:nvPicPr>
          <p:cNvPr id="12" name="Picture 1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185842" y="-22058"/>
            <a:ext cx="2642832" cy="1645484"/>
          </a:xfrm>
          <a:prstGeom prst="rect">
            <a:avLst/>
          </a:prstGeom>
        </p:spPr>
      </p:pic>
      <p:sp>
        <p:nvSpPr>
          <p:cNvPr id="2" name="Rounded Rectangle 1"/>
          <p:cNvSpPr/>
          <p:nvPr/>
        </p:nvSpPr>
        <p:spPr>
          <a:xfrm>
            <a:off x="692150" y="1222375"/>
            <a:ext cx="7759700" cy="2698750"/>
          </a:xfrm>
          <a:prstGeom prst="roundRect">
            <a:avLst/>
          </a:prstGeom>
          <a:solidFill>
            <a:schemeClr val="accent6">
              <a:lumMod val="75000"/>
              <a:alpha val="6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spcAft>
                <a:spcPts val="1800"/>
              </a:spcAft>
            </a:pPr>
            <a:r>
              <a:rPr lang="en-GB" sz="4000" dirty="0" smtClean="0"/>
              <a:t>Historical data</a:t>
            </a:r>
          </a:p>
          <a:p>
            <a:pPr algn="ctr">
              <a:spcAft>
                <a:spcPts val="1800"/>
              </a:spcAft>
            </a:pPr>
            <a:r>
              <a:rPr lang="en-GB" sz="4000" dirty="0" smtClean="0"/>
              <a:t>Engage with users</a:t>
            </a:r>
            <a:endParaRPr lang="en-GB" sz="4000" dirty="0"/>
          </a:p>
          <a:p>
            <a:pPr algn="ctr">
              <a:spcAft>
                <a:spcPts val="1800"/>
              </a:spcAft>
            </a:pPr>
            <a:r>
              <a:rPr lang="en-GB" sz="4000" dirty="0" smtClean="0"/>
              <a:t>Define Key Hazards</a:t>
            </a:r>
            <a:endParaRPr lang="en-GB" sz="4000" dirty="0"/>
          </a:p>
        </p:txBody>
      </p:sp>
    </p:spTree>
    <p:extLst>
      <p:ext uri="{BB962C8B-B14F-4D97-AF65-F5344CB8AC3E}">
        <p14:creationId xmlns:p14="http://schemas.microsoft.com/office/powerpoint/2010/main" val="1622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1912"/>
            <a:ext cx="1709057" cy="1059881"/>
          </a:xfrm>
          <a:prstGeom prst="rect">
            <a:avLst/>
          </a:prstGeom>
        </p:spPr>
      </p:pic>
      <p:sp>
        <p:nvSpPr>
          <p:cNvPr id="3" name="Rectangle 2"/>
          <p:cNvSpPr/>
          <p:nvPr/>
        </p:nvSpPr>
        <p:spPr>
          <a:xfrm>
            <a:off x="214993" y="4603750"/>
            <a:ext cx="2988129" cy="402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t>© </a:t>
            </a:r>
            <a:r>
              <a:rPr lang="en-GB" sz="1050" dirty="0">
                <a:ln w="0"/>
                <a:solidFill>
                  <a:schemeClr val="tx1"/>
                </a:solidFill>
                <a:effectLst>
                  <a:outerShdw blurRad="38100" dist="19050" dir="2700000" algn="tl" rotWithShape="0">
                    <a:schemeClr val="dk1">
                      <a:alpha val="40000"/>
                    </a:schemeClr>
                  </a:outerShdw>
                </a:effectLst>
              </a:rPr>
              <a:t>Crown copyright 2018, Met Office</a:t>
            </a:r>
          </a:p>
        </p:txBody>
      </p:sp>
      <p:sp>
        <p:nvSpPr>
          <p:cNvPr id="23" name="Oval 22"/>
          <p:cNvSpPr/>
          <p:nvPr/>
        </p:nvSpPr>
        <p:spPr>
          <a:xfrm>
            <a:off x="4446755" y="2453272"/>
            <a:ext cx="2199710" cy="1354931"/>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Engaging with stakeholders who understand </a:t>
            </a:r>
            <a:r>
              <a:rPr lang="en-GB" dirty="0" smtClean="0">
                <a:solidFill>
                  <a:schemeClr val="tx1"/>
                </a:solidFill>
              </a:rPr>
              <a:t>impact </a:t>
            </a:r>
            <a:endParaRPr lang="en-GB" dirty="0">
              <a:solidFill>
                <a:schemeClr val="tx1"/>
              </a:solidFill>
            </a:endParaRPr>
          </a:p>
        </p:txBody>
      </p:sp>
      <p:sp>
        <p:nvSpPr>
          <p:cNvPr id="24" name="Oval 23"/>
          <p:cNvSpPr/>
          <p:nvPr/>
        </p:nvSpPr>
        <p:spPr>
          <a:xfrm>
            <a:off x="6415318" y="1309407"/>
            <a:ext cx="2291094" cy="1266455"/>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Understanding what other factors lead to impact </a:t>
            </a:r>
            <a:r>
              <a:rPr lang="en-GB" dirty="0" smtClean="0">
                <a:solidFill>
                  <a:schemeClr val="tx1"/>
                </a:solidFill>
              </a:rPr>
              <a:t>(e.g. type of livelihood</a:t>
            </a:r>
            <a:r>
              <a:rPr lang="en-GB" sz="1000" dirty="0" smtClean="0">
                <a:solidFill>
                  <a:schemeClr val="tx1"/>
                </a:solidFill>
              </a:rPr>
              <a:t>) </a:t>
            </a:r>
            <a:endParaRPr lang="en-GB" sz="1000" dirty="0">
              <a:solidFill>
                <a:schemeClr val="tx1"/>
              </a:solidFill>
            </a:endParaRPr>
          </a:p>
        </p:txBody>
      </p:sp>
      <p:sp>
        <p:nvSpPr>
          <p:cNvPr id="25" name="Oval 24"/>
          <p:cNvSpPr/>
          <p:nvPr/>
        </p:nvSpPr>
        <p:spPr>
          <a:xfrm>
            <a:off x="1390847" y="2128078"/>
            <a:ext cx="2619293" cy="1408335"/>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Collecting impact data  - qualitative and quantitative </a:t>
            </a:r>
          </a:p>
        </p:txBody>
      </p:sp>
      <p:sp>
        <p:nvSpPr>
          <p:cNvPr id="26" name="Oval 25"/>
          <p:cNvSpPr/>
          <p:nvPr/>
        </p:nvSpPr>
        <p:spPr>
          <a:xfrm>
            <a:off x="3011830" y="464402"/>
            <a:ext cx="3179650" cy="1478233"/>
          </a:xfrm>
          <a:prstGeom prst="ellipse">
            <a:avLst/>
          </a:prstGeom>
          <a:solidFill>
            <a:srgbClr val="50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focus stakeholders/</a:t>
            </a:r>
          </a:p>
          <a:p>
            <a:pPr algn="ctr"/>
            <a:r>
              <a:rPr lang="en-GB" sz="1600" dirty="0">
                <a:solidFill>
                  <a:schemeClr val="tx1"/>
                </a:solidFill>
              </a:rPr>
              <a:t>geography for</a:t>
            </a:r>
          </a:p>
          <a:p>
            <a:pPr algn="ctr"/>
            <a:r>
              <a:rPr lang="en-GB" sz="1600" dirty="0">
                <a:solidFill>
                  <a:schemeClr val="tx1"/>
                </a:solidFill>
              </a:rPr>
              <a:t> the </a:t>
            </a:r>
            <a:r>
              <a:rPr lang="en-GB" sz="1600" dirty="0" smtClean="0">
                <a:solidFill>
                  <a:schemeClr val="tx1"/>
                </a:solidFill>
              </a:rPr>
              <a:t>IBF: whole </a:t>
            </a:r>
            <a:r>
              <a:rPr lang="en-GB" sz="1600" dirty="0" smtClean="0">
                <a:solidFill>
                  <a:schemeClr val="tx1"/>
                </a:solidFill>
              </a:rPr>
              <a:t>country or just one region?</a:t>
            </a:r>
            <a:endParaRPr lang="en-GB" sz="1600" dirty="0">
              <a:solidFill>
                <a:schemeClr val="tx1"/>
              </a:solidFill>
            </a:endParaRPr>
          </a:p>
        </p:txBody>
      </p:sp>
    </p:spTree>
    <p:extLst>
      <p:ext uri="{BB962C8B-B14F-4D97-AF65-F5344CB8AC3E}">
        <p14:creationId xmlns:p14="http://schemas.microsoft.com/office/powerpoint/2010/main" val="379545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7277" y="512352"/>
            <a:ext cx="6544019" cy="3591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3200" b="1" dirty="0" smtClean="0">
                <a:sym typeface="Helvetica Light"/>
              </a:rPr>
              <a:t>Exercise</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3200" dirty="0" smtClean="0">
                <a:sym typeface="Helvetica Light"/>
              </a:rPr>
              <a:t>Agree on a severe weather events that have happened in last 5 years in Niger and work in groups to create  an impacts table (1 event each group).  </a:t>
            </a:r>
            <a:r>
              <a:rPr lang="en-GB" sz="3200" b="1" dirty="0" smtClean="0">
                <a:sym typeface="Helvetica Light"/>
              </a:rPr>
              <a:t>30 </a:t>
            </a:r>
            <a:r>
              <a:rPr lang="en-GB" sz="3200" b="1" dirty="0" err="1" smtClean="0">
                <a:sym typeface="Helvetica Light"/>
              </a:rPr>
              <a:t>mins</a:t>
            </a:r>
            <a:endParaRPr kumimoji="0" lang="en-GB" sz="3200" b="1" i="0"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312461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2430010"/>
              </p:ext>
            </p:extLst>
          </p:nvPr>
        </p:nvGraphicFramePr>
        <p:xfrm>
          <a:off x="705079" y="1476260"/>
          <a:ext cx="7943163" cy="3402606"/>
        </p:xfrm>
        <a:graphic>
          <a:graphicData uri="http://schemas.openxmlformats.org/drawingml/2006/table">
            <a:tbl>
              <a:tblPr firstRow="1" bandRow="1">
                <a:tableStyleId>{5C22544A-7EE6-4342-B048-85BDC9FD1C3A}</a:tableStyleId>
              </a:tblPr>
              <a:tblGrid>
                <a:gridCol w="2647721">
                  <a:extLst>
                    <a:ext uri="{9D8B030D-6E8A-4147-A177-3AD203B41FA5}">
                      <a16:colId xmlns="" xmlns:a16="http://schemas.microsoft.com/office/drawing/2014/main" val="1574833512"/>
                    </a:ext>
                  </a:extLst>
                </a:gridCol>
                <a:gridCol w="2647721">
                  <a:extLst>
                    <a:ext uri="{9D8B030D-6E8A-4147-A177-3AD203B41FA5}">
                      <a16:colId xmlns="" xmlns:a16="http://schemas.microsoft.com/office/drawing/2014/main" val="2702372529"/>
                    </a:ext>
                  </a:extLst>
                </a:gridCol>
                <a:gridCol w="2647721">
                  <a:extLst>
                    <a:ext uri="{9D8B030D-6E8A-4147-A177-3AD203B41FA5}">
                      <a16:colId xmlns="" xmlns:a16="http://schemas.microsoft.com/office/drawing/2014/main" val="3346681943"/>
                    </a:ext>
                  </a:extLst>
                </a:gridCol>
              </a:tblGrid>
              <a:tr h="293646">
                <a:tc>
                  <a:txBody>
                    <a:bodyPr/>
                    <a:lstStyle/>
                    <a:p>
                      <a:r>
                        <a:rPr lang="en-GB" sz="1050" dirty="0" smtClean="0">
                          <a:solidFill>
                            <a:schemeClr val="tx1"/>
                          </a:solidFill>
                        </a:rPr>
                        <a:t>Low impacts</a:t>
                      </a:r>
                      <a:endParaRPr lang="en-GB" sz="1050" dirty="0">
                        <a:solidFill>
                          <a:schemeClr val="tx1"/>
                        </a:solidFill>
                      </a:endParaRPr>
                    </a:p>
                  </a:txBody>
                  <a:tcPr/>
                </a:tc>
                <a:tc>
                  <a:txBody>
                    <a:bodyPr/>
                    <a:lstStyle/>
                    <a:p>
                      <a:r>
                        <a:rPr lang="en-GB" sz="1050" dirty="0" smtClean="0">
                          <a:solidFill>
                            <a:schemeClr val="tx1"/>
                          </a:solidFill>
                        </a:rPr>
                        <a:t>Medium impacts</a:t>
                      </a:r>
                      <a:endParaRPr lang="en-GB" sz="1050" dirty="0">
                        <a:solidFill>
                          <a:schemeClr val="tx1"/>
                        </a:solidFill>
                      </a:endParaRPr>
                    </a:p>
                  </a:txBody>
                  <a:tcPr/>
                </a:tc>
                <a:tc>
                  <a:txBody>
                    <a:bodyPr/>
                    <a:lstStyle/>
                    <a:p>
                      <a:r>
                        <a:rPr lang="en-GB" sz="1050" dirty="0" smtClean="0">
                          <a:solidFill>
                            <a:schemeClr val="tx1"/>
                          </a:solidFill>
                        </a:rPr>
                        <a:t>High impacts</a:t>
                      </a:r>
                      <a:endParaRPr lang="en-GB" sz="1050" dirty="0">
                        <a:solidFill>
                          <a:schemeClr val="tx1"/>
                        </a:solidFill>
                      </a:endParaRPr>
                    </a:p>
                  </a:txBody>
                  <a:tcPr/>
                </a:tc>
                <a:extLst>
                  <a:ext uri="{0D108BD9-81ED-4DB2-BD59-A6C34878D82A}">
                    <a16:rowId xmlns="" xmlns:a16="http://schemas.microsoft.com/office/drawing/2014/main" val="2637580678"/>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solidFill>
                      <a:schemeClr val="bg2"/>
                    </a:solidFill>
                  </a:tcPr>
                </a:tc>
                <a:tc>
                  <a:txBody>
                    <a:bodyPr/>
                    <a:lstStyle/>
                    <a:p>
                      <a:endParaRPr lang="en-GB" dirty="0"/>
                    </a:p>
                  </a:txBody>
                  <a:tcPr>
                    <a:solidFill>
                      <a:schemeClr val="bg2"/>
                    </a:solidFill>
                  </a:tcPr>
                </a:tc>
                <a:tc>
                  <a:txBody>
                    <a:bodyPr/>
                    <a:lstStyle/>
                    <a:p>
                      <a:endParaRPr lang="en-GB" dirty="0"/>
                    </a:p>
                  </a:txBody>
                  <a:tcPr>
                    <a:solidFill>
                      <a:schemeClr val="bg2"/>
                    </a:solidFill>
                  </a:tcPr>
                </a:tc>
                <a:extLst>
                  <a:ext uri="{0D108BD9-81ED-4DB2-BD59-A6C34878D82A}">
                    <a16:rowId xmlns="" xmlns:a16="http://schemas.microsoft.com/office/drawing/2014/main" val="208731784"/>
                  </a:ext>
                </a:extLst>
              </a:tr>
            </a:tbl>
          </a:graphicData>
        </a:graphic>
      </p:graphicFrame>
      <p:sp>
        <p:nvSpPr>
          <p:cNvPr id="5" name="TextBox 4"/>
          <p:cNvSpPr txBox="1"/>
          <p:nvPr/>
        </p:nvSpPr>
        <p:spPr>
          <a:xfrm>
            <a:off x="616944" y="841475"/>
            <a:ext cx="3580482"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1800" dirty="0" smtClean="0">
                <a:sym typeface="Helvetica Light"/>
              </a:rPr>
              <a:t>About the hazard (e.g. ‘flood):</a:t>
            </a:r>
            <a:endParaRPr kumimoji="0" lang="en-GB" sz="1800" b="0" i="0"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1130917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809" y="942011"/>
            <a:ext cx="8064347" cy="3591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3200" b="1" dirty="0" smtClean="0">
                <a:sym typeface="Helvetica Light"/>
              </a:rPr>
              <a:t>Questions on exercise</a:t>
            </a:r>
          </a:p>
          <a:p>
            <a:pPr marL="0" marR="0" indent="0" algn="l" defTabSz="584200" rtl="0" fontAlgn="auto" latinLnBrk="0" hangingPunct="0">
              <a:lnSpc>
                <a:spcPct val="100000"/>
              </a:lnSpc>
              <a:spcBef>
                <a:spcPts val="0"/>
              </a:spcBef>
              <a:spcAft>
                <a:spcPts val="0"/>
              </a:spcAft>
              <a:buClrTx/>
              <a:buSzTx/>
              <a:buFontTx/>
              <a:buNone/>
              <a:tabLst/>
            </a:pPr>
            <a:endParaRPr lang="en-GB" sz="3200" b="1" dirty="0" smtClean="0">
              <a:sym typeface="Helvetica Light"/>
            </a:endParaRPr>
          </a:p>
          <a:p>
            <a:pPr marL="457200" marR="0" indent="-457200" algn="l" defTabSz="584200" rtl="0" fontAlgn="auto" latinLnBrk="0" hangingPunct="0">
              <a:lnSpc>
                <a:spcPct val="100000"/>
              </a:lnSpc>
              <a:spcBef>
                <a:spcPts val="0"/>
              </a:spcBef>
              <a:spcAft>
                <a:spcPts val="0"/>
              </a:spcAft>
              <a:buClrTx/>
              <a:buSzTx/>
              <a:buFont typeface="+mj-lt"/>
              <a:buAutoNum type="arabicPeriod"/>
              <a:tabLst/>
            </a:pPr>
            <a:r>
              <a:rPr lang="en-GB" sz="2000" dirty="0" smtClean="0">
                <a:sym typeface="Helvetica Light"/>
              </a:rPr>
              <a:t>Who would you need to engage with to get richer information/insight on the impacts?</a:t>
            </a:r>
          </a:p>
          <a:p>
            <a:pPr marR="0" algn="l" defTabSz="584200" rtl="0" fontAlgn="auto" latinLnBrk="0" hangingPunct="0">
              <a:lnSpc>
                <a:spcPct val="100000"/>
              </a:lnSpc>
              <a:spcBef>
                <a:spcPts val="0"/>
              </a:spcBef>
              <a:spcAft>
                <a:spcPts val="0"/>
              </a:spcAft>
              <a:buClrTx/>
              <a:buSzTx/>
              <a:tabLst/>
            </a:pPr>
            <a:endParaRPr lang="en-GB" sz="2000" dirty="0" smtClean="0">
              <a:sym typeface="Helvetica Light"/>
            </a:endParaRPr>
          </a:p>
          <a:p>
            <a:pPr marR="0" algn="l" defTabSz="584200" rtl="0" fontAlgn="auto" latinLnBrk="0" hangingPunct="0">
              <a:lnSpc>
                <a:spcPct val="100000"/>
              </a:lnSpc>
              <a:spcBef>
                <a:spcPts val="0"/>
              </a:spcBef>
              <a:spcAft>
                <a:spcPts val="0"/>
              </a:spcAft>
              <a:buClrTx/>
              <a:buSzTx/>
              <a:tabLst/>
            </a:pPr>
            <a:r>
              <a:rPr lang="en-GB" sz="2000" dirty="0" smtClean="0">
                <a:sym typeface="Helvetica Light"/>
              </a:rPr>
              <a:t>2.    What data sets are available on the impacts? </a:t>
            </a:r>
          </a:p>
          <a:p>
            <a:pPr marR="0" algn="l" defTabSz="584200" rtl="0" fontAlgn="auto" latinLnBrk="0" hangingPunct="0">
              <a:lnSpc>
                <a:spcPct val="100000"/>
              </a:lnSpc>
              <a:spcBef>
                <a:spcPts val="0"/>
              </a:spcBef>
              <a:spcAft>
                <a:spcPts val="0"/>
              </a:spcAft>
              <a:buClrTx/>
              <a:buSzTx/>
              <a:tabLst/>
            </a:pPr>
            <a:endParaRPr lang="en-GB" sz="2000" dirty="0" smtClean="0">
              <a:sym typeface="Helvetica Light"/>
            </a:endParaRPr>
          </a:p>
          <a:p>
            <a:pPr marR="0" algn="l" defTabSz="584200" rtl="0" fontAlgn="auto" latinLnBrk="0" hangingPunct="0">
              <a:lnSpc>
                <a:spcPct val="100000"/>
              </a:lnSpc>
              <a:spcBef>
                <a:spcPts val="0"/>
              </a:spcBef>
              <a:spcAft>
                <a:spcPts val="0"/>
              </a:spcAft>
              <a:buClrTx/>
              <a:buSzTx/>
              <a:tabLst/>
            </a:pPr>
            <a:endParaRPr lang="en-GB" sz="2000" dirty="0">
              <a:sym typeface="Helvetica Light"/>
            </a:endParaRPr>
          </a:p>
          <a:p>
            <a:pPr marR="0" algn="l" defTabSz="584200" rtl="0" fontAlgn="auto" latinLnBrk="0" hangingPunct="0">
              <a:lnSpc>
                <a:spcPct val="100000"/>
              </a:lnSpc>
              <a:spcBef>
                <a:spcPts val="0"/>
              </a:spcBef>
              <a:spcAft>
                <a:spcPts val="0"/>
              </a:spcAft>
              <a:buClrTx/>
              <a:buSzTx/>
              <a:tabLst/>
            </a:pPr>
            <a:r>
              <a:rPr lang="en-GB" sz="2000" dirty="0" smtClean="0">
                <a:sym typeface="Helvetica Light"/>
              </a:rPr>
              <a:t>3.     Apart from the weather, what other factors led to the impacts?</a:t>
            </a:r>
          </a:p>
          <a:p>
            <a:pPr marR="0" algn="l" defTabSz="584200" rtl="0" fontAlgn="auto" latinLnBrk="0" hangingPunct="0">
              <a:lnSpc>
                <a:spcPct val="100000"/>
              </a:lnSpc>
              <a:spcBef>
                <a:spcPts val="0"/>
              </a:spcBef>
              <a:spcAft>
                <a:spcPts val="0"/>
              </a:spcAft>
              <a:buClrTx/>
              <a:buSzTx/>
              <a:tabLst/>
            </a:pPr>
            <a:endParaRPr kumimoji="0" lang="en-GB" sz="2000" b="0" i="0"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347643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64633"/>
            <a:ext cx="9144000" cy="33840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Footer Placeholder 1"/>
          <p:cNvSpPr>
            <a:spLocks noGrp="1"/>
          </p:cNvSpPr>
          <p:nvPr>
            <p:ph type="ftr" sz="quarter" idx="14"/>
          </p:nvPr>
        </p:nvSpPr>
        <p:spPr>
          <a:solidFill>
            <a:schemeClr val="tx1"/>
          </a:solidFill>
        </p:spPr>
        <p:txBody>
          <a:bodyPr/>
          <a:lstStyle/>
          <a:p>
            <a:r>
              <a:rPr lang="en-GB" kern="0" dirty="0" smtClean="0">
                <a:solidFill>
                  <a:schemeClr val="bg2"/>
                </a:solidFill>
                <a:sym typeface="Helvetica Light"/>
              </a:rPr>
              <a:t>www.metoffice.gov.uk																								                 © Crown Copyright 2018, Met Office</a:t>
            </a:r>
            <a:endParaRPr lang="en-GB" kern="0" dirty="0">
              <a:solidFill>
                <a:schemeClr val="bg2"/>
              </a:solidFill>
              <a:sym typeface="Helvetica Light"/>
            </a:endParaRPr>
          </a:p>
        </p:txBody>
      </p:sp>
      <p:sp>
        <p:nvSpPr>
          <p:cNvPr id="7" name="Title 4"/>
          <p:cNvSpPr>
            <a:spLocks noGrp="1"/>
          </p:cNvSpPr>
          <p:nvPr>
            <p:ph type="title"/>
          </p:nvPr>
        </p:nvSpPr>
        <p:spPr>
          <a:xfrm>
            <a:off x="197644" y="1039783"/>
            <a:ext cx="8437500" cy="684803"/>
          </a:xfrm>
        </p:spPr>
        <p:txBody>
          <a:bodyPr/>
          <a:lstStyle/>
          <a:p>
            <a:r>
              <a:rPr lang="en-GB" sz="4000" dirty="0" smtClean="0"/>
              <a:t>Impact Based Forecasting – Step 2</a:t>
            </a:r>
            <a:endParaRPr lang="en-GB" sz="4000" dirty="0"/>
          </a:p>
        </p:txBody>
      </p:sp>
      <p:sp>
        <p:nvSpPr>
          <p:cNvPr id="8" name="TextBox 7"/>
          <p:cNvSpPr txBox="1"/>
          <p:nvPr/>
        </p:nvSpPr>
        <p:spPr>
          <a:xfrm>
            <a:off x="264695" y="2404767"/>
            <a:ext cx="8438147" cy="1960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571500" marR="0" indent="-57150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3600" b="0" i="0" u="none" strike="noStrike" cap="none" spc="0" normalizeH="0" baseline="0" dirty="0" smtClean="0">
                <a:ln>
                  <a:noFill/>
                </a:ln>
                <a:solidFill>
                  <a:schemeClr val="bg2"/>
                </a:solidFill>
                <a:effectLst/>
                <a:uFillTx/>
                <a:sym typeface="Helvetica Light"/>
              </a:rPr>
              <a:t>What is the potential to reduce these</a:t>
            </a:r>
            <a:r>
              <a:rPr kumimoji="0" lang="en-GB" sz="3600" b="0" i="0" u="none" strike="noStrike" cap="none" spc="0" normalizeH="0" dirty="0" smtClean="0">
                <a:ln>
                  <a:noFill/>
                </a:ln>
                <a:solidFill>
                  <a:schemeClr val="bg2"/>
                </a:solidFill>
                <a:effectLst/>
                <a:uFillTx/>
                <a:sym typeface="Helvetica Light"/>
              </a:rPr>
              <a:t> impacts (given perfect forecast information)?</a:t>
            </a:r>
            <a:endParaRPr kumimoji="0" lang="en-GB" sz="3600" b="0" i="0" u="none" strike="noStrike" cap="none" spc="0" normalizeH="0" baseline="0" dirty="0" smtClean="0">
              <a:ln>
                <a:noFill/>
              </a:ln>
              <a:solidFill>
                <a:schemeClr val="bg2"/>
              </a:solidFill>
              <a:effectLst/>
              <a:uFillTx/>
              <a:sym typeface="Helvetica Light"/>
            </a:endParaRPr>
          </a:p>
        </p:txBody>
      </p:sp>
    </p:spTree>
    <p:extLst>
      <p:ext uri="{BB962C8B-B14F-4D97-AF65-F5344CB8AC3E}">
        <p14:creationId xmlns:p14="http://schemas.microsoft.com/office/powerpoint/2010/main" val="54089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 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Met Office PowerPoint Template</Template>
  <TotalTime>6060</TotalTime>
  <Words>848</Words>
  <Application>Microsoft Office PowerPoint</Application>
  <PresentationFormat>On-screen Show (16:9)</PresentationFormat>
  <Paragraphs>134</Paragraphs>
  <Slides>23</Slides>
  <Notes>4</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23</vt:i4>
      </vt:variant>
    </vt:vector>
  </HeadingPairs>
  <TitlesOfParts>
    <vt:vector size="35" baseType="lpstr">
      <vt:lpstr>Arial</vt:lpstr>
      <vt:lpstr>Calibri</vt:lpstr>
      <vt:lpstr>Helvetica Light</vt:lpstr>
      <vt:lpstr>1 Met Office PowerPoint Template</vt:lpstr>
      <vt:lpstr>Custom Design</vt:lpstr>
      <vt:lpstr>1_Custom Design</vt:lpstr>
      <vt:lpstr>2_Custom Design</vt:lpstr>
      <vt:lpstr>3_Custom Design</vt:lpstr>
      <vt:lpstr>4_Custom Design</vt:lpstr>
      <vt:lpstr>5_Custom Design</vt:lpstr>
      <vt:lpstr>6_Custom Design</vt:lpstr>
      <vt:lpstr>7_Custom Design</vt:lpstr>
      <vt:lpstr>Impact Based Forecasting</vt:lpstr>
      <vt:lpstr>PowerPoint Presentation</vt:lpstr>
      <vt:lpstr>Impact Based Forecasting – Step 1</vt:lpstr>
      <vt:lpstr>PowerPoint Presentation</vt:lpstr>
      <vt:lpstr>PowerPoint Presentation</vt:lpstr>
      <vt:lpstr>PowerPoint Presentation</vt:lpstr>
      <vt:lpstr>PowerPoint Presentation</vt:lpstr>
      <vt:lpstr>PowerPoint Presentation</vt:lpstr>
      <vt:lpstr>Impact Based Forecasting – Step 2</vt:lpstr>
      <vt:lpstr>PowerPoint Presentation</vt:lpstr>
      <vt:lpstr>PowerPoint Presentation</vt:lpstr>
      <vt:lpstr>Impact Based Forecasting – Step 3</vt:lpstr>
      <vt:lpstr>PowerPoint Presentation</vt:lpstr>
      <vt:lpstr>PowerPoint Presentation</vt:lpstr>
      <vt:lpstr>PowerPoint Presentation</vt:lpstr>
      <vt:lpstr>Impact Based Forecasting – Step 4</vt:lpstr>
      <vt:lpstr>PowerPoint Presentation</vt:lpstr>
      <vt:lpstr>PowerPoint Presentation</vt:lpstr>
      <vt:lpstr>Impact Based Forecasting – Step 5</vt:lpstr>
      <vt:lpstr>PowerPoint Presentation</vt:lpstr>
      <vt:lpstr>Impact Based Forecasting – Step 6</vt:lpstr>
      <vt:lpstr>PowerPoint Presentation</vt:lpstr>
      <vt:lpstr>PowerPoint Presentation</vt:lpstr>
    </vt:vector>
  </TitlesOfParts>
  <Company>Met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 Board – BEIS SAM plan</dc:title>
  <dc:creator>rebecca.hemingway</dc:creator>
  <cp:lastModifiedBy>Issa Lele</cp:lastModifiedBy>
  <cp:revision>203</cp:revision>
  <dcterms:created xsi:type="dcterms:W3CDTF">2017-08-07T12:18:05Z</dcterms:created>
  <dcterms:modified xsi:type="dcterms:W3CDTF">2018-08-01T08:40:47Z</dcterms:modified>
</cp:coreProperties>
</file>