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jfif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30"/>
  </p:notesMasterIdLst>
  <p:sldIdLst>
    <p:sldId id="265" r:id="rId2"/>
    <p:sldId id="349" r:id="rId3"/>
    <p:sldId id="292" r:id="rId4"/>
    <p:sldId id="276" r:id="rId5"/>
    <p:sldId id="257" r:id="rId6"/>
    <p:sldId id="345" r:id="rId7"/>
    <p:sldId id="293" r:id="rId8"/>
    <p:sldId id="312" r:id="rId9"/>
    <p:sldId id="313" r:id="rId10"/>
    <p:sldId id="314" r:id="rId11"/>
    <p:sldId id="346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3" r:id="rId20"/>
    <p:sldId id="287" r:id="rId21"/>
    <p:sldId id="280" r:id="rId22"/>
    <p:sldId id="321" r:id="rId23"/>
    <p:sldId id="323" r:id="rId24"/>
    <p:sldId id="320" r:id="rId25"/>
    <p:sldId id="342" r:id="rId26"/>
    <p:sldId id="343" r:id="rId27"/>
    <p:sldId id="322" r:id="rId28"/>
    <p:sldId id="348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ylvia Quesad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6D68"/>
    <a:srgbClr val="2E7B86"/>
    <a:srgbClr val="707163"/>
    <a:srgbClr val="B0BFB7"/>
    <a:srgbClr val="3A2B1C"/>
    <a:srgbClr val="26272C"/>
    <a:srgbClr val="B7E7FE"/>
    <a:srgbClr val="C2F0FF"/>
    <a:srgbClr val="AB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6" autoAdjust="0"/>
    <p:restoredTop sz="92366" autoAdjust="0"/>
  </p:normalViewPr>
  <p:slideViewPr>
    <p:cSldViewPr snapToGrid="0">
      <p:cViewPr varScale="1">
        <p:scale>
          <a:sx n="70" d="100"/>
          <a:sy n="70" d="100"/>
        </p:scale>
        <p:origin x="-161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commentAuthors" Target="commentAuthor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00A825-7FBF-4B80-8F30-B8581C99660F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A9FECF-F284-4E15-968F-BC3986039E8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/>
            <a:t>Risk </a:t>
          </a:r>
          <a:r>
            <a:rPr lang="en-US" sz="1400" b="1" dirty="0" smtClean="0"/>
            <a:t>Information</a:t>
          </a:r>
          <a:endParaRPr lang="en-US" sz="1400" b="1" dirty="0"/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 smtClean="0">
              <a:solidFill>
                <a:schemeClr val="bg1"/>
              </a:solidFill>
            </a:rPr>
            <a:t>Assess Risks</a:t>
          </a:r>
          <a:endParaRPr lang="en-US" sz="1400" b="1" dirty="0">
            <a:solidFill>
              <a:schemeClr val="bg1"/>
            </a:solidFill>
          </a:endParaRPr>
        </a:p>
        <a:p>
          <a:pPr>
            <a:lnSpc>
              <a:spcPct val="100000"/>
            </a:lnSpc>
            <a:spcAft>
              <a:spcPts val="0"/>
            </a:spcAft>
          </a:pPr>
          <a:endParaRPr lang="en-US" sz="1400" dirty="0"/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>
              <a:solidFill>
                <a:schemeClr val="bg1"/>
              </a:solidFill>
            </a:rPr>
            <a:t>Are the hazards and the vulnerabilities well known?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en-US" sz="1400" dirty="0">
            <a:solidFill>
              <a:schemeClr val="bg1"/>
            </a:solidFill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>
              <a:solidFill>
                <a:schemeClr val="bg1"/>
              </a:solidFill>
            </a:rPr>
            <a:t>Are risk maps and data widely available?</a:t>
          </a:r>
          <a:endParaRPr lang="en-US" sz="1400" dirty="0"/>
        </a:p>
      </dgm:t>
    </dgm:pt>
    <dgm:pt modelId="{BB06F05F-4EF2-4BEA-A91A-30624FA0818B}" type="parTrans" cxnId="{2852B948-9ABE-42BB-81A8-FD1B57873C0F}">
      <dgm:prSet/>
      <dgm:spPr/>
      <dgm:t>
        <a:bodyPr/>
        <a:lstStyle/>
        <a:p>
          <a:endParaRPr lang="en-US"/>
        </a:p>
      </dgm:t>
    </dgm:pt>
    <dgm:pt modelId="{433A060A-B4C7-492E-9517-F458DE8E8927}" type="sibTrans" cxnId="{2852B948-9ABE-42BB-81A8-FD1B57873C0F}">
      <dgm:prSet/>
      <dgm:spPr/>
      <dgm:t>
        <a:bodyPr/>
        <a:lstStyle/>
        <a:p>
          <a:endParaRPr lang="en-US"/>
        </a:p>
      </dgm:t>
    </dgm:pt>
    <dgm:pt modelId="{2C8D691C-2610-4BEF-ABEA-CB2E353B33E4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/>
            <a:t>Monitoring </a:t>
          </a:r>
          <a:r>
            <a:rPr lang="en-US" sz="1400" b="1" dirty="0" smtClean="0"/>
            <a:t>and Early  </a:t>
          </a:r>
          <a:r>
            <a:rPr lang="en-US" sz="1400" b="1" dirty="0"/>
            <a:t>Warning </a:t>
          </a:r>
          <a:endParaRPr lang="en-US" sz="1400" b="1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 smtClean="0">
              <a:solidFill>
                <a:srgbClr val="000000"/>
              </a:solidFill>
            </a:rPr>
            <a:t>Develop </a:t>
          </a:r>
          <a:r>
            <a:rPr lang="en-US" sz="1400" b="1" dirty="0">
              <a:solidFill>
                <a:srgbClr val="000000"/>
              </a:solidFill>
            </a:rPr>
            <a:t>hazard monitoring and early warning services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en-US" sz="1400" dirty="0"/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>
              <a:solidFill>
                <a:schemeClr val="bg1"/>
              </a:solidFill>
            </a:rPr>
            <a:t>Are the right parameters being monitored?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en-US" sz="1400" dirty="0" smtClean="0">
            <a:solidFill>
              <a:schemeClr val="bg1"/>
            </a:solidFill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 smtClean="0">
              <a:solidFill>
                <a:schemeClr val="bg1"/>
              </a:solidFill>
            </a:rPr>
            <a:t>Can </a:t>
          </a:r>
          <a:r>
            <a:rPr lang="en-US" sz="1400" dirty="0">
              <a:solidFill>
                <a:schemeClr val="bg1"/>
              </a:solidFill>
            </a:rPr>
            <a:t>accurate and timely warnings be generated?</a:t>
          </a:r>
          <a:endParaRPr lang="en-US" sz="1400" dirty="0"/>
        </a:p>
      </dgm:t>
    </dgm:pt>
    <dgm:pt modelId="{97ACAF04-7F97-40A3-AA7C-03F29B53F28E}" type="parTrans" cxnId="{3FF03C66-227F-4FF2-A28B-60BB0DA2B0ED}">
      <dgm:prSet/>
      <dgm:spPr/>
      <dgm:t>
        <a:bodyPr/>
        <a:lstStyle/>
        <a:p>
          <a:endParaRPr lang="en-US"/>
        </a:p>
      </dgm:t>
    </dgm:pt>
    <dgm:pt modelId="{1088097D-60D9-4787-9C26-F19350E35452}" type="sibTrans" cxnId="{3FF03C66-227F-4FF2-A28B-60BB0DA2B0ED}">
      <dgm:prSet/>
      <dgm:spPr/>
      <dgm:t>
        <a:bodyPr/>
        <a:lstStyle/>
        <a:p>
          <a:endParaRPr lang="en-US"/>
        </a:p>
      </dgm:t>
    </dgm:pt>
    <dgm:pt modelId="{0CCB1549-E167-4365-AD0E-1D5B02CDCB3F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/>
            <a:t>Dissemination and Communication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 smtClean="0">
              <a:solidFill>
                <a:srgbClr val="000000"/>
              </a:solidFill>
            </a:rPr>
            <a:t>Communicating risks and </a:t>
          </a:r>
          <a:r>
            <a:rPr lang="en-US" sz="1400" b="1" dirty="0">
              <a:solidFill>
                <a:srgbClr val="000000"/>
              </a:solidFill>
            </a:rPr>
            <a:t>early warnings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en-US" sz="1400" dirty="0"/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>
              <a:solidFill>
                <a:schemeClr val="bg1"/>
              </a:solidFill>
            </a:rPr>
            <a:t>Do </a:t>
          </a:r>
          <a:r>
            <a:rPr lang="en-US" sz="1400" dirty="0" smtClean="0">
              <a:solidFill>
                <a:schemeClr val="bg1"/>
              </a:solidFill>
            </a:rPr>
            <a:t>warnings </a:t>
          </a:r>
          <a:r>
            <a:rPr lang="en-US" sz="1400" dirty="0">
              <a:solidFill>
                <a:schemeClr val="bg1"/>
              </a:solidFill>
            </a:rPr>
            <a:t>reach </a:t>
          </a:r>
          <a:r>
            <a:rPr lang="en-US" sz="1400" dirty="0" smtClean="0">
              <a:solidFill>
                <a:schemeClr val="bg1"/>
              </a:solidFill>
            </a:rPr>
            <a:t>those </a:t>
          </a:r>
          <a:r>
            <a:rPr lang="en-US" sz="1400" dirty="0">
              <a:solidFill>
                <a:schemeClr val="bg1"/>
              </a:solidFill>
            </a:rPr>
            <a:t>at risk?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en-US" sz="1400" dirty="0" smtClean="0">
            <a:solidFill>
              <a:schemeClr val="bg1"/>
            </a:solidFill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 smtClean="0">
              <a:solidFill>
                <a:schemeClr val="bg1"/>
              </a:solidFill>
            </a:rPr>
            <a:t>Is </a:t>
          </a:r>
          <a:r>
            <a:rPr lang="en-US" sz="1400" dirty="0">
              <a:solidFill>
                <a:schemeClr val="bg1"/>
              </a:solidFill>
            </a:rPr>
            <a:t>the warning information clear and </a:t>
          </a:r>
          <a:r>
            <a:rPr lang="en-US" sz="1400" dirty="0" smtClean="0">
              <a:solidFill>
                <a:schemeClr val="bg1"/>
              </a:solidFill>
            </a:rPr>
            <a:t>actionable</a:t>
          </a:r>
          <a:r>
            <a:rPr lang="en-US" sz="1400" dirty="0">
              <a:solidFill>
                <a:schemeClr val="bg1"/>
              </a:solidFill>
            </a:rPr>
            <a:t>?</a:t>
          </a:r>
          <a:endParaRPr lang="en-US" sz="1400" dirty="0"/>
        </a:p>
      </dgm:t>
    </dgm:pt>
    <dgm:pt modelId="{DA745F5E-7439-46F2-B92C-4ABBB22609B3}" type="parTrans" cxnId="{FFC3FD12-C153-481B-BBD6-1857938EFCFF}">
      <dgm:prSet/>
      <dgm:spPr/>
      <dgm:t>
        <a:bodyPr/>
        <a:lstStyle/>
        <a:p>
          <a:endParaRPr lang="en-US"/>
        </a:p>
      </dgm:t>
    </dgm:pt>
    <dgm:pt modelId="{CADD4CAC-FC07-4D2D-9D17-8E1D6FA9396B}" type="sibTrans" cxnId="{FFC3FD12-C153-481B-BBD6-1857938EFCFF}">
      <dgm:prSet/>
      <dgm:spPr/>
      <dgm:t>
        <a:bodyPr/>
        <a:lstStyle/>
        <a:p>
          <a:endParaRPr lang="en-US"/>
        </a:p>
      </dgm:t>
    </dgm:pt>
    <dgm:pt modelId="{DCD6B2F1-C4B0-4983-AFA6-73F6E00727D0}">
      <dgm:prSet phldrT="[Text]" custT="1"/>
      <dgm:spPr/>
      <dgm:t>
        <a:bodyPr/>
        <a:lstStyle/>
        <a:p>
          <a:r>
            <a:rPr lang="en-US" sz="1400" b="1" dirty="0"/>
            <a:t>Response Capability</a:t>
          </a:r>
        </a:p>
        <a:p>
          <a:r>
            <a:rPr lang="en-US" sz="1400" b="1" dirty="0">
              <a:solidFill>
                <a:srgbClr val="000000"/>
              </a:solidFill>
            </a:rPr>
            <a:t>Build national and community response capabilities</a:t>
          </a:r>
        </a:p>
        <a:p>
          <a:endParaRPr lang="en-US" sz="1400" dirty="0"/>
        </a:p>
        <a:p>
          <a:r>
            <a:rPr lang="en-US" sz="1400" dirty="0">
              <a:solidFill>
                <a:schemeClr val="bg1"/>
              </a:solidFill>
            </a:rPr>
            <a:t>Are response plans up to date and tested?</a:t>
          </a:r>
        </a:p>
        <a:p>
          <a:endParaRPr lang="en-US" sz="1400" dirty="0" smtClean="0">
            <a:solidFill>
              <a:schemeClr val="bg1"/>
            </a:solidFill>
          </a:endParaRPr>
        </a:p>
        <a:p>
          <a:r>
            <a:rPr lang="en-US" sz="1400" dirty="0" smtClean="0">
              <a:solidFill>
                <a:schemeClr val="bg1"/>
              </a:solidFill>
            </a:rPr>
            <a:t>Are </a:t>
          </a:r>
          <a:r>
            <a:rPr lang="en-US" sz="1400" dirty="0">
              <a:solidFill>
                <a:schemeClr val="bg1"/>
              </a:solidFill>
            </a:rPr>
            <a:t>people prepared and ready to react to warnings?</a:t>
          </a:r>
          <a:endParaRPr lang="en-US" sz="1400" dirty="0"/>
        </a:p>
      </dgm:t>
    </dgm:pt>
    <dgm:pt modelId="{542B1311-2998-4CC3-BA8D-F0DAEBEAD6BA}" type="parTrans" cxnId="{8C2CAF45-5275-4566-9200-67680F2513B8}">
      <dgm:prSet/>
      <dgm:spPr/>
      <dgm:t>
        <a:bodyPr/>
        <a:lstStyle/>
        <a:p>
          <a:endParaRPr lang="en-US"/>
        </a:p>
      </dgm:t>
    </dgm:pt>
    <dgm:pt modelId="{D69FA072-DF07-431A-BC5D-3712998E844F}" type="sibTrans" cxnId="{8C2CAF45-5275-4566-9200-67680F2513B8}">
      <dgm:prSet/>
      <dgm:spPr/>
      <dgm:t>
        <a:bodyPr/>
        <a:lstStyle/>
        <a:p>
          <a:endParaRPr lang="en-US"/>
        </a:p>
      </dgm:t>
    </dgm:pt>
    <dgm:pt modelId="{035CA2E1-95ED-4B07-8178-EE3198977405}" type="pres">
      <dgm:prSet presAssocID="{D400A825-7FBF-4B80-8F30-B8581C99660F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B18BBC1-0485-44F1-B0A1-76DCFAE4850D}" type="pres">
      <dgm:prSet presAssocID="{D400A825-7FBF-4B80-8F30-B8581C99660F}" presName="arrow" presStyleLbl="bgShp" presStyleIdx="0" presStyleCnt="1"/>
      <dgm:spPr/>
    </dgm:pt>
    <dgm:pt modelId="{BA85F264-6D23-4C5B-AE8F-A8481C89BBA3}" type="pres">
      <dgm:prSet presAssocID="{D400A825-7FBF-4B80-8F30-B8581C99660F}" presName="linearProcess" presStyleCnt="0"/>
      <dgm:spPr/>
    </dgm:pt>
    <dgm:pt modelId="{33A95E3A-41FF-4954-B0DA-291E3593873D}" type="pres">
      <dgm:prSet presAssocID="{6DA9FECF-F284-4E15-968F-BC3986039E82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AC4031-9744-483F-BEA8-74B42FCE63B7}" type="pres">
      <dgm:prSet presAssocID="{433A060A-B4C7-492E-9517-F458DE8E8927}" presName="sibTrans" presStyleCnt="0"/>
      <dgm:spPr/>
    </dgm:pt>
    <dgm:pt modelId="{B2D81902-7434-4F51-A425-DE14DE768276}" type="pres">
      <dgm:prSet presAssocID="{2C8D691C-2610-4BEF-ABEA-CB2E353B33E4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C38978-EA21-4B7D-A368-5BAD0D6F5936}" type="pres">
      <dgm:prSet presAssocID="{1088097D-60D9-4787-9C26-F19350E35452}" presName="sibTrans" presStyleCnt="0"/>
      <dgm:spPr/>
    </dgm:pt>
    <dgm:pt modelId="{097A9D9C-AA79-4C0E-8975-1A02F4970599}" type="pres">
      <dgm:prSet presAssocID="{0CCB1549-E167-4365-AD0E-1D5B02CDCB3F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870E95-5C23-4E32-A935-07B07C0AAC69}" type="pres">
      <dgm:prSet presAssocID="{CADD4CAC-FC07-4D2D-9D17-8E1D6FA9396B}" presName="sibTrans" presStyleCnt="0"/>
      <dgm:spPr/>
    </dgm:pt>
    <dgm:pt modelId="{897FCE41-86A6-4B5F-B7C1-F958AA9BBC0F}" type="pres">
      <dgm:prSet presAssocID="{DCD6B2F1-C4B0-4983-AFA6-73F6E00727D0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FF03C66-227F-4FF2-A28B-60BB0DA2B0ED}" srcId="{D400A825-7FBF-4B80-8F30-B8581C99660F}" destId="{2C8D691C-2610-4BEF-ABEA-CB2E353B33E4}" srcOrd="1" destOrd="0" parTransId="{97ACAF04-7F97-40A3-AA7C-03F29B53F28E}" sibTransId="{1088097D-60D9-4787-9C26-F19350E35452}"/>
    <dgm:cxn modelId="{6C5484F3-F7A1-4675-ACF5-C1089024040B}" type="presOf" srcId="{DCD6B2F1-C4B0-4983-AFA6-73F6E00727D0}" destId="{897FCE41-86A6-4B5F-B7C1-F958AA9BBC0F}" srcOrd="0" destOrd="0" presId="urn:microsoft.com/office/officeart/2005/8/layout/hProcess9"/>
    <dgm:cxn modelId="{2852B948-9ABE-42BB-81A8-FD1B57873C0F}" srcId="{D400A825-7FBF-4B80-8F30-B8581C99660F}" destId="{6DA9FECF-F284-4E15-968F-BC3986039E82}" srcOrd="0" destOrd="0" parTransId="{BB06F05F-4EF2-4BEA-A91A-30624FA0818B}" sibTransId="{433A060A-B4C7-492E-9517-F458DE8E8927}"/>
    <dgm:cxn modelId="{F79D83F8-C909-4793-8EDB-1085329AD6B4}" type="presOf" srcId="{0CCB1549-E167-4365-AD0E-1D5B02CDCB3F}" destId="{097A9D9C-AA79-4C0E-8975-1A02F4970599}" srcOrd="0" destOrd="0" presId="urn:microsoft.com/office/officeart/2005/8/layout/hProcess9"/>
    <dgm:cxn modelId="{FFC3FD12-C153-481B-BBD6-1857938EFCFF}" srcId="{D400A825-7FBF-4B80-8F30-B8581C99660F}" destId="{0CCB1549-E167-4365-AD0E-1D5B02CDCB3F}" srcOrd="2" destOrd="0" parTransId="{DA745F5E-7439-46F2-B92C-4ABBB22609B3}" sibTransId="{CADD4CAC-FC07-4D2D-9D17-8E1D6FA9396B}"/>
    <dgm:cxn modelId="{26BAC841-8D17-4B46-A76A-427334FBD519}" type="presOf" srcId="{D400A825-7FBF-4B80-8F30-B8581C99660F}" destId="{035CA2E1-95ED-4B07-8178-EE3198977405}" srcOrd="0" destOrd="0" presId="urn:microsoft.com/office/officeart/2005/8/layout/hProcess9"/>
    <dgm:cxn modelId="{8C2CAF45-5275-4566-9200-67680F2513B8}" srcId="{D400A825-7FBF-4B80-8F30-B8581C99660F}" destId="{DCD6B2F1-C4B0-4983-AFA6-73F6E00727D0}" srcOrd="3" destOrd="0" parTransId="{542B1311-2998-4CC3-BA8D-F0DAEBEAD6BA}" sibTransId="{D69FA072-DF07-431A-BC5D-3712998E844F}"/>
    <dgm:cxn modelId="{657C1F3F-2982-4017-B51C-9FB126C8FC19}" type="presOf" srcId="{2C8D691C-2610-4BEF-ABEA-CB2E353B33E4}" destId="{B2D81902-7434-4F51-A425-DE14DE768276}" srcOrd="0" destOrd="0" presId="urn:microsoft.com/office/officeart/2005/8/layout/hProcess9"/>
    <dgm:cxn modelId="{DA1117A5-A39B-4069-8D72-CD617814A53A}" type="presOf" srcId="{6DA9FECF-F284-4E15-968F-BC3986039E82}" destId="{33A95E3A-41FF-4954-B0DA-291E3593873D}" srcOrd="0" destOrd="0" presId="urn:microsoft.com/office/officeart/2005/8/layout/hProcess9"/>
    <dgm:cxn modelId="{7EBA9EDB-B6BA-49A8-A9CB-7BC9059B8AFB}" type="presParOf" srcId="{035CA2E1-95ED-4B07-8178-EE3198977405}" destId="{FB18BBC1-0485-44F1-B0A1-76DCFAE4850D}" srcOrd="0" destOrd="0" presId="urn:microsoft.com/office/officeart/2005/8/layout/hProcess9"/>
    <dgm:cxn modelId="{DE88216F-D4BB-4DE1-840B-C4E5AC5FC318}" type="presParOf" srcId="{035CA2E1-95ED-4B07-8178-EE3198977405}" destId="{BA85F264-6D23-4C5B-AE8F-A8481C89BBA3}" srcOrd="1" destOrd="0" presId="urn:microsoft.com/office/officeart/2005/8/layout/hProcess9"/>
    <dgm:cxn modelId="{AC93BD39-EE77-4E62-92BA-B37B5B707600}" type="presParOf" srcId="{BA85F264-6D23-4C5B-AE8F-A8481C89BBA3}" destId="{33A95E3A-41FF-4954-B0DA-291E3593873D}" srcOrd="0" destOrd="0" presId="urn:microsoft.com/office/officeart/2005/8/layout/hProcess9"/>
    <dgm:cxn modelId="{05254F66-B4E8-4891-AD0E-58B49CA1964B}" type="presParOf" srcId="{BA85F264-6D23-4C5B-AE8F-A8481C89BBA3}" destId="{A2AC4031-9744-483F-BEA8-74B42FCE63B7}" srcOrd="1" destOrd="0" presId="urn:microsoft.com/office/officeart/2005/8/layout/hProcess9"/>
    <dgm:cxn modelId="{1829754D-82C9-4D78-9368-2C64A8CAACB6}" type="presParOf" srcId="{BA85F264-6D23-4C5B-AE8F-A8481C89BBA3}" destId="{B2D81902-7434-4F51-A425-DE14DE768276}" srcOrd="2" destOrd="0" presId="urn:microsoft.com/office/officeart/2005/8/layout/hProcess9"/>
    <dgm:cxn modelId="{D39800B6-EF30-4C49-8AA6-A43A7EA0037F}" type="presParOf" srcId="{BA85F264-6D23-4C5B-AE8F-A8481C89BBA3}" destId="{77C38978-EA21-4B7D-A368-5BAD0D6F5936}" srcOrd="3" destOrd="0" presId="urn:microsoft.com/office/officeart/2005/8/layout/hProcess9"/>
    <dgm:cxn modelId="{397488F6-D783-4136-9B5E-FFDD6A32B956}" type="presParOf" srcId="{BA85F264-6D23-4C5B-AE8F-A8481C89BBA3}" destId="{097A9D9C-AA79-4C0E-8975-1A02F4970599}" srcOrd="4" destOrd="0" presId="urn:microsoft.com/office/officeart/2005/8/layout/hProcess9"/>
    <dgm:cxn modelId="{5729A3EC-7A78-4D24-A337-96EE8DAC19DA}" type="presParOf" srcId="{BA85F264-6D23-4C5B-AE8F-A8481C89BBA3}" destId="{5B870E95-5C23-4E32-A935-07B07C0AAC69}" srcOrd="5" destOrd="0" presId="urn:microsoft.com/office/officeart/2005/8/layout/hProcess9"/>
    <dgm:cxn modelId="{5308C4C2-6CDB-4B9E-B119-B6C094E758B3}" type="presParOf" srcId="{BA85F264-6D23-4C5B-AE8F-A8481C89BBA3}" destId="{897FCE41-86A6-4B5F-B7C1-F958AA9BBC0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18BBC1-0485-44F1-B0A1-76DCFAE4850D}">
      <dsp:nvSpPr>
        <dsp:cNvPr id="0" name=""/>
        <dsp:cNvSpPr/>
      </dsp:nvSpPr>
      <dsp:spPr>
        <a:xfrm>
          <a:off x="890794" y="0"/>
          <a:ext cx="10095671" cy="659226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A95E3A-41FF-4954-B0DA-291E3593873D}">
      <dsp:nvSpPr>
        <dsp:cNvPr id="0" name=""/>
        <dsp:cNvSpPr/>
      </dsp:nvSpPr>
      <dsp:spPr>
        <a:xfrm>
          <a:off x="4059" y="1977679"/>
          <a:ext cx="2637586" cy="26369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b="1" kern="1200" dirty="0"/>
            <a:t>Risk </a:t>
          </a:r>
          <a:r>
            <a:rPr lang="en-US" sz="1400" b="1" kern="1200" dirty="0" smtClean="0"/>
            <a:t>Information</a:t>
          </a:r>
          <a:endParaRPr lang="en-US" sz="1400" b="1" kern="1200" dirty="0"/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Assess Risks</a:t>
          </a:r>
          <a:endParaRPr lang="en-US" sz="1400" b="1" kern="1200" dirty="0">
            <a:solidFill>
              <a:schemeClr val="bg1"/>
            </a:solidFill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400" kern="1200" dirty="0"/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>
              <a:solidFill>
                <a:schemeClr val="bg1"/>
              </a:solidFill>
            </a:rPr>
            <a:t>Are the hazards and the vulnerabilities well known?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400" kern="1200" dirty="0">
            <a:solidFill>
              <a:schemeClr val="bg1"/>
            </a:solidFill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>
              <a:solidFill>
                <a:schemeClr val="bg1"/>
              </a:solidFill>
            </a:rPr>
            <a:t>Are risk maps and data widely available?</a:t>
          </a:r>
          <a:endParaRPr lang="en-US" sz="1400" kern="1200" dirty="0"/>
        </a:p>
      </dsp:txBody>
      <dsp:txXfrm>
        <a:off x="132782" y="2106402"/>
        <a:ext cx="2380140" cy="2379460"/>
      </dsp:txXfrm>
    </dsp:sp>
    <dsp:sp modelId="{B2D81902-7434-4F51-A425-DE14DE768276}">
      <dsp:nvSpPr>
        <dsp:cNvPr id="0" name=""/>
        <dsp:cNvSpPr/>
      </dsp:nvSpPr>
      <dsp:spPr>
        <a:xfrm>
          <a:off x="3081244" y="1977679"/>
          <a:ext cx="2637586" cy="26369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b="1" kern="1200" dirty="0"/>
            <a:t>Monitoring </a:t>
          </a:r>
          <a:r>
            <a:rPr lang="en-US" sz="1400" b="1" kern="1200" dirty="0" smtClean="0"/>
            <a:t>and Early  </a:t>
          </a:r>
          <a:r>
            <a:rPr lang="en-US" sz="1400" b="1" kern="1200" dirty="0"/>
            <a:t>Warning </a:t>
          </a:r>
          <a:endParaRPr lang="en-US" sz="1400" b="1" kern="1200" dirty="0" smtClean="0"/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b="1" kern="1200" dirty="0" smtClean="0">
              <a:solidFill>
                <a:srgbClr val="000000"/>
              </a:solidFill>
            </a:rPr>
            <a:t>Develop </a:t>
          </a:r>
          <a:r>
            <a:rPr lang="en-US" sz="1400" b="1" kern="1200" dirty="0">
              <a:solidFill>
                <a:srgbClr val="000000"/>
              </a:solidFill>
            </a:rPr>
            <a:t>hazard monitoring and early warning services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400" kern="1200" dirty="0"/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>
              <a:solidFill>
                <a:schemeClr val="bg1"/>
              </a:solidFill>
            </a:rPr>
            <a:t>Are the right parameters being monitored?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400" kern="1200" dirty="0" smtClean="0">
            <a:solidFill>
              <a:schemeClr val="bg1"/>
            </a:solidFill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 smtClean="0">
              <a:solidFill>
                <a:schemeClr val="bg1"/>
              </a:solidFill>
            </a:rPr>
            <a:t>Can </a:t>
          </a:r>
          <a:r>
            <a:rPr lang="en-US" sz="1400" kern="1200" dirty="0">
              <a:solidFill>
                <a:schemeClr val="bg1"/>
              </a:solidFill>
            </a:rPr>
            <a:t>accurate and timely warnings be generated?</a:t>
          </a:r>
          <a:endParaRPr lang="en-US" sz="1400" kern="1200" dirty="0"/>
        </a:p>
      </dsp:txBody>
      <dsp:txXfrm>
        <a:off x="3209967" y="2106402"/>
        <a:ext cx="2380140" cy="2379460"/>
      </dsp:txXfrm>
    </dsp:sp>
    <dsp:sp modelId="{097A9D9C-AA79-4C0E-8975-1A02F4970599}">
      <dsp:nvSpPr>
        <dsp:cNvPr id="0" name=""/>
        <dsp:cNvSpPr/>
      </dsp:nvSpPr>
      <dsp:spPr>
        <a:xfrm>
          <a:off x="6158428" y="1977679"/>
          <a:ext cx="2637586" cy="26369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b="1" kern="1200" dirty="0"/>
            <a:t>Dissemination and Communication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b="1" kern="1200" dirty="0" smtClean="0">
              <a:solidFill>
                <a:srgbClr val="000000"/>
              </a:solidFill>
            </a:rPr>
            <a:t>Communicating risks and </a:t>
          </a:r>
          <a:r>
            <a:rPr lang="en-US" sz="1400" b="1" kern="1200" dirty="0">
              <a:solidFill>
                <a:srgbClr val="000000"/>
              </a:solidFill>
            </a:rPr>
            <a:t>early warnings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400" kern="1200" dirty="0"/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>
              <a:solidFill>
                <a:schemeClr val="bg1"/>
              </a:solidFill>
            </a:rPr>
            <a:t>Do </a:t>
          </a:r>
          <a:r>
            <a:rPr lang="en-US" sz="1400" kern="1200" dirty="0" smtClean="0">
              <a:solidFill>
                <a:schemeClr val="bg1"/>
              </a:solidFill>
            </a:rPr>
            <a:t>warnings </a:t>
          </a:r>
          <a:r>
            <a:rPr lang="en-US" sz="1400" kern="1200" dirty="0">
              <a:solidFill>
                <a:schemeClr val="bg1"/>
              </a:solidFill>
            </a:rPr>
            <a:t>reach </a:t>
          </a:r>
          <a:r>
            <a:rPr lang="en-US" sz="1400" kern="1200" dirty="0" smtClean="0">
              <a:solidFill>
                <a:schemeClr val="bg1"/>
              </a:solidFill>
            </a:rPr>
            <a:t>those </a:t>
          </a:r>
          <a:r>
            <a:rPr lang="en-US" sz="1400" kern="1200" dirty="0">
              <a:solidFill>
                <a:schemeClr val="bg1"/>
              </a:solidFill>
            </a:rPr>
            <a:t>at risk?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400" kern="1200" dirty="0" smtClean="0">
            <a:solidFill>
              <a:schemeClr val="bg1"/>
            </a:solidFill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 smtClean="0">
              <a:solidFill>
                <a:schemeClr val="bg1"/>
              </a:solidFill>
            </a:rPr>
            <a:t>Is </a:t>
          </a:r>
          <a:r>
            <a:rPr lang="en-US" sz="1400" kern="1200" dirty="0">
              <a:solidFill>
                <a:schemeClr val="bg1"/>
              </a:solidFill>
            </a:rPr>
            <a:t>the warning information clear and </a:t>
          </a:r>
          <a:r>
            <a:rPr lang="en-US" sz="1400" kern="1200" dirty="0" smtClean="0">
              <a:solidFill>
                <a:schemeClr val="bg1"/>
              </a:solidFill>
            </a:rPr>
            <a:t>actionable</a:t>
          </a:r>
          <a:r>
            <a:rPr lang="en-US" sz="1400" kern="1200" dirty="0">
              <a:solidFill>
                <a:schemeClr val="bg1"/>
              </a:solidFill>
            </a:rPr>
            <a:t>?</a:t>
          </a:r>
          <a:endParaRPr lang="en-US" sz="1400" kern="1200" dirty="0"/>
        </a:p>
      </dsp:txBody>
      <dsp:txXfrm>
        <a:off x="6287151" y="2106402"/>
        <a:ext cx="2380140" cy="2379460"/>
      </dsp:txXfrm>
    </dsp:sp>
    <dsp:sp modelId="{897FCE41-86A6-4B5F-B7C1-F958AA9BBC0F}">
      <dsp:nvSpPr>
        <dsp:cNvPr id="0" name=""/>
        <dsp:cNvSpPr/>
      </dsp:nvSpPr>
      <dsp:spPr>
        <a:xfrm>
          <a:off x="9235613" y="1977679"/>
          <a:ext cx="2637586" cy="26369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Response Capability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000000"/>
              </a:solidFill>
            </a:rPr>
            <a:t>Build national and community response capabilities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chemeClr val="bg1"/>
              </a:solidFill>
            </a:rPr>
            <a:t>Are response plans up to date and tested?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>
            <a:solidFill>
              <a:schemeClr val="bg1"/>
            </a:solidFill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bg1"/>
              </a:solidFill>
            </a:rPr>
            <a:t>Are </a:t>
          </a:r>
          <a:r>
            <a:rPr lang="en-US" sz="1400" kern="1200" dirty="0">
              <a:solidFill>
                <a:schemeClr val="bg1"/>
              </a:solidFill>
            </a:rPr>
            <a:t>people prepared and ready to react to warnings?</a:t>
          </a:r>
          <a:endParaRPr lang="en-US" sz="1400" kern="1200" dirty="0"/>
        </a:p>
      </dsp:txBody>
      <dsp:txXfrm>
        <a:off x="9364336" y="2106402"/>
        <a:ext cx="2380140" cy="23794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8369C-3547-44B9-8717-0879532134CF}" type="datetimeFigureOut">
              <a:rPr lang="en-US" smtClean="0"/>
              <a:t>2/23/19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F3EFF-DA9F-4212-A26A-687F1B408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532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8287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6981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973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F7F9F-AE9C-412B-B28D-6DBFDBC56D7A}" type="slidenum">
              <a:rPr lang="en-ZA" smtClean="0"/>
              <a:t>10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84511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912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>
                <a:solidFill>
                  <a:schemeClr val="tx1"/>
                </a:solidFill>
                <a:latin typeface="+mn-lt"/>
              </a:rPr>
              <a:t>Accurate warnings were issued by the Philippine meteorological agency (PAGASA) – for heavy rain and winds in time, and the government deployed planes and helicopters to the regions most likely to be affected. </a:t>
            </a:r>
            <a:endParaRPr lang="en-US" sz="1100" dirty="0"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110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1780D-3439-4345-B4C5-FEF9D652717C}" type="datetime1">
              <a:rPr lang="en-US" smtClean="0"/>
              <a:t>2/23/19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83A55-06E1-41CB-B0C7-CD6983F056DA}" type="datetime1">
              <a:rPr lang="en-US" smtClean="0"/>
              <a:t>2/23/19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17BA-79C1-43E2-990A-D8B352CE8D5E}" type="datetime1">
              <a:rPr lang="en-US" smtClean="0"/>
              <a:t>2/23/19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3C9C-98E1-484F-AD61-067882633F30}" type="datetime1">
              <a:rPr lang="en-US" smtClean="0"/>
              <a:t>2/23/19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AD5D4-945F-436B-8550-1446B8165A38}" type="datetime1">
              <a:rPr lang="en-US" smtClean="0"/>
              <a:t>2/23/19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FC6B-7C94-4780-94B1-C5C34BFC8FED}" type="datetime1">
              <a:rPr lang="en-US" smtClean="0"/>
              <a:t>2/23/19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96C0-DD86-496F-B4C5-2CB68C374976}" type="datetime1">
              <a:rPr lang="en-US" smtClean="0"/>
              <a:t>2/23/19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1A498-8F81-4A5C-B993-2F656F2C6BD5}" type="datetime1">
              <a:rPr lang="en-US" smtClean="0"/>
              <a:t>2/23/19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4349D-0FBA-43D5-B745-B9ABED9080F1}" type="datetime1">
              <a:rPr lang="en-US" smtClean="0"/>
              <a:t>2/23/19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09" y="6217622"/>
            <a:ext cx="7316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611662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9F666-2B21-46B1-ACB0-5389825B1614}" type="datetime1">
              <a:rPr lang="en-US" smtClean="0"/>
              <a:t>2/23/19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01D11-4DD6-4FC7-A224-C2B83A0A0C86}" type="datetime1">
              <a:rPr lang="en-US" smtClean="0"/>
              <a:t>2/23/19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8C861-C46E-4749-B6E4-B9C1C66E5E48}" type="datetime1">
              <a:rPr lang="en-US" smtClean="0"/>
              <a:t>2/23/19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79EB-484E-45C2-8627-F93B5CF5F4DD}" type="datetime1">
              <a:rPr lang="en-US" smtClean="0"/>
              <a:t>2/23/19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C5C9-23AD-43F2-B024-B7D512A03472}" type="datetime1">
              <a:rPr lang="en-US" smtClean="0"/>
              <a:t>2/23/19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6D4E5-5FF9-4B04-BD43-F4F80531D1E9}" type="datetime1">
              <a:rPr lang="en-US" smtClean="0"/>
              <a:t>2/23/19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71A3-C71C-40DC-979C-D9B7E1E4F903}" type="datetime1">
              <a:rPr lang="en-US" smtClean="0"/>
              <a:t>2/23/19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BA1C-3AD8-45F5-95ED-577AEA09EA5A}" type="datetime1">
              <a:rPr lang="en-US" smtClean="0"/>
              <a:t>2/23/19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C1B76E9-A7AB-4F56-8EF4-762EF1375A5C}" type="datetime1">
              <a:rPr lang="en-US" smtClean="0"/>
              <a:t>2/23/19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4" Type="http://schemas.openxmlformats.org/officeDocument/2006/relationships/image" Target="../media/image16.jpg"/><Relationship Id="rId5" Type="http://schemas.openxmlformats.org/officeDocument/2006/relationships/image" Target="../media/image17.jfif"/><Relationship Id="rId6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hyperlink" Target="https://sg.news.yahoo.com/typhoon-fitow-kills-10-east-china-province-171952703.html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hyperlink" Target="https://www.express.co.uk/news/world/435222/China-hit-by-flooding-after-typhoon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ed.ucar.edu" TargetMode="External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ctrTitle" idx="4294967295"/>
          </p:nvPr>
        </p:nvSpPr>
        <p:spPr>
          <a:xfrm>
            <a:off x="4624654" y="1573854"/>
            <a:ext cx="5651460" cy="3034431"/>
          </a:xfrm>
          <a:prstGeom prst="rect">
            <a:avLst/>
          </a:prstGeom>
          <a:noFill/>
        </p:spPr>
        <p:txBody>
          <a:bodyPr vert="horz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33333"/>
            </a:pPr>
            <a:r>
              <a:rPr lang="en-US" sz="3600" b="1" dirty="0" smtClean="0"/>
              <a:t>Introduction to Impact</a:t>
            </a:r>
            <a:r>
              <a:rPr lang="en-US" sz="3600" b="1" dirty="0"/>
              <a:t>-Based Forecast and Warning </a:t>
            </a:r>
            <a:r>
              <a:rPr lang="en-US" sz="3600" b="1" dirty="0" smtClean="0"/>
              <a:t>Process</a:t>
            </a:r>
            <a:br>
              <a:rPr lang="en-US" sz="3600" b="1" dirty="0" smtClean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smtClean="0"/>
              <a:t>Dr</a:t>
            </a:r>
            <a:r>
              <a:rPr lang="en-US" sz="3200" b="1" dirty="0"/>
              <a:t>. </a:t>
            </a:r>
            <a:r>
              <a:rPr lang="en-US" sz="3200" b="1" dirty="0" smtClean="0"/>
              <a:t>Elizabeth </a:t>
            </a:r>
            <a:r>
              <a:rPr lang="en-US" sz="3200" b="1" dirty="0" smtClean="0"/>
              <a:t>Page</a:t>
            </a:r>
            <a:br>
              <a:rPr lang="en-US" sz="3200" b="1" dirty="0" smtClean="0"/>
            </a:br>
            <a:r>
              <a:rPr lang="en-US" sz="2400" b="1" dirty="0" smtClean="0"/>
              <a:t>Director, The COMET Program</a:t>
            </a:r>
            <a:endParaRPr lang="en" sz="2400"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" name="Picture 5" descr="C:\Documents and Settings\eugene.poolman\My Documents\Doc1 SlideShows Archive\Wx pics\Snow\200809 snow_bulw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8" b="7550"/>
          <a:stretch>
            <a:fillRect/>
          </a:stretch>
        </p:blipFill>
        <p:spPr bwMode="auto">
          <a:xfrm>
            <a:off x="0" y="128314"/>
            <a:ext cx="2743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4" descr="soweto flood p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3203"/>
            <a:ext cx="2743200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Documents and Settings\eugene.poolman\My Documents\Doc1 SlideShows Archive\Wx pics\Flood pics\Suidkus Nov 2007\Grootbrak4jpg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0"/>
          <a:stretch>
            <a:fillRect/>
          </a:stretch>
        </p:blipFill>
        <p:spPr bwMode="auto">
          <a:xfrm>
            <a:off x="0" y="4547914"/>
            <a:ext cx="2743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Documents and Settings\eugene.poolman\My Documents\Doc1 SlideShows Archive\Wx pics\Fires\20090208 CT fires\moun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4815"/>
          <a:stretch>
            <a:fillRect/>
          </a:stretch>
        </p:blipFill>
        <p:spPr bwMode="auto">
          <a:xfrm>
            <a:off x="0" y="1576114"/>
            <a:ext cx="2743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hape 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78547" y="5457058"/>
            <a:ext cx="1551925" cy="1289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62" descr="NWS Logo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14768" y="5638362"/>
            <a:ext cx="1004359" cy="9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916" y="5638362"/>
            <a:ext cx="1015267" cy="9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Screen Shot 2019-02-24 at 8.44.38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3" y="5871037"/>
            <a:ext cx="11303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30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176754" y="1993675"/>
            <a:ext cx="2503583" cy="55085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2400" dirty="0">
                <a:latin typeface="Aharoni" panose="02010803020104030203" pitchFamily="2" charset="-79"/>
                <a:cs typeface="Aharoni" panose="02010803020104030203" pitchFamily="2" charset="-79"/>
              </a:rPr>
              <a:t>Moving from: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80032" y="2508178"/>
            <a:ext cx="4329629" cy="141272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100" dirty="0">
                <a:solidFill>
                  <a:schemeClr val="bg1"/>
                </a:solidFill>
              </a:rPr>
              <a:t>What the weather will </a:t>
            </a:r>
            <a:r>
              <a:rPr lang="en-ZA" sz="2100" b="1" i="1" dirty="0">
                <a:solidFill>
                  <a:schemeClr val="bg1"/>
                </a:solidFill>
              </a:rPr>
              <a:t>be</a:t>
            </a:r>
            <a:r>
              <a:rPr lang="en-ZA" sz="2100" dirty="0">
                <a:solidFill>
                  <a:schemeClr val="bg1"/>
                </a:solidFill>
              </a:rPr>
              <a:t>: </a:t>
            </a:r>
          </a:p>
          <a:p>
            <a:pPr algn="ctr"/>
            <a:r>
              <a:rPr lang="en-ZA" sz="2100" dirty="0">
                <a:solidFill>
                  <a:schemeClr val="tx1">
                    <a:lumMod val="85000"/>
                  </a:schemeClr>
                </a:solidFill>
              </a:rPr>
              <a:t>- 50mm in 24 hours</a:t>
            </a:r>
          </a:p>
          <a:p>
            <a:pPr algn="ctr"/>
            <a:r>
              <a:rPr lang="en-ZA" sz="2100" dirty="0">
                <a:solidFill>
                  <a:schemeClr val="tx1">
                    <a:lumMod val="85000"/>
                  </a:schemeClr>
                </a:solidFill>
              </a:rPr>
              <a:t>- 35 knot winds</a:t>
            </a: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197907" y="2552024"/>
            <a:ext cx="4516916" cy="1412726"/>
          </a:xfrm>
          <a:prstGeom prst="roundRect">
            <a:avLst/>
          </a:prstGeom>
          <a:solidFill>
            <a:srgbClr val="3182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ZA" sz="2100" spc="0" dirty="0">
                <a:solidFill>
                  <a:srgbClr val="000000"/>
                </a:solidFill>
                <a:effectLst/>
                <a:latin typeface="+mn-lt"/>
              </a:rPr>
              <a:t>What the weather will </a:t>
            </a:r>
            <a:r>
              <a:rPr lang="en-ZA" sz="2100" b="1" i="1" spc="0" dirty="0">
                <a:solidFill>
                  <a:srgbClr val="000000"/>
                </a:solidFill>
                <a:effectLst/>
                <a:latin typeface="+mn-lt"/>
              </a:rPr>
              <a:t>do</a:t>
            </a:r>
            <a:r>
              <a:rPr lang="en-ZA" sz="2100" spc="0" dirty="0">
                <a:solidFill>
                  <a:srgbClr val="000000"/>
                </a:solidFill>
                <a:effectLst/>
                <a:latin typeface="+mn-lt"/>
              </a:rPr>
              <a:t>: </a:t>
            </a:r>
            <a:br>
              <a:rPr lang="en-ZA" sz="2100" spc="0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en-ZA" sz="2100" spc="0" dirty="0">
                <a:solidFill>
                  <a:schemeClr val="tx1">
                    <a:lumMod val="85000"/>
                  </a:schemeClr>
                </a:solidFill>
                <a:effectLst/>
                <a:latin typeface="+mn-lt"/>
              </a:rPr>
              <a:t>- Roads flooded</a:t>
            </a:r>
            <a:br>
              <a:rPr lang="en-ZA" sz="2100" spc="0" dirty="0">
                <a:solidFill>
                  <a:schemeClr val="tx1">
                    <a:lumMod val="85000"/>
                  </a:schemeClr>
                </a:solidFill>
                <a:effectLst/>
                <a:latin typeface="+mn-lt"/>
              </a:rPr>
            </a:br>
            <a:r>
              <a:rPr lang="en-ZA" sz="2100" spc="0" dirty="0">
                <a:solidFill>
                  <a:schemeClr val="tx1">
                    <a:lumMod val="85000"/>
                  </a:schemeClr>
                </a:solidFill>
                <a:effectLst/>
                <a:latin typeface="+mn-lt"/>
              </a:rPr>
              <a:t>- Communities cut off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580524" y="1844291"/>
            <a:ext cx="1751683" cy="70024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2400" dirty="0">
                <a:latin typeface="Aharoni" panose="02010803020104030203" pitchFamily="2" charset="-79"/>
                <a:cs typeface="Aharoni" panose="02010803020104030203" pitchFamily="2" charset="-79"/>
              </a:rPr>
              <a:t>To:</a:t>
            </a:r>
          </a:p>
        </p:txBody>
      </p:sp>
      <p:sp>
        <p:nvSpPr>
          <p:cNvPr id="9" name="Curved Down Arrow 8"/>
          <p:cNvSpPr/>
          <p:nvPr/>
        </p:nvSpPr>
        <p:spPr>
          <a:xfrm>
            <a:off x="4910451" y="2043034"/>
            <a:ext cx="2627523" cy="433189"/>
          </a:xfrm>
          <a:prstGeom prst="curvedDownArrow">
            <a:avLst/>
          </a:prstGeom>
          <a:solidFill>
            <a:srgbClr val="00206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05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4195651"/>
            <a:ext cx="2362291" cy="17717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926" y="4235682"/>
            <a:ext cx="2985502" cy="1679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868" y="4194887"/>
            <a:ext cx="1145279" cy="19264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74" y="4235682"/>
            <a:ext cx="2663768" cy="1498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581275" y="285750"/>
            <a:ext cx="6858000" cy="640340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en-Z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</a:t>
            </a:r>
            <a:r>
              <a:rPr lang="en-Z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-Based </a:t>
            </a:r>
            <a:r>
              <a:rPr lang="en-Z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forecasting </a:t>
            </a:r>
            <a:endParaRPr lang="en-ZA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5800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en-US" sz="40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Key Concepts for IBF</a:t>
            </a:r>
            <a:endParaRPr lang="en-US" sz="4000" dirty="0">
              <a:solidFill>
                <a:schemeClr val="accent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Hazard</a:t>
            </a:r>
          </a:p>
          <a:p>
            <a:r>
              <a:rPr lang="en-US" dirty="0"/>
              <a:t>Forecast </a:t>
            </a:r>
            <a:r>
              <a:rPr lang="en-US" dirty="0" smtClean="0"/>
              <a:t>uncertainty</a:t>
            </a:r>
          </a:p>
          <a:p>
            <a:r>
              <a:rPr lang="en-US" dirty="0" smtClean="0"/>
              <a:t>Exposure</a:t>
            </a:r>
          </a:p>
          <a:p>
            <a:r>
              <a:rPr lang="en-US" dirty="0" smtClean="0"/>
              <a:t>Vulnerability</a:t>
            </a:r>
          </a:p>
          <a:p>
            <a:r>
              <a:rPr lang="en-US" dirty="0" smtClean="0"/>
              <a:t>Risk</a:t>
            </a:r>
          </a:p>
          <a:p>
            <a:r>
              <a:rPr lang="en-US" dirty="0" smtClean="0"/>
              <a:t>Partnerships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932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6303" r="32137"/>
          <a:stretch/>
        </p:blipFill>
        <p:spPr>
          <a:xfrm>
            <a:off x="5025426" y="1143716"/>
            <a:ext cx="6501395" cy="48624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5821" y="4514168"/>
            <a:ext cx="372696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900" dirty="0">
              <a:latin typeface="Arial" panose="020B0604020202020204" pitchFamily="34" charset="0"/>
            </a:endParaRPr>
          </a:p>
          <a:p>
            <a:r>
              <a:rPr lang="en-US" sz="2400" dirty="0" smtClean="0"/>
              <a:t>How </a:t>
            </a:r>
            <a:r>
              <a:rPr lang="en-US" sz="2400" dirty="0"/>
              <a:t>does a good forecast, become a bad </a:t>
            </a:r>
            <a:r>
              <a:rPr lang="en-US" sz="2400" dirty="0" smtClean="0"/>
              <a:t>outcome?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87016" y="2138313"/>
            <a:ext cx="4422914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900" dirty="0">
              <a:latin typeface="Arial" panose="020B0604020202020204" pitchFamily="34" charset="0"/>
            </a:endParaRPr>
          </a:p>
          <a:p>
            <a:r>
              <a:rPr lang="en-US" sz="2800" dirty="0">
                <a:solidFill>
                  <a:srgbClr val="FFC000"/>
                </a:solidFill>
              </a:rPr>
              <a:t>W</a:t>
            </a:r>
            <a:r>
              <a:rPr lang="en-US" sz="2800" dirty="0" smtClean="0">
                <a:solidFill>
                  <a:srgbClr val="FFC000"/>
                </a:solidFill>
              </a:rPr>
              <a:t>hat </a:t>
            </a:r>
            <a:r>
              <a:rPr lang="en-US" sz="2800" dirty="0">
                <a:solidFill>
                  <a:srgbClr val="FFC000"/>
                </a:solidFill>
              </a:rPr>
              <a:t>causes hazards to become human </a:t>
            </a:r>
            <a:r>
              <a:rPr lang="en-US" sz="2800" dirty="0" smtClean="0">
                <a:solidFill>
                  <a:srgbClr val="FFC000"/>
                </a:solidFill>
              </a:rPr>
              <a:t>disasters?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5163" y="319287"/>
            <a:ext cx="4008115" cy="1121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900" dirty="0">
              <a:latin typeface="Arial" panose="020B0604020202020204" pitchFamily="34" charset="0"/>
            </a:endParaRPr>
          </a:p>
          <a:p>
            <a:r>
              <a:rPr lang="en-US" sz="2800" b="1" dirty="0"/>
              <a:t>Moving Towards Impact based Forecasting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53833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512" t="11205" r="1880" b="10535"/>
          <a:stretch/>
        </p:blipFill>
        <p:spPr>
          <a:xfrm>
            <a:off x="6531587" y="222108"/>
            <a:ext cx="4898413" cy="62979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1491" y="360079"/>
            <a:ext cx="5009322" cy="6201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900" dirty="0">
              <a:latin typeface="Arial" panose="020B0604020202020204" pitchFamily="34" charset="0"/>
            </a:endParaRPr>
          </a:p>
          <a:p>
            <a:r>
              <a:rPr lang="en-US" sz="2800" dirty="0">
                <a:solidFill>
                  <a:srgbClr val="FFC000"/>
                </a:solidFill>
              </a:rPr>
              <a:t>Case Study – India</a:t>
            </a:r>
          </a:p>
          <a:p>
            <a:endParaRPr lang="en-US" sz="2400" dirty="0"/>
          </a:p>
          <a:p>
            <a:r>
              <a:rPr lang="en-US" sz="2400" dirty="0"/>
              <a:t>Event: Flooding</a:t>
            </a:r>
          </a:p>
          <a:p>
            <a:r>
              <a:rPr lang="en-US" sz="2400" dirty="0"/>
              <a:t>Place Uttarakhand, India</a:t>
            </a:r>
          </a:p>
          <a:p>
            <a:r>
              <a:rPr lang="en-US" sz="2400" dirty="0"/>
              <a:t>Date: 14-17 June, 2013 </a:t>
            </a:r>
          </a:p>
          <a:p>
            <a:endParaRPr lang="en-US" sz="2400" dirty="0"/>
          </a:p>
          <a:p>
            <a:r>
              <a:rPr lang="en-US" sz="2400" dirty="0"/>
              <a:t>Synopsis:</a:t>
            </a:r>
          </a:p>
          <a:p>
            <a:r>
              <a:rPr lang="en-US" sz="2400" dirty="0" smtClean="0"/>
              <a:t>A </a:t>
            </a:r>
            <a:r>
              <a:rPr lang="en-US" sz="2400" dirty="0"/>
              <a:t>convective storm </a:t>
            </a:r>
            <a:r>
              <a:rPr lang="en-US" sz="2400" dirty="0" smtClean="0"/>
              <a:t>brings 340 </a:t>
            </a:r>
            <a:r>
              <a:rPr lang="en-US" sz="2400" dirty="0"/>
              <a:t>mm of </a:t>
            </a:r>
            <a:r>
              <a:rPr lang="en-US" sz="2400" dirty="0" smtClean="0"/>
              <a:t>rainfall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375</a:t>
            </a:r>
            <a:r>
              <a:rPr lang="en-US" sz="2400" dirty="0"/>
              <a:t>% </a:t>
            </a:r>
            <a:r>
              <a:rPr lang="en-US" sz="2400" dirty="0" smtClean="0"/>
              <a:t>of the </a:t>
            </a:r>
            <a:r>
              <a:rPr lang="en-US" sz="2400" dirty="0"/>
              <a:t>daily normal </a:t>
            </a:r>
            <a:r>
              <a:rPr lang="en-US" sz="2400" dirty="0" smtClean="0"/>
              <a:t>during monsoon season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D</a:t>
            </a:r>
            <a:r>
              <a:rPr lang="en-US" sz="2400" dirty="0" smtClean="0"/>
              <a:t>evastating </a:t>
            </a:r>
            <a:r>
              <a:rPr lang="en-US" sz="2400" dirty="0"/>
              <a:t>floods and </a:t>
            </a:r>
            <a:r>
              <a:rPr lang="en-US" sz="2400" dirty="0" smtClean="0"/>
              <a:t>landslides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Impact:</a:t>
            </a:r>
          </a:p>
          <a:p>
            <a:r>
              <a:rPr lang="en-US" sz="2400" dirty="0" smtClean="0"/>
              <a:t>Over </a:t>
            </a:r>
            <a:r>
              <a:rPr lang="en-US" sz="2400" dirty="0"/>
              <a:t>5700 </a:t>
            </a:r>
            <a:r>
              <a:rPr lang="en-US" sz="2400" dirty="0" smtClean="0"/>
              <a:t>fatalities, 4200 villages affected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8633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531" r="839"/>
          <a:stretch/>
        </p:blipFill>
        <p:spPr>
          <a:xfrm>
            <a:off x="1848679" y="669717"/>
            <a:ext cx="8821870" cy="60607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45926" y="146497"/>
            <a:ext cx="4989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Region before and after flooding</a:t>
            </a:r>
          </a:p>
        </p:txBody>
      </p:sp>
    </p:spTree>
    <p:extLst>
      <p:ext uri="{BB962C8B-B14F-4D97-AF65-F5344CB8AC3E}">
        <p14:creationId xmlns:p14="http://schemas.microsoft.com/office/powerpoint/2010/main" val="3833267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8504" y="764921"/>
            <a:ext cx="4391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What </a:t>
            </a:r>
            <a:r>
              <a:rPr lang="en-US" sz="2800" dirty="0" smtClean="0">
                <a:solidFill>
                  <a:srgbClr val="FFC000"/>
                </a:solidFill>
              </a:rPr>
              <a:t>worked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619" y="143495"/>
            <a:ext cx="4733925" cy="63722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1148" y="1960929"/>
            <a:ext cx="566412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smtClean="0"/>
              <a:t>Forecasts </a:t>
            </a:r>
            <a:r>
              <a:rPr lang="en-US" sz="2400" dirty="0"/>
              <a:t>of heavy rainfall three days ahead of </a:t>
            </a:r>
            <a:r>
              <a:rPr lang="en-US" sz="2400" dirty="0" smtClean="0"/>
              <a:t>event</a:t>
            </a:r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Weather warnings were </a:t>
            </a:r>
            <a:r>
              <a:rPr lang="en-US" sz="2400" dirty="0" smtClean="0"/>
              <a:t>issued</a:t>
            </a:r>
          </a:p>
          <a:p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Media reported the forecasted heavy </a:t>
            </a:r>
            <a:r>
              <a:rPr lang="en-US" sz="2400" dirty="0" smtClean="0"/>
              <a:t>rainfall</a:t>
            </a:r>
            <a:endParaRPr lang="en-US" sz="2400" dirty="0"/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579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1015" r="50782" b="1265"/>
          <a:stretch/>
        </p:blipFill>
        <p:spPr>
          <a:xfrm>
            <a:off x="6645148" y="1510515"/>
            <a:ext cx="4487565" cy="23953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417" y="258538"/>
            <a:ext cx="4391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What </a:t>
            </a:r>
            <a:r>
              <a:rPr lang="en-US" sz="2800" dirty="0">
                <a:solidFill>
                  <a:srgbClr val="FFC000"/>
                </a:solidFill>
              </a:rPr>
              <a:t>did </a:t>
            </a:r>
            <a:r>
              <a:rPr lang="en-US" sz="2800" dirty="0" smtClean="0">
                <a:solidFill>
                  <a:srgbClr val="FFC000"/>
                </a:solidFill>
              </a:rPr>
              <a:t>not work?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9751" y="1394731"/>
            <a:ext cx="567523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Warning information was not fully understood by </a:t>
            </a:r>
            <a:r>
              <a:rPr lang="en-US" sz="2400" dirty="0" smtClean="0"/>
              <a:t>state government</a:t>
            </a:r>
          </a:p>
          <a:p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Local preparedness for this magnitude of hazard </a:t>
            </a:r>
            <a:r>
              <a:rPr lang="en-US" sz="2400" dirty="0" smtClean="0"/>
              <a:t>was inadequate</a:t>
            </a:r>
          </a:p>
          <a:p>
            <a:pPr marL="342900" indent="-342900">
              <a:buAutoNum type="arabicPeriod"/>
            </a:pPr>
            <a:endParaRPr lang="en-US" sz="2400" dirty="0"/>
          </a:p>
          <a:p>
            <a:pPr marL="342900" indent="-342900">
              <a:buFontTx/>
              <a:buAutoNum type="arabicPeriod"/>
            </a:pPr>
            <a:r>
              <a:rPr lang="en-US" sz="2400" dirty="0"/>
              <a:t>Late response </a:t>
            </a:r>
            <a:r>
              <a:rPr lang="en-US" sz="2400" dirty="0" smtClean="0"/>
              <a:t>resulted </a:t>
            </a:r>
            <a:r>
              <a:rPr lang="en-US" sz="2400" dirty="0"/>
              <a:t>in </a:t>
            </a:r>
            <a:r>
              <a:rPr lang="en-US" sz="2400" dirty="0" smtClean="0"/>
              <a:t>hazards </a:t>
            </a:r>
            <a:r>
              <a:rPr lang="en-US" sz="2400" dirty="0"/>
              <a:t>to responders during rescue </a:t>
            </a:r>
            <a:r>
              <a:rPr lang="en-US" sz="2400" dirty="0" smtClean="0"/>
              <a:t>operations</a:t>
            </a:r>
          </a:p>
          <a:p>
            <a:endParaRPr lang="en-US" sz="2400" dirty="0"/>
          </a:p>
          <a:p>
            <a:pPr marL="342900" indent="-342900">
              <a:buFontTx/>
              <a:buAutoNum type="arabicPeriod"/>
            </a:pPr>
            <a:r>
              <a:rPr lang="en-US" sz="2400" dirty="0"/>
              <a:t>Poor communication between central government </a:t>
            </a:r>
            <a:r>
              <a:rPr lang="en-US" sz="2400" dirty="0" smtClean="0"/>
              <a:t>and state disaster </a:t>
            </a:r>
            <a:r>
              <a:rPr lang="en-US" sz="2400" dirty="0"/>
              <a:t>management  </a:t>
            </a:r>
            <a:r>
              <a:rPr lang="en-US" sz="2400" dirty="0" smtClean="0"/>
              <a:t>agencies</a:t>
            </a:r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5165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9417" y="258538"/>
            <a:ext cx="4391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What did not work?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149" y="1334466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9751" y="1394731"/>
            <a:ext cx="414303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indent="-344488">
              <a:buFont typeface="+mj-lt"/>
              <a:buAutoNum type="arabicPeriod" startAt="5"/>
            </a:pPr>
            <a:r>
              <a:rPr lang="en-US" sz="2400" dirty="0" smtClean="0"/>
              <a:t>Weather models and hazard models not coupled</a:t>
            </a:r>
            <a:endParaRPr lang="en-US" sz="2400" dirty="0"/>
          </a:p>
          <a:p>
            <a:pPr marL="342900" indent="-342900">
              <a:buAutoNum type="arabicPeriod" startAt="5"/>
            </a:pPr>
            <a:r>
              <a:rPr lang="en-US" sz="2400" dirty="0" smtClean="0"/>
              <a:t>Hazard information not translated to impacts</a:t>
            </a:r>
            <a:endParaRPr lang="en-US" sz="2400" dirty="0"/>
          </a:p>
          <a:p>
            <a:pPr marL="342900" indent="-342900">
              <a:buFontTx/>
              <a:buAutoNum type="arabicPeriod" startAt="5"/>
            </a:pPr>
            <a:r>
              <a:rPr lang="en-US" sz="2400" dirty="0" smtClean="0"/>
              <a:t>Communication channels failed </a:t>
            </a:r>
          </a:p>
          <a:p>
            <a:pPr marL="342900" indent="-342900">
              <a:buFontTx/>
              <a:buAutoNum type="arabicPeriod" startAt="5"/>
            </a:pPr>
            <a:r>
              <a:rPr lang="en-US" sz="2400" dirty="0" smtClean="0"/>
              <a:t>Hazard maps not properly utilized</a:t>
            </a:r>
          </a:p>
          <a:p>
            <a:pPr marL="342900" indent="-342900">
              <a:buFontTx/>
              <a:buAutoNum type="arabicPeriod" startAt="5"/>
            </a:pPr>
            <a:r>
              <a:rPr lang="en-US" sz="2400" dirty="0" smtClean="0"/>
              <a:t>Observation network inadequate to forecast on the scale required for the state</a:t>
            </a:r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2799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5985" y="174641"/>
            <a:ext cx="5317834" cy="6571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900" dirty="0">
              <a:latin typeface="Arial" panose="020B0604020202020204" pitchFamily="34" charset="0"/>
            </a:endParaRPr>
          </a:p>
          <a:p>
            <a:r>
              <a:rPr lang="en-US" sz="2800" dirty="0">
                <a:solidFill>
                  <a:srgbClr val="FFC000"/>
                </a:solidFill>
              </a:rPr>
              <a:t>Case Study – </a:t>
            </a:r>
            <a:r>
              <a:rPr lang="en-US" sz="2800" dirty="0">
                <a:solidFill>
                  <a:srgbClr val="FFC000"/>
                </a:solidFill>
              </a:rPr>
              <a:t>China</a:t>
            </a:r>
            <a:endParaRPr lang="en-US" sz="2800" dirty="0">
              <a:solidFill>
                <a:srgbClr val="FFC000"/>
              </a:solidFill>
            </a:endParaRPr>
          </a:p>
          <a:p>
            <a:endParaRPr lang="en-US" sz="2400" dirty="0"/>
          </a:p>
          <a:p>
            <a:r>
              <a:rPr lang="en-US" sz="2400" dirty="0"/>
              <a:t>Event: </a:t>
            </a:r>
            <a:r>
              <a:rPr lang="en-US" sz="2400" dirty="0"/>
              <a:t>Tropical Cyclone </a:t>
            </a:r>
            <a:r>
              <a:rPr lang="en-US" sz="2400" dirty="0" err="1" smtClean="0"/>
              <a:t>Fitow</a:t>
            </a:r>
            <a:r>
              <a:rPr lang="en-US" sz="2400" dirty="0"/>
              <a:t>	</a:t>
            </a:r>
          </a:p>
          <a:p>
            <a:r>
              <a:rPr lang="en-US" sz="2400" dirty="0" smtClean="0"/>
              <a:t>Place</a:t>
            </a:r>
            <a:r>
              <a:rPr lang="en-US" sz="2400" dirty="0" smtClean="0"/>
              <a:t>: </a:t>
            </a:r>
            <a:r>
              <a:rPr lang="en-US" sz="2400" dirty="0" smtClean="0"/>
              <a:t>China</a:t>
            </a:r>
            <a:endParaRPr lang="en-US" sz="2400" dirty="0"/>
          </a:p>
          <a:p>
            <a:r>
              <a:rPr lang="en-US" sz="2400" dirty="0"/>
              <a:t>Date: </a:t>
            </a:r>
            <a:r>
              <a:rPr lang="en-US" sz="2400" dirty="0" smtClean="0"/>
              <a:t>06-08 </a:t>
            </a:r>
            <a:r>
              <a:rPr lang="en-US" sz="2400" dirty="0" smtClean="0"/>
              <a:t>Octo</a:t>
            </a:r>
            <a:r>
              <a:rPr lang="en-US" sz="2400" dirty="0" smtClean="0"/>
              <a:t>ber</a:t>
            </a:r>
            <a:r>
              <a:rPr lang="en-US" sz="2400" dirty="0"/>
              <a:t>, 2013 </a:t>
            </a:r>
          </a:p>
          <a:p>
            <a:endParaRPr lang="en-US" sz="2400" dirty="0"/>
          </a:p>
          <a:p>
            <a:r>
              <a:rPr lang="en-US" sz="2400" dirty="0"/>
              <a:t>Synopsis</a:t>
            </a:r>
            <a:r>
              <a:rPr lang="en-US" sz="2400" dirty="0" smtClean="0"/>
              <a:t>: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156 mm of precipitation, the most rainfall in 18 hours recorded since 1961 	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r>
              <a:rPr lang="en-US" sz="2400" dirty="0" smtClean="0"/>
              <a:t>Impacts: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97 roads </a:t>
            </a:r>
            <a:r>
              <a:rPr lang="en-US" sz="2400" dirty="0" smtClean="0"/>
              <a:t>and </a:t>
            </a:r>
            <a:r>
              <a:rPr lang="en-US" sz="2400" dirty="0"/>
              <a:t>900 communities were </a:t>
            </a:r>
            <a:r>
              <a:rPr lang="en-US" sz="2400" dirty="0" smtClean="0"/>
              <a:t>flooded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1.2 </a:t>
            </a:r>
            <a:r>
              <a:rPr lang="en-US" sz="2400" dirty="0"/>
              <a:t>million people directly </a:t>
            </a:r>
            <a:r>
              <a:rPr lang="en-US" sz="2400" dirty="0" smtClean="0"/>
              <a:t>affected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12 deaths </a:t>
            </a:r>
            <a:r>
              <a:rPr lang="en-US" sz="2400" dirty="0"/>
              <a:t>	</a:t>
            </a:r>
          </a:p>
          <a:p>
            <a:endParaRPr lang="en-US" sz="2400" dirty="0"/>
          </a:p>
        </p:txBody>
      </p:sp>
      <p:pic>
        <p:nvPicPr>
          <p:cNvPr id="6" name="Picture 5" descr="Screen Shot 2019-02-24 at 8.02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99" y="571500"/>
            <a:ext cx="6496973" cy="48165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97284" y="5533569"/>
            <a:ext cx="6567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https://sg.news.yahoo.com/typhoon-fitow-kills-10-east-china-province-171952703.</a:t>
            </a:r>
            <a:r>
              <a:rPr lang="en-US" sz="1400" dirty="0" smtClean="0">
                <a:hlinkClick r:id="rId4"/>
              </a:rPr>
              <a:t>html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47882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4714" y="254000"/>
            <a:ext cx="511628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Other factors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Using thresholds is limited</a:t>
            </a:r>
            <a:endParaRPr lang="en-US" sz="2800" dirty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Specific </a:t>
            </a:r>
            <a:r>
              <a:rPr lang="en-US" sz="2400" dirty="0"/>
              <a:t>guidance for </a:t>
            </a:r>
            <a:r>
              <a:rPr lang="en-US" sz="2400" dirty="0" smtClean="0"/>
              <a:t>the circumstance 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C</a:t>
            </a:r>
            <a:r>
              <a:rPr lang="en-US" sz="2400" dirty="0" smtClean="0"/>
              <a:t>onsider </a:t>
            </a:r>
            <a:r>
              <a:rPr lang="en-US" sz="2400" dirty="0"/>
              <a:t>the vulnerability and exposure </a:t>
            </a:r>
            <a:r>
              <a:rPr lang="en-US" sz="2400" dirty="0" smtClean="0"/>
              <a:t>to </a:t>
            </a:r>
            <a:r>
              <a:rPr lang="en-US" sz="2400" dirty="0"/>
              <a:t>the hazard. 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endParaRPr lang="en-US" sz="2800" dirty="0" smtClean="0"/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Timing of an event 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First </a:t>
            </a:r>
            <a:r>
              <a:rPr lang="en-US" sz="2400" dirty="0"/>
              <a:t>day of school and work after the Chinese national holiday. </a:t>
            </a: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Highest </a:t>
            </a:r>
            <a:r>
              <a:rPr lang="en-US" sz="2400" dirty="0"/>
              <a:t>alerts </a:t>
            </a:r>
            <a:r>
              <a:rPr lang="en-US" sz="2400" dirty="0" smtClean="0"/>
              <a:t>released while people were going to work </a:t>
            </a:r>
            <a:r>
              <a:rPr lang="en-US" sz="2400" dirty="0"/>
              <a:t>	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 descr="Screen Shot 2019-02-24 at 8.11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65" y="598716"/>
            <a:ext cx="5560951" cy="55517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41998" y="6277427"/>
            <a:ext cx="6370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4"/>
              </a:rPr>
              <a:t>https://www.express.co.uk/news/world/435222/China-hit-by-flooding-after-</a:t>
            </a:r>
            <a:r>
              <a:rPr lang="en-US" sz="1400" dirty="0" smtClean="0">
                <a:hlinkClick r:id="rId4"/>
              </a:rPr>
              <a:t>typhoon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55590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/>
            <a:r>
              <a:rPr lang="en-US" sz="4000" dirty="0" smtClean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My Background</a:t>
            </a:r>
            <a:endParaRPr lang="en-US" sz="4000" dirty="0">
              <a:solidFill>
                <a:srgbClr val="FFC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20000" y="1825625"/>
            <a:ext cx="4141429" cy="4351338"/>
          </a:xfrm>
        </p:spPr>
        <p:txBody>
          <a:bodyPr/>
          <a:lstStyle/>
          <a:p>
            <a:r>
              <a:rPr lang="en-US" dirty="0" smtClean="0"/>
              <a:t>Education and Training</a:t>
            </a:r>
          </a:p>
          <a:p>
            <a:r>
              <a:rPr lang="en-US" dirty="0" smtClean="0"/>
              <a:t>National Weather Service USA</a:t>
            </a:r>
          </a:p>
          <a:p>
            <a:r>
              <a:rPr lang="en-US" dirty="0" smtClean="0"/>
              <a:t>Impact-based Forecast experience</a:t>
            </a:r>
          </a:p>
          <a:p>
            <a:pPr lvl="1"/>
            <a:r>
              <a:rPr lang="en-US" dirty="0" smtClean="0"/>
              <a:t>Fire Weather</a:t>
            </a:r>
          </a:p>
          <a:p>
            <a:pPr lvl="1"/>
            <a:r>
              <a:rPr lang="en-US" dirty="0" smtClean="0"/>
              <a:t>Agricultural Weather</a:t>
            </a:r>
          </a:p>
          <a:p>
            <a:r>
              <a:rPr lang="en-US" dirty="0" smtClean="0"/>
              <a:t>Coordinating </a:t>
            </a:r>
            <a:r>
              <a:rPr lang="en-US" dirty="0" err="1" smtClean="0"/>
              <a:t>WeatherReady</a:t>
            </a:r>
            <a:r>
              <a:rPr lang="en-US" dirty="0" smtClean="0"/>
              <a:t> Nations Program for USA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</a:t>
            </a:fld>
            <a:endParaRPr lang="en" dirty="0"/>
          </a:p>
        </p:txBody>
      </p:sp>
      <p:pic>
        <p:nvPicPr>
          <p:cNvPr id="5" name="Picture 4" descr="Screen Shot 2019-02-24 at 8.48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50" y="1729013"/>
            <a:ext cx="3390900" cy="1549400"/>
          </a:xfrm>
          <a:prstGeom prst="rect">
            <a:avLst/>
          </a:prstGeom>
          <a:ln w="12700" cmpd="sng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239002" y="3356425"/>
            <a:ext cx="2235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www.meted.ucar.edu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 descr="Screen Shot 2019-02-25 at 12.48.42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9" r="9588" b="18420"/>
          <a:stretch/>
        </p:blipFill>
        <p:spPr>
          <a:xfrm>
            <a:off x="6912428" y="3982368"/>
            <a:ext cx="3628572" cy="2603491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85958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744614212"/>
              </p:ext>
            </p:extLst>
          </p:nvPr>
        </p:nvGraphicFramePr>
        <p:xfrm>
          <a:off x="198783" y="143015"/>
          <a:ext cx="11877260" cy="6592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176130" y="518630"/>
            <a:ext cx="3515139" cy="7080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ZA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</a:t>
            </a:r>
            <a:r>
              <a:rPr lang="en-ZA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it work?</a:t>
            </a:r>
          </a:p>
        </p:txBody>
      </p:sp>
    </p:spTree>
    <p:extLst>
      <p:ext uri="{BB962C8B-B14F-4D97-AF65-F5344CB8AC3E}">
        <p14:creationId xmlns:p14="http://schemas.microsoft.com/office/powerpoint/2010/main" val="3329218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988" y="1447800"/>
            <a:ext cx="9144000" cy="5380344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 rot="11546722">
            <a:off x="4075018" y="2498742"/>
            <a:ext cx="3387553" cy="1101766"/>
          </a:xfrm>
          <a:custGeom>
            <a:avLst/>
            <a:gdLst>
              <a:gd name="connsiteX0" fmla="*/ 3584363 w 3927632"/>
              <a:gd name="connsiteY0" fmla="*/ 1151450 h 1442390"/>
              <a:gd name="connsiteX1" fmla="*/ 2779145 w 3927632"/>
              <a:gd name="connsiteY1" fmla="*/ 1001325 h 1442390"/>
              <a:gd name="connsiteX2" fmla="*/ 2192291 w 3927632"/>
              <a:gd name="connsiteY2" fmla="*/ 1042268 h 1442390"/>
              <a:gd name="connsiteX3" fmla="*/ 1646381 w 3927632"/>
              <a:gd name="connsiteY3" fmla="*/ 1069564 h 1442390"/>
              <a:gd name="connsiteX4" fmla="*/ 1441664 w 3927632"/>
              <a:gd name="connsiteY4" fmla="*/ 1301576 h 1442390"/>
              <a:gd name="connsiteX5" fmla="*/ 650094 w 3927632"/>
              <a:gd name="connsiteY5" fmla="*/ 1274280 h 1442390"/>
              <a:gd name="connsiteX6" fmla="*/ 336196 w 3927632"/>
              <a:gd name="connsiteY6" fmla="*/ 1424405 h 1442390"/>
              <a:gd name="connsiteX7" fmla="*/ 8650 w 3927632"/>
              <a:gd name="connsiteY7" fmla="*/ 796608 h 1442390"/>
              <a:gd name="connsiteX8" fmla="*/ 704685 w 3927632"/>
              <a:gd name="connsiteY8" fmla="*/ 182459 h 1442390"/>
              <a:gd name="connsiteX9" fmla="*/ 2001223 w 3927632"/>
              <a:gd name="connsiteY9" fmla="*/ 45982 h 1442390"/>
              <a:gd name="connsiteX10" fmla="*/ 3120339 w 3927632"/>
              <a:gd name="connsiteY10" fmla="*/ 45982 h 1442390"/>
              <a:gd name="connsiteX11" fmla="*/ 3898261 w 3927632"/>
              <a:gd name="connsiteY11" fmla="*/ 591892 h 1442390"/>
              <a:gd name="connsiteX12" fmla="*/ 3748136 w 3927632"/>
              <a:gd name="connsiteY12" fmla="*/ 1001325 h 1442390"/>
              <a:gd name="connsiteX13" fmla="*/ 3584363 w 3927632"/>
              <a:gd name="connsiteY13" fmla="*/ 1151450 h 144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27632" h="1442390">
                <a:moveTo>
                  <a:pt x="3584363" y="1151450"/>
                </a:moveTo>
                <a:cubicBezTo>
                  <a:pt x="3297760" y="1085486"/>
                  <a:pt x="3011157" y="1019522"/>
                  <a:pt x="2779145" y="1001325"/>
                </a:cubicBezTo>
                <a:lnTo>
                  <a:pt x="2192291" y="1042268"/>
                </a:lnTo>
                <a:cubicBezTo>
                  <a:pt x="2003497" y="1053641"/>
                  <a:pt x="1771485" y="1026346"/>
                  <a:pt x="1646381" y="1069564"/>
                </a:cubicBezTo>
                <a:cubicBezTo>
                  <a:pt x="1521277" y="1112782"/>
                  <a:pt x="1607712" y="1267457"/>
                  <a:pt x="1441664" y="1301576"/>
                </a:cubicBezTo>
                <a:cubicBezTo>
                  <a:pt x="1275616" y="1335695"/>
                  <a:pt x="834339" y="1253808"/>
                  <a:pt x="650094" y="1274280"/>
                </a:cubicBezTo>
                <a:cubicBezTo>
                  <a:pt x="465849" y="1294752"/>
                  <a:pt x="443103" y="1504017"/>
                  <a:pt x="336196" y="1424405"/>
                </a:cubicBezTo>
                <a:cubicBezTo>
                  <a:pt x="229289" y="1344793"/>
                  <a:pt x="-52765" y="1003599"/>
                  <a:pt x="8650" y="796608"/>
                </a:cubicBezTo>
                <a:cubicBezTo>
                  <a:pt x="70065" y="589617"/>
                  <a:pt x="372590" y="307563"/>
                  <a:pt x="704685" y="182459"/>
                </a:cubicBezTo>
                <a:cubicBezTo>
                  <a:pt x="1036780" y="57355"/>
                  <a:pt x="1598614" y="68728"/>
                  <a:pt x="2001223" y="45982"/>
                </a:cubicBezTo>
                <a:cubicBezTo>
                  <a:pt x="2403832" y="23236"/>
                  <a:pt x="2804166" y="-45003"/>
                  <a:pt x="3120339" y="45982"/>
                </a:cubicBezTo>
                <a:cubicBezTo>
                  <a:pt x="3436512" y="136967"/>
                  <a:pt x="3793628" y="432668"/>
                  <a:pt x="3898261" y="591892"/>
                </a:cubicBezTo>
                <a:cubicBezTo>
                  <a:pt x="4002894" y="751116"/>
                  <a:pt x="3798178" y="910340"/>
                  <a:pt x="3748136" y="1001325"/>
                </a:cubicBezTo>
                <a:cubicBezTo>
                  <a:pt x="3698094" y="1092310"/>
                  <a:pt x="3648052" y="1115056"/>
                  <a:pt x="3584363" y="1151450"/>
                </a:cubicBezTo>
                <a:close/>
              </a:path>
            </a:pathLst>
          </a:custGeom>
          <a:solidFill>
            <a:srgbClr val="FF0000">
              <a:alpha val="4274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4101" name="Title 1"/>
          <p:cNvSpPr>
            <a:spLocks noGrp="1"/>
          </p:cNvSpPr>
          <p:nvPr>
            <p:ph type="title"/>
          </p:nvPr>
        </p:nvSpPr>
        <p:spPr>
          <a:xfrm>
            <a:off x="4291012" y="932399"/>
            <a:ext cx="7900988" cy="1143000"/>
          </a:xfr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/>
          <a:lstStyle/>
          <a:p>
            <a:pPr algn="l">
              <a:defRPr/>
            </a:pP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Warning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: </a:t>
            </a:r>
            <a:br>
              <a:rPr lang="en-US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</a:br>
            <a:r>
              <a:rPr lang="en-US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Heavy rain of more than 100mm in 24 hours is expected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7306109" y="4581237"/>
            <a:ext cx="2239961" cy="895350"/>
          </a:xfrm>
          <a:prstGeom prst="cloudCallout">
            <a:avLst>
              <a:gd name="adj1" fmla="val -54255"/>
              <a:gd name="adj2" fmla="val -105376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So??</a:t>
            </a:r>
          </a:p>
          <a:p>
            <a:pPr algn="ctr"/>
            <a:r>
              <a:rPr lang="en-ZA" sz="1600" dirty="0"/>
              <a:t>What does it mean to me?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73520" y="93347"/>
            <a:ext cx="8229600" cy="8795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en-US" sz="36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We need to change from </a:t>
            </a:r>
            <a:r>
              <a:rPr lang="en-US" sz="36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this</a:t>
            </a:r>
            <a:r>
              <a:rPr lang="mr-IN" sz="36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…</a:t>
            </a:r>
            <a:endParaRPr lang="en-US" sz="360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836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988" y="823234"/>
            <a:ext cx="9144000" cy="6004909"/>
          </a:xfrm>
          <a:prstGeom prst="rect">
            <a:avLst/>
          </a:prstGeom>
        </p:spPr>
      </p:pic>
      <p:sp>
        <p:nvSpPr>
          <p:cNvPr id="17412" name="Title 1"/>
          <p:cNvSpPr>
            <a:spLocks noGrp="1"/>
          </p:cNvSpPr>
          <p:nvPr>
            <p:ph type="title"/>
          </p:nvPr>
        </p:nvSpPr>
        <p:spPr>
          <a:xfrm>
            <a:off x="232792" y="1371600"/>
            <a:ext cx="6670745" cy="1762125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l">
              <a:defRPr/>
            </a:pPr>
            <a:r>
              <a:rPr lang="en-US" altLang="en-US" sz="2400" dirty="0">
                <a:solidFill>
                  <a:srgbClr val="002060"/>
                </a:solidFill>
                <a:cs typeface="Arial" charset="0"/>
              </a:rPr>
              <a:t>Warning: </a:t>
            </a:r>
            <a:br>
              <a:rPr lang="en-US" altLang="en-US" sz="2400" dirty="0">
                <a:solidFill>
                  <a:srgbClr val="002060"/>
                </a:solidFill>
                <a:cs typeface="Arial" charset="0"/>
              </a:rPr>
            </a:br>
            <a:r>
              <a:rPr lang="en-US" altLang="en-US" sz="2400" dirty="0">
                <a:solidFill>
                  <a:srgbClr val="002060"/>
                </a:solidFill>
                <a:cs typeface="Arial" charset="0"/>
              </a:rPr>
              <a:t>1. </a:t>
            </a:r>
            <a:r>
              <a:rPr lang="en-US" altLang="en-US" sz="2400" b="1" i="1" dirty="0">
                <a:solidFill>
                  <a:srgbClr val="002060"/>
                </a:solidFill>
                <a:cs typeface="Arial" charset="0"/>
              </a:rPr>
              <a:t>Orange warning </a:t>
            </a:r>
            <a:r>
              <a:rPr lang="en-US" altLang="en-US" sz="2400" dirty="0">
                <a:solidFill>
                  <a:srgbClr val="002060"/>
                </a:solidFill>
                <a:cs typeface="Arial" charset="0"/>
              </a:rPr>
              <a:t>for rain with a </a:t>
            </a:r>
            <a:r>
              <a:rPr lang="en-US" altLang="en-US" sz="2400" i="1" dirty="0">
                <a:solidFill>
                  <a:srgbClr val="002060"/>
                </a:solidFill>
                <a:cs typeface="Arial" charset="0"/>
              </a:rPr>
              <a:t>medium likelihood</a:t>
            </a:r>
            <a:r>
              <a:rPr lang="en-US" altLang="en-US" sz="2400" dirty="0">
                <a:solidFill>
                  <a:srgbClr val="002060"/>
                </a:solidFill>
                <a:cs typeface="Arial" charset="0"/>
              </a:rPr>
              <a:t> of </a:t>
            </a:r>
            <a:r>
              <a:rPr lang="en-US" altLang="en-US" sz="2400" i="1" dirty="0">
                <a:solidFill>
                  <a:srgbClr val="002060"/>
                </a:solidFill>
                <a:cs typeface="Arial" charset="0"/>
              </a:rPr>
              <a:t>significant impacts</a:t>
            </a:r>
            <a:r>
              <a:rPr lang="en-US" altLang="en-US" sz="2400" dirty="0">
                <a:solidFill>
                  <a:srgbClr val="002060"/>
                </a:solidFill>
                <a:cs typeface="Arial" charset="0"/>
              </a:rPr>
              <a:t/>
            </a:r>
            <a:br>
              <a:rPr lang="en-US" altLang="en-US" sz="2400" dirty="0">
                <a:solidFill>
                  <a:srgbClr val="002060"/>
                </a:solidFill>
                <a:cs typeface="Arial" charset="0"/>
              </a:rPr>
            </a:br>
            <a:r>
              <a:rPr lang="en-US" altLang="en-US" sz="2400" dirty="0">
                <a:solidFill>
                  <a:srgbClr val="002060"/>
                </a:solidFill>
                <a:cs typeface="Arial" charset="0"/>
              </a:rPr>
              <a:t>2. </a:t>
            </a:r>
            <a:r>
              <a:rPr lang="en-US" altLang="en-US" sz="2400" b="1" i="1" dirty="0">
                <a:solidFill>
                  <a:srgbClr val="002060"/>
                </a:solidFill>
                <a:cs typeface="Arial" charset="0"/>
              </a:rPr>
              <a:t>Yellow warning </a:t>
            </a:r>
            <a:r>
              <a:rPr lang="en-US" altLang="en-US" sz="2400" dirty="0">
                <a:solidFill>
                  <a:srgbClr val="002060"/>
                </a:solidFill>
                <a:cs typeface="Arial" charset="0"/>
              </a:rPr>
              <a:t>for rain with a </a:t>
            </a:r>
            <a:r>
              <a:rPr lang="en-US" altLang="en-US" sz="2400" i="1" dirty="0">
                <a:solidFill>
                  <a:srgbClr val="002060"/>
                </a:solidFill>
                <a:cs typeface="Arial" charset="0"/>
              </a:rPr>
              <a:t>high likelihood</a:t>
            </a:r>
            <a:r>
              <a:rPr lang="en-US" altLang="en-US" sz="2400" dirty="0">
                <a:solidFill>
                  <a:srgbClr val="002060"/>
                </a:solidFill>
                <a:cs typeface="Arial" charset="0"/>
              </a:rPr>
              <a:t> of </a:t>
            </a:r>
            <a:r>
              <a:rPr lang="en-US" altLang="en-US" sz="2400" i="1" dirty="0">
                <a:solidFill>
                  <a:srgbClr val="000000"/>
                </a:solidFill>
                <a:cs typeface="Arial" charset="0"/>
              </a:rPr>
              <a:t>minor impacts</a:t>
            </a:r>
          </a:p>
        </p:txBody>
      </p:sp>
      <p:sp>
        <p:nvSpPr>
          <p:cNvPr id="4" name="Freeform 3"/>
          <p:cNvSpPr/>
          <p:nvPr/>
        </p:nvSpPr>
        <p:spPr>
          <a:xfrm rot="3173786">
            <a:off x="6699251" y="3908328"/>
            <a:ext cx="3927475" cy="1441450"/>
          </a:xfrm>
          <a:custGeom>
            <a:avLst/>
            <a:gdLst>
              <a:gd name="connsiteX0" fmla="*/ 3584363 w 3927632"/>
              <a:gd name="connsiteY0" fmla="*/ 1151450 h 1442390"/>
              <a:gd name="connsiteX1" fmla="*/ 2779145 w 3927632"/>
              <a:gd name="connsiteY1" fmla="*/ 1001325 h 1442390"/>
              <a:gd name="connsiteX2" fmla="*/ 2192291 w 3927632"/>
              <a:gd name="connsiteY2" fmla="*/ 1042268 h 1442390"/>
              <a:gd name="connsiteX3" fmla="*/ 1646381 w 3927632"/>
              <a:gd name="connsiteY3" fmla="*/ 1069564 h 1442390"/>
              <a:gd name="connsiteX4" fmla="*/ 1441664 w 3927632"/>
              <a:gd name="connsiteY4" fmla="*/ 1301576 h 1442390"/>
              <a:gd name="connsiteX5" fmla="*/ 650094 w 3927632"/>
              <a:gd name="connsiteY5" fmla="*/ 1274280 h 1442390"/>
              <a:gd name="connsiteX6" fmla="*/ 336196 w 3927632"/>
              <a:gd name="connsiteY6" fmla="*/ 1424405 h 1442390"/>
              <a:gd name="connsiteX7" fmla="*/ 8650 w 3927632"/>
              <a:gd name="connsiteY7" fmla="*/ 796608 h 1442390"/>
              <a:gd name="connsiteX8" fmla="*/ 704685 w 3927632"/>
              <a:gd name="connsiteY8" fmla="*/ 182459 h 1442390"/>
              <a:gd name="connsiteX9" fmla="*/ 2001223 w 3927632"/>
              <a:gd name="connsiteY9" fmla="*/ 45982 h 1442390"/>
              <a:gd name="connsiteX10" fmla="*/ 3120339 w 3927632"/>
              <a:gd name="connsiteY10" fmla="*/ 45982 h 1442390"/>
              <a:gd name="connsiteX11" fmla="*/ 3898261 w 3927632"/>
              <a:gd name="connsiteY11" fmla="*/ 591892 h 1442390"/>
              <a:gd name="connsiteX12" fmla="*/ 3748136 w 3927632"/>
              <a:gd name="connsiteY12" fmla="*/ 1001325 h 1442390"/>
              <a:gd name="connsiteX13" fmla="*/ 3584363 w 3927632"/>
              <a:gd name="connsiteY13" fmla="*/ 1151450 h 144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27632" h="1442390">
                <a:moveTo>
                  <a:pt x="3584363" y="1151450"/>
                </a:moveTo>
                <a:cubicBezTo>
                  <a:pt x="3297760" y="1085486"/>
                  <a:pt x="3011157" y="1019522"/>
                  <a:pt x="2779145" y="1001325"/>
                </a:cubicBezTo>
                <a:lnTo>
                  <a:pt x="2192291" y="1042268"/>
                </a:lnTo>
                <a:cubicBezTo>
                  <a:pt x="2003497" y="1053641"/>
                  <a:pt x="1771485" y="1026346"/>
                  <a:pt x="1646381" y="1069564"/>
                </a:cubicBezTo>
                <a:cubicBezTo>
                  <a:pt x="1521277" y="1112782"/>
                  <a:pt x="1607712" y="1267457"/>
                  <a:pt x="1441664" y="1301576"/>
                </a:cubicBezTo>
                <a:cubicBezTo>
                  <a:pt x="1275616" y="1335695"/>
                  <a:pt x="834339" y="1253808"/>
                  <a:pt x="650094" y="1274280"/>
                </a:cubicBezTo>
                <a:cubicBezTo>
                  <a:pt x="465849" y="1294752"/>
                  <a:pt x="443103" y="1504017"/>
                  <a:pt x="336196" y="1424405"/>
                </a:cubicBezTo>
                <a:cubicBezTo>
                  <a:pt x="229289" y="1344793"/>
                  <a:pt x="-52765" y="1003599"/>
                  <a:pt x="8650" y="796608"/>
                </a:cubicBezTo>
                <a:cubicBezTo>
                  <a:pt x="70065" y="589617"/>
                  <a:pt x="372590" y="307563"/>
                  <a:pt x="704685" y="182459"/>
                </a:cubicBezTo>
                <a:cubicBezTo>
                  <a:pt x="1036780" y="57355"/>
                  <a:pt x="1598614" y="68728"/>
                  <a:pt x="2001223" y="45982"/>
                </a:cubicBezTo>
                <a:cubicBezTo>
                  <a:pt x="2403832" y="23236"/>
                  <a:pt x="2804166" y="-45003"/>
                  <a:pt x="3120339" y="45982"/>
                </a:cubicBezTo>
                <a:cubicBezTo>
                  <a:pt x="3436512" y="136967"/>
                  <a:pt x="3793628" y="432668"/>
                  <a:pt x="3898261" y="591892"/>
                </a:cubicBezTo>
                <a:cubicBezTo>
                  <a:pt x="4002894" y="751116"/>
                  <a:pt x="3798178" y="910340"/>
                  <a:pt x="3748136" y="1001325"/>
                </a:cubicBezTo>
                <a:cubicBezTo>
                  <a:pt x="3698094" y="1092310"/>
                  <a:pt x="3648052" y="1115056"/>
                  <a:pt x="3584363" y="1151450"/>
                </a:cubicBezTo>
                <a:close/>
              </a:path>
            </a:pathLst>
          </a:custGeom>
          <a:solidFill>
            <a:srgbClr val="FFFF09">
              <a:alpha val="4235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9" name="Freeform 8"/>
          <p:cNvSpPr/>
          <p:nvPr/>
        </p:nvSpPr>
        <p:spPr>
          <a:xfrm rot="3173786">
            <a:off x="7970839" y="4625878"/>
            <a:ext cx="2085975" cy="584200"/>
          </a:xfrm>
          <a:custGeom>
            <a:avLst/>
            <a:gdLst>
              <a:gd name="connsiteX0" fmla="*/ 1648081 w 2555931"/>
              <a:gd name="connsiteY0" fmla="*/ 256274 h 583925"/>
              <a:gd name="connsiteX1" fmla="*/ 938398 w 2555931"/>
              <a:gd name="connsiteY1" fmla="*/ 297217 h 583925"/>
              <a:gd name="connsiteX2" fmla="*/ 447078 w 2555931"/>
              <a:gd name="connsiteY2" fmla="*/ 324513 h 583925"/>
              <a:gd name="connsiteX3" fmla="*/ 337896 w 2555931"/>
              <a:gd name="connsiteY3" fmla="*/ 583820 h 583925"/>
              <a:gd name="connsiteX4" fmla="*/ 23998 w 2555931"/>
              <a:gd name="connsiteY4" fmla="*/ 351808 h 583925"/>
              <a:gd name="connsiteX5" fmla="*/ 92237 w 2555931"/>
              <a:gd name="connsiteY5" fmla="*/ 24262 h 583925"/>
              <a:gd name="connsiteX6" fmla="*/ 651795 w 2555931"/>
              <a:gd name="connsiteY6" fmla="*/ 24262 h 583925"/>
              <a:gd name="connsiteX7" fmla="*/ 1702672 w 2555931"/>
              <a:gd name="connsiteY7" fmla="*/ 10614 h 583925"/>
              <a:gd name="connsiteX8" fmla="*/ 2125753 w 2555931"/>
              <a:gd name="connsiteY8" fmla="*/ 92501 h 583925"/>
              <a:gd name="connsiteX9" fmla="*/ 2521538 w 2555931"/>
              <a:gd name="connsiteY9" fmla="*/ 256274 h 583925"/>
              <a:gd name="connsiteX10" fmla="*/ 2439651 w 2555931"/>
              <a:gd name="connsiteY10" fmla="*/ 392751 h 583925"/>
              <a:gd name="connsiteX11" fmla="*/ 1648081 w 2555931"/>
              <a:gd name="connsiteY11" fmla="*/ 256274 h 58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55931" h="583925">
                <a:moveTo>
                  <a:pt x="1648081" y="256274"/>
                </a:moveTo>
                <a:lnTo>
                  <a:pt x="938398" y="297217"/>
                </a:lnTo>
                <a:lnTo>
                  <a:pt x="447078" y="324513"/>
                </a:lnTo>
                <a:cubicBezTo>
                  <a:pt x="346994" y="372280"/>
                  <a:pt x="408409" y="579271"/>
                  <a:pt x="337896" y="583820"/>
                </a:cubicBezTo>
                <a:cubicBezTo>
                  <a:pt x="267383" y="588369"/>
                  <a:pt x="64941" y="445068"/>
                  <a:pt x="23998" y="351808"/>
                </a:cubicBezTo>
                <a:cubicBezTo>
                  <a:pt x="-16945" y="258548"/>
                  <a:pt x="-12396" y="78853"/>
                  <a:pt x="92237" y="24262"/>
                </a:cubicBezTo>
                <a:cubicBezTo>
                  <a:pt x="196870" y="-30329"/>
                  <a:pt x="651795" y="24262"/>
                  <a:pt x="651795" y="24262"/>
                </a:cubicBezTo>
                <a:cubicBezTo>
                  <a:pt x="920201" y="21987"/>
                  <a:pt x="1457012" y="-759"/>
                  <a:pt x="1702672" y="10614"/>
                </a:cubicBezTo>
                <a:cubicBezTo>
                  <a:pt x="1948332" y="21987"/>
                  <a:pt x="1989275" y="51558"/>
                  <a:pt x="2125753" y="92501"/>
                </a:cubicBezTo>
                <a:cubicBezTo>
                  <a:pt x="2262231" y="133444"/>
                  <a:pt x="2469222" y="206232"/>
                  <a:pt x="2521538" y="256274"/>
                </a:cubicBezTo>
                <a:cubicBezTo>
                  <a:pt x="2573854" y="306316"/>
                  <a:pt x="2580678" y="390476"/>
                  <a:pt x="2439651" y="392751"/>
                </a:cubicBezTo>
                <a:cubicBezTo>
                  <a:pt x="2298624" y="395026"/>
                  <a:pt x="1987000" y="332474"/>
                  <a:pt x="1648081" y="256274"/>
                </a:cubicBezTo>
                <a:close/>
              </a:path>
            </a:pathLst>
          </a:custGeom>
          <a:solidFill>
            <a:schemeClr val="accent6">
              <a:lumMod val="75000"/>
              <a:alpha val="7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13321" name="TextBox 17"/>
          <p:cNvSpPr txBox="1">
            <a:spLocks noChangeArrowheads="1"/>
          </p:cNvSpPr>
          <p:nvPr/>
        </p:nvSpPr>
        <p:spPr bwMode="auto">
          <a:xfrm rot="3173786">
            <a:off x="8747514" y="4401225"/>
            <a:ext cx="273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ZA" altLang="en-US" sz="1800" b="1" dirty="0"/>
              <a:t>1</a:t>
            </a:r>
          </a:p>
        </p:txBody>
      </p:sp>
      <p:sp>
        <p:nvSpPr>
          <p:cNvPr id="13322" name="TextBox 18"/>
          <p:cNvSpPr txBox="1">
            <a:spLocks noChangeArrowheads="1"/>
          </p:cNvSpPr>
          <p:nvPr/>
        </p:nvSpPr>
        <p:spPr bwMode="auto">
          <a:xfrm rot="3173786">
            <a:off x="7821658" y="3647628"/>
            <a:ext cx="273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ZA" altLang="en-US" sz="1800" b="1" dirty="0"/>
              <a:t>2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1677988" y="-30077"/>
            <a:ext cx="8612187" cy="9128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en-US" sz="36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To an </a:t>
            </a:r>
            <a:r>
              <a:rPr lang="en-US" sz="36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impact-based Early Warning System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811" y="739449"/>
            <a:ext cx="3169792" cy="200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9" name="TextBox 11"/>
          <p:cNvSpPr txBox="1">
            <a:spLocks noChangeArrowheads="1"/>
          </p:cNvSpPr>
          <p:nvPr/>
        </p:nvSpPr>
        <p:spPr bwMode="auto">
          <a:xfrm>
            <a:off x="10730747" y="1134076"/>
            <a:ext cx="2730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ZA" altLang="en-US" sz="1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320" name="TextBox 16"/>
          <p:cNvSpPr txBox="1">
            <a:spLocks noChangeArrowheads="1"/>
          </p:cNvSpPr>
          <p:nvPr/>
        </p:nvSpPr>
        <p:spPr bwMode="auto">
          <a:xfrm>
            <a:off x="10146045" y="823235"/>
            <a:ext cx="273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ZA" altLang="en-US" sz="16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3139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86932A-7B29-534B-AE3D-1D762E735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90"/>
            <a:ext cx="10515600" cy="1325563"/>
          </a:xfrm>
        </p:spPr>
        <p:txBody>
          <a:bodyPr/>
          <a:lstStyle/>
          <a:p>
            <a:r>
              <a:rPr lang="en-US" dirty="0"/>
              <a:t>Barbados Hazard Matrix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="" xmlns:a16="http://schemas.microsoft.com/office/drawing/2014/main" id="{FA8C40BD-AEA4-2A4B-8D5F-B87C5B5489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1285234"/>
              </p:ext>
            </p:extLst>
          </p:nvPr>
        </p:nvGraphicFramePr>
        <p:xfrm>
          <a:off x="1120776" y="1346653"/>
          <a:ext cx="10233024" cy="5125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1008">
                  <a:extLst>
                    <a:ext uri="{9D8B030D-6E8A-4147-A177-3AD203B41FA5}">
                      <a16:colId xmlns="" xmlns:a16="http://schemas.microsoft.com/office/drawing/2014/main" val="3791474142"/>
                    </a:ext>
                  </a:extLst>
                </a:gridCol>
                <a:gridCol w="3411008">
                  <a:extLst>
                    <a:ext uri="{9D8B030D-6E8A-4147-A177-3AD203B41FA5}">
                      <a16:colId xmlns="" xmlns:a16="http://schemas.microsoft.com/office/drawing/2014/main" val="2999929056"/>
                    </a:ext>
                  </a:extLst>
                </a:gridCol>
                <a:gridCol w="3411008">
                  <a:extLst>
                    <a:ext uri="{9D8B030D-6E8A-4147-A177-3AD203B41FA5}">
                      <a16:colId xmlns="" xmlns:a16="http://schemas.microsoft.com/office/drawing/2014/main" val="1833743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Primary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Secondary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Tertiary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0586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 Winds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 Seas and Surf, Gale and Small Craft Impacts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Wind Shear and Flight Hazards hindering safe flight operations, Small Boats and high surf impact the health and safety of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populations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41587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Severe Convection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Heavy Rain, Lightning, Wind Gusts, Flooding and Flash Flooding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Health and Safety of the Populations, potential evacuations of persons needed.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01678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Heavy Rain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Flooding and Flash Flooding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Roads flooded, homes destroyed, evacuation of persons needed. Possible landslide hazards, crop failure. Health and Safety of Population.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62760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Tropical Cyclones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Strong Winds, Heavy Rains, Storm Surge, Flooding and Inundation.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Structural damage, damaged infrastructure. Health and Safety of Population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629749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6965DBF-E339-4B46-A9A5-45C19549C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06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816" y="0"/>
            <a:ext cx="8229600" cy="77809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ZA" sz="3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So, 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520" y="799852"/>
            <a:ext cx="8712968" cy="158417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ZA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Impact tables </a:t>
            </a:r>
            <a:r>
              <a:rPr lang="en-US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define the different levels of impact</a:t>
            </a:r>
            <a:endParaRPr lang="en-GB" sz="2400" dirty="0">
              <a:solidFill>
                <a:schemeClr val="accent6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GB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Impact level depends on </a:t>
            </a:r>
            <a:r>
              <a:rPr lang="en-GB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vulnerability of the region</a:t>
            </a:r>
            <a:endParaRPr lang="en-GB" sz="2400" dirty="0">
              <a:solidFill>
                <a:schemeClr val="accent6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ZA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D</a:t>
            </a:r>
            <a:r>
              <a:rPr lang="en-ZA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isaster </a:t>
            </a:r>
            <a:r>
              <a:rPr lang="en-ZA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management </a:t>
            </a:r>
            <a:r>
              <a:rPr lang="en-ZA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agencies give input to the tables</a:t>
            </a:r>
            <a:endParaRPr lang="en-GB" sz="2400" dirty="0">
              <a:solidFill>
                <a:schemeClr val="accent6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270322"/>
              </p:ext>
            </p:extLst>
          </p:nvPr>
        </p:nvGraphicFramePr>
        <p:xfrm>
          <a:off x="1703510" y="2884866"/>
          <a:ext cx="8784978" cy="3936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95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584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584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5847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198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en-ZA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Minimal</a:t>
                      </a:r>
                      <a:endParaRPr lang="en-ZA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en-ZA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Minor</a:t>
                      </a:r>
                      <a:endParaRPr lang="en-ZA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en-ZA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Significant</a:t>
                      </a:r>
                      <a:endParaRPr lang="en-ZA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en-ZA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Severe</a:t>
                      </a:r>
                      <a:endParaRPr lang="en-ZA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165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Day to day activities not affected but some  </a:t>
                      </a:r>
                      <a:r>
                        <a:rPr lang="en-ZA" sz="1800" b="1" i="1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small scale </a:t>
                      </a:r>
                      <a:r>
                        <a:rPr lang="en-ZA" sz="18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impacts occur</a:t>
                      </a:r>
                      <a:endParaRPr lang="en-ZA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ZA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8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Some </a:t>
                      </a:r>
                      <a:r>
                        <a:rPr lang="en-ZA" sz="1800" b="1" i="1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local</a:t>
                      </a:r>
                      <a:r>
                        <a:rPr lang="en-ZA" sz="18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incidents, minor disruptions,  'business as usual' for emergency responders</a:t>
                      </a:r>
                      <a:endParaRPr lang="en-ZA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8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Disruption to day to day routines and activities, mostly </a:t>
                      </a:r>
                      <a:r>
                        <a:rPr lang="en-ZA" sz="1800" b="1" i="1" dirty="0" smtClean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localised</a:t>
                      </a:r>
                      <a:r>
                        <a:rPr lang="en-ZA" sz="18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.</a:t>
                      </a:r>
                      <a:endParaRPr lang="en-ZA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800" b="1" i="1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Short-term</a:t>
                      </a:r>
                      <a:r>
                        <a:rPr lang="en-ZA" sz="18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strain on emergency responder organisations</a:t>
                      </a:r>
                      <a:endParaRPr lang="en-ZA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b="1" i="1" dirty="0">
                          <a:latin typeface="+mn-lt"/>
                        </a:rPr>
                        <a:t>Widespread,</a:t>
                      </a:r>
                      <a:r>
                        <a:rPr lang="en-ZA" sz="1800" dirty="0">
                          <a:latin typeface="+mn-lt"/>
                        </a:rPr>
                        <a:t> </a:t>
                      </a:r>
                      <a:r>
                        <a:rPr kumimoji="0" lang="en-Z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Prolonged disruption to day to day routines and activities</a:t>
                      </a:r>
                      <a:endParaRPr kumimoji="0" lang="en-ZA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Prolonged</a:t>
                      </a:r>
                      <a:r>
                        <a:rPr kumimoji="0" lang="en-Z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 strain on emergency </a:t>
                      </a:r>
                      <a:r>
                        <a:rPr kumimoji="0" lang="en-ZA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responder organisations</a:t>
                      </a:r>
                      <a:endParaRPr kumimoji="0" lang="en-ZA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90901" y="2289423"/>
            <a:ext cx="5143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 smtClean="0"/>
              <a:t>General </a:t>
            </a:r>
            <a:r>
              <a:rPr lang="en-ZA" sz="2000" b="1" dirty="0"/>
              <a:t>description of different impact levels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963456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  <p:pic>
        <p:nvPicPr>
          <p:cNvPr id="8" name="Picture 7" descr="Screen Shot 2018-11-19 at 10.50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964" y="160527"/>
            <a:ext cx="9345014" cy="652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26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 descr="Screen Shot 2018-11-19 at 10.55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65100"/>
            <a:ext cx="87630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10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11-19 at 10.37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48" y="1783362"/>
            <a:ext cx="11899900" cy="386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1035" y="414172"/>
            <a:ext cx="10242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Combine Likelihood and Potential Impacts to Determine Risk and Response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02869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FC0D07-8142-4DAD-B86C-EC2A6026F89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05719" y="930651"/>
            <a:ext cx="30559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rbel" panose="020B0503020204020204" pitchFamily="34" charset="0"/>
              </a:rPr>
              <a:t>Thank you</a:t>
            </a:r>
          </a:p>
          <a:p>
            <a:pPr algn="ctr"/>
            <a:endParaRPr lang="en-US" sz="2800" dirty="0">
              <a:latin typeface="Corbel" panose="020B0503020204020204" pitchFamily="34" charset="0"/>
            </a:endParaRPr>
          </a:p>
          <a:p>
            <a:pPr algn="ctr"/>
            <a:r>
              <a:rPr lang="en-US" sz="2800" dirty="0">
                <a:latin typeface="Corbel" panose="020B0503020204020204" pitchFamily="34" charset="0"/>
              </a:rPr>
              <a:t>Questions?</a:t>
            </a:r>
          </a:p>
        </p:txBody>
      </p:sp>
      <p:pic>
        <p:nvPicPr>
          <p:cNvPr id="8204" name="Picture 12" descr="http://www.gastongazette.com/polopoly_fs/1.203487.1379355276%21/fileImage/httpImage/image.jpg_gen/derivatives/landscape_445/colora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6" y="665922"/>
            <a:ext cx="5430162" cy="3319110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http://hydrology.kaust.edu.sa/PublishingImages/Research/saudi-arabia-floods-513x23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67" y="3047013"/>
            <a:ext cx="5083060" cy="2368131"/>
          </a:xfrm>
          <a:prstGeom prst="rect">
            <a:avLst/>
          </a:prstGeom>
          <a:noFill/>
          <a:ln w="19050" cmpd="sng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118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5572" y="242898"/>
            <a:ext cx="4996206" cy="641022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254772" y="793432"/>
            <a:ext cx="6324932" cy="1940103"/>
          </a:xfrm>
          <a:prstGeom prst="rect">
            <a:avLst/>
          </a:prstGeom>
          <a:noFill/>
        </p:spPr>
        <p:txBody>
          <a:bodyPr vert="horz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tx1"/>
                </a:solidFill>
                <a:latin typeface="+mn-lt"/>
              </a:rPr>
              <a:t>Severe </a:t>
            </a:r>
            <a:r>
              <a:rPr lang="en-US" sz="3200" dirty="0" err="1">
                <a:solidFill>
                  <a:schemeClr val="tx1"/>
                </a:solidFill>
                <a:latin typeface="+mn-lt"/>
              </a:rPr>
              <a:t>hydrometeorological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+mn-lt"/>
              </a:rPr>
              <a:t>events profoundly impact people worldwide.</a:t>
            </a:r>
            <a:endParaRPr lang="en-US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hape 69"/>
          <p:cNvSpPr txBox="1">
            <a:spLocks/>
          </p:cNvSpPr>
          <p:nvPr/>
        </p:nvSpPr>
        <p:spPr>
          <a:xfrm>
            <a:off x="681319" y="4634678"/>
            <a:ext cx="4853912" cy="984258"/>
          </a:xfrm>
          <a:prstGeom prst="rect">
            <a:avLst/>
          </a:prstGeom>
          <a:solidFill>
            <a:srgbClr val="009547"/>
          </a:solidFill>
        </p:spPr>
        <p:txBody>
          <a:bodyPr vert="horz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chemeClr val="bg1"/>
                </a:solidFill>
              </a:rPr>
              <a:t>Reorient Focus from what </a:t>
            </a:r>
            <a:r>
              <a:rPr lang="en-US" sz="2000" b="1" i="1" dirty="0">
                <a:solidFill>
                  <a:schemeClr val="bg1"/>
                </a:solidFill>
              </a:rPr>
              <a:t>the weather </a:t>
            </a:r>
            <a:r>
              <a:rPr lang="en-US" sz="2000" b="1" i="1" dirty="0" smtClean="0">
                <a:solidFill>
                  <a:schemeClr val="bg1"/>
                </a:solidFill>
              </a:rPr>
              <a:t>Will be what </a:t>
            </a:r>
            <a:r>
              <a:rPr lang="en-US" sz="2000" b="1" i="1" dirty="0">
                <a:solidFill>
                  <a:schemeClr val="bg1"/>
                </a:solidFill>
              </a:rPr>
              <a:t>the weather </a:t>
            </a:r>
            <a:r>
              <a:rPr lang="en-US" sz="2000" b="1" i="1" dirty="0" smtClean="0">
                <a:solidFill>
                  <a:schemeClr val="bg1"/>
                </a:solidFill>
              </a:rPr>
              <a:t>will </a:t>
            </a:r>
            <a:r>
              <a:rPr lang="en-US" sz="2000" b="1" i="1" dirty="0">
                <a:solidFill>
                  <a:schemeClr val="bg1"/>
                </a:solidFill>
              </a:rPr>
              <a:t>do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2842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959" y="658969"/>
            <a:ext cx="9118281" cy="5599973"/>
          </a:xfrm>
          <a:prstGeom prst="rect">
            <a:avLst/>
          </a:prstGeom>
          <a:ln w="12700" cmpd="sng"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429428" y="658969"/>
            <a:ext cx="64186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>
              <a:latin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Stakeholders make decisions based on weather impacts on their activities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412" y="135749"/>
            <a:ext cx="5214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+mj-lt"/>
              </a:rPr>
              <a:t>Why Impact-based Forecasting? </a:t>
            </a:r>
          </a:p>
        </p:txBody>
      </p:sp>
      <p:sp>
        <p:nvSpPr>
          <p:cNvPr id="6" name="Rectangle 5"/>
          <p:cNvSpPr/>
          <p:nvPr/>
        </p:nvSpPr>
        <p:spPr>
          <a:xfrm>
            <a:off x="620496" y="5067554"/>
            <a:ext cx="3561986" cy="769441"/>
          </a:xfrm>
          <a:prstGeom prst="rect">
            <a:avLst/>
          </a:prstGeom>
          <a:solidFill>
            <a:srgbClr val="707163"/>
          </a:solidFill>
          <a:ln w="3175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200" dirty="0" smtClean="0"/>
              <a:t>Decision makers use weather </a:t>
            </a:r>
            <a:r>
              <a:rPr lang="en-US" sz="2200" dirty="0"/>
              <a:t>information </a:t>
            </a:r>
            <a:r>
              <a:rPr lang="en-US" sz="2200" dirty="0" smtClean="0"/>
              <a:t> as one input</a:t>
            </a:r>
            <a:endParaRPr lang="en-US" sz="2200" dirty="0"/>
          </a:p>
        </p:txBody>
      </p:sp>
      <p:sp>
        <p:nvSpPr>
          <p:cNvPr id="9" name="Rectangle 8"/>
          <p:cNvSpPr/>
          <p:nvPr/>
        </p:nvSpPr>
        <p:spPr>
          <a:xfrm>
            <a:off x="8075693" y="4755943"/>
            <a:ext cx="3781571" cy="769441"/>
          </a:xfrm>
          <a:prstGeom prst="rect">
            <a:avLst/>
          </a:prstGeom>
          <a:solidFill>
            <a:srgbClr val="707163"/>
          </a:solidFill>
          <a:ln w="3175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200" dirty="0" smtClean="0"/>
              <a:t>Forecasters focus on the needs and concerns of stakeholders</a:t>
            </a: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564985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850" y="2409824"/>
            <a:ext cx="4974025" cy="238125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/>
              <a:t>Improve </a:t>
            </a:r>
            <a:r>
              <a:rPr lang="en-US" dirty="0" smtClean="0"/>
              <a:t>products </a:t>
            </a:r>
            <a:r>
              <a:rPr lang="en-US" dirty="0"/>
              <a:t>and services for decision-</a:t>
            </a:r>
            <a:r>
              <a:rPr lang="en-US" dirty="0" smtClean="0"/>
              <a:t>making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Deliver potential </a:t>
            </a:r>
            <a:r>
              <a:rPr lang="en-US" dirty="0" smtClean="0"/>
              <a:t>effects</a:t>
            </a:r>
            <a:r>
              <a:rPr lang="en-US" dirty="0" smtClean="0"/>
              <a:t> </a:t>
            </a:r>
            <a:r>
              <a:rPr lang="en-US" dirty="0" smtClean="0"/>
              <a:t>of forecast </a:t>
            </a:r>
            <a:r>
              <a:rPr lang="en-US" dirty="0" smtClean="0"/>
              <a:t>weather on your stakeholders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750" y="1399267"/>
            <a:ext cx="6248400" cy="309562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69525" y="409323"/>
            <a:ext cx="10233800" cy="1292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 smtClean="0">
                <a:solidFill>
                  <a:srgbClr val="FFC000"/>
                </a:solidFill>
              </a:rPr>
              <a:t>Impact</a:t>
            </a:r>
            <a:r>
              <a:rPr lang="en-US" sz="3200" dirty="0">
                <a:solidFill>
                  <a:srgbClr val="FFC000"/>
                </a:solidFill>
              </a:rPr>
              <a:t>-based </a:t>
            </a:r>
            <a:r>
              <a:rPr lang="en-US" sz="3200" dirty="0" smtClean="0">
                <a:solidFill>
                  <a:srgbClr val="FFC000"/>
                </a:solidFill>
              </a:rPr>
              <a:t>forecasts </a:t>
            </a:r>
            <a:r>
              <a:rPr lang="en-US" sz="3200" dirty="0">
                <a:solidFill>
                  <a:srgbClr val="FFC000"/>
                </a:solidFill>
              </a:rPr>
              <a:t>and </a:t>
            </a:r>
            <a:r>
              <a:rPr lang="en-US" sz="3200" dirty="0" smtClean="0">
                <a:solidFill>
                  <a:srgbClr val="FFC000"/>
                </a:solidFill>
              </a:rPr>
              <a:t>warnings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417750" y="4619625"/>
            <a:ext cx="6383725" cy="1977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 smtClean="0"/>
              <a:t>Warnings based on </a:t>
            </a:r>
            <a:r>
              <a:rPr lang="en-US" dirty="0"/>
              <a:t>impact severity levels </a:t>
            </a:r>
            <a:endParaRPr lang="en-US" dirty="0" smtClean="0"/>
          </a:p>
          <a:p>
            <a:pPr marL="457200" lvl="1" indent="0">
              <a:buNone/>
            </a:pPr>
            <a:endParaRPr lang="en-US" b="1" dirty="0">
              <a:solidFill>
                <a:srgbClr val="FFC000"/>
              </a:solidFill>
            </a:endParaRPr>
          </a:p>
          <a:p>
            <a:pPr marL="457200" lvl="1" indent="0">
              <a:buNone/>
            </a:pPr>
            <a:r>
              <a:rPr lang="en-US" b="1" dirty="0" smtClean="0">
                <a:solidFill>
                  <a:srgbClr val="FFC000"/>
                </a:solidFill>
              </a:rPr>
              <a:t>Inclusive </a:t>
            </a:r>
            <a:r>
              <a:rPr lang="en-US" b="1" dirty="0">
                <a:solidFill>
                  <a:srgbClr val="FFC000"/>
                </a:solidFill>
              </a:rPr>
              <a:t>effort with disaster management </a:t>
            </a:r>
            <a:r>
              <a:rPr lang="en-US" b="1" dirty="0" smtClean="0">
                <a:solidFill>
                  <a:srgbClr val="FFC000"/>
                </a:solidFill>
              </a:rPr>
              <a:t>agencies and other stakeholders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44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4826" y="1051839"/>
            <a:ext cx="9170031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900" dirty="0">
              <a:latin typeface="Arial" panose="020B0604020202020204" pitchFamily="34" charset="0"/>
            </a:endParaRPr>
          </a:p>
          <a:p>
            <a:r>
              <a:rPr lang="en-US" sz="2800" dirty="0" smtClean="0">
                <a:solidFill>
                  <a:srgbClr val="FFC000"/>
                </a:solidFill>
              </a:rPr>
              <a:t>Protecting life and property</a:t>
            </a:r>
            <a:endParaRPr lang="en-US" sz="2800" dirty="0">
              <a:solidFill>
                <a:srgbClr val="FFC000"/>
              </a:solidFill>
            </a:endParaRPr>
          </a:p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Helping people take action by working with emergency managers and the media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Support economic decisions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Learning what information is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Successful </a:t>
            </a:r>
            <a:r>
              <a:rPr lang="en-US" sz="2200" dirty="0"/>
              <a:t>impact-based forecasting requires </a:t>
            </a:r>
            <a:r>
              <a:rPr lang="en-US" sz="2200" dirty="0" smtClean="0"/>
              <a:t>collaboration</a:t>
            </a:r>
            <a:endParaRPr lang="en-US" sz="2200" dirty="0"/>
          </a:p>
        </p:txBody>
      </p:sp>
      <p:sp>
        <p:nvSpPr>
          <p:cNvPr id="3" name="Rectangle 2"/>
          <p:cNvSpPr/>
          <p:nvPr/>
        </p:nvSpPr>
        <p:spPr>
          <a:xfrm>
            <a:off x="1587410" y="80749"/>
            <a:ext cx="8185515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900" dirty="0">
              <a:latin typeface="Arial" panose="020B0604020202020204" pitchFamily="34" charset="0"/>
            </a:endParaRPr>
          </a:p>
          <a:p>
            <a:pPr algn="ctr"/>
            <a:r>
              <a:rPr lang="en-US" sz="3200" b="1" dirty="0" smtClean="0"/>
              <a:t>Partnership with Stakeholders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77846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4826" y="1051839"/>
            <a:ext cx="9730409" cy="4662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900" dirty="0">
              <a:latin typeface="Arial" panose="020B0604020202020204" pitchFamily="34" charset="0"/>
            </a:endParaRPr>
          </a:p>
          <a:p>
            <a:r>
              <a:rPr lang="en-US" sz="2800" dirty="0">
                <a:solidFill>
                  <a:srgbClr val="FFC000"/>
                </a:solidFill>
              </a:rPr>
              <a:t>In Summary</a:t>
            </a:r>
          </a:p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NMHS responsible for timely </a:t>
            </a:r>
            <a:r>
              <a:rPr lang="en-US" sz="2200" dirty="0"/>
              <a:t>and accurate forecasts and </a:t>
            </a:r>
            <a:r>
              <a:rPr lang="en-US" sz="2200" dirty="0" smtClean="0"/>
              <a:t>warnings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Great effort is put into getting the forecast right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Stakeholders make decisions based on impact on </a:t>
            </a:r>
            <a:r>
              <a:rPr lang="en-US" sz="2200" dirty="0"/>
              <a:t>lives, livelihood, property and </a:t>
            </a:r>
            <a:r>
              <a:rPr lang="en-US" sz="2200" dirty="0" smtClean="0"/>
              <a:t>economy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/>
              <a:t>Need more than statements about </a:t>
            </a:r>
            <a:r>
              <a:rPr lang="en-US" sz="2000" dirty="0" err="1" smtClean="0"/>
              <a:t>hydrometeorological</a:t>
            </a:r>
            <a:r>
              <a:rPr lang="en-US" sz="2000" dirty="0" smtClean="0"/>
              <a:t> events</a:t>
            </a:r>
            <a:endParaRPr lang="en-US" sz="2000" dirty="0"/>
          </a:p>
          <a:p>
            <a:pPr marL="342900" indent="-342900">
              <a:buFont typeface="Wingdings" charset="2"/>
              <a:buChar char="§"/>
            </a:pPr>
            <a:endParaRPr lang="en-US" sz="2000" dirty="0"/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/>
              <a:t>Information on </a:t>
            </a:r>
            <a:r>
              <a:rPr lang="en-US" sz="2000" dirty="0"/>
              <a:t>disaster risk and forecasting </a:t>
            </a:r>
            <a:r>
              <a:rPr lang="en-US" sz="2000" dirty="0" smtClean="0"/>
              <a:t>impact</a:t>
            </a:r>
          </a:p>
          <a:p>
            <a:pPr lvl="1"/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C000"/>
                </a:solidFill>
              </a:rPr>
              <a:t>Challenge </a:t>
            </a:r>
            <a:r>
              <a:rPr lang="en-US" sz="2400" b="1" dirty="0" smtClean="0">
                <a:solidFill>
                  <a:srgbClr val="FFC000"/>
                </a:solidFill>
              </a:rPr>
              <a:t>worldwide</a:t>
            </a:r>
            <a:r>
              <a:rPr lang="en-US" sz="2400" dirty="0" smtClean="0">
                <a:solidFill>
                  <a:srgbClr val="FFC000"/>
                </a:solidFill>
              </a:rPr>
              <a:t> 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87410" y="80749"/>
            <a:ext cx="8185515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900" dirty="0">
              <a:latin typeface="Arial" panose="020B0604020202020204" pitchFamily="34" charset="0"/>
            </a:endParaRPr>
          </a:p>
          <a:p>
            <a:pPr algn="ctr"/>
            <a:r>
              <a:rPr lang="en-US" sz="3200" b="1" dirty="0"/>
              <a:t>Moving Towards </a:t>
            </a:r>
            <a:r>
              <a:rPr lang="en-US" sz="3200" b="1" dirty="0" smtClean="0"/>
              <a:t>Impact-based </a:t>
            </a:r>
            <a:r>
              <a:rPr lang="en-US" sz="3200" b="1" dirty="0"/>
              <a:t>Forecasting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89315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81200" y="151809"/>
            <a:ext cx="8229600" cy="748944"/>
          </a:xfrm>
        </p:spPr>
        <p:txBody>
          <a:bodyPr/>
          <a:lstStyle/>
          <a:p>
            <a:pPr algn="ctr"/>
            <a:r>
              <a:rPr lang="en-ZA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Developments?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 rot="388175">
            <a:off x="6109780" y="2804216"/>
            <a:ext cx="4508500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AngsanaUPC" pitchFamily="18" charset="-34"/>
              </a:rPr>
              <a:t>‘Weather warnings should only be issued if severe weather is expected to have an impact’ (UK)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 rot="21382305">
            <a:off x="1534112" y="2432960"/>
            <a:ext cx="4488917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rgbClr val="0070C0"/>
                </a:solidFill>
                <a:latin typeface="Calibri" panose="020F0502020204030204" pitchFamily="34" charset="0"/>
                <a:cs typeface="Andalus" pitchFamily="18" charset="-78"/>
              </a:rPr>
              <a:t>‘Weather warnings need to be more tailored towards the end-user’ (KNMI)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90669" y="1091462"/>
            <a:ext cx="602615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ZA" sz="2400" dirty="0">
                <a:solidFill>
                  <a:srgbClr val="276D68"/>
                </a:solidFill>
                <a:latin typeface="Calibri" panose="020F0502020204030204" pitchFamily="34" charset="0"/>
              </a:rPr>
              <a:t>WMO: Disconnect between </a:t>
            </a:r>
            <a:r>
              <a:rPr lang="en-ZA" sz="2400" i="1" dirty="0">
                <a:solidFill>
                  <a:srgbClr val="276D68"/>
                </a:solidFill>
                <a:latin typeface="Calibri" panose="020F0502020204030204" pitchFamily="34" charset="0"/>
              </a:rPr>
              <a:t>warning</a:t>
            </a:r>
            <a:r>
              <a:rPr lang="en-ZA" sz="2400" dirty="0">
                <a:solidFill>
                  <a:srgbClr val="276D68"/>
                </a:solidFill>
                <a:latin typeface="Calibri" panose="020F0502020204030204" pitchFamily="34" charset="0"/>
              </a:rPr>
              <a:t> of hydromet events, and the understanding of their </a:t>
            </a:r>
            <a:r>
              <a:rPr lang="en-ZA" sz="2400" i="1" dirty="0">
                <a:solidFill>
                  <a:srgbClr val="276D68"/>
                </a:solidFill>
                <a:latin typeface="Calibri" panose="020F0502020204030204" pitchFamily="34" charset="0"/>
              </a:rPr>
              <a:t>impacts</a:t>
            </a:r>
            <a:endParaRPr lang="en-ZA" sz="2400" i="1" dirty="0">
              <a:solidFill>
                <a:srgbClr val="276D68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5563738" y="3404380"/>
            <a:ext cx="764274" cy="9826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Rectangle 12"/>
          <p:cNvSpPr/>
          <p:nvPr/>
        </p:nvSpPr>
        <p:spPr>
          <a:xfrm>
            <a:off x="2932800" y="4441608"/>
            <a:ext cx="6026150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ZA" sz="2400" dirty="0">
                <a:solidFill>
                  <a:srgbClr val="2E7B86"/>
                </a:solidFill>
                <a:latin typeface="Calibri" panose="020F0502020204030204" pitchFamily="34" charset="0"/>
              </a:rPr>
              <a:t>IMPACT-BASED WARNINGS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ZA" sz="2400" dirty="0">
                <a:solidFill>
                  <a:srgbClr val="2E7B86"/>
                </a:solidFill>
                <a:latin typeface="Calibri" panose="020F0502020204030204" pitchFamily="34" charset="0"/>
              </a:rPr>
              <a:t>UK implemented in 2011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ZA" sz="2400" dirty="0">
                <a:solidFill>
                  <a:srgbClr val="2E7B86"/>
                </a:solidFill>
                <a:latin typeface="Calibri" panose="020F0502020204030204" pitchFamily="34" charset="0"/>
              </a:rPr>
              <a:t>WMO Guidelines (latest version 2015)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ZA" sz="2400" dirty="0">
                <a:solidFill>
                  <a:srgbClr val="2E7B86"/>
                </a:solidFill>
                <a:latin typeface="Calibri" panose="020F0502020204030204" pitchFamily="34" charset="0"/>
              </a:rPr>
              <a:t>Europe, USA, Australia in various versions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ZA" sz="2400" dirty="0" smtClean="0">
                <a:solidFill>
                  <a:srgbClr val="2E7B86"/>
                </a:solidFill>
                <a:latin typeface="Calibri" panose="020F0502020204030204" pitchFamily="34" charset="0"/>
              </a:rPr>
              <a:t>WRNs efforts</a:t>
            </a:r>
            <a:endParaRPr lang="en-ZA" sz="2400" i="1" dirty="0">
              <a:solidFill>
                <a:srgbClr val="2E7B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018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Disaster Management Survey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806972"/>
            <a:ext cx="8229600" cy="42171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altLang="en-US" dirty="0" smtClean="0">
                <a:solidFill>
                  <a:schemeClr val="accent6"/>
                </a:solidFill>
              </a:rPr>
              <a:t>Needs:</a:t>
            </a:r>
            <a:endParaRPr lang="en-ZA" altLang="en-US" dirty="0">
              <a:solidFill>
                <a:schemeClr val="accent6"/>
              </a:solidFill>
            </a:endParaRPr>
          </a:p>
          <a:p>
            <a:endParaRPr lang="en-ZA" altLang="en-US" dirty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en-ZA" altLang="en-US" dirty="0" smtClean="0">
                <a:solidFill>
                  <a:schemeClr val="tx1"/>
                </a:solidFill>
              </a:rPr>
              <a:t>Matter</a:t>
            </a:r>
            <a:r>
              <a:rPr lang="en-ZA" altLang="en-US" dirty="0">
                <a:solidFill>
                  <a:schemeClr val="tx1"/>
                </a:solidFill>
              </a:rPr>
              <a:t>-of-fact </a:t>
            </a:r>
            <a:r>
              <a:rPr lang="en-ZA" altLang="en-US" dirty="0" smtClean="0">
                <a:solidFill>
                  <a:schemeClr val="tx1"/>
                </a:solidFill>
              </a:rPr>
              <a:t>information</a:t>
            </a:r>
            <a:endParaRPr lang="en-ZA" altLang="en-US" dirty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endParaRPr lang="en-ZA" altLang="en-US" dirty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en-ZA" altLang="en-US" dirty="0" smtClean="0">
                <a:solidFill>
                  <a:schemeClr val="tx1"/>
                </a:solidFill>
              </a:rPr>
              <a:t>Communication that </a:t>
            </a:r>
            <a:r>
              <a:rPr lang="en-ZA" altLang="en-US" i="1" dirty="0" smtClean="0">
                <a:solidFill>
                  <a:schemeClr val="tx1"/>
                </a:solidFill>
              </a:rPr>
              <a:t>enables effective </a:t>
            </a:r>
            <a:r>
              <a:rPr lang="en-ZA" altLang="en-US" i="1" dirty="0">
                <a:solidFill>
                  <a:schemeClr val="tx1"/>
                </a:solidFill>
              </a:rPr>
              <a:t>decision making</a:t>
            </a:r>
          </a:p>
          <a:p>
            <a:pPr lvl="1">
              <a:buFont typeface="Wingdings" charset="2"/>
              <a:buChar char="§"/>
            </a:pPr>
            <a:endParaRPr lang="en-ZA" altLang="en-US" i="1" dirty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en-ZA" altLang="en-US" dirty="0">
                <a:solidFill>
                  <a:schemeClr val="tx1"/>
                </a:solidFill>
              </a:rPr>
              <a:t>“Just tell me what is going to happen, when, where and how serious it </a:t>
            </a:r>
            <a:r>
              <a:rPr lang="en-ZA" altLang="en-US" dirty="0" smtClean="0">
                <a:solidFill>
                  <a:schemeClr val="tx1"/>
                </a:solidFill>
              </a:rPr>
              <a:t>will be” </a:t>
            </a:r>
            <a:endParaRPr lang="en-ZA" altLang="en-US" dirty="0">
              <a:solidFill>
                <a:schemeClr val="tx1"/>
              </a:solidFill>
            </a:endParaRPr>
          </a:p>
          <a:p>
            <a:pPr lvl="1"/>
            <a:endParaRPr lang="en-ZA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52110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28681</TotalTime>
  <Words>1075</Words>
  <Application>Microsoft Macintosh PowerPoint</Application>
  <PresentationFormat>Custom</PresentationFormat>
  <Paragraphs>228</Paragraphs>
  <Slides>28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Depth</vt:lpstr>
      <vt:lpstr>Introduction to Impact-Based Forecast and Warning Process  Dr. Elizabeth Page Director, The COMET Program</vt:lpstr>
      <vt:lpstr>My Background</vt:lpstr>
      <vt:lpstr>Severe hydrometeorological events profoundly impact people worldwide.</vt:lpstr>
      <vt:lpstr>PowerPoint Presentation</vt:lpstr>
      <vt:lpstr>PowerPoint Presentation</vt:lpstr>
      <vt:lpstr>PowerPoint Presentation</vt:lpstr>
      <vt:lpstr>PowerPoint Presentation</vt:lpstr>
      <vt:lpstr>International Developments?</vt:lpstr>
      <vt:lpstr>Disaster Management Survey</vt:lpstr>
      <vt:lpstr>What the weather will do:  - Roads flooded - Communities cut off</vt:lpstr>
      <vt:lpstr>Key Concepts for IBF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Warning:  Heavy rain of more than 100mm in 24 hours is expected</vt:lpstr>
      <vt:lpstr>Warning:  1. Orange warning for rain with a medium likelihood of significant impacts 2. Yellow warning for rain with a high likelihood of minor impacts</vt:lpstr>
      <vt:lpstr>Barbados Hazard Matrix</vt:lpstr>
      <vt:lpstr>So, how does it work?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Ready Nations</dc:title>
  <dc:creator>Robert Jubach</dc:creator>
  <cp:lastModifiedBy>Liz</cp:lastModifiedBy>
  <cp:revision>179</cp:revision>
  <dcterms:created xsi:type="dcterms:W3CDTF">2017-07-06T23:48:45Z</dcterms:created>
  <dcterms:modified xsi:type="dcterms:W3CDTF">2019-02-25T07:54:45Z</dcterms:modified>
</cp:coreProperties>
</file>