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690" r:id="rId3"/>
    <p:sldMasterId id="2147483692" r:id="rId4"/>
    <p:sldMasterId id="2147483694" r:id="rId5"/>
    <p:sldMasterId id="2147483695" r:id="rId6"/>
    <p:sldMasterId id="2147483697" r:id="rId7"/>
    <p:sldMasterId id="2147483699" r:id="rId8"/>
    <p:sldMasterId id="2147483704" r:id="rId9"/>
  </p:sldMasterIdLst>
  <p:notesMasterIdLst>
    <p:notesMasterId r:id="rId22"/>
  </p:notesMasterIdLst>
  <p:sldIdLst>
    <p:sldId id="343" r:id="rId10"/>
    <p:sldId id="344" r:id="rId11"/>
    <p:sldId id="346" r:id="rId12"/>
    <p:sldId id="347" r:id="rId13"/>
    <p:sldId id="351" r:id="rId14"/>
    <p:sldId id="350" r:id="rId15"/>
    <p:sldId id="353" r:id="rId16"/>
    <p:sldId id="355" r:id="rId17"/>
    <p:sldId id="354" r:id="rId18"/>
    <p:sldId id="356" r:id="rId19"/>
    <p:sldId id="357" r:id="rId20"/>
    <p:sldId id="359" r:id="rId21"/>
  </p:sldIdLst>
  <p:sldSz cx="9144000" cy="5143500" type="screen16x9"/>
  <p:notesSz cx="6669088" cy="9926638"/>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80808"/>
    <a:srgbClr val="C00000"/>
    <a:srgbClr val="2A2A2A"/>
    <a:srgbClr val="F8F8F8"/>
    <a:srgbClr val="CBD7E2"/>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85" autoAdjust="0"/>
    <p:restoredTop sz="89583" autoAdjust="0"/>
  </p:normalViewPr>
  <p:slideViewPr>
    <p:cSldViewPr snapToGrid="0">
      <p:cViewPr varScale="1">
        <p:scale>
          <a:sx n="85" d="100"/>
          <a:sy n="85" d="100"/>
        </p:scale>
        <p:origin x="616"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DB72033-253C-43A7-B8B2-B9A76F96F494}" type="datetimeFigureOut">
              <a:rPr lang="en-GB" smtClean="0"/>
              <a:pPr/>
              <a:t>29/07/2018</a:t>
            </a:fld>
            <a:endParaRPr lang="en-GB" dirty="0"/>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FD7C246D-BEBF-4853-B420-D1A3F7BCBC99}" type="slidenum">
              <a:rPr lang="en-GB" smtClean="0"/>
              <a:pPr/>
              <a:t>‹#›</a:t>
            </a:fld>
            <a:endParaRPr lang="en-GB" dirty="0"/>
          </a:p>
        </p:txBody>
      </p:sp>
    </p:spTree>
    <p:extLst>
      <p:ext uri="{BB962C8B-B14F-4D97-AF65-F5344CB8AC3E}">
        <p14:creationId xmlns:p14="http://schemas.microsoft.com/office/powerpoint/2010/main" val="397493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F691227-EEBE-4869-86D4-0C559074E74A}" type="slidenum">
              <a:rPr lang="en-GB" smtClean="0"/>
              <a:pPr/>
              <a:t>2</a:t>
            </a:fld>
            <a:endParaRPr lang="en-GB"/>
          </a:p>
        </p:txBody>
      </p:sp>
    </p:spTree>
    <p:extLst>
      <p:ext uri="{BB962C8B-B14F-4D97-AF65-F5344CB8AC3E}">
        <p14:creationId xmlns:p14="http://schemas.microsoft.com/office/powerpoint/2010/main" val="1979636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2896A0-0D94-4DA7-B77C-E7691E28AC04}" type="slidenum">
              <a:rPr lang="en-US" smtClean="0"/>
              <a:pPr/>
              <a:t>11</a:t>
            </a:fld>
            <a:endParaRPr lang="en-US"/>
          </a:p>
        </p:txBody>
      </p:sp>
    </p:spTree>
    <p:extLst>
      <p:ext uri="{BB962C8B-B14F-4D97-AF65-F5344CB8AC3E}">
        <p14:creationId xmlns:p14="http://schemas.microsoft.com/office/powerpoint/2010/main" val="79151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rPr>
              <a:t>What</a:t>
            </a:r>
            <a:r>
              <a:rPr lang="en-GB" sz="1200" baseline="0" dirty="0" smtClean="0">
                <a:solidFill>
                  <a:srgbClr val="000000"/>
                </a:solidFill>
              </a:rPr>
              <a:t> are Impact Based Warnings?  We as </a:t>
            </a:r>
            <a:r>
              <a:rPr lang="en-GB" sz="1200" baseline="0" dirty="0" err="1" smtClean="0">
                <a:solidFill>
                  <a:srgbClr val="000000"/>
                </a:solidFill>
              </a:rPr>
              <a:t>hydrometeorologists</a:t>
            </a:r>
            <a:r>
              <a:rPr lang="en-GB" sz="1200" baseline="0" dirty="0" smtClean="0">
                <a:solidFill>
                  <a:srgbClr val="000000"/>
                </a:solidFill>
              </a:rPr>
              <a:t> and climate advisers are used to dealing with the weather that effects us and our users.  We deal with the weather every day.   And we have been forecasting the weather and communicating this to communities.  Why do we do this?  We want people to listen to our forecasts and to take action that helps them make the most of the weather and in the instance of severe weather respond to help protect life and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000000"/>
                </a:solidFill>
              </a:rPr>
              <a:t>Over the last few years NMHSs have been moving away from just providing weather warnings, but moving to understanding how the weather effects our stakeholders and communities.  Essentially moving from what the weather might be, to what the weather might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000000"/>
                </a:solidFill>
              </a:rPr>
              <a:t>This is about bringing together hazard information (weather and hydrology) with vulnerability and exposure information (the risk that people are exposed to understand the IMPACT that stakeholders might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000000"/>
                </a:solidFill>
              </a:rPr>
              <a:t>So simply an impact based warning moves away from for example ‘a warning for 100mm of rain in 24 hours in a particular catchment’ to ‘heavy rain will result in flooding to farmland and properties and the potential loss of susceptible roads causing disruption to food and transport supplies’.   It is this type of information that allows people to take effective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smtClean="0">
              <a:solidFill>
                <a:srgbClr val="000000"/>
              </a:solidFill>
            </a:endParaRPr>
          </a:p>
          <a:p>
            <a:endParaRPr lang="en-GB" sz="1200" i="1"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D72896A0-0D94-4DA7-B77C-E7691E28AC04}" type="slidenum">
              <a:rPr lang="en-US" smtClean="0"/>
              <a:pPr/>
              <a:t>3</a:t>
            </a:fld>
            <a:endParaRPr lang="en-US"/>
          </a:p>
        </p:txBody>
      </p:sp>
    </p:spTree>
    <p:extLst>
      <p:ext uri="{BB962C8B-B14F-4D97-AF65-F5344CB8AC3E}">
        <p14:creationId xmlns:p14="http://schemas.microsoft.com/office/powerpoint/2010/main" val="39646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a:t>
            </a:r>
            <a:r>
              <a:rPr lang="en-GB" baseline="0" dirty="0" smtClean="0"/>
              <a:t> 2007 UK experienced widespread flooding with a cost to the economy of £3.2 billion.</a:t>
            </a:r>
          </a:p>
          <a:p>
            <a:pPr marL="171450" indent="-171450">
              <a:buFont typeface="Arial" panose="020B0604020202020204" pitchFamily="34" charset="0"/>
              <a:buChar char="•"/>
            </a:pPr>
            <a:r>
              <a:rPr lang="en-GB" baseline="0" dirty="0" smtClean="0"/>
              <a:t>Government enquiry afterwards into why damage was so widespread </a:t>
            </a:r>
          </a:p>
          <a:p>
            <a:pPr marL="171450" indent="-171450">
              <a:buFont typeface="Arial" panose="020B0604020202020204" pitchFamily="34" charset="0"/>
              <a:buChar char="•"/>
            </a:pPr>
            <a:r>
              <a:rPr lang="en-GB" baseline="0" dirty="0" smtClean="0"/>
              <a:t>Enquiry found that whilst the there was a good forecast of prolonged and heavy rain, there was not a warning issued for flooding</a:t>
            </a:r>
          </a:p>
          <a:p>
            <a:pPr marL="171450" indent="-171450">
              <a:buFont typeface="Arial" panose="020B0604020202020204" pitchFamily="34" charset="0"/>
              <a:buChar char="•"/>
            </a:pPr>
            <a:r>
              <a:rPr lang="en-GB" baseline="0" dirty="0" smtClean="0"/>
              <a:t>Enquiry recommended that the Met Office and the Environment Agency (hydrology) needed to work together to combine data on when and where there will be rain with information on what the </a:t>
            </a:r>
            <a:r>
              <a:rPr lang="en-GB" b="1" baseline="0" dirty="0" smtClean="0"/>
              <a:t>impact</a:t>
            </a:r>
            <a:r>
              <a:rPr lang="en-GB" baseline="0" dirty="0" smtClean="0"/>
              <a:t> of the rain will be on rivers </a:t>
            </a:r>
          </a:p>
          <a:p>
            <a:pPr marL="171450" indent="-171450">
              <a:buFont typeface="Arial" panose="020B0604020202020204" pitchFamily="34" charset="0"/>
              <a:buChar char="•"/>
            </a:pPr>
            <a:r>
              <a:rPr lang="en-GB" baseline="0" dirty="0" smtClean="0"/>
              <a:t>Now have a joint Flood Forecasting Centre that issues flood warnings.   </a:t>
            </a:r>
          </a:p>
          <a:p>
            <a:pPr marL="171450" indent="-171450">
              <a:buFont typeface="Arial" panose="020B0604020202020204" pitchFamily="34" charset="0"/>
              <a:buChar char="•"/>
            </a:pPr>
            <a:r>
              <a:rPr lang="en-GB" baseline="0" dirty="0" smtClean="0"/>
              <a:t>Met Office also work with other government agencies to issue impact based warnings (e.g. public health England for Heat Health warning)</a:t>
            </a:r>
          </a:p>
          <a:p>
            <a:endParaRPr lang="en-GB" dirty="0"/>
          </a:p>
        </p:txBody>
      </p:sp>
      <p:sp>
        <p:nvSpPr>
          <p:cNvPr id="4" name="Slide Number Placeholder 3"/>
          <p:cNvSpPr>
            <a:spLocks noGrp="1"/>
          </p:cNvSpPr>
          <p:nvPr>
            <p:ph type="sldNum" sz="quarter" idx="10"/>
          </p:nvPr>
        </p:nvSpPr>
        <p:spPr/>
        <p:txBody>
          <a:bodyPr/>
          <a:lstStyle/>
          <a:p>
            <a:fld id="{FD7C246D-BEBF-4853-B420-D1A3F7BCBC99}" type="slidenum">
              <a:rPr lang="en-GB" smtClean="0"/>
              <a:pPr/>
              <a:t>4</a:t>
            </a:fld>
            <a:endParaRPr lang="en-GB" dirty="0"/>
          </a:p>
        </p:txBody>
      </p:sp>
    </p:spTree>
    <p:extLst>
      <p:ext uri="{BB962C8B-B14F-4D97-AF65-F5344CB8AC3E}">
        <p14:creationId xmlns:p14="http://schemas.microsoft.com/office/powerpoint/2010/main" val="1844162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a:t>
            </a:r>
            <a:r>
              <a:rPr lang="en-GB" baseline="0" dirty="0" smtClean="0"/>
              <a:t> 2007 UK experienced widespread flooding with a cost to the economy of £3.2 billion.</a:t>
            </a:r>
          </a:p>
          <a:p>
            <a:pPr marL="171450" indent="-171450">
              <a:buFont typeface="Arial" panose="020B0604020202020204" pitchFamily="34" charset="0"/>
              <a:buChar char="•"/>
            </a:pPr>
            <a:r>
              <a:rPr lang="en-GB" baseline="0" dirty="0" smtClean="0"/>
              <a:t>Government enquiry afterwards into why damage was so widespread </a:t>
            </a:r>
          </a:p>
          <a:p>
            <a:pPr marL="171450" indent="-171450">
              <a:buFont typeface="Arial" panose="020B0604020202020204" pitchFamily="34" charset="0"/>
              <a:buChar char="•"/>
            </a:pPr>
            <a:r>
              <a:rPr lang="en-GB" baseline="0" dirty="0" smtClean="0"/>
              <a:t>Enquiry found that whilst the there was a good forecast of prolonged and heavy rain, there was not a warning issued for flooding</a:t>
            </a:r>
          </a:p>
          <a:p>
            <a:pPr marL="171450" indent="-171450">
              <a:buFont typeface="Arial" panose="020B0604020202020204" pitchFamily="34" charset="0"/>
              <a:buChar char="•"/>
            </a:pPr>
            <a:r>
              <a:rPr lang="en-GB" baseline="0" dirty="0" smtClean="0"/>
              <a:t>Enquiry recommended that the Met Office and the Environment Agency (hydrology) needed to work together to combine data on when and where there will be rain with information on what the </a:t>
            </a:r>
            <a:r>
              <a:rPr lang="en-GB" b="1" baseline="0" dirty="0" smtClean="0"/>
              <a:t>impact</a:t>
            </a:r>
            <a:r>
              <a:rPr lang="en-GB" baseline="0" dirty="0" smtClean="0"/>
              <a:t> of the rain will be on rivers </a:t>
            </a:r>
          </a:p>
          <a:p>
            <a:pPr marL="171450" indent="-171450">
              <a:buFont typeface="Arial" panose="020B0604020202020204" pitchFamily="34" charset="0"/>
              <a:buChar char="•"/>
            </a:pPr>
            <a:r>
              <a:rPr lang="en-GB" baseline="0" dirty="0" smtClean="0"/>
              <a:t>Now have a joint Flood Forecasting Centre that issues flood warnings.   </a:t>
            </a:r>
          </a:p>
          <a:p>
            <a:pPr marL="171450" indent="-171450">
              <a:buFont typeface="Arial" panose="020B0604020202020204" pitchFamily="34" charset="0"/>
              <a:buChar char="•"/>
            </a:pPr>
            <a:r>
              <a:rPr lang="en-GB" baseline="0" dirty="0" smtClean="0"/>
              <a:t>Met Office also work with other government agencies to issue impact based warnings (e.g. public health England for Heat Health warning)</a:t>
            </a:r>
          </a:p>
          <a:p>
            <a:endParaRPr lang="en-GB" dirty="0"/>
          </a:p>
        </p:txBody>
      </p:sp>
      <p:sp>
        <p:nvSpPr>
          <p:cNvPr id="4" name="Slide Number Placeholder 3"/>
          <p:cNvSpPr>
            <a:spLocks noGrp="1"/>
          </p:cNvSpPr>
          <p:nvPr>
            <p:ph type="sldNum" sz="quarter" idx="10"/>
          </p:nvPr>
        </p:nvSpPr>
        <p:spPr/>
        <p:txBody>
          <a:bodyPr/>
          <a:lstStyle/>
          <a:p>
            <a:fld id="{FD7C246D-BEBF-4853-B420-D1A3F7BCBC99}" type="slidenum">
              <a:rPr lang="en-GB" smtClean="0"/>
              <a:pPr/>
              <a:t>5</a:t>
            </a:fld>
            <a:endParaRPr lang="en-GB" dirty="0"/>
          </a:p>
        </p:txBody>
      </p:sp>
    </p:spTree>
    <p:extLst>
      <p:ext uri="{BB962C8B-B14F-4D97-AF65-F5344CB8AC3E}">
        <p14:creationId xmlns:p14="http://schemas.microsoft.com/office/powerpoint/2010/main" val="335180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a:t>
            </a:r>
            <a:r>
              <a:rPr lang="en-GB" baseline="0" dirty="0" smtClean="0"/>
              <a:t> 2007 UK experienced widespread flooding with a cost to the economy of £3.2 billion.</a:t>
            </a:r>
          </a:p>
          <a:p>
            <a:pPr marL="171450" indent="-171450">
              <a:buFont typeface="Arial" panose="020B0604020202020204" pitchFamily="34" charset="0"/>
              <a:buChar char="•"/>
            </a:pPr>
            <a:r>
              <a:rPr lang="en-GB" baseline="0" dirty="0" smtClean="0"/>
              <a:t>Government enquiry afterwards into why damage was so widespread </a:t>
            </a:r>
          </a:p>
          <a:p>
            <a:pPr marL="171450" indent="-171450">
              <a:buFont typeface="Arial" panose="020B0604020202020204" pitchFamily="34" charset="0"/>
              <a:buChar char="•"/>
            </a:pPr>
            <a:r>
              <a:rPr lang="en-GB" baseline="0" dirty="0" smtClean="0"/>
              <a:t>Enquiry found that whilst the there was a good forecast of prolonged and heavy rain, there was not a warning issued for flooding</a:t>
            </a:r>
          </a:p>
          <a:p>
            <a:pPr marL="171450" indent="-171450">
              <a:buFont typeface="Arial" panose="020B0604020202020204" pitchFamily="34" charset="0"/>
              <a:buChar char="•"/>
            </a:pPr>
            <a:r>
              <a:rPr lang="en-GB" baseline="0" dirty="0" smtClean="0"/>
              <a:t>Enquiry recommended that the Met Office and the Environment Agency (hydrology) needed to work together to combine data on when and where there will be rain with information on what the </a:t>
            </a:r>
            <a:r>
              <a:rPr lang="en-GB" b="1" baseline="0" dirty="0" smtClean="0"/>
              <a:t>impact</a:t>
            </a:r>
            <a:r>
              <a:rPr lang="en-GB" baseline="0" dirty="0" smtClean="0"/>
              <a:t> of the rain will be on rivers </a:t>
            </a:r>
          </a:p>
          <a:p>
            <a:pPr marL="171450" indent="-171450">
              <a:buFont typeface="Arial" panose="020B0604020202020204" pitchFamily="34" charset="0"/>
              <a:buChar char="•"/>
            </a:pPr>
            <a:r>
              <a:rPr lang="en-GB" baseline="0" dirty="0" smtClean="0"/>
              <a:t>Now have a joint Flood Forecasting Centre that issues flood warnings.   </a:t>
            </a:r>
          </a:p>
          <a:p>
            <a:pPr marL="171450" indent="-171450">
              <a:buFont typeface="Arial" panose="020B0604020202020204" pitchFamily="34" charset="0"/>
              <a:buChar char="•"/>
            </a:pPr>
            <a:r>
              <a:rPr lang="en-GB" baseline="0" dirty="0" smtClean="0"/>
              <a:t>Met Office also work with other government agencies to issue impact based warnings (e.g. public health England for Heat Health warning)</a:t>
            </a:r>
          </a:p>
          <a:p>
            <a:endParaRPr lang="en-GB" dirty="0"/>
          </a:p>
        </p:txBody>
      </p:sp>
      <p:sp>
        <p:nvSpPr>
          <p:cNvPr id="4" name="Slide Number Placeholder 3"/>
          <p:cNvSpPr>
            <a:spLocks noGrp="1"/>
          </p:cNvSpPr>
          <p:nvPr>
            <p:ph type="sldNum" sz="quarter" idx="10"/>
          </p:nvPr>
        </p:nvSpPr>
        <p:spPr/>
        <p:txBody>
          <a:bodyPr/>
          <a:lstStyle/>
          <a:p>
            <a:fld id="{FD7C246D-BEBF-4853-B420-D1A3F7BCBC99}" type="slidenum">
              <a:rPr lang="en-GB" smtClean="0"/>
              <a:pPr/>
              <a:t>6</a:t>
            </a:fld>
            <a:endParaRPr lang="en-GB" dirty="0"/>
          </a:p>
        </p:txBody>
      </p:sp>
    </p:spTree>
    <p:extLst>
      <p:ext uri="{BB962C8B-B14F-4D97-AF65-F5344CB8AC3E}">
        <p14:creationId xmlns:p14="http://schemas.microsoft.com/office/powerpoint/2010/main" val="321638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the impact.</a:t>
            </a:r>
          </a:p>
          <a:p>
            <a:r>
              <a:rPr lang="en-US" dirty="0" smtClean="0"/>
              <a:t>In</a:t>
            </a:r>
            <a:r>
              <a:rPr lang="en-US" baseline="0" dirty="0" smtClean="0"/>
              <a:t> bringing the impacts out it is necessary to work with others to understand how weather will affect communities.  As I said NMHSs will not hold all the information on vulnerability and exposure and must work with </a:t>
            </a:r>
            <a:r>
              <a:rPr lang="en-US" baseline="0" dirty="0" err="1" smtClean="0"/>
              <a:t>colleages</a:t>
            </a:r>
            <a:r>
              <a:rPr lang="en-US" baseline="0" dirty="0" smtClean="0"/>
              <a:t> to understand this,</a:t>
            </a:r>
          </a:p>
          <a:p>
            <a:r>
              <a:rPr lang="en-US" baseline="0" dirty="0" smtClean="0"/>
              <a:t>This means working with a wide range of stakeholders not only in government, but with the public sector specialists in industry.</a:t>
            </a:r>
            <a:endParaRPr lang="en-US" dirty="0"/>
          </a:p>
        </p:txBody>
      </p:sp>
      <p:sp>
        <p:nvSpPr>
          <p:cNvPr id="4" name="Slide Number Placeholder 3"/>
          <p:cNvSpPr>
            <a:spLocks noGrp="1"/>
          </p:cNvSpPr>
          <p:nvPr>
            <p:ph type="sldNum" sz="quarter" idx="10"/>
          </p:nvPr>
        </p:nvSpPr>
        <p:spPr/>
        <p:txBody>
          <a:bodyPr/>
          <a:lstStyle/>
          <a:p>
            <a:fld id="{D72896A0-0D94-4DA7-B77C-E7691E28AC04}" type="slidenum">
              <a:rPr lang="en-US" smtClean="0"/>
              <a:pPr/>
              <a:t>7</a:t>
            </a:fld>
            <a:endParaRPr lang="en-US"/>
          </a:p>
        </p:txBody>
      </p:sp>
    </p:spTree>
    <p:extLst>
      <p:ext uri="{BB962C8B-B14F-4D97-AF65-F5344CB8AC3E}">
        <p14:creationId xmlns:p14="http://schemas.microsoft.com/office/powerpoint/2010/main" val="218446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a:t>
            </a:r>
            <a:r>
              <a:rPr lang="en-US" baseline="0" dirty="0" smtClean="0"/>
              <a:t> this collaboration is it possible to design a set of impact statements that are relevant to users and help to provide impact advice</a:t>
            </a:r>
            <a:endParaRPr lang="en-US" dirty="0"/>
          </a:p>
        </p:txBody>
      </p:sp>
      <p:sp>
        <p:nvSpPr>
          <p:cNvPr id="4" name="Slide Number Placeholder 3"/>
          <p:cNvSpPr>
            <a:spLocks noGrp="1"/>
          </p:cNvSpPr>
          <p:nvPr>
            <p:ph type="sldNum" sz="quarter" idx="10"/>
          </p:nvPr>
        </p:nvSpPr>
        <p:spPr/>
        <p:txBody>
          <a:bodyPr/>
          <a:lstStyle/>
          <a:p>
            <a:fld id="{D72896A0-0D94-4DA7-B77C-E7691E28AC04}" type="slidenum">
              <a:rPr lang="en-US" smtClean="0"/>
              <a:pPr/>
              <a:t>8</a:t>
            </a:fld>
            <a:endParaRPr lang="en-US"/>
          </a:p>
        </p:txBody>
      </p:sp>
    </p:spTree>
    <p:extLst>
      <p:ext uri="{BB962C8B-B14F-4D97-AF65-F5344CB8AC3E}">
        <p14:creationId xmlns:p14="http://schemas.microsoft.com/office/powerpoint/2010/main" val="2166746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a:t>
            </a:r>
            <a:r>
              <a:rPr lang="en-US" baseline="0" dirty="0" smtClean="0"/>
              <a:t> this collaboration is it possible to design a set of impact statements that are relevant to users and help to provide impact advice</a:t>
            </a:r>
            <a:endParaRPr lang="en-US" dirty="0"/>
          </a:p>
        </p:txBody>
      </p:sp>
      <p:sp>
        <p:nvSpPr>
          <p:cNvPr id="4" name="Slide Number Placeholder 3"/>
          <p:cNvSpPr>
            <a:spLocks noGrp="1"/>
          </p:cNvSpPr>
          <p:nvPr>
            <p:ph type="sldNum" sz="quarter" idx="10"/>
          </p:nvPr>
        </p:nvSpPr>
        <p:spPr/>
        <p:txBody>
          <a:bodyPr/>
          <a:lstStyle/>
          <a:p>
            <a:fld id="{D72896A0-0D94-4DA7-B77C-E7691E28AC04}" type="slidenum">
              <a:rPr lang="en-US" smtClean="0"/>
              <a:pPr/>
              <a:t>9</a:t>
            </a:fld>
            <a:endParaRPr lang="en-US"/>
          </a:p>
        </p:txBody>
      </p:sp>
    </p:spTree>
    <p:extLst>
      <p:ext uri="{BB962C8B-B14F-4D97-AF65-F5344CB8AC3E}">
        <p14:creationId xmlns:p14="http://schemas.microsoft.com/office/powerpoint/2010/main" val="9323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the impact.</a:t>
            </a:r>
          </a:p>
          <a:p>
            <a:r>
              <a:rPr lang="en-US" dirty="0" smtClean="0"/>
              <a:t>In</a:t>
            </a:r>
            <a:r>
              <a:rPr lang="en-US" baseline="0" dirty="0" smtClean="0"/>
              <a:t> bringing the impacts out it is necessary to work with others to understand how weather will affect communities.  As I said NMHSs will not hold all the information on vulnerability and exposure and must work with </a:t>
            </a:r>
            <a:r>
              <a:rPr lang="en-US" baseline="0" dirty="0" err="1" smtClean="0"/>
              <a:t>colleages</a:t>
            </a:r>
            <a:r>
              <a:rPr lang="en-US" baseline="0" dirty="0" smtClean="0"/>
              <a:t> to understand this,</a:t>
            </a:r>
          </a:p>
          <a:p>
            <a:r>
              <a:rPr lang="en-US" baseline="0" dirty="0" smtClean="0"/>
              <a:t>This means working with a wide range of stakeholders not only in government, but with the public sector specialists in industry.</a:t>
            </a:r>
            <a:endParaRPr lang="en-US" dirty="0"/>
          </a:p>
        </p:txBody>
      </p:sp>
      <p:sp>
        <p:nvSpPr>
          <p:cNvPr id="4" name="Slide Number Placeholder 3"/>
          <p:cNvSpPr>
            <a:spLocks noGrp="1"/>
          </p:cNvSpPr>
          <p:nvPr>
            <p:ph type="sldNum" sz="quarter" idx="10"/>
          </p:nvPr>
        </p:nvSpPr>
        <p:spPr/>
        <p:txBody>
          <a:bodyPr/>
          <a:lstStyle/>
          <a:p>
            <a:fld id="{D72896A0-0D94-4DA7-B77C-E7691E28AC04}" type="slidenum">
              <a:rPr lang="en-US" smtClean="0"/>
              <a:pPr/>
              <a:t>10</a:t>
            </a:fld>
            <a:endParaRPr lang="en-US"/>
          </a:p>
        </p:txBody>
      </p:sp>
    </p:spTree>
    <p:extLst>
      <p:ext uri="{BB962C8B-B14F-4D97-AF65-F5344CB8AC3E}">
        <p14:creationId xmlns:p14="http://schemas.microsoft.com/office/powerpoint/2010/main" val="1659532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12689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09925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30135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605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2401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82896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06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52877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dirty="0"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dirty="0"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dirty="0"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9.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1"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701" r:id="rId28"/>
    <p:sldLayoutId id="2147483702"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1559997936"/>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3367624877"/>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1178186963"/>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2088159716"/>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291675914"/>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2"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836653675"/>
      </p:ext>
    </p:extLst>
  </p:cSld>
  <p:clrMap bg1="lt1" tx1="dk1" bg2="lt2" tx2="dk2" accent1="accent1" accent2="accent2" accent3="accent3" accent4="accent4" accent5="accent5" accent6="accent6" hlink="hlink" folHlink="folHlink"/>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421"/>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9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latin typeface="Arial" pitchFamily="34" charset="0"/>
              <a:cs typeface="Arial" pitchFamily="34" charset="0"/>
            </a:endParaRPr>
          </a:p>
        </p:txBody>
      </p:sp>
      <p:pic>
        <p:nvPicPr>
          <p:cNvPr id="8" name="Picture 7" descr="NHP_logo3 (copy).png"/>
          <p:cNvPicPr>
            <a:picLocks noChangeAspect="1"/>
          </p:cNvPicPr>
          <p:nvPr/>
        </p:nvPicPr>
        <p:blipFill>
          <a:blip r:embed="rId3" cstate="print"/>
          <a:stretch>
            <a:fillRect/>
          </a:stretch>
        </p:blipFill>
        <p:spPr>
          <a:xfrm>
            <a:off x="35500" y="51470"/>
            <a:ext cx="1083539" cy="1080120"/>
          </a:xfrm>
          <a:prstGeom prst="rect">
            <a:avLst/>
          </a:prstGeom>
        </p:spPr>
      </p:pic>
    </p:spTree>
    <p:extLst>
      <p:ext uri="{BB962C8B-B14F-4D97-AF65-F5344CB8AC3E}">
        <p14:creationId xmlns:p14="http://schemas.microsoft.com/office/powerpoint/2010/main" val="375811975"/>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06376"/>
            <a:ext cx="7571184" cy="781199"/>
          </a:xfrm>
          <a:prstGeom prst="rect">
            <a:avLst/>
          </a:prstGeom>
        </p:spPr>
        <p:txBody>
          <a:bodyPr vert="horz" lIns="91438" tIns="45719" rIns="91438" bIns="4571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075"/>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rot="10800000">
            <a:off x="1116000" y="987575"/>
            <a:ext cx="8028000" cy="54000"/>
          </a:xfrm>
          <a:prstGeom prst="rect">
            <a:avLst/>
          </a:prstGeom>
          <a:gradFill flip="none" rotWithShape="1">
            <a:gsLst>
              <a:gs pos="0">
                <a:srgbClr val="A6A5A5"/>
              </a:gs>
              <a:gs pos="25000">
                <a:srgbClr val="D9D9D9"/>
              </a:gs>
              <a:gs pos="75000">
                <a:srgbClr val="CC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latin typeface="Arial" pitchFamily="34" charset="0"/>
              <a:cs typeface="Arial" pitchFamily="34" charset="0"/>
            </a:endParaRPr>
          </a:p>
        </p:txBody>
      </p:sp>
      <p:pic>
        <p:nvPicPr>
          <p:cNvPr id="8" name="Picture 7" descr="NHP_logo3 (copy).png"/>
          <p:cNvPicPr>
            <a:picLocks noChangeAspect="1"/>
          </p:cNvPicPr>
          <p:nvPr userDrawn="1"/>
        </p:nvPicPr>
        <p:blipFill>
          <a:blip r:embed="rId7" cstate="print"/>
          <a:stretch>
            <a:fillRect/>
          </a:stretch>
        </p:blipFill>
        <p:spPr>
          <a:xfrm>
            <a:off x="35497" y="51470"/>
            <a:ext cx="1083539" cy="1080120"/>
          </a:xfrm>
          <a:prstGeom prst="rect">
            <a:avLst/>
          </a:prstGeom>
        </p:spPr>
      </p:pic>
    </p:spTree>
    <p:extLst>
      <p:ext uri="{BB962C8B-B14F-4D97-AF65-F5344CB8AC3E}">
        <p14:creationId xmlns:p14="http://schemas.microsoft.com/office/powerpoint/2010/main" val="390679172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ctr" defTabSz="914378"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metoffice.gov.uk/public/weather/warnings"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44" y="772497"/>
            <a:ext cx="4880793" cy="623248"/>
          </a:xfrm>
        </p:spPr>
        <p:txBody>
          <a:bodyPr/>
          <a:lstStyle/>
          <a:p>
            <a:r>
              <a:rPr lang="en-GB" dirty="0" smtClean="0"/>
              <a:t>Impact Based Forecasting</a:t>
            </a:r>
            <a:endParaRPr lang="en-GB" dirty="0"/>
          </a:p>
        </p:txBody>
      </p:sp>
      <p:sp>
        <p:nvSpPr>
          <p:cNvPr id="3" name="Text Placeholder 2"/>
          <p:cNvSpPr>
            <a:spLocks noGrp="1"/>
          </p:cNvSpPr>
          <p:nvPr>
            <p:ph type="body" sz="quarter" idx="10"/>
          </p:nvPr>
        </p:nvSpPr>
        <p:spPr>
          <a:xfrm>
            <a:off x="253915" y="2282035"/>
            <a:ext cx="8437500" cy="611706"/>
          </a:xfrm>
        </p:spPr>
        <p:txBody>
          <a:bodyPr/>
          <a:lstStyle/>
          <a:p>
            <a:r>
              <a:rPr lang="en-GB" dirty="0" smtClean="0"/>
              <a:t>Case of the UK Met Office</a:t>
            </a:r>
          </a:p>
          <a:p>
            <a:endParaRPr lang="en-GB" dirty="0"/>
          </a:p>
          <a:p>
            <a:r>
              <a:rPr lang="en-GB" dirty="0" smtClean="0"/>
              <a:t>Delivered by </a:t>
            </a:r>
            <a:r>
              <a:rPr lang="en-GB" dirty="0" err="1" smtClean="0"/>
              <a:t>Issa</a:t>
            </a:r>
            <a:r>
              <a:rPr lang="en-GB" dirty="0" smtClean="0"/>
              <a:t> </a:t>
            </a:r>
            <a:r>
              <a:rPr lang="en-GB" dirty="0" err="1" smtClean="0"/>
              <a:t>Lele</a:t>
            </a:r>
            <a:r>
              <a:rPr lang="en-GB" dirty="0" smtClean="0"/>
              <a:t> </a:t>
            </a:r>
            <a:r>
              <a:rPr lang="en-GB" dirty="0" err="1" smtClean="0"/>
              <a:t>Mouhamadou</a:t>
            </a:r>
            <a:r>
              <a:rPr lang="en-GB" dirty="0" smtClean="0"/>
              <a:t>  - </a:t>
            </a:r>
          </a:p>
          <a:p>
            <a:r>
              <a:rPr lang="en-GB" dirty="0" smtClean="0"/>
              <a:t>consultant to the Met Office under the ASPIRE</a:t>
            </a:r>
          </a:p>
          <a:p>
            <a:r>
              <a:rPr lang="en-GB" dirty="0" smtClean="0"/>
              <a:t> project</a:t>
            </a:r>
            <a:endParaRPr lang="en-GB" dirty="0"/>
          </a:p>
        </p:txBody>
      </p:sp>
      <p:sp>
        <p:nvSpPr>
          <p:cNvPr id="4" name="Footer Placeholder 3"/>
          <p:cNvSpPr>
            <a:spLocks noGrp="1"/>
          </p:cNvSpPr>
          <p:nvPr>
            <p:ph type="ftr" sz="quarter" idx="11"/>
          </p:nvPr>
        </p:nvSpPr>
        <p:spPr/>
        <p:txBody>
          <a:bodyPr/>
          <a:lstStyle/>
          <a:p>
            <a:r>
              <a:rPr lang="en-GB" kern="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5953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645" y="661106"/>
            <a:ext cx="8437500" cy="500137"/>
          </a:xfrm>
        </p:spPr>
        <p:txBody>
          <a:bodyPr anchor="t"/>
          <a:lstStyle/>
          <a:p>
            <a:r>
              <a:rPr lang="en-GB" sz="2800" dirty="0" smtClean="0"/>
              <a:t>Taking action</a:t>
            </a:r>
            <a:endParaRPr lang="en-GB" sz="2800" b="1" u="sng" dirty="0"/>
          </a:p>
        </p:txBody>
      </p:sp>
      <p:sp>
        <p:nvSpPr>
          <p:cNvPr id="3" name="Footer Placeholder 2"/>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2" name="Text Placeholder 1"/>
          <p:cNvSpPr>
            <a:spLocks noGrp="1"/>
          </p:cNvSpPr>
          <p:nvPr>
            <p:ph type="body" sz="quarter" idx="11"/>
          </p:nvPr>
        </p:nvSpPr>
        <p:spPr>
          <a:xfrm>
            <a:off x="365889" y="1308119"/>
            <a:ext cx="4050506" cy="2705100"/>
          </a:xfrm>
        </p:spPr>
        <p:txBody>
          <a:bodyPr/>
          <a:lstStyle/>
          <a:p>
            <a:r>
              <a:rPr lang="en-GB" dirty="0" smtClean="0"/>
              <a:t>Responders have pre-agreed standard operating procedures which define thresholds for action and define what action should be taken.</a:t>
            </a:r>
          </a:p>
          <a:p>
            <a:r>
              <a:rPr lang="en-GB" sz="1350" dirty="0" smtClean="0"/>
              <a:t>For example – Red Cross in Uganda, </a:t>
            </a:r>
            <a:r>
              <a:rPr lang="en-GB" sz="1350" b="1" dirty="0" smtClean="0"/>
              <a:t>high impact low likelihood of floods</a:t>
            </a:r>
            <a:r>
              <a:rPr lang="en-GB" sz="1350" dirty="0" smtClean="0"/>
              <a:t>….preposition supplies of water chlorination tablets.  </a:t>
            </a:r>
            <a:r>
              <a:rPr lang="en-GB" sz="1350" b="1" dirty="0" smtClean="0"/>
              <a:t>High impact, high likelihood of floods</a:t>
            </a:r>
            <a:r>
              <a:rPr lang="en-GB" sz="1350" dirty="0" smtClean="0"/>
              <a:t>: Evacuate community to evacuation shelters.</a:t>
            </a:r>
          </a:p>
        </p:txBody>
      </p:sp>
      <p:pic>
        <p:nvPicPr>
          <p:cNvPr id="1026" name="Picture 2" descr="Image result for red cross uganda fl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352" y="3147421"/>
            <a:ext cx="1919594" cy="143784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red cross water chlorination tabl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91378" y="694239"/>
            <a:ext cx="4158176" cy="1935543"/>
          </a:xfrm>
          <a:prstGeom prst="rect">
            <a:avLst/>
          </a:prstGeom>
        </p:spPr>
      </p:pic>
    </p:spTree>
    <p:extLst>
      <p:ext uri="{BB962C8B-B14F-4D97-AF65-F5344CB8AC3E}">
        <p14:creationId xmlns:p14="http://schemas.microsoft.com/office/powerpoint/2010/main" val="165686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53931" y="178570"/>
            <a:ext cx="2859880" cy="500137"/>
          </a:xfrm>
        </p:spPr>
        <p:txBody>
          <a:bodyPr anchor="t"/>
          <a:lstStyle/>
          <a:p>
            <a:r>
              <a:rPr lang="en-GB" sz="2800" dirty="0" smtClean="0"/>
              <a:t>Benefits of IBF</a:t>
            </a:r>
            <a:endParaRPr lang="en-GB" sz="2800" b="1" u="sng" dirty="0"/>
          </a:p>
        </p:txBody>
      </p:sp>
      <p:sp>
        <p:nvSpPr>
          <p:cNvPr id="3" name="Footer Placeholder 2"/>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2" name="Text Placeholder 1"/>
          <p:cNvSpPr>
            <a:spLocks noGrp="1"/>
          </p:cNvSpPr>
          <p:nvPr>
            <p:ph type="body" sz="quarter" idx="11"/>
          </p:nvPr>
        </p:nvSpPr>
        <p:spPr>
          <a:xfrm>
            <a:off x="388144" y="842342"/>
            <a:ext cx="8367711" cy="3452339"/>
          </a:xfrm>
        </p:spPr>
        <p:txBody>
          <a:bodyPr/>
          <a:lstStyle/>
          <a:p>
            <a:pPr marL="285750" indent="-285750">
              <a:buFont typeface="Arial" panose="020B0604020202020204" pitchFamily="34" charset="0"/>
              <a:buChar char="•"/>
            </a:pPr>
            <a:r>
              <a:rPr lang="en-GB" sz="1400" dirty="0" smtClean="0"/>
              <a:t>Provides information that is </a:t>
            </a:r>
            <a:r>
              <a:rPr lang="en-GB" sz="1400" b="1" dirty="0" smtClean="0"/>
              <a:t>actionable</a:t>
            </a:r>
            <a:r>
              <a:rPr lang="en-GB" sz="1400" dirty="0" smtClean="0"/>
              <a:t> and more likely to save lives and livelihoods. </a:t>
            </a:r>
            <a:r>
              <a:rPr lang="en-GB" sz="1400" i="1" dirty="0" smtClean="0">
                <a:solidFill>
                  <a:srgbClr val="FF0000"/>
                </a:solidFill>
              </a:rPr>
              <a:t>Red cross recognise that IBF underpins forecast based early action. </a:t>
            </a:r>
          </a:p>
          <a:p>
            <a:pPr marL="285750" indent="-285750">
              <a:buFont typeface="Arial" panose="020B0604020202020204" pitchFamily="34" charset="0"/>
              <a:buChar char="•"/>
            </a:pPr>
            <a:r>
              <a:rPr lang="en-GB" sz="1400" dirty="0" smtClean="0"/>
              <a:t>Expresses the inherent uncertainty in forecasting – users can understand it.</a:t>
            </a:r>
          </a:p>
          <a:p>
            <a:pPr marL="285750" indent="-285750">
              <a:buFont typeface="Arial" panose="020B0604020202020204" pitchFamily="34" charset="0"/>
              <a:buChar char="•"/>
            </a:pPr>
            <a:r>
              <a:rPr lang="en-GB" sz="1400" b="1" dirty="0" smtClean="0"/>
              <a:t>Easy to understand </a:t>
            </a:r>
            <a:r>
              <a:rPr lang="en-GB" sz="1400" dirty="0" smtClean="0"/>
              <a:t>by users. </a:t>
            </a:r>
            <a:r>
              <a:rPr lang="en-GB" sz="1400" i="1" dirty="0" smtClean="0">
                <a:solidFill>
                  <a:srgbClr val="FF0000"/>
                </a:solidFill>
              </a:rPr>
              <a:t>Colour coding was easily understood by illiterate fishermen in Kenya and coloured flags helped them decide whether to go out fishing or not.</a:t>
            </a:r>
          </a:p>
          <a:p>
            <a:pPr marL="285750" indent="-285750">
              <a:buFont typeface="Arial" panose="020B0604020202020204" pitchFamily="34" charset="0"/>
              <a:buChar char="•"/>
            </a:pPr>
            <a:r>
              <a:rPr lang="en-GB" sz="1400" dirty="0" smtClean="0"/>
              <a:t>Actions can be agreed by user organisations and ratified in standard operating procedures – this takes away </a:t>
            </a:r>
            <a:r>
              <a:rPr lang="en-GB" sz="1400" b="1" dirty="0" smtClean="0"/>
              <a:t>individual discretion/blame</a:t>
            </a:r>
            <a:r>
              <a:rPr lang="en-GB" sz="1400" dirty="0" smtClean="0"/>
              <a:t>.</a:t>
            </a:r>
          </a:p>
          <a:p>
            <a:pPr marL="285750" indent="-285750">
              <a:buFont typeface="Arial" panose="020B0604020202020204" pitchFamily="34" charset="0"/>
              <a:buChar char="•"/>
            </a:pPr>
            <a:r>
              <a:rPr lang="en-GB" sz="1400" dirty="0" smtClean="0"/>
              <a:t>Builds </a:t>
            </a:r>
            <a:r>
              <a:rPr lang="en-GB" sz="1400" b="1" dirty="0" smtClean="0"/>
              <a:t>trust </a:t>
            </a:r>
            <a:r>
              <a:rPr lang="en-GB" sz="1400" dirty="0" smtClean="0"/>
              <a:t>in a Meteorology service as becomes the authoritative voice on weather and climate related issues. </a:t>
            </a:r>
            <a:r>
              <a:rPr lang="en-GB" sz="1400" i="1" dirty="0" smtClean="0">
                <a:solidFill>
                  <a:srgbClr val="FF0000"/>
                </a:solidFill>
              </a:rPr>
              <a:t>5 million people downloaded weather app during snow event last winter</a:t>
            </a:r>
            <a:endParaRPr lang="en-GB" sz="1400" i="1" dirty="0" smtClean="0"/>
          </a:p>
          <a:p>
            <a:pPr marL="285750" indent="-285750">
              <a:buFont typeface="Arial" panose="020B0604020202020204" pitchFamily="34" charset="0"/>
              <a:buChar char="•"/>
            </a:pPr>
            <a:r>
              <a:rPr lang="en-GB" sz="1400" dirty="0" smtClean="0"/>
              <a:t>Demonstrates why Met Services have to work </a:t>
            </a:r>
            <a:r>
              <a:rPr lang="en-GB" sz="1400" b="1" dirty="0" smtClean="0"/>
              <a:t>in partnership</a:t>
            </a:r>
            <a:r>
              <a:rPr lang="en-GB" sz="1400" dirty="0" smtClean="0"/>
              <a:t> with other government organisations – they can’t do it on their own! </a:t>
            </a:r>
            <a:r>
              <a:rPr lang="en-GB" sz="1400" i="1" dirty="0" smtClean="0">
                <a:solidFill>
                  <a:srgbClr val="FF0000"/>
                </a:solidFill>
              </a:rPr>
              <a:t>A review of the Met Office has found that warning and forecasting services mean that each £1 invested in the Met Office by government leads to £13 saved through avoiding loss of life and infrastructure.</a:t>
            </a:r>
            <a:endParaRPr lang="en-GB" sz="1400" dirty="0" smtClean="0">
              <a:solidFill>
                <a:srgbClr val="FF0000"/>
              </a:solidFill>
            </a:endParaRPr>
          </a:p>
          <a:p>
            <a:endParaRPr lang="en-GB" sz="1350" dirty="0" smtClean="0"/>
          </a:p>
        </p:txBody>
      </p:sp>
      <p:sp>
        <p:nvSpPr>
          <p:cNvPr id="6" name="AutoShape 4" descr="Image result for red cross water chlorination tabl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9916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44" y="772497"/>
            <a:ext cx="4880793" cy="623248"/>
          </a:xfrm>
        </p:spPr>
        <p:txBody>
          <a:bodyPr/>
          <a:lstStyle/>
          <a:p>
            <a:r>
              <a:rPr lang="en-GB" dirty="0" smtClean="0"/>
              <a:t>Discussion</a:t>
            </a:r>
            <a:endParaRPr lang="en-GB" dirty="0"/>
          </a:p>
        </p:txBody>
      </p:sp>
      <p:sp>
        <p:nvSpPr>
          <p:cNvPr id="3" name="Text Placeholder 2"/>
          <p:cNvSpPr>
            <a:spLocks noGrp="1"/>
          </p:cNvSpPr>
          <p:nvPr>
            <p:ph type="body" sz="quarter" idx="10"/>
          </p:nvPr>
        </p:nvSpPr>
        <p:spPr>
          <a:xfrm>
            <a:off x="275346" y="1796259"/>
            <a:ext cx="3882316" cy="1025521"/>
          </a:xfrm>
        </p:spPr>
        <p:txBody>
          <a:bodyPr/>
          <a:lstStyle/>
          <a:p>
            <a:r>
              <a:rPr lang="en-GB" dirty="0" smtClean="0"/>
              <a:t>Who are the key users/sectors DMN would need to work with who have information on the IMPACTS of weather</a:t>
            </a:r>
            <a:endParaRPr lang="en-GB" dirty="0"/>
          </a:p>
        </p:txBody>
      </p:sp>
      <p:sp>
        <p:nvSpPr>
          <p:cNvPr id="4" name="Footer Placeholder 3"/>
          <p:cNvSpPr>
            <a:spLocks noGrp="1"/>
          </p:cNvSpPr>
          <p:nvPr>
            <p:ph type="ftr" sz="quarter" idx="11"/>
          </p:nvPr>
        </p:nvSpPr>
        <p:spPr/>
        <p:txBody>
          <a:bodyPr/>
          <a:lstStyle/>
          <a:p>
            <a:r>
              <a:rPr lang="en-GB" kern="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1330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9230" y="1412848"/>
            <a:ext cx="6794695" cy="10060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smtClean="0">
                <a:ln>
                  <a:noFill/>
                </a:ln>
                <a:solidFill>
                  <a:schemeClr val="tx1"/>
                </a:solidFill>
                <a:effectLst/>
                <a:uFillTx/>
                <a:latin typeface="+mn-lt"/>
                <a:ea typeface="+mn-ea"/>
                <a:cs typeface="+mn-cs"/>
                <a:sym typeface="Helvetica Light"/>
              </a:rPr>
              <a:t>Up to 50mm</a:t>
            </a:r>
            <a:r>
              <a:rPr kumimoji="0" lang="en-GB" sz="2800" b="0" i="0" u="none" strike="noStrike" cap="none" spc="0" normalizeH="0" dirty="0" smtClean="0">
                <a:ln>
                  <a:noFill/>
                </a:ln>
                <a:solidFill>
                  <a:schemeClr val="tx1"/>
                </a:solidFill>
                <a:effectLst/>
                <a:uFillTx/>
                <a:latin typeface="+mn-lt"/>
                <a:ea typeface="+mn-ea"/>
                <a:cs typeface="+mn-cs"/>
                <a:sym typeface="Helvetica Light"/>
              </a:rPr>
              <a:t> of rain will fall in Niamey between 14:00 – 16:00h this afternoon.</a:t>
            </a:r>
            <a:endParaRPr kumimoji="0" lang="en-GB" sz="2800" b="0" i="0" u="none" strike="noStrike" cap="none" spc="0" normalizeH="0" baseline="0" dirty="0" smtClean="0">
              <a:ln>
                <a:noFill/>
              </a:ln>
              <a:solidFill>
                <a:schemeClr val="tx1"/>
              </a:solidFill>
              <a:effectLst/>
              <a:uFillTx/>
              <a:latin typeface="+mn-lt"/>
              <a:ea typeface="+mn-ea"/>
              <a:cs typeface="+mn-cs"/>
              <a:sym typeface="Helvetica Light"/>
            </a:endParaRPr>
          </a:p>
        </p:txBody>
      </p:sp>
      <p:sp>
        <p:nvSpPr>
          <p:cNvPr id="27" name="TextBox 26"/>
          <p:cNvSpPr txBox="1"/>
          <p:nvPr/>
        </p:nvSpPr>
        <p:spPr>
          <a:xfrm>
            <a:off x="879230" y="2418892"/>
            <a:ext cx="6794695" cy="18678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smtClean="0">
                <a:ln>
                  <a:noFill/>
                </a:ln>
                <a:solidFill>
                  <a:srgbClr val="00B050"/>
                </a:solidFill>
                <a:effectLst/>
                <a:uFillTx/>
                <a:latin typeface="Arial Rounded MT Bold" panose="020F0704030504030204" pitchFamily="34" charset="0"/>
                <a:sym typeface="Helvetica Light"/>
              </a:rPr>
              <a:t>Heavy rain will cause widespread travel disruption and</a:t>
            </a:r>
            <a:r>
              <a:rPr kumimoji="0" lang="en-GB" sz="2800" b="0" i="0" u="none" strike="noStrike" cap="none" spc="0" normalizeH="0" dirty="0" smtClean="0">
                <a:ln>
                  <a:noFill/>
                </a:ln>
                <a:solidFill>
                  <a:srgbClr val="00B050"/>
                </a:solidFill>
                <a:effectLst/>
                <a:uFillTx/>
                <a:latin typeface="Arial Rounded MT Bold" panose="020F0704030504030204" pitchFamily="34" charset="0"/>
                <a:sym typeface="Helvetica Light"/>
              </a:rPr>
              <a:t> delays </a:t>
            </a:r>
            <a:r>
              <a:rPr kumimoji="0" lang="en-GB" sz="2800" b="0" i="0" u="none" strike="noStrike" cap="none" spc="0" normalizeH="0" baseline="0" dirty="0" smtClean="0">
                <a:ln>
                  <a:noFill/>
                </a:ln>
                <a:solidFill>
                  <a:srgbClr val="00B050"/>
                </a:solidFill>
                <a:effectLst/>
                <a:uFillTx/>
                <a:latin typeface="Arial Rounded MT Bold" panose="020F0704030504030204" pitchFamily="34" charset="0"/>
                <a:sym typeface="Helvetica Light"/>
              </a:rPr>
              <a:t>in central</a:t>
            </a:r>
            <a:r>
              <a:rPr kumimoji="0" lang="en-GB" sz="2800" b="0" i="0" u="none" strike="noStrike" cap="none" spc="0" normalizeH="0" dirty="0" smtClean="0">
                <a:ln>
                  <a:noFill/>
                </a:ln>
                <a:solidFill>
                  <a:srgbClr val="00B050"/>
                </a:solidFill>
                <a:effectLst/>
                <a:uFillTx/>
                <a:latin typeface="Arial Rounded MT Bold" panose="020F0704030504030204" pitchFamily="34" charset="0"/>
                <a:sym typeface="Helvetica Light"/>
              </a:rPr>
              <a:t> Niamey this afternoon.  </a:t>
            </a:r>
            <a:r>
              <a:rPr lang="en-GB" sz="2800" dirty="0" smtClean="0">
                <a:solidFill>
                  <a:srgbClr val="00B050"/>
                </a:solidFill>
                <a:latin typeface="Arial Rounded MT Bold" panose="020F0704030504030204" pitchFamily="34" charset="0"/>
                <a:sym typeface="Helvetica Light"/>
              </a:rPr>
              <a:t>Avoid travel during these hours if possible</a:t>
            </a:r>
            <a:r>
              <a:rPr lang="en-GB" sz="2800" dirty="0" smtClean="0">
                <a:solidFill>
                  <a:srgbClr val="00B050"/>
                </a:solidFill>
                <a:sym typeface="Helvetica Light"/>
              </a:rPr>
              <a:t>.</a:t>
            </a:r>
            <a:endParaRPr kumimoji="0" lang="en-GB" sz="2800" b="0" i="0" u="none" strike="noStrike" cap="none" spc="0" normalizeH="0" baseline="0" dirty="0" smtClean="0">
              <a:ln>
                <a:noFill/>
              </a:ln>
              <a:solidFill>
                <a:srgbClr val="00B050"/>
              </a:solidFill>
              <a:effectLst/>
              <a:uFillTx/>
              <a:sym typeface="Helvetica Light"/>
            </a:endParaRPr>
          </a:p>
        </p:txBody>
      </p:sp>
      <p:sp>
        <p:nvSpPr>
          <p:cNvPr id="28" name="TextBox 27"/>
          <p:cNvSpPr txBox="1"/>
          <p:nvPr/>
        </p:nvSpPr>
        <p:spPr>
          <a:xfrm>
            <a:off x="879229" y="857507"/>
            <a:ext cx="6794695"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000" i="1" dirty="0" smtClean="0">
                <a:sym typeface="Helvetica Light"/>
              </a:rPr>
              <a:t>Which statement is more likely to lead to action?</a:t>
            </a:r>
            <a:endParaRPr kumimoji="0" lang="en-GB" sz="2000" b="0" i="1" u="none" strike="noStrike" cap="none" spc="0" normalizeH="0" baseline="0" dirty="0" smtClean="0">
              <a:ln>
                <a:noFill/>
              </a:ln>
              <a:solidFill>
                <a:schemeClr val="tx1"/>
              </a:solidFill>
              <a:effectLst/>
              <a:uFillTx/>
              <a:sym typeface="Helvetica Light"/>
            </a:endParaRPr>
          </a:p>
        </p:txBody>
      </p:sp>
    </p:spTree>
    <p:extLst>
      <p:ext uri="{BB962C8B-B14F-4D97-AF65-F5344CB8AC3E}">
        <p14:creationId xmlns:p14="http://schemas.microsoft.com/office/powerpoint/2010/main" val="429218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95944" y="677445"/>
            <a:ext cx="8995767" cy="438582"/>
          </a:xfrm>
        </p:spPr>
        <p:txBody>
          <a:bodyPr anchor="t"/>
          <a:lstStyle/>
          <a:p>
            <a:r>
              <a:rPr lang="en-GB" sz="2400" dirty="0"/>
              <a:t>Moving from forecasting </a:t>
            </a:r>
            <a:r>
              <a:rPr lang="en-GB" sz="2400" b="1" dirty="0"/>
              <a:t>weather</a:t>
            </a:r>
            <a:r>
              <a:rPr lang="en-GB" sz="2400" dirty="0"/>
              <a:t> to </a:t>
            </a:r>
            <a:r>
              <a:rPr lang="en-GB" sz="2400" dirty="0" smtClean="0"/>
              <a:t>forecasting its </a:t>
            </a:r>
            <a:r>
              <a:rPr lang="en-GB" sz="2400" b="1" dirty="0" smtClean="0"/>
              <a:t>impacts</a:t>
            </a:r>
            <a:endParaRPr lang="en-GB" sz="2400" b="1" dirty="0"/>
          </a:p>
        </p:txBody>
      </p:sp>
      <p:sp>
        <p:nvSpPr>
          <p:cNvPr id="3" name="Footer Placeholder 2"/>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Text Placeholder 6"/>
          <p:cNvSpPr>
            <a:spLocks noGrp="1"/>
          </p:cNvSpPr>
          <p:nvPr>
            <p:ph type="body" sz="quarter" idx="13"/>
          </p:nvPr>
        </p:nvSpPr>
        <p:spPr>
          <a:xfrm>
            <a:off x="181118" y="2931503"/>
            <a:ext cx="8676608" cy="641138"/>
          </a:xfrm>
        </p:spPr>
        <p:txBody>
          <a:bodyPr/>
          <a:lstStyle/>
          <a:p>
            <a:pPr algn="ctr"/>
            <a:r>
              <a:rPr lang="en-GB" sz="2100" dirty="0"/>
              <a:t>Hazard + Vulnerability + Exposure = </a:t>
            </a:r>
            <a:r>
              <a:rPr lang="en-GB" sz="2100" b="1" dirty="0" smtClean="0"/>
              <a:t>IMPACT</a:t>
            </a:r>
          </a:p>
          <a:p>
            <a:pPr algn="ctr"/>
            <a:r>
              <a:rPr lang="en-GB" sz="2100" b="1" dirty="0" smtClean="0"/>
              <a:t>Forecasting IMPACT leads to </a:t>
            </a:r>
            <a:r>
              <a:rPr lang="en-GB" sz="2100" b="1" dirty="0" smtClean="0">
                <a:solidFill>
                  <a:srgbClr val="FF0000"/>
                </a:solidFill>
              </a:rPr>
              <a:t>ACTION</a:t>
            </a:r>
          </a:p>
          <a:p>
            <a:pPr algn="ctr"/>
            <a:r>
              <a:rPr lang="en-GB" sz="2100" b="1" dirty="0" smtClean="0">
                <a:solidFill>
                  <a:srgbClr val="FF0000"/>
                </a:solidFill>
              </a:rPr>
              <a:t>ACTION</a:t>
            </a:r>
            <a:r>
              <a:rPr lang="en-GB" sz="2100" b="1" dirty="0" smtClean="0"/>
              <a:t> protects lives, livelihoods and property</a:t>
            </a:r>
            <a:endParaRPr lang="en-GB" sz="2100" b="1" dirty="0"/>
          </a:p>
        </p:txBody>
      </p:sp>
      <p:sp>
        <p:nvSpPr>
          <p:cNvPr id="6" name="Text Placeholder 1"/>
          <p:cNvSpPr txBox="1">
            <a:spLocks/>
          </p:cNvSpPr>
          <p:nvPr/>
        </p:nvSpPr>
        <p:spPr>
          <a:xfrm>
            <a:off x="1220724" y="1359555"/>
            <a:ext cx="6597396" cy="534573"/>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vert="horz" lIns="68580" tIns="34290" rIns="68580" bIns="34290" numCol="1" spcCol="0" rtlCol="0">
            <a:noAutofit/>
          </a:bodyPr>
          <a:lstStyle>
            <a:lvl1pPr marL="0" marR="0" indent="0" algn="l" defTabSz="292100" rtl="0" eaLnBrk="1" latinLnBrk="0" hangingPunct="1">
              <a:lnSpc>
                <a:spcPct val="100000"/>
              </a:lnSpc>
              <a:spcBef>
                <a:spcPts val="1050"/>
              </a:spcBef>
              <a:spcAft>
                <a:spcPts val="0"/>
              </a:spcAft>
              <a:buClrTx/>
              <a:buSzPct val="75000"/>
              <a:buFontTx/>
              <a:buNone/>
              <a:tabLst/>
              <a:defRPr sz="2000" b="0" i="0" u="none" strike="noStrike" cap="none" spc="0" baseline="0">
                <a:ln>
                  <a:noFill/>
                </a:ln>
                <a:solidFill>
                  <a:schemeClr val="tx1"/>
                </a:solidFill>
                <a:uFillTx/>
                <a:latin typeface="+mj-lt"/>
                <a:ea typeface="+mn-ea"/>
                <a:cs typeface="+mn-cs"/>
                <a:sym typeface="Helvetica Light"/>
              </a:defRPr>
            </a:lvl1pPr>
            <a:lvl2pPr marL="0" marR="0" indent="0" algn="l" defTabSz="292100" rtl="0" eaLnBrk="1" latinLnBrk="0" hangingPunct="1">
              <a:lnSpc>
                <a:spcPct val="100000"/>
              </a:lnSpc>
              <a:spcBef>
                <a:spcPts val="1050"/>
              </a:spcBef>
              <a:spcAft>
                <a:spcPts val="1050"/>
              </a:spcAft>
              <a:buClrTx/>
              <a:buSzPct val="75000"/>
              <a:buFontTx/>
              <a:buNone/>
              <a:tabLst/>
              <a:defRPr sz="2000" b="0" i="0" u="none" strike="noStrike" cap="none" spc="0" baseline="0">
                <a:ln>
                  <a:noFill/>
                </a:ln>
                <a:solidFill>
                  <a:schemeClr val="tx1"/>
                </a:solidFill>
                <a:uFillTx/>
                <a:latin typeface="+mj-lt"/>
                <a:ea typeface="+mn-ea"/>
                <a:cs typeface="+mn-cs"/>
                <a:sym typeface="Helvetica Light"/>
              </a:defRPr>
            </a:lvl2pPr>
            <a:lvl3pPr marL="0" marR="0" indent="0" algn="l" defTabSz="292100" rtl="0" eaLnBrk="1" latinLnBrk="0" hangingPunct="1">
              <a:lnSpc>
                <a:spcPct val="100000"/>
              </a:lnSpc>
              <a:spcBef>
                <a:spcPts val="1050"/>
              </a:spcBef>
              <a:spcAft>
                <a:spcPts val="0"/>
              </a:spcAft>
              <a:buClrTx/>
              <a:buSzPct val="75000"/>
              <a:buFontTx/>
              <a:buNone/>
              <a:tabLst/>
              <a:defRPr sz="2000" b="0" i="0" u="none" strike="noStrike" cap="none" spc="0" baseline="0">
                <a:ln>
                  <a:noFill/>
                </a:ln>
                <a:solidFill>
                  <a:schemeClr val="tx1"/>
                </a:solidFill>
                <a:uFillTx/>
                <a:latin typeface="+mn-lt"/>
                <a:ea typeface="+mn-ea"/>
                <a:cs typeface="+mn-cs"/>
                <a:sym typeface="Helvetica Light"/>
              </a:defRPr>
            </a:lvl3pPr>
            <a:lvl4pPr marL="286650" marR="0" indent="-285750" algn="l" defTabSz="90000" rtl="0" eaLnBrk="1" latinLnBrk="0" hangingPunct="1">
              <a:lnSpc>
                <a:spcPct val="100000"/>
              </a:lnSpc>
              <a:spcBef>
                <a:spcPts val="1050"/>
              </a:spcBef>
              <a:spcAft>
                <a:spcPts val="0"/>
              </a:spcAft>
              <a:buClr>
                <a:schemeClr val="tx1"/>
              </a:buClr>
              <a:buSzPct val="75000"/>
              <a:buFont typeface="Arial" panose="020B0604020202020204" pitchFamily="34" charset="0"/>
              <a:buChar char="•"/>
              <a:tabLst>
                <a:tab pos="90000" algn="l"/>
              </a:tabLst>
              <a:defRPr sz="2000" b="0" i="0" u="none" strike="noStrike" cap="none" spc="0" baseline="0">
                <a:ln>
                  <a:noFill/>
                </a:ln>
                <a:solidFill>
                  <a:schemeClr val="tx1"/>
                </a:solidFill>
                <a:uFillTx/>
                <a:latin typeface="+mn-lt"/>
                <a:ea typeface="+mn-ea"/>
                <a:cs typeface="+mn-cs"/>
                <a:sym typeface="Helvetica Light"/>
              </a:defRPr>
            </a:lvl4pPr>
            <a:lvl5pPr marL="0" marR="0" indent="0" algn="l" defTabSz="292100" rtl="0" eaLnBrk="1" latinLnBrk="0" hangingPunct="1">
              <a:lnSpc>
                <a:spcPct val="100000"/>
              </a:lnSpc>
              <a:spcBef>
                <a:spcPts val="2100"/>
              </a:spcBef>
              <a:spcAft>
                <a:spcPts val="0"/>
              </a:spcAft>
              <a:buClrTx/>
              <a:buSzPct val="75000"/>
              <a:buFontTx/>
              <a:buNone/>
              <a:tabLst/>
              <a:defRPr sz="2000" b="0" i="0" u="none" strike="noStrike" cap="none" spc="0" baseline="0">
                <a:ln>
                  <a:noFill/>
                </a:ln>
                <a:solidFill>
                  <a:schemeClr val="tx1"/>
                </a:solidFill>
                <a:uFillTx/>
                <a:latin typeface="+mn-lt"/>
                <a:ea typeface="+mn-ea"/>
                <a:cs typeface="+mn-cs"/>
                <a:sym typeface="Helvetica Light"/>
              </a:defRPr>
            </a:lvl5pPr>
            <a:lvl6pPr marL="141993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6pPr>
            <a:lvl7pPr marL="164218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7pPr>
            <a:lvl8pPr marL="186443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8pPr>
            <a:lvl9pPr marL="208668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9pPr>
          </a:lstStyle>
          <a:p>
            <a:pPr algn="ctr"/>
            <a:r>
              <a:rPr lang="en-GB" sz="2400" kern="0" dirty="0" smtClean="0">
                <a:solidFill>
                  <a:schemeClr val="bg2"/>
                </a:solidFill>
              </a:rPr>
              <a:t>WHAT </a:t>
            </a:r>
            <a:r>
              <a:rPr lang="en-GB" sz="2400" kern="0" dirty="0">
                <a:solidFill>
                  <a:schemeClr val="bg2"/>
                </a:solidFill>
              </a:rPr>
              <a:t>WILL THE WEATHER </a:t>
            </a:r>
            <a:r>
              <a:rPr lang="en-GB" sz="2400" b="1" kern="0" dirty="0">
                <a:solidFill>
                  <a:schemeClr val="bg1"/>
                </a:solidFill>
              </a:rPr>
              <a:t>BE?</a:t>
            </a:r>
          </a:p>
        </p:txBody>
      </p:sp>
      <p:sp>
        <p:nvSpPr>
          <p:cNvPr id="8" name="Text Placeholder 1"/>
          <p:cNvSpPr txBox="1">
            <a:spLocks/>
          </p:cNvSpPr>
          <p:nvPr/>
        </p:nvSpPr>
        <p:spPr>
          <a:xfrm>
            <a:off x="1220724" y="2047744"/>
            <a:ext cx="6597396" cy="54835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vert="horz" lIns="68580" tIns="34290" rIns="68580" bIns="34290" numCol="1" spcCol="0" rtlCol="0">
            <a:noAutofit/>
          </a:bodyPr>
          <a:lstStyle>
            <a:lvl1pPr marL="0" marR="0" indent="0" algn="l" defTabSz="292100" rtl="0" eaLnBrk="1" latinLnBrk="0" hangingPunct="1">
              <a:lnSpc>
                <a:spcPct val="100000"/>
              </a:lnSpc>
              <a:spcBef>
                <a:spcPts val="1050"/>
              </a:spcBef>
              <a:spcAft>
                <a:spcPts val="0"/>
              </a:spcAft>
              <a:buClrTx/>
              <a:buSzPct val="75000"/>
              <a:buFontTx/>
              <a:buNone/>
              <a:tabLst/>
              <a:defRPr sz="2000" b="0" i="0" u="none" strike="noStrike" cap="none" spc="0" baseline="0">
                <a:ln>
                  <a:noFill/>
                </a:ln>
                <a:solidFill>
                  <a:schemeClr val="tx1"/>
                </a:solidFill>
                <a:uFillTx/>
                <a:latin typeface="+mj-lt"/>
                <a:ea typeface="+mn-ea"/>
                <a:cs typeface="+mn-cs"/>
                <a:sym typeface="Helvetica Light"/>
              </a:defRPr>
            </a:lvl1pPr>
            <a:lvl2pPr marL="0" marR="0" indent="0" algn="l" defTabSz="292100" rtl="0" eaLnBrk="1" latinLnBrk="0" hangingPunct="1">
              <a:lnSpc>
                <a:spcPct val="100000"/>
              </a:lnSpc>
              <a:spcBef>
                <a:spcPts val="1050"/>
              </a:spcBef>
              <a:spcAft>
                <a:spcPts val="1050"/>
              </a:spcAft>
              <a:buClrTx/>
              <a:buSzPct val="75000"/>
              <a:buFontTx/>
              <a:buNone/>
              <a:tabLst/>
              <a:defRPr sz="2000" b="0" i="0" u="none" strike="noStrike" cap="none" spc="0" baseline="0">
                <a:ln>
                  <a:noFill/>
                </a:ln>
                <a:solidFill>
                  <a:schemeClr val="tx1"/>
                </a:solidFill>
                <a:uFillTx/>
                <a:latin typeface="+mj-lt"/>
                <a:ea typeface="+mn-ea"/>
                <a:cs typeface="+mn-cs"/>
                <a:sym typeface="Helvetica Light"/>
              </a:defRPr>
            </a:lvl2pPr>
            <a:lvl3pPr marL="0" marR="0" indent="0" algn="l" defTabSz="292100" rtl="0" eaLnBrk="1" latinLnBrk="0" hangingPunct="1">
              <a:lnSpc>
                <a:spcPct val="100000"/>
              </a:lnSpc>
              <a:spcBef>
                <a:spcPts val="1050"/>
              </a:spcBef>
              <a:spcAft>
                <a:spcPts val="0"/>
              </a:spcAft>
              <a:buClrTx/>
              <a:buSzPct val="75000"/>
              <a:buFontTx/>
              <a:buNone/>
              <a:tabLst/>
              <a:defRPr sz="2000" b="0" i="0" u="none" strike="noStrike" cap="none" spc="0" baseline="0">
                <a:ln>
                  <a:noFill/>
                </a:ln>
                <a:solidFill>
                  <a:schemeClr val="tx1"/>
                </a:solidFill>
                <a:uFillTx/>
                <a:latin typeface="+mn-lt"/>
                <a:ea typeface="+mn-ea"/>
                <a:cs typeface="+mn-cs"/>
                <a:sym typeface="Helvetica Light"/>
              </a:defRPr>
            </a:lvl3pPr>
            <a:lvl4pPr marL="286650" marR="0" indent="-285750" algn="l" defTabSz="90000" rtl="0" eaLnBrk="1" latinLnBrk="0" hangingPunct="1">
              <a:lnSpc>
                <a:spcPct val="100000"/>
              </a:lnSpc>
              <a:spcBef>
                <a:spcPts val="1050"/>
              </a:spcBef>
              <a:spcAft>
                <a:spcPts val="0"/>
              </a:spcAft>
              <a:buClr>
                <a:schemeClr val="tx1"/>
              </a:buClr>
              <a:buSzPct val="75000"/>
              <a:buFont typeface="Arial" panose="020B0604020202020204" pitchFamily="34" charset="0"/>
              <a:buChar char="•"/>
              <a:tabLst>
                <a:tab pos="90000" algn="l"/>
              </a:tabLst>
              <a:defRPr sz="2000" b="0" i="0" u="none" strike="noStrike" cap="none" spc="0" baseline="0">
                <a:ln>
                  <a:noFill/>
                </a:ln>
                <a:solidFill>
                  <a:schemeClr val="tx1"/>
                </a:solidFill>
                <a:uFillTx/>
                <a:latin typeface="+mn-lt"/>
                <a:ea typeface="+mn-ea"/>
                <a:cs typeface="+mn-cs"/>
                <a:sym typeface="Helvetica Light"/>
              </a:defRPr>
            </a:lvl4pPr>
            <a:lvl5pPr marL="0" marR="0" indent="0" algn="l" defTabSz="292100" rtl="0" eaLnBrk="1" latinLnBrk="0" hangingPunct="1">
              <a:lnSpc>
                <a:spcPct val="100000"/>
              </a:lnSpc>
              <a:spcBef>
                <a:spcPts val="2100"/>
              </a:spcBef>
              <a:spcAft>
                <a:spcPts val="0"/>
              </a:spcAft>
              <a:buClrTx/>
              <a:buSzPct val="75000"/>
              <a:buFontTx/>
              <a:buNone/>
              <a:tabLst/>
              <a:defRPr sz="2000" b="0" i="0" u="none" strike="noStrike" cap="none" spc="0" baseline="0">
                <a:ln>
                  <a:noFill/>
                </a:ln>
                <a:solidFill>
                  <a:schemeClr val="tx1"/>
                </a:solidFill>
                <a:uFillTx/>
                <a:latin typeface="+mn-lt"/>
                <a:ea typeface="+mn-ea"/>
                <a:cs typeface="+mn-cs"/>
                <a:sym typeface="Helvetica Light"/>
              </a:defRPr>
            </a:lvl5pPr>
            <a:lvl6pPr marL="141993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6pPr>
            <a:lvl7pPr marL="164218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7pPr>
            <a:lvl8pPr marL="186443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8pPr>
            <a:lvl9pPr marL="208668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9pPr>
          </a:lstStyle>
          <a:p>
            <a:pPr algn="ctr"/>
            <a:r>
              <a:rPr lang="en-GB" sz="2400" kern="0" dirty="0" smtClean="0">
                <a:solidFill>
                  <a:schemeClr val="bg2"/>
                </a:solidFill>
              </a:rPr>
              <a:t>WHAT </a:t>
            </a:r>
            <a:r>
              <a:rPr lang="en-GB" sz="2400" kern="0" dirty="0">
                <a:solidFill>
                  <a:schemeClr val="bg2"/>
                </a:solidFill>
              </a:rPr>
              <a:t>WILL THE WEATHER </a:t>
            </a:r>
            <a:r>
              <a:rPr lang="en-GB" sz="2400" b="1" kern="0" dirty="0">
                <a:solidFill>
                  <a:schemeClr val="bg1"/>
                </a:solidFill>
              </a:rPr>
              <a:t>DO?</a:t>
            </a:r>
          </a:p>
        </p:txBody>
      </p:sp>
    </p:spTree>
    <p:extLst>
      <p:ext uri="{BB962C8B-B14F-4D97-AF65-F5344CB8AC3E}">
        <p14:creationId xmlns:p14="http://schemas.microsoft.com/office/powerpoint/2010/main" val="382041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299" y="2537201"/>
            <a:ext cx="2642234" cy="18233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3299" y="634644"/>
            <a:ext cx="2642234" cy="17626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658" y="781824"/>
            <a:ext cx="4848897" cy="3230918"/>
          </a:xfrm>
          <a:prstGeom prst="rect">
            <a:avLst/>
          </a:prstGeom>
        </p:spPr>
      </p:pic>
    </p:spTree>
    <p:extLst>
      <p:ext uri="{BB962C8B-B14F-4D97-AF65-F5344CB8AC3E}">
        <p14:creationId xmlns:p14="http://schemas.microsoft.com/office/powerpoint/2010/main" val="420972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9" name="Title 1"/>
          <p:cNvSpPr>
            <a:spLocks noGrp="1"/>
          </p:cNvSpPr>
          <p:nvPr>
            <p:ph type="title"/>
          </p:nvPr>
        </p:nvSpPr>
        <p:spPr>
          <a:xfrm>
            <a:off x="446910" y="1551658"/>
            <a:ext cx="8995767" cy="592470"/>
          </a:xfrm>
        </p:spPr>
        <p:txBody>
          <a:bodyPr anchor="t"/>
          <a:lstStyle/>
          <a:p>
            <a:pPr marL="342900" indent="-342900">
              <a:buFont typeface="Arial" panose="020B0604020202020204" pitchFamily="34" charset="0"/>
              <a:buChar char="•"/>
            </a:pPr>
            <a:r>
              <a:rPr lang="en-GB" sz="1600" dirty="0" smtClean="0"/>
              <a:t>Warnings issued to the public via website, TV, apps</a:t>
            </a:r>
            <a:br>
              <a:rPr lang="en-GB" sz="1600" dirty="0" smtClean="0"/>
            </a:br>
            <a:r>
              <a:rPr lang="en-GB" sz="1600" dirty="0" smtClean="0"/>
              <a:t>Issued to DRM community and government via </a:t>
            </a:r>
            <a:r>
              <a:rPr lang="en-GB" sz="1600" dirty="0" err="1" smtClean="0"/>
              <a:t>telecon</a:t>
            </a:r>
            <a:r>
              <a:rPr lang="en-GB" sz="1600" dirty="0" smtClean="0"/>
              <a:t>, SMS and email</a:t>
            </a:r>
            <a:r>
              <a:rPr lang="en-GB" sz="1800" dirty="0" smtClean="0"/>
              <a:t>.</a:t>
            </a:r>
            <a:endParaRPr lang="en-GB" sz="1800" b="1" dirty="0"/>
          </a:p>
        </p:txBody>
      </p:sp>
      <p:sp>
        <p:nvSpPr>
          <p:cNvPr id="10" name="Title 1"/>
          <p:cNvSpPr txBox="1">
            <a:spLocks/>
          </p:cNvSpPr>
          <p:nvPr/>
        </p:nvSpPr>
        <p:spPr>
          <a:xfrm>
            <a:off x="446910" y="2144128"/>
            <a:ext cx="8250180" cy="2039020"/>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pPr marL="285750" indent="-285750">
              <a:buFont typeface="Arial" panose="020B0604020202020204" pitchFamily="34" charset="0"/>
              <a:buChar char="•"/>
            </a:pPr>
            <a:r>
              <a:rPr lang="en-US" sz="1600" dirty="0" smtClean="0"/>
              <a:t> Each </a:t>
            </a:r>
            <a:r>
              <a:rPr lang="en-US" sz="1600" dirty="0"/>
              <a:t>warning will contain the following sections</a:t>
            </a:r>
            <a:r>
              <a:rPr lang="en-US" sz="1600" dirty="0" smtClean="0"/>
              <a:t>:</a:t>
            </a:r>
          </a:p>
          <a:p>
            <a:endParaRPr lang="en-US" sz="1600" dirty="0"/>
          </a:p>
          <a:p>
            <a:r>
              <a:rPr lang="en-US" sz="1600" b="1" dirty="0" smtClean="0"/>
              <a:t>Headline</a:t>
            </a:r>
            <a:r>
              <a:rPr lang="en-US" sz="1600" dirty="0" smtClean="0"/>
              <a:t> </a:t>
            </a:r>
            <a:r>
              <a:rPr lang="en-US" sz="1600" dirty="0"/>
              <a:t>– a short weather headline, which states what weather type, is forecast</a:t>
            </a:r>
          </a:p>
          <a:p>
            <a:r>
              <a:rPr lang="en-US" sz="1600" dirty="0"/>
              <a:t>What to expect – details on the types of impact forecast and an indication of how likely those impacts are</a:t>
            </a:r>
          </a:p>
          <a:p>
            <a:r>
              <a:rPr lang="en-US" sz="1600" b="1" dirty="0"/>
              <a:t>What should I do </a:t>
            </a:r>
            <a:r>
              <a:rPr lang="en-US" sz="1600" dirty="0"/>
              <a:t>– this section links to advice and guidance from our partners on how to stay safe in severe weather</a:t>
            </a:r>
          </a:p>
          <a:p>
            <a:r>
              <a:rPr lang="en-US" sz="1600" b="1" dirty="0"/>
              <a:t>Further details </a:t>
            </a:r>
            <a:r>
              <a:rPr lang="en-US" sz="1600" dirty="0"/>
              <a:t>– additional information on the forecast weather.</a:t>
            </a:r>
          </a:p>
        </p:txBody>
      </p:sp>
      <p:sp>
        <p:nvSpPr>
          <p:cNvPr id="6" name="Title 1"/>
          <p:cNvSpPr txBox="1">
            <a:spLocks/>
          </p:cNvSpPr>
          <p:nvPr/>
        </p:nvSpPr>
        <p:spPr>
          <a:xfrm>
            <a:off x="347310" y="909174"/>
            <a:ext cx="8995767" cy="346249"/>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GB" sz="1800" b="1" kern="0" dirty="0" smtClean="0"/>
              <a:t>About warnings</a:t>
            </a:r>
            <a:endParaRPr lang="en-GB" sz="2000" b="1" kern="0" dirty="0"/>
          </a:p>
        </p:txBody>
      </p:sp>
    </p:spTree>
    <p:extLst>
      <p:ext uri="{BB962C8B-B14F-4D97-AF65-F5344CB8AC3E}">
        <p14:creationId xmlns:p14="http://schemas.microsoft.com/office/powerpoint/2010/main" val="209957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Box 4"/>
          <p:cNvSpPr txBox="1"/>
          <p:nvPr/>
        </p:nvSpPr>
        <p:spPr>
          <a:xfrm>
            <a:off x="710418" y="933614"/>
            <a:ext cx="8046720" cy="1375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kumimoji="0" lang="en-GB" sz="4000" b="0" i="0" u="none" strike="noStrike" cap="none" spc="0" normalizeH="0" baseline="0" dirty="0" smtClean="0">
                <a:ln>
                  <a:noFill/>
                </a:ln>
                <a:solidFill>
                  <a:schemeClr val="tx1"/>
                </a:solidFill>
                <a:effectLst/>
                <a:uFillTx/>
                <a:latin typeface="+mn-lt"/>
                <a:ea typeface="+mn-ea"/>
                <a:cs typeface="+mn-cs"/>
                <a:sym typeface="Helvetica Light"/>
                <a:hlinkClick r:id="rId3"/>
              </a:rPr>
              <a:t>https://www.metoffice.gov.uk/public/weather/warnings</a:t>
            </a:r>
            <a:endParaRPr kumimoji="0" lang="en-GB" sz="4000" b="0" i="0" u="none" strike="noStrike" cap="none" spc="0" normalizeH="0" baseline="0" dirty="0" smtClean="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17756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645" y="661106"/>
            <a:ext cx="8437500" cy="931024"/>
          </a:xfrm>
        </p:spPr>
        <p:txBody>
          <a:bodyPr anchor="t"/>
          <a:lstStyle/>
          <a:p>
            <a:r>
              <a:rPr lang="en-GB" sz="2800" dirty="0" smtClean="0"/>
              <a:t>Understanding </a:t>
            </a:r>
            <a:r>
              <a:rPr lang="en-GB" sz="2800" dirty="0"/>
              <a:t>the </a:t>
            </a:r>
            <a:r>
              <a:rPr lang="en-GB" sz="2800" dirty="0" smtClean="0"/>
              <a:t>impact – this can </a:t>
            </a:r>
            <a:r>
              <a:rPr lang="en-GB" sz="2800" b="1" u="sng" dirty="0" smtClean="0"/>
              <a:t>only</a:t>
            </a:r>
            <a:r>
              <a:rPr lang="en-GB" sz="2800" dirty="0" smtClean="0"/>
              <a:t> be done through engagement with </a:t>
            </a:r>
            <a:r>
              <a:rPr lang="en-GB" sz="2800" b="1" u="sng" dirty="0" smtClean="0"/>
              <a:t>users </a:t>
            </a:r>
            <a:endParaRPr lang="en-GB" sz="2800" b="1" u="sng" dirty="0"/>
          </a:p>
        </p:txBody>
      </p:sp>
      <p:sp>
        <p:nvSpPr>
          <p:cNvPr id="3" name="Footer Placeholder 2"/>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2" name="Text Placeholder 1"/>
          <p:cNvSpPr>
            <a:spLocks noGrp="1"/>
          </p:cNvSpPr>
          <p:nvPr>
            <p:ph type="body" sz="quarter" idx="11"/>
          </p:nvPr>
        </p:nvSpPr>
        <p:spPr/>
        <p:txBody>
          <a:bodyPr/>
          <a:lstStyle/>
          <a:p>
            <a:r>
              <a:rPr lang="en-GB" dirty="0" smtClean="0"/>
              <a:t>Working with users to understand impact</a:t>
            </a:r>
          </a:p>
          <a:p>
            <a:pPr marL="257175" indent="-257175">
              <a:buFont typeface="Arial" panose="020B0604020202020204" pitchFamily="34" charset="0"/>
              <a:buChar char="•"/>
            </a:pPr>
            <a:r>
              <a:rPr lang="en-GB" sz="1350" dirty="0"/>
              <a:t>Disaster Response Agencies</a:t>
            </a:r>
          </a:p>
          <a:p>
            <a:pPr marL="257175" indent="-257175">
              <a:buFont typeface="Arial" panose="020B0604020202020204" pitchFamily="34" charset="0"/>
              <a:buChar char="•"/>
            </a:pPr>
            <a:r>
              <a:rPr lang="en-GB" sz="1350" dirty="0"/>
              <a:t>First Responders</a:t>
            </a:r>
          </a:p>
          <a:p>
            <a:pPr marL="257175" indent="-257175">
              <a:buFont typeface="Arial" panose="020B0604020202020204" pitchFamily="34" charset="0"/>
              <a:buChar char="•"/>
            </a:pPr>
            <a:r>
              <a:rPr lang="en-GB" sz="1350" dirty="0"/>
              <a:t>Public</a:t>
            </a:r>
          </a:p>
          <a:p>
            <a:pPr marL="257175" indent="-257175">
              <a:buFont typeface="Arial" panose="020B0604020202020204" pitchFamily="34" charset="0"/>
              <a:buChar char="•"/>
            </a:pPr>
            <a:r>
              <a:rPr lang="en-GB" sz="1350" dirty="0"/>
              <a:t>Government Departments </a:t>
            </a:r>
          </a:p>
          <a:p>
            <a:pPr marL="257175" indent="-257175">
              <a:buFont typeface="Arial" panose="020B0604020202020204" pitchFamily="34" charset="0"/>
              <a:buChar char="•"/>
            </a:pPr>
            <a:r>
              <a:rPr lang="en-GB" sz="1350" dirty="0"/>
              <a:t>Local Government</a:t>
            </a:r>
          </a:p>
          <a:p>
            <a:pPr marL="257175" indent="-257175">
              <a:buFont typeface="Arial" panose="020B0604020202020204" pitchFamily="34" charset="0"/>
              <a:buChar char="•"/>
            </a:pPr>
            <a:r>
              <a:rPr lang="en-GB" sz="1350" dirty="0"/>
              <a:t>Sector Specialists (Health, Transport, Utilities)</a:t>
            </a:r>
          </a:p>
          <a:p>
            <a:pPr marL="257175" indent="-257175">
              <a:buFont typeface="Arial" panose="020B0604020202020204" pitchFamily="34" charset="0"/>
              <a:buChar char="•"/>
            </a:pPr>
            <a:r>
              <a:rPr lang="en-GB" sz="1350" dirty="0"/>
              <a:t>Media</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2505" y="1900651"/>
            <a:ext cx="4158176" cy="1935543"/>
          </a:xfrm>
          <a:prstGeom prst="rect">
            <a:avLst/>
          </a:prstGeom>
        </p:spPr>
      </p:pic>
    </p:spTree>
    <p:extLst>
      <p:ext uri="{BB962C8B-B14F-4D97-AF65-F5344CB8AC3E}">
        <p14:creationId xmlns:p14="http://schemas.microsoft.com/office/powerpoint/2010/main" val="52446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644" y="1026843"/>
            <a:ext cx="8437500" cy="577081"/>
          </a:xfrm>
        </p:spPr>
        <p:txBody>
          <a:bodyPr anchor="t"/>
          <a:lstStyle/>
          <a:p>
            <a:r>
              <a:rPr lang="en-GB" sz="3300" dirty="0"/>
              <a:t>Understand the Impact</a:t>
            </a:r>
          </a:p>
        </p:txBody>
      </p:sp>
      <p:sp>
        <p:nvSpPr>
          <p:cNvPr id="3" name="Footer Placeholder 2"/>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2" name="Text Placeholder 1"/>
          <p:cNvSpPr>
            <a:spLocks noGrp="1"/>
          </p:cNvSpPr>
          <p:nvPr>
            <p:ph type="body" sz="quarter" idx="11"/>
          </p:nvPr>
        </p:nvSpPr>
        <p:spPr/>
        <p:txBody>
          <a:bodyPr/>
          <a:lstStyle/>
          <a:p>
            <a:r>
              <a:rPr lang="en-GB" dirty="0" smtClean="0"/>
              <a:t>Impacts are designed for each type of weather that may affect the country</a:t>
            </a:r>
          </a:p>
          <a:p>
            <a:r>
              <a:rPr lang="en-GB" dirty="0" smtClean="0"/>
              <a:t>Typical impact statements are developed in partnership with the responder community and other users</a:t>
            </a:r>
          </a:p>
          <a:p>
            <a:r>
              <a:rPr lang="en-GB" dirty="0" smtClean="0"/>
              <a:t>Impacts can include on flooding, damage to buildings, disrupted transport links, interruptions to utilities and services, cut-off communities, damage to agriculture and danger to life</a:t>
            </a:r>
            <a:endParaRPr lang="en-GB" dirty="0"/>
          </a:p>
        </p:txBody>
      </p:sp>
      <p:pic>
        <p:nvPicPr>
          <p:cNvPr id="4" name="Picture 3"/>
          <p:cNvPicPr>
            <a:picLocks noChangeAspect="1"/>
          </p:cNvPicPr>
          <p:nvPr/>
        </p:nvPicPr>
        <p:blipFill>
          <a:blip r:embed="rId3"/>
          <a:stretch>
            <a:fillRect/>
          </a:stretch>
        </p:blipFill>
        <p:spPr>
          <a:xfrm>
            <a:off x="4787660" y="302403"/>
            <a:ext cx="4257136" cy="4297000"/>
          </a:xfrm>
          <a:prstGeom prst="rect">
            <a:avLst/>
          </a:prstGeom>
        </p:spPr>
      </p:pic>
    </p:spTree>
    <p:extLst>
      <p:ext uri="{BB962C8B-B14F-4D97-AF65-F5344CB8AC3E}">
        <p14:creationId xmlns:p14="http://schemas.microsoft.com/office/powerpoint/2010/main" val="23586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644" y="1026843"/>
            <a:ext cx="8437500" cy="577081"/>
          </a:xfrm>
        </p:spPr>
        <p:txBody>
          <a:bodyPr anchor="t"/>
          <a:lstStyle/>
          <a:p>
            <a:r>
              <a:rPr lang="en-GB" sz="3300" dirty="0" smtClean="0"/>
              <a:t>What the colours mean</a:t>
            </a:r>
            <a:endParaRPr lang="en-GB" sz="3300" dirty="0"/>
          </a:p>
        </p:txBody>
      </p:sp>
      <p:sp>
        <p:nvSpPr>
          <p:cNvPr id="3" name="Footer Placeholder 2"/>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2" name="Text Placeholder 1"/>
          <p:cNvSpPr>
            <a:spLocks noGrp="1"/>
          </p:cNvSpPr>
          <p:nvPr>
            <p:ph type="body" sz="quarter" idx="11"/>
          </p:nvPr>
        </p:nvSpPr>
        <p:spPr>
          <a:xfrm>
            <a:off x="2391141" y="1756392"/>
            <a:ext cx="5711850" cy="663251"/>
          </a:xfrm>
        </p:spPr>
        <p:txBody>
          <a:bodyPr/>
          <a:lstStyle/>
          <a:p>
            <a:r>
              <a:rPr lang="en-GB" sz="1600" b="1" dirty="0"/>
              <a:t>Yellow</a:t>
            </a:r>
            <a:r>
              <a:rPr lang="en-GB" sz="1600" dirty="0"/>
              <a:t>: Be aware of possible delays &amp; disruption. Severe weather </a:t>
            </a:r>
            <a:r>
              <a:rPr lang="en-GB" sz="1600" dirty="0" smtClean="0"/>
              <a:t>possible</a:t>
            </a:r>
            <a:endParaRPr lang="en-GB" dirty="0"/>
          </a:p>
        </p:txBody>
      </p:sp>
      <p:sp>
        <p:nvSpPr>
          <p:cNvPr id="6" name="Text Placeholder 1"/>
          <p:cNvSpPr>
            <a:spLocks noGrp="1"/>
          </p:cNvSpPr>
          <p:nvPr>
            <p:ph type="body" sz="quarter" idx="11"/>
          </p:nvPr>
        </p:nvSpPr>
        <p:spPr>
          <a:xfrm>
            <a:off x="2219691" y="2521613"/>
            <a:ext cx="5711850" cy="663251"/>
          </a:xfrm>
        </p:spPr>
        <p:txBody>
          <a:bodyPr/>
          <a:lstStyle/>
          <a:p>
            <a:pPr marL="174625" lvl="1" indent="0">
              <a:lnSpc>
                <a:spcPct val="80000"/>
              </a:lnSpc>
              <a:spcBef>
                <a:spcPts val="0"/>
              </a:spcBef>
              <a:buNone/>
            </a:pPr>
            <a:r>
              <a:rPr lang="en-GB" b="1" dirty="0" smtClean="0"/>
              <a:t>Amber</a:t>
            </a:r>
            <a:r>
              <a:rPr lang="en-GB" dirty="0" smtClean="0"/>
              <a:t>: </a:t>
            </a:r>
            <a:r>
              <a:rPr lang="en-GB" dirty="0"/>
              <a:t>Be prepared to protect yourself, your family &amp; community. Likelihood of bad weather which could cause delays, power interruption, danger to life</a:t>
            </a:r>
            <a:r>
              <a:rPr lang="en-GB" sz="1800" dirty="0"/>
              <a:t>.</a:t>
            </a:r>
          </a:p>
        </p:txBody>
      </p:sp>
      <p:sp>
        <p:nvSpPr>
          <p:cNvPr id="7" name="Text Placeholder 1"/>
          <p:cNvSpPr>
            <a:spLocks noGrp="1"/>
          </p:cNvSpPr>
          <p:nvPr>
            <p:ph type="body" sz="quarter" idx="11"/>
          </p:nvPr>
        </p:nvSpPr>
        <p:spPr>
          <a:xfrm>
            <a:off x="2391141" y="3286834"/>
            <a:ext cx="5711850" cy="663251"/>
          </a:xfrm>
        </p:spPr>
        <p:txBody>
          <a:bodyPr/>
          <a:lstStyle/>
          <a:p>
            <a:r>
              <a:rPr lang="en-GB" sz="1600" b="1" dirty="0" smtClean="0"/>
              <a:t>Red</a:t>
            </a:r>
            <a:r>
              <a:rPr lang="en-GB" sz="1600" dirty="0" smtClean="0"/>
              <a:t>: </a:t>
            </a:r>
            <a:r>
              <a:rPr lang="en-GB" sz="1600" dirty="0"/>
              <a:t>Take action now to be safe. Extreme weather expected to cause  widespread damage, travel, power disruption, risk to </a:t>
            </a:r>
            <a:r>
              <a:rPr lang="en-GB" sz="1600" dirty="0" smtClean="0"/>
              <a:t>life.</a:t>
            </a:r>
            <a:endParaRPr lang="en-GB" dirty="0"/>
          </a:p>
        </p:txBody>
      </p:sp>
      <p:sp>
        <p:nvSpPr>
          <p:cNvPr id="8" name="Rectangle 7"/>
          <p:cNvSpPr/>
          <p:nvPr/>
        </p:nvSpPr>
        <p:spPr>
          <a:xfrm>
            <a:off x="851096" y="1800099"/>
            <a:ext cx="1181686" cy="50850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p:cNvSpPr/>
          <p:nvPr/>
        </p:nvSpPr>
        <p:spPr>
          <a:xfrm>
            <a:off x="851096" y="2532356"/>
            <a:ext cx="1181686" cy="508506"/>
          </a:xfrm>
          <a:prstGeom prst="rect">
            <a:avLst/>
          </a:prstGeom>
          <a:solidFill>
            <a:schemeClr val="accent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851096" y="3347375"/>
            <a:ext cx="1181686" cy="508506"/>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6647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 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NHP">
      <a:dk1>
        <a:sysClr val="windowText" lastClr="000000"/>
      </a:dk1>
      <a:lt1>
        <a:sysClr val="window" lastClr="FFFFFF"/>
      </a:lt1>
      <a:dk2>
        <a:srgbClr val="000000"/>
      </a:dk2>
      <a:lt2>
        <a:srgbClr val="FFFFFF"/>
      </a:lt2>
      <a:accent1>
        <a:srgbClr val="CC0000"/>
      </a:accent1>
      <a:accent2>
        <a:srgbClr val="D9D9D9"/>
      </a:accent2>
      <a:accent3>
        <a:srgbClr val="A6A5A5"/>
      </a:accent3>
      <a:accent4>
        <a:srgbClr val="9B53E2"/>
      </a:accent4>
      <a:accent5>
        <a:srgbClr val="00CCFF"/>
      </a:accent5>
      <a:accent6>
        <a:srgbClr val="33CC00"/>
      </a:accent6>
      <a:hlink>
        <a:srgbClr val="CC0000"/>
      </a:hlink>
      <a:folHlink>
        <a:srgbClr val="A6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Met Office PowerPoint Template</Template>
  <TotalTime>6860</TotalTime>
  <Words>1456</Words>
  <Application>Microsoft Office PowerPoint</Application>
  <PresentationFormat>On-screen Show (16:9)</PresentationFormat>
  <Paragraphs>108</Paragraphs>
  <Slides>12</Slides>
  <Notes>10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12</vt:i4>
      </vt:variant>
    </vt:vector>
  </HeadingPairs>
  <TitlesOfParts>
    <vt:vector size="25" baseType="lpstr">
      <vt:lpstr>Arial</vt:lpstr>
      <vt:lpstr>Arial Rounded MT Bold</vt:lpstr>
      <vt:lpstr>Calibri</vt:lpstr>
      <vt:lpstr>Helvetica Light</vt:lpstr>
      <vt:lpstr>1 Met Office PowerPoint Template</vt:lpstr>
      <vt:lpstr>Custom Design</vt:lpstr>
      <vt:lpstr>1_Custom Design</vt:lpstr>
      <vt:lpstr>2_Custom Design</vt:lpstr>
      <vt:lpstr>3_Custom Design</vt:lpstr>
      <vt:lpstr>4_Custom Design</vt:lpstr>
      <vt:lpstr>5_Custom Design</vt:lpstr>
      <vt:lpstr>6_Custom Design</vt:lpstr>
      <vt:lpstr>7_Custom Design</vt:lpstr>
      <vt:lpstr>Impact Based Forecasting</vt:lpstr>
      <vt:lpstr>PowerPoint Presentation</vt:lpstr>
      <vt:lpstr>Moving from forecasting weather to forecasting its impacts</vt:lpstr>
      <vt:lpstr>PowerPoint Presentation</vt:lpstr>
      <vt:lpstr>Warnings issued to the public via website, TV, apps Issued to DRM community and government via telecon, SMS and email.</vt:lpstr>
      <vt:lpstr>PowerPoint Presentation</vt:lpstr>
      <vt:lpstr>Understanding the impact – this can only be done through engagement with users </vt:lpstr>
      <vt:lpstr>Understand the Impact</vt:lpstr>
      <vt:lpstr>What the colours mean</vt:lpstr>
      <vt:lpstr>Taking action</vt:lpstr>
      <vt:lpstr>Benefits of IBF</vt:lpstr>
      <vt:lpstr>Discussion</vt:lpstr>
    </vt:vector>
  </TitlesOfParts>
  <Company>Met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 Board – BEIS SAM plan</dc:title>
  <dc:creator>rebecca.hemingway</dc:creator>
  <cp:lastModifiedBy>Issa Lele</cp:lastModifiedBy>
  <cp:revision>203</cp:revision>
  <dcterms:created xsi:type="dcterms:W3CDTF">2017-08-07T12:18:05Z</dcterms:created>
  <dcterms:modified xsi:type="dcterms:W3CDTF">2018-07-29T23:32:02Z</dcterms:modified>
</cp:coreProperties>
</file>