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-129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993C9-4F0B-44E8-BDC6-F4FC7531D8F5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244B8-D94E-418D-A315-ECBFFDDE2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319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244B8-D94E-418D-A315-ECBFFDDE263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244B8-D94E-418D-A315-ECBFFDDE263B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244B8-D94E-418D-A315-ECBFFDDE263B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244B8-D94E-418D-A315-ECBFFDDE263B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244B8-D94E-418D-A315-ECBFFDDE263B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3976F-51EC-454D-A74E-2C1C88C668CD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F3960-1A55-4EA5-946C-9148A215E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3976F-51EC-454D-A74E-2C1C88C668CD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F3960-1A55-4EA5-946C-9148A215E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3976F-51EC-454D-A74E-2C1C88C668CD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F3960-1A55-4EA5-946C-9148A215E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3976F-51EC-454D-A74E-2C1C88C668CD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F3960-1A55-4EA5-946C-9148A215E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3976F-51EC-454D-A74E-2C1C88C668CD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F3960-1A55-4EA5-946C-9148A215E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3976F-51EC-454D-A74E-2C1C88C668CD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F3960-1A55-4EA5-946C-9148A215E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3976F-51EC-454D-A74E-2C1C88C668CD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F3960-1A55-4EA5-946C-9148A215E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3976F-51EC-454D-A74E-2C1C88C668CD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F3960-1A55-4EA5-946C-9148A215E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3976F-51EC-454D-A74E-2C1C88C668CD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F3960-1A55-4EA5-946C-9148A215E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3976F-51EC-454D-A74E-2C1C88C668CD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F3960-1A55-4EA5-946C-9148A215E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3976F-51EC-454D-A74E-2C1C88C668CD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F3960-1A55-4EA5-946C-9148A215E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3976F-51EC-454D-A74E-2C1C88C668CD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F3960-1A55-4EA5-946C-9148A215EC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857533"/>
              </p:ext>
            </p:extLst>
          </p:nvPr>
        </p:nvGraphicFramePr>
        <p:xfrm>
          <a:off x="0" y="381000"/>
          <a:ext cx="9144000" cy="63245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2514"/>
                <a:gridCol w="1239858"/>
                <a:gridCol w="2114847"/>
                <a:gridCol w="2555440"/>
                <a:gridCol w="2711341"/>
              </a:tblGrid>
              <a:tr h="542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654" marR="496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Event</a:t>
                      </a:r>
                    </a:p>
                  </a:txBody>
                  <a:tcPr marL="49654" marR="496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Primary</a:t>
                      </a:r>
                    </a:p>
                  </a:txBody>
                  <a:tcPr marL="49654" marR="496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Secondary</a:t>
                      </a:r>
                    </a:p>
                  </a:txBody>
                  <a:tcPr marL="49654" marR="496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Tertiary</a:t>
                      </a:r>
                    </a:p>
                  </a:txBody>
                  <a:tcPr marL="49654" marR="496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7817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49654" marR="496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Cyclone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49654" marR="496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Heavy rainfall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Strong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wind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Tornado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Lightning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49654" marR="496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River flood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Storm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surge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Flash flood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Water level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rise in reservoirs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River Bank erosion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Landslides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Surface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water flooding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Muddle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21717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49654" marR="496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Damage in Dams and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appertiment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structures, embankment, irrigation and drainage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facilities, Pumping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Facilities,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Submerging Paddy Fields,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Migration,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Food Shortage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Loss of Infrastructure System and Services (shelter, transportation, schools, hospitals, energy supply, communication)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Widespread Economic losses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Environmental Degradation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Snake Bite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Water borne diseases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sediment transport into the reservoirs 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9654" marR="496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4600" y="87868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Hazard Template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316200"/>
              </p:ext>
            </p:extLst>
          </p:nvPr>
        </p:nvGraphicFramePr>
        <p:xfrm>
          <a:off x="1" y="76200"/>
          <a:ext cx="9144000" cy="67088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7835"/>
                <a:gridCol w="1647220"/>
                <a:gridCol w="2416949"/>
                <a:gridCol w="2215727"/>
                <a:gridCol w="2516269"/>
              </a:tblGrid>
              <a:tr h="428348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Hazard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Template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49654" marR="496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83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654" marR="496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Event</a:t>
                      </a:r>
                    </a:p>
                  </a:txBody>
                  <a:tcPr marL="49654" marR="496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Primary</a:t>
                      </a:r>
                    </a:p>
                  </a:txBody>
                  <a:tcPr marL="49654" marR="496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Secondary</a:t>
                      </a:r>
                    </a:p>
                  </a:txBody>
                  <a:tcPr marL="49654" marR="496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Tertiary</a:t>
                      </a:r>
                    </a:p>
                  </a:txBody>
                  <a:tcPr marL="49654" marR="496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31550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 marL="49654" marR="496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Monsoon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49654" marR="496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Heavy rainfall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Strong wind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Monsoon Break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Lightning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49654" marR="496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Flash flood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River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flood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Coastal flood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Less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rainfall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amount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Landslide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49654" marR="496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Damage in Dams and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appartinent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structures, embankment, irrigation and drainage facilities, Pumping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Facilities,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Submerging Paddy Fields,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Loss of Infrastructure System and Services (shelter, transportation, schools, hospitals, energy supply, communication)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Widespread Economic losses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Infectious disease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Snake bite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Insect and pest problems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Sand and silt deposition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Water borne diseases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sediment transport into the reservoirs 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160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49654" marR="496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432242"/>
              </p:ext>
            </p:extLst>
          </p:nvPr>
        </p:nvGraphicFramePr>
        <p:xfrm>
          <a:off x="0" y="167708"/>
          <a:ext cx="9143999" cy="48982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4322"/>
                <a:gridCol w="1725299"/>
                <a:gridCol w="2531513"/>
                <a:gridCol w="2217091"/>
                <a:gridCol w="2305774"/>
              </a:tblGrid>
              <a:tr h="498393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Hazard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Template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49654" marR="496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83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654" marR="496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Event</a:t>
                      </a:r>
                    </a:p>
                  </a:txBody>
                  <a:tcPr marL="49654" marR="496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Primary</a:t>
                      </a:r>
                    </a:p>
                  </a:txBody>
                  <a:tcPr marL="49654" marR="496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Secondary</a:t>
                      </a:r>
                    </a:p>
                  </a:txBody>
                  <a:tcPr marL="49654" marR="496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Tertiary</a:t>
                      </a:r>
                    </a:p>
                  </a:txBody>
                  <a:tcPr marL="49654" marR="496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5510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3.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49654" marR="496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Drought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49654" marR="496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Temperature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Heat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wave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Less Rainfall amount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49654" marR="496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Water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scarcity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Low Flow *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Lesser Inflow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Damage to crops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Forest Fire &amp; Surface Fire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49654" marR="496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evaporation loss in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reservoirs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Shortage of storage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water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in Reservoirs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Insufficient diversion in weirs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affected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soil         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Food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Shortage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Energy Shortage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Pumping System Difficulties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Air pollution/haze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Smog/Dust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aseline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Sand dunes</a:t>
                      </a:r>
                      <a:endParaRPr lang="en-US" sz="160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US" sz="160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160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49654" marR="496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52578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Low flow = low river flow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68614"/>
              </p:ext>
            </p:extLst>
          </p:nvPr>
        </p:nvGraphicFramePr>
        <p:xfrm>
          <a:off x="0" y="304802"/>
          <a:ext cx="9143999" cy="61721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5188"/>
                <a:gridCol w="1553932"/>
                <a:gridCol w="2559851"/>
                <a:gridCol w="1676740"/>
                <a:gridCol w="2878288"/>
              </a:tblGrid>
              <a:tr h="471050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Hazard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Templatec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49654" marR="496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10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654" marR="496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Event</a:t>
                      </a:r>
                    </a:p>
                  </a:txBody>
                  <a:tcPr marL="49654" marR="496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Primary</a:t>
                      </a:r>
                    </a:p>
                  </a:txBody>
                  <a:tcPr marL="49654" marR="496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Secondary</a:t>
                      </a:r>
                    </a:p>
                  </a:txBody>
                  <a:tcPr marL="49654" marR="496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Tertiary</a:t>
                      </a:r>
                    </a:p>
                  </a:txBody>
                  <a:tcPr marL="49654" marR="496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23009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4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49654" marR="496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Earthquake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49654" marR="496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Shake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Shifting Geological Formation</a:t>
                      </a:r>
                    </a:p>
                  </a:txBody>
                  <a:tcPr marL="49654" marR="496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Landslides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Tsunami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Fire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49654" marR="496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Damage in Dams and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appertinent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structures, embankment, irrigation and drainage facilities, Pumping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Facilities,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Loss of Infrastructure System and Services (shelter, transportation, schools, hospitals, energy supply, communication)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Widespread Economic losses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Coastal Flood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Changes in Ground water formation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Psychological problems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160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49654" marR="496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369693"/>
              </p:ext>
            </p:extLst>
          </p:nvPr>
        </p:nvGraphicFramePr>
        <p:xfrm>
          <a:off x="533400" y="381000"/>
          <a:ext cx="8305801" cy="63245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4617"/>
                <a:gridCol w="1277983"/>
                <a:gridCol w="1769208"/>
                <a:gridCol w="2321192"/>
                <a:gridCol w="2462801"/>
              </a:tblGrid>
              <a:tr h="542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654" marR="496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Event</a:t>
                      </a:r>
                    </a:p>
                  </a:txBody>
                  <a:tcPr marL="49654" marR="496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Primary</a:t>
                      </a:r>
                    </a:p>
                  </a:txBody>
                  <a:tcPr marL="49654" marR="496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Secondary</a:t>
                      </a:r>
                    </a:p>
                  </a:txBody>
                  <a:tcPr marL="49654" marR="496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Tertiary</a:t>
                      </a:r>
                    </a:p>
                  </a:txBody>
                  <a:tcPr marL="49654" marR="496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7817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49654" marR="496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Extreme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 day temperature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49654" marR="496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Heat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 wave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Heat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 related complications in livestock and animals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49654" marR="496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Heat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 stroke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Widespread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Fire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Urban Fire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Biological Hazards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Stress on vegetation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Water insecurity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49654" marR="496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Socio-economic impacts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Hydro power shortage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Changes in ground water level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Water borne diseases (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eg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Conjunctivitis)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Food shortage</a:t>
                      </a:r>
                    </a:p>
                  </a:txBody>
                  <a:tcPr marL="49654" marR="496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4600" y="87868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Hazard Template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84"/>
      </a:dk1>
      <a:lt1>
        <a:sysClr val="window" lastClr="F8FBB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84"/>
      </a:dk1>
      <a:lt1>
        <a:sysClr val="window" lastClr="F8FBB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376</Words>
  <Application>Microsoft Office PowerPoint</Application>
  <PresentationFormat>On-screen Show (4:3)</PresentationFormat>
  <Paragraphs>150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Haleh Kootval</cp:lastModifiedBy>
  <cp:revision>20</cp:revision>
  <dcterms:created xsi:type="dcterms:W3CDTF">2015-09-29T08:53:36Z</dcterms:created>
  <dcterms:modified xsi:type="dcterms:W3CDTF">2015-10-07T12:52:05Z</dcterms:modified>
</cp:coreProperties>
</file>