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5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8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03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9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6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97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2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3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3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31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9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5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74D902-12D1-4D7D-B4EB-85E9179BB28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7D50AB-E05B-4691-A91A-64833A32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/>
              <a:t>Flood Early Warning System </a:t>
            </a:r>
            <a:br>
              <a:rPr lang="en-GB" sz="4400" dirty="0"/>
            </a:br>
            <a:r>
              <a:rPr lang="en-GB" sz="4000" dirty="0"/>
              <a:t>in Albania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5"/>
            <a:ext cx="6815669" cy="1667439"/>
          </a:xfrm>
        </p:spPr>
        <p:txBody>
          <a:bodyPr>
            <a:normAutofit fontScale="55000" lnSpcReduction="20000"/>
          </a:bodyPr>
          <a:lstStyle/>
          <a:p>
            <a:r>
              <a:rPr lang="en-GB" sz="3200" i="1" dirty="0"/>
              <a:t>Institute of Geoscience, Energy, Water and Environment</a:t>
            </a:r>
          </a:p>
          <a:p>
            <a:r>
              <a:rPr lang="en-GB" sz="2200" i="1" dirty="0"/>
              <a:t>(IGEWE)</a:t>
            </a:r>
          </a:p>
          <a:p>
            <a:r>
              <a:rPr lang="en-GB" dirty="0"/>
              <a:t>Tirana, Albania</a:t>
            </a:r>
          </a:p>
          <a:p>
            <a:r>
              <a:rPr lang="en-GB" dirty="0" err="1"/>
              <a:t>Amparo</a:t>
            </a:r>
            <a:r>
              <a:rPr lang="en-GB" dirty="0"/>
              <a:t> Samper </a:t>
            </a:r>
            <a:r>
              <a:rPr lang="en-GB" dirty="0" err="1"/>
              <a:t>Hiraldo</a:t>
            </a:r>
            <a:endParaRPr lang="en-GB" dirty="0"/>
          </a:p>
          <a:p>
            <a:r>
              <a:rPr lang="en-GB" sz="2000" i="1" dirty="0"/>
              <a:t>CIM International Hydrologist</a:t>
            </a:r>
          </a:p>
          <a:p>
            <a:r>
              <a:rPr lang="en-GB" sz="2000" i="1" dirty="0"/>
              <a:t>amparosamper@hotmail.com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44" y="1599802"/>
            <a:ext cx="926798" cy="502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19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950259"/>
            <a:ext cx="9601196" cy="1193893"/>
          </a:xfrm>
        </p:spPr>
        <p:txBody>
          <a:bodyPr>
            <a:normAutofit/>
          </a:bodyPr>
          <a:lstStyle/>
          <a:p>
            <a:r>
              <a:rPr lang="en-GB" dirty="0"/>
              <a:t>What do we need to set up a FEWS?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48718" y="2832845"/>
            <a:ext cx="4718304" cy="509028"/>
          </a:xfrm>
        </p:spPr>
        <p:txBody>
          <a:bodyPr/>
          <a:lstStyle/>
          <a:p>
            <a:r>
              <a:rPr lang="en-GB" dirty="0"/>
              <a:t>Disaster Risk Management Mechanism (DRM)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438336" y="2452188"/>
            <a:ext cx="4718304" cy="576262"/>
          </a:xfrm>
        </p:spPr>
        <p:txBody>
          <a:bodyPr/>
          <a:lstStyle/>
          <a:p>
            <a:r>
              <a:rPr lang="en-GB" dirty="0"/>
              <a:t>Flood Forecasting System (FFS)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64" y="642223"/>
            <a:ext cx="926798" cy="502017"/>
          </a:xfrm>
          <a:prstGeom prst="rect">
            <a:avLst/>
          </a:prstGeom>
          <a:noFill/>
        </p:spPr>
      </p:pic>
      <p:pic>
        <p:nvPicPr>
          <p:cNvPr id="3074" name="Picture 2" descr="https://encrypted-tbn3.gstatic.com/images?q=tbn:ANd9GcTX7ilHsSwnrKLGL2noPg5o5vUjLvd3gfzlckVBYbQGynofMd9e-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19" y="3514163"/>
            <a:ext cx="4370294" cy="24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337" y="3185333"/>
            <a:ext cx="4612836" cy="27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950259"/>
            <a:ext cx="9601196" cy="1193893"/>
          </a:xfrm>
        </p:spPr>
        <p:txBody>
          <a:bodyPr>
            <a:normAutofit/>
          </a:bodyPr>
          <a:lstStyle/>
          <a:p>
            <a:r>
              <a:rPr lang="en-GB" dirty="0"/>
              <a:t>Albania’s Hydrology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43490" y="5647990"/>
            <a:ext cx="4718304" cy="333197"/>
          </a:xfrm>
        </p:spPr>
        <p:txBody>
          <a:bodyPr/>
          <a:lstStyle/>
          <a:p>
            <a:r>
              <a:rPr lang="en-GB" sz="2000" dirty="0"/>
              <a:t>River Basin and Physical maps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670" y="2468532"/>
            <a:ext cx="4718304" cy="450350"/>
          </a:xfrm>
        </p:spPr>
        <p:txBody>
          <a:bodyPr/>
          <a:lstStyle/>
          <a:p>
            <a:pPr algn="ctr"/>
            <a:r>
              <a:rPr lang="en-GB" dirty="0"/>
              <a:t>Characteristics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64" y="642223"/>
            <a:ext cx="926798" cy="502017"/>
          </a:xfrm>
          <a:prstGeom prst="rect">
            <a:avLst/>
          </a:prstGeom>
          <a:noFill/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0" y="642223"/>
            <a:ext cx="3145354" cy="4816778"/>
          </a:xfrm>
        </p:spPr>
      </p:pic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180670" y="2778172"/>
            <a:ext cx="4718304" cy="3203015"/>
          </a:xfrm>
        </p:spPr>
        <p:txBody>
          <a:bodyPr>
            <a:noAutofit/>
          </a:bodyPr>
          <a:lstStyle/>
          <a:p>
            <a:pPr algn="just"/>
            <a:r>
              <a:rPr lang="en-GB" sz="1700" dirty="0"/>
              <a:t>Area of Albania: 28.748 Km</a:t>
            </a:r>
            <a:r>
              <a:rPr lang="en-GB" sz="1700" baseline="30000" dirty="0"/>
              <a:t>2</a:t>
            </a:r>
          </a:p>
          <a:p>
            <a:pPr algn="just"/>
            <a:r>
              <a:rPr lang="en-GB" sz="1700" dirty="0"/>
              <a:t>Transboundary River Basins: Drin and </a:t>
            </a:r>
            <a:r>
              <a:rPr lang="en-GB" sz="1700" dirty="0" err="1"/>
              <a:t>Vjosa</a:t>
            </a:r>
            <a:r>
              <a:rPr lang="en-GB" sz="1700" dirty="0"/>
              <a:t> Rivers. Basin areas outside of </a:t>
            </a:r>
            <a:r>
              <a:rPr lang="en-GB" sz="1700" dirty="0" err="1"/>
              <a:t>Alabania</a:t>
            </a:r>
            <a:r>
              <a:rPr lang="en-GB" sz="1700" dirty="0"/>
              <a:t> 14.557 Km</a:t>
            </a:r>
            <a:r>
              <a:rPr lang="en-GB" sz="1700" baseline="30000" dirty="0"/>
              <a:t>2</a:t>
            </a:r>
            <a:r>
              <a:rPr lang="en-GB" sz="1700" dirty="0"/>
              <a:t>.</a:t>
            </a:r>
          </a:p>
          <a:p>
            <a:pPr algn="just"/>
            <a:r>
              <a:rPr lang="en-GB" sz="1700" dirty="0"/>
              <a:t>Costal Mediterranean climate combined with continental in uplands.</a:t>
            </a:r>
          </a:p>
          <a:p>
            <a:pPr algn="just"/>
            <a:r>
              <a:rPr lang="en-GB" sz="1700" dirty="0"/>
              <a:t>Average rainfall: around 1500 mm, big variability.</a:t>
            </a:r>
          </a:p>
          <a:p>
            <a:pPr algn="just"/>
            <a:r>
              <a:rPr lang="en-GB" sz="1700" dirty="0"/>
              <a:t>Floods from November to March.</a:t>
            </a:r>
          </a:p>
          <a:p>
            <a:pPr algn="just"/>
            <a:r>
              <a:rPr lang="en-GB" sz="1700" dirty="0"/>
              <a:t>Snow cover during winter.</a:t>
            </a:r>
          </a:p>
          <a:p>
            <a:pPr algn="just"/>
            <a:r>
              <a:rPr lang="en-GB" sz="1700" dirty="0"/>
              <a:t>Ground water connexions. And natural lakes.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70" y="1872266"/>
            <a:ext cx="2281755" cy="43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950259"/>
            <a:ext cx="9601196" cy="1193893"/>
          </a:xfrm>
        </p:spPr>
        <p:txBody>
          <a:bodyPr>
            <a:normAutofit/>
          </a:bodyPr>
          <a:lstStyle/>
          <a:p>
            <a:r>
              <a:rPr lang="en-GB" dirty="0"/>
              <a:t>Important recent floods in Albania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64" y="642223"/>
            <a:ext cx="926798" cy="50201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722" t="32540" r="37430" b="28889"/>
          <a:stretch/>
        </p:blipFill>
        <p:spPr>
          <a:xfrm>
            <a:off x="2762022" y="2608261"/>
            <a:ext cx="6672708" cy="2739481"/>
          </a:xfrm>
          <a:prstGeom prst="rect">
            <a:avLst/>
          </a:prstGeom>
        </p:spPr>
      </p:pic>
      <p:sp>
        <p:nvSpPr>
          <p:cNvPr id="1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297778" y="5347742"/>
            <a:ext cx="9601196" cy="576262"/>
          </a:xfrm>
        </p:spPr>
        <p:txBody>
          <a:bodyPr/>
          <a:lstStyle/>
          <a:p>
            <a:pPr algn="ctr"/>
            <a:r>
              <a:rPr lang="en-GB" dirty="0"/>
              <a:t>Avalanches cause also big damages and deaths in the past years</a:t>
            </a:r>
          </a:p>
        </p:txBody>
      </p:sp>
    </p:spTree>
    <p:extLst>
      <p:ext uri="{BB962C8B-B14F-4D97-AF65-F5344CB8AC3E}">
        <p14:creationId xmlns:p14="http://schemas.microsoft.com/office/powerpoint/2010/main" val="239382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950259"/>
            <a:ext cx="9601196" cy="1193893"/>
          </a:xfrm>
        </p:spPr>
        <p:txBody>
          <a:bodyPr>
            <a:normAutofit fontScale="90000"/>
          </a:bodyPr>
          <a:lstStyle/>
          <a:p>
            <a:r>
              <a:rPr lang="en-GB" dirty="0"/>
              <a:t>Flood Early Warning System in Albania after 2010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64" y="642223"/>
            <a:ext cx="926798" cy="502017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1360531" y="2521945"/>
            <a:ext cx="9603574" cy="368163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2800" dirty="0"/>
              <a:t>Manual (over a 250) and Automatic data (49 stations).</a:t>
            </a:r>
          </a:p>
          <a:p>
            <a:pPr algn="just"/>
            <a:r>
              <a:rPr lang="en-GB" sz="2800" dirty="0" err="1"/>
              <a:t>Meteo</a:t>
            </a:r>
            <a:r>
              <a:rPr lang="en-GB" sz="2800" dirty="0"/>
              <a:t> forecasting tools: COSMO &amp;ECMWF&amp;ALADIN.</a:t>
            </a:r>
          </a:p>
          <a:p>
            <a:pPr algn="just"/>
            <a:r>
              <a:rPr lang="en-GB" sz="2800" dirty="0"/>
              <a:t>Flood forecasting tools:</a:t>
            </a:r>
          </a:p>
          <a:p>
            <a:pPr lvl="1" algn="just"/>
            <a:r>
              <a:rPr lang="en-GB" sz="2400" dirty="0"/>
              <a:t>EFAS</a:t>
            </a:r>
          </a:p>
          <a:p>
            <a:pPr lvl="1" algn="just"/>
            <a:r>
              <a:rPr lang="en-GB" sz="2400" dirty="0"/>
              <a:t>DEWETRA CIMA Foundation (Satellite data and weather Forecast).</a:t>
            </a:r>
          </a:p>
          <a:p>
            <a:pPr lvl="1" algn="just"/>
            <a:r>
              <a:rPr lang="en-GB" sz="2400" dirty="0"/>
              <a:t>Southeast Europe Flash Floods Guidance System (SEEFFGS).</a:t>
            </a:r>
          </a:p>
          <a:p>
            <a:pPr lvl="1" algn="just"/>
            <a:r>
              <a:rPr lang="en-GB" sz="2400" dirty="0" err="1"/>
              <a:t>Panta</a:t>
            </a:r>
            <a:r>
              <a:rPr lang="en-GB" sz="2400" dirty="0"/>
              <a:t> </a:t>
            </a:r>
            <a:r>
              <a:rPr lang="en-GB" sz="2400" dirty="0" err="1"/>
              <a:t>Rhei</a:t>
            </a:r>
            <a:r>
              <a:rPr lang="en-GB" sz="2400" dirty="0"/>
              <a:t> model (to be transformed into forecasting model).</a:t>
            </a:r>
          </a:p>
          <a:p>
            <a:pPr algn="just"/>
            <a:r>
              <a:rPr lang="en-GB" sz="2800" dirty="0"/>
              <a:t>OUTPUT: Warning Bulletin 12:00 o’clock every day. Strong relationship with Civil Protection. </a:t>
            </a:r>
          </a:p>
          <a:p>
            <a:pPr lvl="1" algn="just"/>
            <a:endParaRPr lang="en-GB" sz="2400" dirty="0"/>
          </a:p>
          <a:p>
            <a:pPr marL="457200" lvl="1" indent="0" algn="just">
              <a:buNone/>
            </a:pPr>
            <a:endParaRPr lang="en-GB" sz="2400" dirty="0"/>
          </a:p>
          <a:p>
            <a:pPr algn="just"/>
            <a:endParaRPr lang="en-GB" sz="7800" dirty="0"/>
          </a:p>
          <a:p>
            <a:pPr lvl="1"/>
            <a:endParaRPr lang="en-GB" sz="7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0238" y="2737397"/>
            <a:ext cx="1723604" cy="129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4326" t="16666" r="35674" b="16951"/>
          <a:stretch/>
        </p:blipFill>
        <p:spPr>
          <a:xfrm>
            <a:off x="9868064" y="3521857"/>
            <a:ext cx="1516800" cy="18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0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950259"/>
            <a:ext cx="9601196" cy="1193893"/>
          </a:xfrm>
        </p:spPr>
        <p:txBody>
          <a:bodyPr>
            <a:normAutofit/>
          </a:bodyPr>
          <a:lstStyle/>
          <a:p>
            <a:r>
              <a:rPr lang="en-GB" dirty="0"/>
              <a:t>Priorities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64" y="642223"/>
            <a:ext cx="926798" cy="502017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1360531" y="2521945"/>
            <a:ext cx="9603574" cy="3681631"/>
          </a:xfrm>
        </p:spPr>
        <p:txBody>
          <a:bodyPr>
            <a:normAutofit/>
          </a:bodyPr>
          <a:lstStyle/>
          <a:p>
            <a:pPr algn="just"/>
            <a:endParaRPr lang="en-GB" sz="7800" dirty="0"/>
          </a:p>
          <a:p>
            <a:pPr lvl="1"/>
            <a:endParaRPr lang="en-GB" sz="7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83" t="16685" r="21443" b="35945"/>
          <a:stretch/>
        </p:blipFill>
        <p:spPr>
          <a:xfrm>
            <a:off x="2340234" y="2444142"/>
            <a:ext cx="7516284" cy="37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950259"/>
            <a:ext cx="9601196" cy="1193893"/>
          </a:xfrm>
        </p:spPr>
        <p:txBody>
          <a:bodyPr>
            <a:normAutofit/>
          </a:bodyPr>
          <a:lstStyle/>
          <a:p>
            <a:r>
              <a:rPr lang="en-GB" dirty="0"/>
              <a:t>Conclusions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64" y="642223"/>
            <a:ext cx="926798" cy="502017"/>
          </a:xfrm>
          <a:prstGeom prst="rect">
            <a:avLst/>
          </a:prstGeom>
          <a:noFill/>
        </p:spPr>
      </p:pic>
      <p:pic>
        <p:nvPicPr>
          <p:cNvPr id="1026" name="Picture 2" descr="http://coachingforinspiration.com/wp-content/uploads/2014/06/work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13" y="2704075"/>
            <a:ext cx="48863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3383275"/>
            <a:ext cx="6815669" cy="548640"/>
          </a:xfrm>
        </p:spPr>
        <p:txBody>
          <a:bodyPr/>
          <a:lstStyle/>
          <a:p>
            <a:br>
              <a:rPr lang="en-GB" sz="4000" b="1" dirty="0"/>
            </a:br>
            <a:r>
              <a:rPr lang="en-GB" sz="4000" b="1" dirty="0"/>
              <a:t>THANK YOU!!</a:t>
            </a:r>
            <a:br>
              <a:rPr lang="en-GB" sz="4000" b="1" dirty="0"/>
            </a:b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44" y="1599802"/>
            <a:ext cx="926798" cy="502017"/>
          </a:xfrm>
          <a:prstGeom prst="rect">
            <a:avLst/>
          </a:prstGeom>
          <a:noFill/>
        </p:spPr>
      </p:pic>
      <p:pic>
        <p:nvPicPr>
          <p:cNvPr id="2050" name="Picture 2" descr="http://ichef-1.bbci.co.uk/news/624/media/images/50304000/jpg/_50304958_01079107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34" y="3565979"/>
            <a:ext cx="2713320" cy="17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vious.presstv.ir/photo/20101205/Baqeri_d201012050805396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89" y="3568709"/>
            <a:ext cx="2621955" cy="17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15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475</TotalTime>
  <Words>215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Flood Early Warning System  in Albania</vt:lpstr>
      <vt:lpstr>What do we need to set up a FEWS?</vt:lpstr>
      <vt:lpstr>Albania’s Hydrology</vt:lpstr>
      <vt:lpstr>Important recent floods in Albania</vt:lpstr>
      <vt:lpstr>Flood Early Warning System in Albania after 2010</vt:lpstr>
      <vt:lpstr>Priorities</vt:lpstr>
      <vt:lpstr>Conclusions</vt:lpstr>
      <vt:lpstr> THANK YOU!!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early warning system in albania</dc:title>
  <dc:creator>Administrator</dc:creator>
  <cp:lastModifiedBy>Amparo Samper Hiraldo</cp:lastModifiedBy>
  <cp:revision>90</cp:revision>
  <dcterms:created xsi:type="dcterms:W3CDTF">2016-04-05T12:49:18Z</dcterms:created>
  <dcterms:modified xsi:type="dcterms:W3CDTF">2016-10-17T12:01:53Z</dcterms:modified>
</cp:coreProperties>
</file>