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0" r:id="rId2"/>
    <p:sldId id="329" r:id="rId3"/>
    <p:sldId id="322" r:id="rId4"/>
    <p:sldId id="292" r:id="rId5"/>
    <p:sldId id="293" r:id="rId6"/>
    <p:sldId id="294" r:id="rId7"/>
    <p:sldId id="295" r:id="rId8"/>
    <p:sldId id="319" r:id="rId9"/>
    <p:sldId id="327" r:id="rId10"/>
    <p:sldId id="328" r:id="rId11"/>
    <p:sldId id="324" r:id="rId12"/>
    <p:sldId id="326" r:id="rId13"/>
    <p:sldId id="306" r:id="rId14"/>
    <p:sldId id="307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502" autoAdjust="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AM\Impact%20based%20forecasting%20workshop\cyclone%20chart%20(3)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RAINANALYSIS\FLOODEVENT\MAR05\All%20Hourly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AINANALYSIS\FLOODEVENT\MAR13\AllHourlyMar13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RAINANALYSIS\FLOODEVENT\FEB2013\AllHourlyFeb1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AM\ISOHYETAL%20RR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AM\ISOHYETAL%20RR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US"/>
            </a:pPr>
            <a:r>
              <a:rPr lang="en-US" sz="1200" dirty="0"/>
              <a:t>No.</a:t>
            </a:r>
            <a:r>
              <a:rPr lang="en-US" sz="1200" baseline="0" dirty="0"/>
              <a:t> of </a:t>
            </a:r>
            <a:r>
              <a:rPr lang="en-US" sz="1200" baseline="0" dirty="0" smtClean="0"/>
              <a:t> storms with intensities ≥TC </a:t>
            </a:r>
            <a:r>
              <a:rPr lang="en-US" sz="1200" baseline="0" dirty="0"/>
              <a:t>1975-2013</a:t>
            </a:r>
            <a:endParaRPr lang="en-US" sz="1200" dirty="0"/>
          </a:p>
        </c:rich>
      </c:tx>
      <c:layout>
        <c:manualLayout>
          <c:xMode val="edge"/>
          <c:yMode val="edge"/>
          <c:x val="0.26577120679064081"/>
          <c:y val="2.5000000000000022E-2"/>
        </c:manualLayout>
      </c:layout>
    </c:title>
    <c:plotArea>
      <c:layout>
        <c:manualLayout>
          <c:layoutTarget val="inner"/>
          <c:xMode val="edge"/>
          <c:yMode val="edge"/>
          <c:x val="8.3298556430446244E-2"/>
          <c:y val="2.8453776611256948E-2"/>
          <c:w val="0.91670144356955419"/>
          <c:h val="0.71928988043161268"/>
        </c:manualLayout>
      </c:layout>
      <c:lineChart>
        <c:grouping val="standard"/>
        <c:ser>
          <c:idx val="0"/>
          <c:order val="0"/>
          <c:spPr>
            <a:ln>
              <a:solidFill>
                <a:schemeClr val="accent3"/>
              </a:solidFill>
            </a:ln>
          </c:spPr>
          <c:marker>
            <c:spPr>
              <a:solidFill>
                <a:schemeClr val="tx1"/>
              </a:solidFill>
            </c:spPr>
          </c:marker>
          <c:trendline>
            <c:spPr>
              <a:ln>
                <a:solidFill>
                  <a:schemeClr val="tx1"/>
                </a:solidFill>
              </a:ln>
            </c:spPr>
            <c:trendlineType val="linear"/>
          </c:trendline>
          <c:cat>
            <c:strRef>
              <c:f>'Data 40-13'!$J$2:$J$40</c:f>
              <c:strCache>
                <c:ptCount val="39"/>
                <c:pt idx="0">
                  <c:v>1974-75</c:v>
                </c:pt>
                <c:pt idx="1">
                  <c:v>1975-76</c:v>
                </c:pt>
                <c:pt idx="2">
                  <c:v>1976-77</c:v>
                </c:pt>
                <c:pt idx="3">
                  <c:v>1977-78</c:v>
                </c:pt>
                <c:pt idx="4">
                  <c:v>1978-79</c:v>
                </c:pt>
                <c:pt idx="5">
                  <c:v>1979-80</c:v>
                </c:pt>
                <c:pt idx="6">
                  <c:v>1980-81</c:v>
                </c:pt>
                <c:pt idx="7">
                  <c:v>1981-82</c:v>
                </c:pt>
                <c:pt idx="8">
                  <c:v>1982-83</c:v>
                </c:pt>
                <c:pt idx="9">
                  <c:v>1983-84</c:v>
                </c:pt>
                <c:pt idx="10">
                  <c:v>1984-85</c:v>
                </c:pt>
                <c:pt idx="11">
                  <c:v>1985-86</c:v>
                </c:pt>
                <c:pt idx="12">
                  <c:v>1986-87</c:v>
                </c:pt>
                <c:pt idx="13">
                  <c:v>1987-88</c:v>
                </c:pt>
                <c:pt idx="14">
                  <c:v>1988-89</c:v>
                </c:pt>
                <c:pt idx="15">
                  <c:v>1989-90</c:v>
                </c:pt>
                <c:pt idx="16">
                  <c:v>1990-91</c:v>
                </c:pt>
                <c:pt idx="17">
                  <c:v>1991-92</c:v>
                </c:pt>
                <c:pt idx="18">
                  <c:v>1992-93</c:v>
                </c:pt>
                <c:pt idx="19">
                  <c:v>1993-94</c:v>
                </c:pt>
                <c:pt idx="20">
                  <c:v>1994-95</c:v>
                </c:pt>
                <c:pt idx="21">
                  <c:v>1995-96</c:v>
                </c:pt>
                <c:pt idx="22">
                  <c:v>1996-97</c:v>
                </c:pt>
                <c:pt idx="23">
                  <c:v>1997-98</c:v>
                </c:pt>
                <c:pt idx="24">
                  <c:v>1998-99</c:v>
                </c:pt>
                <c:pt idx="25">
                  <c:v>1999-2000</c:v>
                </c:pt>
                <c:pt idx="26">
                  <c:v>2000-01</c:v>
                </c:pt>
                <c:pt idx="27">
                  <c:v>2001-02</c:v>
                </c:pt>
                <c:pt idx="28">
                  <c:v>2002-03</c:v>
                </c:pt>
                <c:pt idx="29">
                  <c:v>2003-04</c:v>
                </c:pt>
                <c:pt idx="30">
                  <c:v>2004-05</c:v>
                </c:pt>
                <c:pt idx="31">
                  <c:v>2005-06</c:v>
                </c:pt>
                <c:pt idx="32">
                  <c:v>2006-07</c:v>
                </c:pt>
                <c:pt idx="33">
                  <c:v>2007-08</c:v>
                </c:pt>
                <c:pt idx="34">
                  <c:v>2008-09</c:v>
                </c:pt>
                <c:pt idx="35">
                  <c:v>2009-10</c:v>
                </c:pt>
                <c:pt idx="36">
                  <c:v>2010-11</c:v>
                </c:pt>
                <c:pt idx="37">
                  <c:v>2011-12</c:v>
                </c:pt>
                <c:pt idx="38">
                  <c:v>2012-13</c:v>
                </c:pt>
              </c:strCache>
            </c:strRef>
          </c:cat>
          <c:val>
            <c:numRef>
              <c:f>'Data 40-13'!$K$2:$K$40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  <c:pt idx="11">
                  <c:v>5</c:v>
                </c:pt>
                <c:pt idx="12">
                  <c:v>0</c:v>
                </c:pt>
                <c:pt idx="13">
                  <c:v>3</c:v>
                </c:pt>
                <c:pt idx="14">
                  <c:v>5</c:v>
                </c:pt>
                <c:pt idx="15">
                  <c:v>3</c:v>
                </c:pt>
                <c:pt idx="16">
                  <c:v>1</c:v>
                </c:pt>
                <c:pt idx="17">
                  <c:v>3</c:v>
                </c:pt>
                <c:pt idx="18">
                  <c:v>3</c:v>
                </c:pt>
                <c:pt idx="19">
                  <c:v>8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1</c:v>
                </c:pt>
                <c:pt idx="24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9</c:v>
                </c:pt>
                <c:pt idx="28">
                  <c:v>7</c:v>
                </c:pt>
                <c:pt idx="29">
                  <c:v>5</c:v>
                </c:pt>
                <c:pt idx="30">
                  <c:v>4</c:v>
                </c:pt>
                <c:pt idx="31">
                  <c:v>3</c:v>
                </c:pt>
                <c:pt idx="32">
                  <c:v>7</c:v>
                </c:pt>
                <c:pt idx="33">
                  <c:v>5</c:v>
                </c:pt>
                <c:pt idx="34">
                  <c:v>2</c:v>
                </c:pt>
                <c:pt idx="35">
                  <c:v>5</c:v>
                </c:pt>
                <c:pt idx="36">
                  <c:v>2</c:v>
                </c:pt>
                <c:pt idx="37">
                  <c:v>4</c:v>
                </c:pt>
                <c:pt idx="38">
                  <c:v>7</c:v>
                </c:pt>
              </c:numCache>
            </c:numRef>
          </c:val>
        </c:ser>
        <c:marker val="1"/>
        <c:axId val="176128768"/>
        <c:axId val="176130304"/>
      </c:lineChart>
      <c:catAx>
        <c:axId val="17612876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76130304"/>
        <c:crosses val="autoZero"/>
        <c:auto val="1"/>
        <c:lblAlgn val="ctr"/>
        <c:lblOffset val="100"/>
      </c:catAx>
      <c:valAx>
        <c:axId val="1761303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 sz="1200" dirty="0" smtClean="0"/>
                  <a:t>Number of storms</a:t>
                </a:r>
                <a:endParaRPr lang="en-US" sz="12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76128768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0.14397590926134241"/>
          <c:y val="6.1680664916885432E-2"/>
          <c:w val="0.8232859955005627"/>
          <c:h val="0.64277829241933049"/>
        </c:manualLayout>
      </c:layout>
      <c:lineChart>
        <c:grouping val="standard"/>
        <c:ser>
          <c:idx val="0"/>
          <c:order val="0"/>
          <c:tx>
            <c:strRef>
              <c:f>'Hourly (2)'!$C$1</c:f>
              <c:strCache>
                <c:ptCount val="1"/>
                <c:pt idx="0">
                  <c:v>TACerfs</c:v>
                </c:pt>
              </c:strCache>
            </c:strRef>
          </c:tx>
          <c:spPr>
            <a:ln w="22225"/>
          </c:spPr>
          <c:marker>
            <c:symbol val="diamond"/>
            <c:size val="5"/>
          </c:marker>
          <c:cat>
            <c:strRef>
              <c:f>'Hourly (2)'!$B$2:$B$49</c:f>
              <c:strCache>
                <c:ptCount val="48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  <c:pt idx="24">
                  <c:v>00-01</c:v>
                </c:pt>
                <c:pt idx="25">
                  <c:v>01-02</c:v>
                </c:pt>
                <c:pt idx="26">
                  <c:v>02-03</c:v>
                </c:pt>
                <c:pt idx="27">
                  <c:v>03-04</c:v>
                </c:pt>
                <c:pt idx="28">
                  <c:v>04-05</c:v>
                </c:pt>
                <c:pt idx="29">
                  <c:v>05-06</c:v>
                </c:pt>
                <c:pt idx="30">
                  <c:v>06-07</c:v>
                </c:pt>
                <c:pt idx="31">
                  <c:v>07-08</c:v>
                </c:pt>
                <c:pt idx="32">
                  <c:v>08-09</c:v>
                </c:pt>
                <c:pt idx="33">
                  <c:v>09-10</c:v>
                </c:pt>
                <c:pt idx="34">
                  <c:v>10-11</c:v>
                </c:pt>
                <c:pt idx="35">
                  <c:v>11-12</c:v>
                </c:pt>
                <c:pt idx="36">
                  <c:v>12-13</c:v>
                </c:pt>
                <c:pt idx="37">
                  <c:v>13-14</c:v>
                </c:pt>
                <c:pt idx="38">
                  <c:v>14-15</c:v>
                </c:pt>
                <c:pt idx="39">
                  <c:v>15-16</c:v>
                </c:pt>
                <c:pt idx="40">
                  <c:v>16-17</c:v>
                </c:pt>
                <c:pt idx="41">
                  <c:v>17-18</c:v>
                </c:pt>
                <c:pt idx="42">
                  <c:v>18-19</c:v>
                </c:pt>
                <c:pt idx="43">
                  <c:v>19-20</c:v>
                </c:pt>
                <c:pt idx="44">
                  <c:v>20-21</c:v>
                </c:pt>
                <c:pt idx="45">
                  <c:v>21-22</c:v>
                </c:pt>
                <c:pt idx="46">
                  <c:v>22-23</c:v>
                </c:pt>
                <c:pt idx="47">
                  <c:v>23-24</c:v>
                </c:pt>
              </c:strCache>
            </c:strRef>
          </c:cat>
          <c:val>
            <c:numRef>
              <c:f>'Hourly (2)'!$C$2:$C$49</c:f>
              <c:numCache>
                <c:formatCode>0.0</c:formatCode>
                <c:ptCount val="48"/>
                <c:pt idx="0">
                  <c:v>3</c:v>
                </c:pt>
                <c:pt idx="1">
                  <c:v>0</c:v>
                </c:pt>
                <c:pt idx="2">
                  <c:v>2.6000000000000005</c:v>
                </c:pt>
                <c:pt idx="3">
                  <c:v>17.799999999999986</c:v>
                </c:pt>
                <c:pt idx="4">
                  <c:v>13.8</c:v>
                </c:pt>
                <c:pt idx="5">
                  <c:v>4.8000000000000007</c:v>
                </c:pt>
                <c:pt idx="6">
                  <c:v>4.1999999999999975</c:v>
                </c:pt>
                <c:pt idx="7">
                  <c:v>3.2</c:v>
                </c:pt>
                <c:pt idx="8">
                  <c:v>4.4000000000000004</c:v>
                </c:pt>
                <c:pt idx="9">
                  <c:v>2.4</c:v>
                </c:pt>
                <c:pt idx="10">
                  <c:v>2.6</c:v>
                </c:pt>
                <c:pt idx="11">
                  <c:v>2.2000000000000002</c:v>
                </c:pt>
                <c:pt idx="12">
                  <c:v>7.2</c:v>
                </c:pt>
                <c:pt idx="13">
                  <c:v>4</c:v>
                </c:pt>
                <c:pt idx="14">
                  <c:v>12.6</c:v>
                </c:pt>
                <c:pt idx="15">
                  <c:v>4.8</c:v>
                </c:pt>
                <c:pt idx="16">
                  <c:v>12.600000000000001</c:v>
                </c:pt>
                <c:pt idx="17">
                  <c:v>14.8</c:v>
                </c:pt>
                <c:pt idx="18">
                  <c:v>5.6</c:v>
                </c:pt>
                <c:pt idx="19">
                  <c:v>2</c:v>
                </c:pt>
                <c:pt idx="20">
                  <c:v>5.8000000000000007</c:v>
                </c:pt>
                <c:pt idx="21">
                  <c:v>6</c:v>
                </c:pt>
                <c:pt idx="22">
                  <c:v>9.4</c:v>
                </c:pt>
                <c:pt idx="23">
                  <c:v>8.2000000000000011</c:v>
                </c:pt>
                <c:pt idx="24">
                  <c:v>12.600000000000001</c:v>
                </c:pt>
                <c:pt idx="25">
                  <c:v>3.6</c:v>
                </c:pt>
                <c:pt idx="26">
                  <c:v>11.6</c:v>
                </c:pt>
                <c:pt idx="27">
                  <c:v>13.8</c:v>
                </c:pt>
                <c:pt idx="28">
                  <c:v>7</c:v>
                </c:pt>
                <c:pt idx="29">
                  <c:v>4.2</c:v>
                </c:pt>
                <c:pt idx="30">
                  <c:v>1</c:v>
                </c:pt>
                <c:pt idx="31">
                  <c:v>1</c:v>
                </c:pt>
                <c:pt idx="32">
                  <c:v>0.60000000000000064</c:v>
                </c:pt>
                <c:pt idx="33">
                  <c:v>1.2000000000000002</c:v>
                </c:pt>
                <c:pt idx="34">
                  <c:v>1.5999999999999972</c:v>
                </c:pt>
                <c:pt idx="35">
                  <c:v>0.8</c:v>
                </c:pt>
                <c:pt idx="36">
                  <c:v>3.5999999999999988</c:v>
                </c:pt>
                <c:pt idx="37">
                  <c:v>12.400000000000002</c:v>
                </c:pt>
                <c:pt idx="38">
                  <c:v>19.600000000000001</c:v>
                </c:pt>
                <c:pt idx="39">
                  <c:v>11</c:v>
                </c:pt>
                <c:pt idx="40">
                  <c:v>3.4000000000000004</c:v>
                </c:pt>
                <c:pt idx="41">
                  <c:v>0.60000000000000064</c:v>
                </c:pt>
                <c:pt idx="42">
                  <c:v>0.60000000000000064</c:v>
                </c:pt>
                <c:pt idx="43">
                  <c:v>0</c:v>
                </c:pt>
                <c:pt idx="44">
                  <c:v>1.8000000000000003</c:v>
                </c:pt>
                <c:pt idx="45">
                  <c:v>0.8</c:v>
                </c:pt>
                <c:pt idx="46">
                  <c:v>2.2000000000000002</c:v>
                </c:pt>
                <c:pt idx="47">
                  <c:v>12.400000000000002</c:v>
                </c:pt>
              </c:numCache>
            </c:numRef>
          </c:val>
        </c:ser>
        <c:ser>
          <c:idx val="1"/>
          <c:order val="1"/>
          <c:tx>
            <c:strRef>
              <c:f>'Hourly (2)'!$D$1</c:f>
              <c:strCache>
                <c:ptCount val="1"/>
                <c:pt idx="0">
                  <c:v>Arnaud</c:v>
                </c:pt>
              </c:strCache>
            </c:strRef>
          </c:tx>
          <c:spPr>
            <a:ln w="22225"/>
          </c:spPr>
          <c:marker>
            <c:symbol val="square"/>
            <c:size val="5"/>
          </c:marker>
          <c:cat>
            <c:strRef>
              <c:f>'Hourly (2)'!$B$2:$B$49</c:f>
              <c:strCache>
                <c:ptCount val="48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  <c:pt idx="24">
                  <c:v>00-01</c:v>
                </c:pt>
                <c:pt idx="25">
                  <c:v>01-02</c:v>
                </c:pt>
                <c:pt idx="26">
                  <c:v>02-03</c:v>
                </c:pt>
                <c:pt idx="27">
                  <c:v>03-04</c:v>
                </c:pt>
                <c:pt idx="28">
                  <c:v>04-05</c:v>
                </c:pt>
                <c:pt idx="29">
                  <c:v>05-06</c:v>
                </c:pt>
                <c:pt idx="30">
                  <c:v>06-07</c:v>
                </c:pt>
                <c:pt idx="31">
                  <c:v>07-08</c:v>
                </c:pt>
                <c:pt idx="32">
                  <c:v>08-09</c:v>
                </c:pt>
                <c:pt idx="33">
                  <c:v>09-10</c:v>
                </c:pt>
                <c:pt idx="34">
                  <c:v>10-11</c:v>
                </c:pt>
                <c:pt idx="35">
                  <c:v>11-12</c:v>
                </c:pt>
                <c:pt idx="36">
                  <c:v>12-13</c:v>
                </c:pt>
                <c:pt idx="37">
                  <c:v>13-14</c:v>
                </c:pt>
                <c:pt idx="38">
                  <c:v>14-15</c:v>
                </c:pt>
                <c:pt idx="39">
                  <c:v>15-16</c:v>
                </c:pt>
                <c:pt idx="40">
                  <c:v>16-17</c:v>
                </c:pt>
                <c:pt idx="41">
                  <c:v>17-18</c:v>
                </c:pt>
                <c:pt idx="42">
                  <c:v>18-19</c:v>
                </c:pt>
                <c:pt idx="43">
                  <c:v>19-20</c:v>
                </c:pt>
                <c:pt idx="44">
                  <c:v>20-21</c:v>
                </c:pt>
                <c:pt idx="45">
                  <c:v>21-22</c:v>
                </c:pt>
                <c:pt idx="46">
                  <c:v>22-23</c:v>
                </c:pt>
                <c:pt idx="47">
                  <c:v>23-24</c:v>
                </c:pt>
              </c:strCache>
            </c:strRef>
          </c:cat>
          <c:val>
            <c:numRef>
              <c:f>'Hourly (2)'!$D$2:$D$49</c:f>
              <c:numCache>
                <c:formatCode>0.0</c:formatCode>
                <c:ptCount val="48"/>
                <c:pt idx="0">
                  <c:v>3</c:v>
                </c:pt>
                <c:pt idx="1">
                  <c:v>1</c:v>
                </c:pt>
                <c:pt idx="2">
                  <c:v>4.4000000000000004</c:v>
                </c:pt>
                <c:pt idx="3">
                  <c:v>13.4</c:v>
                </c:pt>
                <c:pt idx="4">
                  <c:v>10.8</c:v>
                </c:pt>
                <c:pt idx="5">
                  <c:v>6.8</c:v>
                </c:pt>
                <c:pt idx="6">
                  <c:v>5.6</c:v>
                </c:pt>
                <c:pt idx="7">
                  <c:v>7.6</c:v>
                </c:pt>
                <c:pt idx="8">
                  <c:v>5.8</c:v>
                </c:pt>
                <c:pt idx="9">
                  <c:v>3.6</c:v>
                </c:pt>
                <c:pt idx="10">
                  <c:v>11.600000000000001</c:v>
                </c:pt>
                <c:pt idx="11">
                  <c:v>8.6000000000000014</c:v>
                </c:pt>
                <c:pt idx="12">
                  <c:v>2.2000000000000002</c:v>
                </c:pt>
                <c:pt idx="13">
                  <c:v>14.2</c:v>
                </c:pt>
                <c:pt idx="14">
                  <c:v>9.8000000000000007</c:v>
                </c:pt>
                <c:pt idx="15">
                  <c:v>4</c:v>
                </c:pt>
                <c:pt idx="16">
                  <c:v>12.6</c:v>
                </c:pt>
                <c:pt idx="17">
                  <c:v>21</c:v>
                </c:pt>
                <c:pt idx="18">
                  <c:v>6.6000000000000005</c:v>
                </c:pt>
                <c:pt idx="19">
                  <c:v>4.2000000000000011</c:v>
                </c:pt>
                <c:pt idx="20">
                  <c:v>16.2</c:v>
                </c:pt>
                <c:pt idx="21">
                  <c:v>5.6</c:v>
                </c:pt>
                <c:pt idx="22">
                  <c:v>7.0000000000000009</c:v>
                </c:pt>
                <c:pt idx="23">
                  <c:v>10.200000000000001</c:v>
                </c:pt>
                <c:pt idx="24">
                  <c:v>10.400000000000002</c:v>
                </c:pt>
                <c:pt idx="25">
                  <c:v>5.1999999999999975</c:v>
                </c:pt>
                <c:pt idx="26">
                  <c:v>10.400000000000002</c:v>
                </c:pt>
                <c:pt idx="27">
                  <c:v>17.200000000000003</c:v>
                </c:pt>
                <c:pt idx="28">
                  <c:v>12.6</c:v>
                </c:pt>
                <c:pt idx="29">
                  <c:v>8</c:v>
                </c:pt>
                <c:pt idx="30">
                  <c:v>6.2</c:v>
                </c:pt>
                <c:pt idx="31">
                  <c:v>2.8</c:v>
                </c:pt>
                <c:pt idx="32">
                  <c:v>5.6</c:v>
                </c:pt>
                <c:pt idx="33">
                  <c:v>7.3999999999999995</c:v>
                </c:pt>
                <c:pt idx="34">
                  <c:v>7.6000000000000005</c:v>
                </c:pt>
                <c:pt idx="35">
                  <c:v>8</c:v>
                </c:pt>
                <c:pt idx="36">
                  <c:v>15.2</c:v>
                </c:pt>
                <c:pt idx="37">
                  <c:v>8.2000000000000011</c:v>
                </c:pt>
                <c:pt idx="38">
                  <c:v>22.2</c:v>
                </c:pt>
                <c:pt idx="39">
                  <c:v>13.8</c:v>
                </c:pt>
                <c:pt idx="40">
                  <c:v>5.2</c:v>
                </c:pt>
                <c:pt idx="41">
                  <c:v>3.4000000000000004</c:v>
                </c:pt>
                <c:pt idx="42">
                  <c:v>1.2000000000000002</c:v>
                </c:pt>
                <c:pt idx="43">
                  <c:v>0.4</c:v>
                </c:pt>
                <c:pt idx="44">
                  <c:v>2.2000000000000002</c:v>
                </c:pt>
                <c:pt idx="45">
                  <c:v>6.8000000000000007</c:v>
                </c:pt>
                <c:pt idx="46">
                  <c:v>7.8000000000000007</c:v>
                </c:pt>
                <c:pt idx="47">
                  <c:v>11</c:v>
                </c:pt>
              </c:numCache>
            </c:numRef>
          </c:val>
        </c:ser>
        <c:ser>
          <c:idx val="2"/>
          <c:order val="2"/>
          <c:tx>
            <c:strRef>
              <c:f>'Hourly (2)'!$E$1</c:f>
              <c:strCache>
                <c:ptCount val="1"/>
                <c:pt idx="0">
                  <c:v>Gbassin</c:v>
                </c:pt>
              </c:strCache>
            </c:strRef>
          </c:tx>
          <c:spPr>
            <a:ln w="22225"/>
          </c:spPr>
          <c:marker>
            <c:symbol val="triangle"/>
            <c:size val="5"/>
          </c:marker>
          <c:cat>
            <c:strRef>
              <c:f>'Hourly (2)'!$B$2:$B$49</c:f>
              <c:strCache>
                <c:ptCount val="48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  <c:pt idx="24">
                  <c:v>00-01</c:v>
                </c:pt>
                <c:pt idx="25">
                  <c:v>01-02</c:v>
                </c:pt>
                <c:pt idx="26">
                  <c:v>02-03</c:v>
                </c:pt>
                <c:pt idx="27">
                  <c:v>03-04</c:v>
                </c:pt>
                <c:pt idx="28">
                  <c:v>04-05</c:v>
                </c:pt>
                <c:pt idx="29">
                  <c:v>05-06</c:v>
                </c:pt>
                <c:pt idx="30">
                  <c:v>06-07</c:v>
                </c:pt>
                <c:pt idx="31">
                  <c:v>07-08</c:v>
                </c:pt>
                <c:pt idx="32">
                  <c:v>08-09</c:v>
                </c:pt>
                <c:pt idx="33">
                  <c:v>09-10</c:v>
                </c:pt>
                <c:pt idx="34">
                  <c:v>10-11</c:v>
                </c:pt>
                <c:pt idx="35">
                  <c:v>11-12</c:v>
                </c:pt>
                <c:pt idx="36">
                  <c:v>12-13</c:v>
                </c:pt>
                <c:pt idx="37">
                  <c:v>13-14</c:v>
                </c:pt>
                <c:pt idx="38">
                  <c:v>14-15</c:v>
                </c:pt>
                <c:pt idx="39">
                  <c:v>15-16</c:v>
                </c:pt>
                <c:pt idx="40">
                  <c:v>16-17</c:v>
                </c:pt>
                <c:pt idx="41">
                  <c:v>17-18</c:v>
                </c:pt>
                <c:pt idx="42">
                  <c:v>18-19</c:v>
                </c:pt>
                <c:pt idx="43">
                  <c:v>19-20</c:v>
                </c:pt>
                <c:pt idx="44">
                  <c:v>20-21</c:v>
                </c:pt>
                <c:pt idx="45">
                  <c:v>21-22</c:v>
                </c:pt>
                <c:pt idx="46">
                  <c:v>22-23</c:v>
                </c:pt>
                <c:pt idx="47">
                  <c:v>23-24</c:v>
                </c:pt>
              </c:strCache>
            </c:strRef>
          </c:cat>
          <c:val>
            <c:numRef>
              <c:f>'Hourly (2)'!$E$2:$E$49</c:f>
              <c:numCache>
                <c:formatCode>0.0</c:formatCode>
                <c:ptCount val="48"/>
                <c:pt idx="0">
                  <c:v>10.4</c:v>
                </c:pt>
                <c:pt idx="1">
                  <c:v>2.6</c:v>
                </c:pt>
                <c:pt idx="2">
                  <c:v>3.2</c:v>
                </c:pt>
                <c:pt idx="3">
                  <c:v>3.2</c:v>
                </c:pt>
                <c:pt idx="4">
                  <c:v>17</c:v>
                </c:pt>
                <c:pt idx="5">
                  <c:v>5</c:v>
                </c:pt>
                <c:pt idx="6">
                  <c:v>7</c:v>
                </c:pt>
                <c:pt idx="7">
                  <c:v>6.4</c:v>
                </c:pt>
                <c:pt idx="8">
                  <c:v>5</c:v>
                </c:pt>
                <c:pt idx="9">
                  <c:v>0.8</c:v>
                </c:pt>
                <c:pt idx="10">
                  <c:v>5.2</c:v>
                </c:pt>
                <c:pt idx="11">
                  <c:v>5.1999999999999975</c:v>
                </c:pt>
                <c:pt idx="12">
                  <c:v>2</c:v>
                </c:pt>
                <c:pt idx="13">
                  <c:v>25</c:v>
                </c:pt>
                <c:pt idx="14">
                  <c:v>6.8000000000000007</c:v>
                </c:pt>
                <c:pt idx="15">
                  <c:v>4.2</c:v>
                </c:pt>
                <c:pt idx="16">
                  <c:v>11.2</c:v>
                </c:pt>
                <c:pt idx="17">
                  <c:v>17.600000000000001</c:v>
                </c:pt>
                <c:pt idx="18">
                  <c:v>6.4</c:v>
                </c:pt>
                <c:pt idx="19">
                  <c:v>6.8000000000000007</c:v>
                </c:pt>
                <c:pt idx="20">
                  <c:v>12</c:v>
                </c:pt>
                <c:pt idx="21">
                  <c:v>3.8</c:v>
                </c:pt>
                <c:pt idx="22">
                  <c:v>7.8</c:v>
                </c:pt>
                <c:pt idx="23">
                  <c:v>11.8</c:v>
                </c:pt>
                <c:pt idx="24">
                  <c:v>9.2000000000000011</c:v>
                </c:pt>
                <c:pt idx="25">
                  <c:v>3.6</c:v>
                </c:pt>
                <c:pt idx="26">
                  <c:v>7.2000000000000011</c:v>
                </c:pt>
                <c:pt idx="27">
                  <c:v>11.600000000000001</c:v>
                </c:pt>
                <c:pt idx="28">
                  <c:v>10.6</c:v>
                </c:pt>
                <c:pt idx="29">
                  <c:v>6</c:v>
                </c:pt>
                <c:pt idx="30">
                  <c:v>6.6000000000000005</c:v>
                </c:pt>
                <c:pt idx="31">
                  <c:v>2.8000000000000003</c:v>
                </c:pt>
                <c:pt idx="32">
                  <c:v>4.4000000000000004</c:v>
                </c:pt>
                <c:pt idx="33">
                  <c:v>6.8</c:v>
                </c:pt>
                <c:pt idx="34">
                  <c:v>5.6</c:v>
                </c:pt>
                <c:pt idx="35">
                  <c:v>6.7999999999999989</c:v>
                </c:pt>
                <c:pt idx="36">
                  <c:v>9.8000000000000007</c:v>
                </c:pt>
                <c:pt idx="37">
                  <c:v>5.2000000000000011</c:v>
                </c:pt>
                <c:pt idx="38">
                  <c:v>16.8</c:v>
                </c:pt>
                <c:pt idx="39">
                  <c:v>7.6</c:v>
                </c:pt>
                <c:pt idx="40">
                  <c:v>6</c:v>
                </c:pt>
                <c:pt idx="41">
                  <c:v>3.6000000000000005</c:v>
                </c:pt>
                <c:pt idx="42">
                  <c:v>1.2000000000000002</c:v>
                </c:pt>
                <c:pt idx="43">
                  <c:v>0.4</c:v>
                </c:pt>
                <c:pt idx="44">
                  <c:v>3.5999999999999988</c:v>
                </c:pt>
                <c:pt idx="45">
                  <c:v>2.2000000000000002</c:v>
                </c:pt>
                <c:pt idx="46">
                  <c:v>2.6</c:v>
                </c:pt>
                <c:pt idx="47">
                  <c:v>5.6000000000000005</c:v>
                </c:pt>
              </c:numCache>
            </c:numRef>
          </c:val>
        </c:ser>
        <c:ser>
          <c:idx val="5"/>
          <c:order val="3"/>
          <c:tx>
            <c:strRef>
              <c:f>'Hourly (2)'!$H$1</c:f>
              <c:strCache>
                <c:ptCount val="1"/>
                <c:pt idx="0">
                  <c:v>Bcheri</c:v>
                </c:pt>
              </c:strCache>
            </c:strRef>
          </c:tx>
          <c:spPr>
            <a:ln w="22225"/>
          </c:spPr>
          <c:marker>
            <c:symbol val="circle"/>
            <c:size val="5"/>
          </c:marker>
          <c:cat>
            <c:strRef>
              <c:f>'Hourly (2)'!$B$2:$B$49</c:f>
              <c:strCache>
                <c:ptCount val="48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  <c:pt idx="12">
                  <c:v>12-13</c:v>
                </c:pt>
                <c:pt idx="13">
                  <c:v>13-14</c:v>
                </c:pt>
                <c:pt idx="14">
                  <c:v>14-15</c:v>
                </c:pt>
                <c:pt idx="15">
                  <c:v>15-16</c:v>
                </c:pt>
                <c:pt idx="16">
                  <c:v>16-17</c:v>
                </c:pt>
                <c:pt idx="17">
                  <c:v>17-18</c:v>
                </c:pt>
                <c:pt idx="18">
                  <c:v>18-19</c:v>
                </c:pt>
                <c:pt idx="19">
                  <c:v>19-20</c:v>
                </c:pt>
                <c:pt idx="20">
                  <c:v>20-21</c:v>
                </c:pt>
                <c:pt idx="21">
                  <c:v>21-22</c:v>
                </c:pt>
                <c:pt idx="22">
                  <c:v>22-23</c:v>
                </c:pt>
                <c:pt idx="23">
                  <c:v>23-24</c:v>
                </c:pt>
                <c:pt idx="24">
                  <c:v>00-01</c:v>
                </c:pt>
                <c:pt idx="25">
                  <c:v>01-02</c:v>
                </c:pt>
                <c:pt idx="26">
                  <c:v>02-03</c:v>
                </c:pt>
                <c:pt idx="27">
                  <c:v>03-04</c:v>
                </c:pt>
                <c:pt idx="28">
                  <c:v>04-05</c:v>
                </c:pt>
                <c:pt idx="29">
                  <c:v>05-06</c:v>
                </c:pt>
                <c:pt idx="30">
                  <c:v>06-07</c:v>
                </c:pt>
                <c:pt idx="31">
                  <c:v>07-08</c:v>
                </c:pt>
                <c:pt idx="32">
                  <c:v>08-09</c:v>
                </c:pt>
                <c:pt idx="33">
                  <c:v>09-10</c:v>
                </c:pt>
                <c:pt idx="34">
                  <c:v>10-11</c:v>
                </c:pt>
                <c:pt idx="35">
                  <c:v>11-12</c:v>
                </c:pt>
                <c:pt idx="36">
                  <c:v>12-13</c:v>
                </c:pt>
                <c:pt idx="37">
                  <c:v>13-14</c:v>
                </c:pt>
                <c:pt idx="38">
                  <c:v>14-15</c:v>
                </c:pt>
                <c:pt idx="39">
                  <c:v>15-16</c:v>
                </c:pt>
                <c:pt idx="40">
                  <c:v>16-17</c:v>
                </c:pt>
                <c:pt idx="41">
                  <c:v>17-18</c:v>
                </c:pt>
                <c:pt idx="42">
                  <c:v>18-19</c:v>
                </c:pt>
                <c:pt idx="43">
                  <c:v>19-20</c:v>
                </c:pt>
                <c:pt idx="44">
                  <c:v>20-21</c:v>
                </c:pt>
                <c:pt idx="45">
                  <c:v>21-22</c:v>
                </c:pt>
                <c:pt idx="46">
                  <c:v>22-23</c:v>
                </c:pt>
                <c:pt idx="47">
                  <c:v>23-24</c:v>
                </c:pt>
              </c:strCache>
            </c:strRef>
          </c:cat>
          <c:val>
            <c:numRef>
              <c:f>'Hourly (2)'!$H$2:$H$49</c:f>
              <c:numCache>
                <c:formatCode>0.0</c:formatCode>
                <c:ptCount val="48"/>
                <c:pt idx="0">
                  <c:v>10.9</c:v>
                </c:pt>
                <c:pt idx="1">
                  <c:v>5.9</c:v>
                </c:pt>
                <c:pt idx="2">
                  <c:v>2</c:v>
                </c:pt>
                <c:pt idx="3">
                  <c:v>5</c:v>
                </c:pt>
                <c:pt idx="4">
                  <c:v>22.5</c:v>
                </c:pt>
                <c:pt idx="5">
                  <c:v>6.6</c:v>
                </c:pt>
                <c:pt idx="6">
                  <c:v>5.9</c:v>
                </c:pt>
                <c:pt idx="7">
                  <c:v>5</c:v>
                </c:pt>
                <c:pt idx="8">
                  <c:v>4.2</c:v>
                </c:pt>
                <c:pt idx="9">
                  <c:v>0.8</c:v>
                </c:pt>
                <c:pt idx="10">
                  <c:v>3</c:v>
                </c:pt>
                <c:pt idx="11">
                  <c:v>2</c:v>
                </c:pt>
                <c:pt idx="12">
                  <c:v>1.8</c:v>
                </c:pt>
                <c:pt idx="13">
                  <c:v>19.3</c:v>
                </c:pt>
                <c:pt idx="14">
                  <c:v>7</c:v>
                </c:pt>
                <c:pt idx="15">
                  <c:v>2.2000000000000002</c:v>
                </c:pt>
                <c:pt idx="16">
                  <c:v>12.9</c:v>
                </c:pt>
                <c:pt idx="17">
                  <c:v>14.9</c:v>
                </c:pt>
                <c:pt idx="18">
                  <c:v>5.8</c:v>
                </c:pt>
                <c:pt idx="19">
                  <c:v>6</c:v>
                </c:pt>
                <c:pt idx="20">
                  <c:v>11.5</c:v>
                </c:pt>
                <c:pt idx="21">
                  <c:v>3.1</c:v>
                </c:pt>
                <c:pt idx="22">
                  <c:v>7.9</c:v>
                </c:pt>
                <c:pt idx="23">
                  <c:v>10</c:v>
                </c:pt>
                <c:pt idx="24">
                  <c:v>6.9</c:v>
                </c:pt>
                <c:pt idx="25">
                  <c:v>3.6</c:v>
                </c:pt>
                <c:pt idx="26">
                  <c:v>7.5</c:v>
                </c:pt>
                <c:pt idx="27">
                  <c:v>14.4</c:v>
                </c:pt>
                <c:pt idx="28">
                  <c:v>5.5</c:v>
                </c:pt>
                <c:pt idx="29">
                  <c:v>10</c:v>
                </c:pt>
                <c:pt idx="30">
                  <c:v>2</c:v>
                </c:pt>
                <c:pt idx="31">
                  <c:v>3.2</c:v>
                </c:pt>
                <c:pt idx="32">
                  <c:v>2.8</c:v>
                </c:pt>
                <c:pt idx="33">
                  <c:v>9.1</c:v>
                </c:pt>
                <c:pt idx="34">
                  <c:v>9.8000000000000007</c:v>
                </c:pt>
                <c:pt idx="35">
                  <c:v>9.2000000000000011</c:v>
                </c:pt>
                <c:pt idx="36">
                  <c:v>11.6</c:v>
                </c:pt>
                <c:pt idx="37">
                  <c:v>12.2</c:v>
                </c:pt>
                <c:pt idx="38">
                  <c:v>11.3</c:v>
                </c:pt>
                <c:pt idx="39">
                  <c:v>12.4</c:v>
                </c:pt>
                <c:pt idx="40">
                  <c:v>3.1</c:v>
                </c:pt>
                <c:pt idx="41">
                  <c:v>4.3</c:v>
                </c:pt>
                <c:pt idx="42">
                  <c:v>3.5</c:v>
                </c:pt>
                <c:pt idx="43">
                  <c:v>1.2</c:v>
                </c:pt>
                <c:pt idx="44">
                  <c:v>6.3</c:v>
                </c:pt>
                <c:pt idx="45">
                  <c:v>2.5</c:v>
                </c:pt>
                <c:pt idx="46">
                  <c:v>5.8</c:v>
                </c:pt>
                <c:pt idx="47">
                  <c:v>8</c:v>
                </c:pt>
              </c:numCache>
            </c:numRef>
          </c:val>
        </c:ser>
        <c:marker val="1"/>
        <c:axId val="176907008"/>
        <c:axId val="176908928"/>
      </c:lineChart>
      <c:catAx>
        <c:axId val="176907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Time/LT</a:t>
                </a:r>
              </a:p>
            </c:rich>
          </c:tx>
          <c:layout>
            <c:manualLayout>
              <c:xMode val="edge"/>
              <c:yMode val="edge"/>
              <c:x val="0.47635545556805414"/>
              <c:y val="0.88094899902218105"/>
            </c:manualLayout>
          </c:layout>
        </c:title>
        <c:numFmt formatCode="@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76908928"/>
        <c:crosses val="autoZero"/>
        <c:auto val="1"/>
        <c:lblAlgn val="ctr"/>
        <c:lblOffset val="100"/>
      </c:catAx>
      <c:valAx>
        <c:axId val="1769089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Rainfall/mm</a:t>
                </a:r>
              </a:p>
            </c:rich>
          </c:tx>
          <c:layout>
            <c:manualLayout>
              <c:xMode val="edge"/>
              <c:yMode val="edge"/>
              <c:x val="2.1479093130600056E-2"/>
              <c:y val="0.18902580927384077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769070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8095238095238099E-2"/>
          <c:y val="0.89744750656167982"/>
          <c:w val="0.9"/>
          <c:h val="8.0330271216097995E-2"/>
        </c:manualLayout>
      </c:layout>
      <c:txPr>
        <a:bodyPr/>
        <a:lstStyle/>
        <a:p>
          <a:pPr>
            <a:defRPr lang="en-US" sz="700" baseline="0"/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US"/>
            </a:pPr>
            <a:r>
              <a:rPr lang="en-US" sz="1600" b="1" dirty="0" smtClean="0"/>
              <a:t>30 March 2013</a:t>
            </a:r>
            <a:endParaRPr lang="en-US" sz="1600" b="1" dirty="0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'FloodTime LT'!$P$2</c:f>
              <c:strCache>
                <c:ptCount val="1"/>
                <c:pt idx="0">
                  <c:v>Belle Rive</c:v>
                </c:pt>
              </c:strCache>
            </c:strRef>
          </c:tx>
          <c:spPr>
            <a:ln w="25400"/>
          </c:spP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LT'!$Q$2:$Y$2</c:f>
              <c:numCache>
                <c:formatCode>General</c:formatCode>
                <c:ptCount val="9"/>
                <c:pt idx="0">
                  <c:v>4.5999999999999996</c:v>
                </c:pt>
                <c:pt idx="1">
                  <c:v>3</c:v>
                </c:pt>
                <c:pt idx="2">
                  <c:v>15.9</c:v>
                </c:pt>
                <c:pt idx="3">
                  <c:v>34.800000000000004</c:v>
                </c:pt>
                <c:pt idx="4">
                  <c:v>60.7</c:v>
                </c:pt>
                <c:pt idx="5">
                  <c:v>55</c:v>
                </c:pt>
                <c:pt idx="6">
                  <c:v>3</c:v>
                </c:pt>
                <c:pt idx="7">
                  <c:v>8.5</c:v>
                </c:pt>
                <c:pt idx="8">
                  <c:v>6</c:v>
                </c:pt>
              </c:numCache>
            </c:numRef>
          </c:val>
        </c:ser>
        <c:ser>
          <c:idx val="1"/>
          <c:order val="1"/>
          <c:tx>
            <c:strRef>
              <c:f>'FloodTime LT'!#REF!</c:f>
              <c:strCache>
                <c:ptCount val="1"/>
                <c:pt idx="0">
                  <c:v>#REF!</c:v>
                </c:pt>
              </c:strCache>
            </c:strRef>
          </c:tx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2">
                  <a:lumMod val="75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'FloodTime LT'!$P$3</c:f>
              <c:strCache>
                <c:ptCount val="1"/>
                <c:pt idx="0">
                  <c:v>Moka</c:v>
                </c:pt>
              </c:strCache>
            </c:strRef>
          </c:tx>
          <c:spPr>
            <a:ln w="25400">
              <a:solidFill>
                <a:schemeClr val="accent3">
                  <a:lumMod val="50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accent3">
                  <a:lumMod val="50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LT'!$Q$3:$Y$3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6.4</c:v>
                </c:pt>
                <c:pt idx="3">
                  <c:v>20.200000000000003</c:v>
                </c:pt>
                <c:pt idx="4">
                  <c:v>2.4000000000000004</c:v>
                </c:pt>
                <c:pt idx="5">
                  <c:v>43.600000000000009</c:v>
                </c:pt>
                <c:pt idx="6">
                  <c:v>35</c:v>
                </c:pt>
                <c:pt idx="7">
                  <c:v>10.6</c:v>
                </c:pt>
                <c:pt idx="8">
                  <c:v>5.6</c:v>
                </c:pt>
              </c:numCache>
            </c:numRef>
          </c:val>
        </c:ser>
        <c:ser>
          <c:idx val="3"/>
          <c:order val="3"/>
          <c:tx>
            <c:strRef>
              <c:f>'FloodTime LT'!$P$4</c:f>
              <c:strCache>
                <c:ptCount val="1"/>
                <c:pt idx="0">
                  <c:v>Plouis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accent6">
                  <a:lumMod val="75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LT'!$Q$4:$Y$4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7.8</c:v>
                </c:pt>
                <c:pt idx="3">
                  <c:v>4.5999999999999996</c:v>
                </c:pt>
                <c:pt idx="4">
                  <c:v>0.8</c:v>
                </c:pt>
                <c:pt idx="5">
                  <c:v>45</c:v>
                </c:pt>
                <c:pt idx="6">
                  <c:v>91.4</c:v>
                </c:pt>
                <c:pt idx="7">
                  <c:v>3</c:v>
                </c:pt>
                <c:pt idx="8">
                  <c:v>2</c:v>
                </c:pt>
              </c:numCache>
            </c:numRef>
          </c:val>
        </c:ser>
        <c:ser>
          <c:idx val="4"/>
          <c:order val="4"/>
          <c:tx>
            <c:strRef>
              <c:f>'FloodTime LT'!#REF!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'FloodTime LT'!$P$5</c:f>
              <c:strCache>
                <c:ptCount val="1"/>
                <c:pt idx="0">
                  <c:v>Ddpailles</c:v>
                </c:pt>
              </c:strCache>
            </c:strRef>
          </c:tx>
          <c:spPr>
            <a:ln w="25400">
              <a:solidFill>
                <a:schemeClr val="accent6">
                  <a:lumMod val="50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LT'!$Q$5:$Y$5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7.6</c:v>
                </c:pt>
                <c:pt idx="3">
                  <c:v>7.1999999999999975</c:v>
                </c:pt>
                <c:pt idx="4">
                  <c:v>1.5999999999999968</c:v>
                </c:pt>
                <c:pt idx="5">
                  <c:v>47.6</c:v>
                </c:pt>
                <c:pt idx="6">
                  <c:v>105.60000000000001</c:v>
                </c:pt>
                <c:pt idx="7">
                  <c:v>10.200000000000001</c:v>
                </c:pt>
                <c:pt idx="8">
                  <c:v>0</c:v>
                </c:pt>
              </c:numCache>
            </c:numRef>
          </c:val>
        </c:ser>
        <c:ser>
          <c:idx val="6"/>
          <c:order val="6"/>
          <c:tx>
            <c:strRef>
              <c:f>'FloodTime LT'!#REF!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plus"/>
            <c:size val="5"/>
            <c:spPr>
              <a:solidFill>
                <a:srgbClr val="7030A0"/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7"/>
          <c:order val="7"/>
          <c:tx>
            <c:strRef>
              <c:f>'FloodTime LT'!#REF!</c:f>
              <c:strCache>
                <c:ptCount val="1"/>
                <c:pt idx="0">
                  <c:v>#REF!</c:v>
                </c:pt>
              </c:strCache>
            </c:strRef>
          </c:tx>
          <c:spPr>
            <a:ln w="19050">
              <a:solidFill>
                <a:schemeClr val="accent2">
                  <a:lumMod val="50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8"/>
          <c:order val="8"/>
          <c:tx>
            <c:strRef>
              <c:f>'FloodTime LT'!$P$6</c:f>
              <c:strCache>
                <c:ptCount val="1"/>
                <c:pt idx="0">
                  <c:v>FortWilliam 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square"/>
            <c:size val="5"/>
            <c:spPr>
              <a:solidFill>
                <a:srgbClr val="00B050"/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LT'!$Q$6:$Y$6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2</c:v>
                </c:pt>
                <c:pt idx="4">
                  <c:v>7</c:v>
                </c:pt>
                <c:pt idx="5">
                  <c:v>46</c:v>
                </c:pt>
                <c:pt idx="6">
                  <c:v>49</c:v>
                </c:pt>
                <c:pt idx="7">
                  <c:v>1.5</c:v>
                </c:pt>
                <c:pt idx="8">
                  <c:v>0.5</c:v>
                </c:pt>
              </c:numCache>
            </c:numRef>
          </c:val>
        </c:ser>
        <c:ser>
          <c:idx val="9"/>
          <c:order val="9"/>
          <c:tx>
            <c:strRef>
              <c:f>'FloodTime LT'!$P$7</c:f>
              <c:strCache>
                <c:ptCount val="1"/>
                <c:pt idx="0">
                  <c:v>Bagatelle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diamond"/>
            <c:size val="5"/>
            <c:spPr>
              <a:solidFill>
                <a:srgbClr val="FF0000"/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LT'!$Q$7:$Y$7</c:f>
              <c:numCache>
                <c:formatCode>General</c:formatCode>
                <c:ptCount val="9"/>
                <c:pt idx="0">
                  <c:v>0.4</c:v>
                </c:pt>
                <c:pt idx="1">
                  <c:v>0.2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51.400000000000006</c:v>
                </c:pt>
                <c:pt idx="6">
                  <c:v>13.400000000000002</c:v>
                </c:pt>
                <c:pt idx="7">
                  <c:v>13.2</c:v>
                </c:pt>
                <c:pt idx="8">
                  <c:v>7.1999999999999975</c:v>
                </c:pt>
              </c:numCache>
            </c:numRef>
          </c:val>
        </c:ser>
        <c:ser>
          <c:idx val="10"/>
          <c:order val="10"/>
          <c:tx>
            <c:strRef>
              <c:f>'FloodTime LT'!$P$8</c:f>
              <c:strCache>
                <c:ptCount val="1"/>
                <c:pt idx="0">
                  <c:v>La Butte</c:v>
                </c:pt>
              </c:strCache>
            </c:strRef>
          </c:tx>
          <c:spPr>
            <a:ln w="25400">
              <a:solidFill>
                <a:schemeClr val="tx2">
                  <a:lumMod val="50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2">
                  <a:lumMod val="50000"/>
                </a:schemeClr>
              </a:solidFill>
            </c:spPr>
          </c:marker>
          <c:cat>
            <c:strRef>
              <c:f>'FloodTime LT'!$Q$1:$Y$1</c:f>
              <c:strCache>
                <c:ptCount val="9"/>
                <c:pt idx="0">
                  <c:v>08-09</c:v>
                </c:pt>
                <c:pt idx="1">
                  <c:v>09-10</c:v>
                </c:pt>
                <c:pt idx="2">
                  <c:v>10-11</c:v>
                </c:pt>
                <c:pt idx="3">
                  <c:v>11-12</c:v>
                </c:pt>
                <c:pt idx="4">
                  <c:v>12-13</c:v>
                </c:pt>
                <c:pt idx="5">
                  <c:v>13-14</c:v>
                </c:pt>
                <c:pt idx="6">
                  <c:v>14-15</c:v>
                </c:pt>
                <c:pt idx="7">
                  <c:v>15-16</c:v>
                </c:pt>
                <c:pt idx="8">
                  <c:v>16-17</c:v>
                </c:pt>
              </c:strCache>
            </c:strRef>
          </c:cat>
          <c:val>
            <c:numRef>
              <c:f>'FloodTime LT'!$Q$8:$Y$8</c:f>
              <c:numCache>
                <c:formatCode>General</c:formatCode>
                <c:ptCount val="9"/>
                <c:pt idx="0">
                  <c:v>0.2</c:v>
                </c:pt>
                <c:pt idx="1">
                  <c:v>0</c:v>
                </c:pt>
                <c:pt idx="2">
                  <c:v>8</c:v>
                </c:pt>
                <c:pt idx="3">
                  <c:v>5</c:v>
                </c:pt>
                <c:pt idx="4">
                  <c:v>2</c:v>
                </c:pt>
                <c:pt idx="5">
                  <c:v>36</c:v>
                </c:pt>
                <c:pt idx="6">
                  <c:v>123.8</c:v>
                </c:pt>
              </c:numCache>
            </c:numRef>
          </c:val>
        </c:ser>
        <c:marker val="1"/>
        <c:axId val="183523584"/>
        <c:axId val="183574528"/>
      </c:lineChart>
      <c:catAx>
        <c:axId val="183523584"/>
        <c:scaling>
          <c:orientation val="minMax"/>
        </c:scaling>
        <c:axPos val="b"/>
        <c:numFmt formatCode="@" sourceLinked="1"/>
        <c:majorTickMark val="none"/>
        <c:tickLblPos val="nextTo"/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3574528"/>
        <c:crosses val="autoZero"/>
        <c:auto val="1"/>
        <c:lblAlgn val="ctr"/>
        <c:lblOffset val="100"/>
      </c:catAx>
      <c:valAx>
        <c:axId val="183574528"/>
        <c:scaling>
          <c:orientation val="minMax"/>
          <c:max val="130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Rainfall/mm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3523584"/>
        <c:crosses val="autoZero"/>
        <c:crossBetween val="between"/>
        <c:majorUnit val="10"/>
      </c:valAx>
    </c:plotArea>
    <c:legend>
      <c:legendPos val="b"/>
      <c:legendEntry>
        <c:idx val="1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7"/>
        <c:delete val="1"/>
      </c:legendEntry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0.10905895909352795"/>
          <c:y val="5.4052930883640063E-2"/>
          <c:w val="0.87966759490429569"/>
          <c:h val="0.67000196850393956"/>
        </c:manualLayout>
      </c:layout>
      <c:lineChart>
        <c:grouping val="standard"/>
        <c:ser>
          <c:idx val="0"/>
          <c:order val="0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/>
          </c:spP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2">
                  <a:lumMod val="75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>
              <a:solidFill>
                <a:schemeClr val="accent3">
                  <a:lumMod val="50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accent3">
                  <a:lumMod val="50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accent6">
                  <a:lumMod val="75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'FloodTime(LT)13 Feb'!$S$2</c:f>
              <c:strCache>
                <c:ptCount val="1"/>
                <c:pt idx="0">
                  <c:v>Souillac </c:v>
                </c:pt>
              </c:strCache>
            </c:strRef>
          </c:tx>
          <c:spPr>
            <a:ln w="25400"/>
          </c:spP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Feb'!$T$2:$AE$2</c:f>
              <c:numCache>
                <c:formatCode>General</c:formatCode>
                <c:ptCount val="12"/>
                <c:pt idx="0">
                  <c:v>12.4</c:v>
                </c:pt>
                <c:pt idx="1">
                  <c:v>15.200000000000001</c:v>
                </c:pt>
                <c:pt idx="2">
                  <c:v>50.400000000000006</c:v>
                </c:pt>
                <c:pt idx="3">
                  <c:v>12</c:v>
                </c:pt>
                <c:pt idx="4">
                  <c:v>2.8000000000000003</c:v>
                </c:pt>
                <c:pt idx="5">
                  <c:v>4.5999999999999996</c:v>
                </c:pt>
                <c:pt idx="6">
                  <c:v>12</c:v>
                </c:pt>
                <c:pt idx="7">
                  <c:v>14.400000000000002</c:v>
                </c:pt>
                <c:pt idx="8">
                  <c:v>7.5999999999999988</c:v>
                </c:pt>
                <c:pt idx="9">
                  <c:v>2.5999999999999988</c:v>
                </c:pt>
                <c:pt idx="10">
                  <c:v>0</c:v>
                </c:pt>
                <c:pt idx="11">
                  <c:v>3.5999999999999988</c:v>
                </c:pt>
              </c:numCache>
            </c:numRef>
          </c:val>
        </c:ser>
        <c:ser>
          <c:idx val="5"/>
          <c:order val="5"/>
          <c:tx>
            <c:strRef>
              <c:f>'FloodTime(LT)13 Feb'!$S$3</c:f>
              <c:strCache>
                <c:ptCount val="1"/>
                <c:pt idx="0">
                  <c:v>REEau</c:v>
                </c:pt>
              </c:strCache>
            </c:strRef>
          </c:tx>
          <c:spPr>
            <a:ln w="25400">
              <a:solidFill>
                <a:schemeClr val="accent6">
                  <a:lumMod val="50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Feb'!$T$3:$AE$3</c:f>
              <c:numCache>
                <c:formatCode>General</c:formatCode>
                <c:ptCount val="12"/>
                <c:pt idx="0">
                  <c:v>9.8000000000000025</c:v>
                </c:pt>
                <c:pt idx="1">
                  <c:v>39.800000000000004</c:v>
                </c:pt>
                <c:pt idx="2">
                  <c:v>10.200000000000001</c:v>
                </c:pt>
                <c:pt idx="3">
                  <c:v>7</c:v>
                </c:pt>
                <c:pt idx="4">
                  <c:v>17.600000000000001</c:v>
                </c:pt>
                <c:pt idx="5">
                  <c:v>1.6</c:v>
                </c:pt>
                <c:pt idx="6">
                  <c:v>2.4000000000000004</c:v>
                </c:pt>
                <c:pt idx="7">
                  <c:v>2.5999999999999988</c:v>
                </c:pt>
                <c:pt idx="8">
                  <c:v>4.4000000000000004</c:v>
                </c:pt>
                <c:pt idx="9">
                  <c:v>2.8</c:v>
                </c:pt>
                <c:pt idx="10">
                  <c:v>2.2000000000000002</c:v>
                </c:pt>
                <c:pt idx="11">
                  <c:v>0.4</c:v>
                </c:pt>
              </c:numCache>
            </c:numRef>
          </c:val>
        </c:ser>
        <c:ser>
          <c:idx val="6"/>
          <c:order val="6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plus"/>
            <c:size val="5"/>
            <c:spPr>
              <a:solidFill>
                <a:srgbClr val="7030A0"/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7"/>
          <c:order val="7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19050">
              <a:solidFill>
                <a:schemeClr val="accent2">
                  <a:lumMod val="50000"/>
                </a:schemeClr>
              </a:solidFill>
            </a:ln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8"/>
          <c:order val="8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square"/>
            <c:size val="5"/>
            <c:spPr>
              <a:solidFill>
                <a:srgbClr val="00B050"/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9"/>
          <c:order val="9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diamond"/>
            <c:size val="5"/>
            <c:spPr>
              <a:solidFill>
                <a:srgbClr val="FF0000"/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0"/>
          <c:order val="10"/>
          <c:tx>
            <c:strRef>
              <c:f>'FloodTime(LT)13 Feb'!$S$4</c:f>
              <c:strCache>
                <c:ptCount val="1"/>
                <c:pt idx="0">
                  <c:v>NDecouverte</c:v>
                </c:pt>
              </c:strCache>
            </c:strRef>
          </c:tx>
          <c:spPr>
            <a:ln w="25400">
              <a:solidFill>
                <a:schemeClr val="tx2">
                  <a:lumMod val="50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2">
                  <a:lumMod val="50000"/>
                </a:schemeClr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Feb'!$T$4:$AE$4</c:f>
              <c:numCache>
                <c:formatCode>General</c:formatCode>
                <c:ptCount val="12"/>
                <c:pt idx="0">
                  <c:v>4.4000000000000004</c:v>
                </c:pt>
                <c:pt idx="1">
                  <c:v>7.8000000000000007</c:v>
                </c:pt>
                <c:pt idx="2">
                  <c:v>15.8</c:v>
                </c:pt>
                <c:pt idx="3">
                  <c:v>4.5999999999999996</c:v>
                </c:pt>
                <c:pt idx="4">
                  <c:v>18</c:v>
                </c:pt>
                <c:pt idx="5">
                  <c:v>6.8000000000000007</c:v>
                </c:pt>
                <c:pt idx="6">
                  <c:v>24.400000000000002</c:v>
                </c:pt>
                <c:pt idx="7">
                  <c:v>39.600000000000009</c:v>
                </c:pt>
                <c:pt idx="8">
                  <c:v>10.400000000000002</c:v>
                </c:pt>
                <c:pt idx="9">
                  <c:v>9.4</c:v>
                </c:pt>
                <c:pt idx="10">
                  <c:v>13.000000000000002</c:v>
                </c:pt>
                <c:pt idx="11">
                  <c:v>6.6</c:v>
                </c:pt>
              </c:numCache>
            </c:numRef>
          </c:val>
        </c:ser>
        <c:ser>
          <c:idx val="11"/>
          <c:order val="11"/>
          <c:tx>
            <c:strRef>
              <c:f>'FloodTime(LT)13 Feb'!$S$5</c:f>
              <c:strCache>
                <c:ptCount val="1"/>
                <c:pt idx="0">
                  <c:v>MLRouillard</c:v>
                </c:pt>
              </c:strCache>
            </c:strRef>
          </c:tx>
          <c:spPr>
            <a:ln w="25400"/>
          </c:spPr>
          <c:marker>
            <c:symbol val="triangle"/>
            <c:size val="5"/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Feb'!$T$5:$AE$5</c:f>
              <c:numCache>
                <c:formatCode>General</c:formatCode>
                <c:ptCount val="12"/>
                <c:pt idx="0">
                  <c:v>0.8</c:v>
                </c:pt>
                <c:pt idx="1">
                  <c:v>0.4</c:v>
                </c:pt>
                <c:pt idx="2">
                  <c:v>32.4</c:v>
                </c:pt>
                <c:pt idx="3">
                  <c:v>3.2</c:v>
                </c:pt>
                <c:pt idx="4">
                  <c:v>0.2</c:v>
                </c:pt>
                <c:pt idx="5">
                  <c:v>0</c:v>
                </c:pt>
                <c:pt idx="6">
                  <c:v>0.60000000000000064</c:v>
                </c:pt>
                <c:pt idx="7">
                  <c:v>3.4000000000000004</c:v>
                </c:pt>
                <c:pt idx="8">
                  <c:v>64</c:v>
                </c:pt>
                <c:pt idx="9">
                  <c:v>26.599999999999987</c:v>
                </c:pt>
                <c:pt idx="10">
                  <c:v>17.2</c:v>
                </c:pt>
                <c:pt idx="11">
                  <c:v>7</c:v>
                </c:pt>
              </c:numCache>
            </c:numRef>
          </c:val>
        </c:ser>
        <c:ser>
          <c:idx val="12"/>
          <c:order val="12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/>
          </c:spPr>
          <c:marker>
            <c:symbol val="x"/>
            <c:size val="5"/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3"/>
          <c:order val="13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4"/>
          <c:order val="14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/>
          </c:spPr>
          <c:marker>
            <c:symbol val="circle"/>
            <c:size val="5"/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5"/>
          <c:order val="15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6"/>
          <c:order val="16"/>
          <c:tx>
            <c:strRef>
              <c:f>'FloodTime(LT)13 Feb'!$S$6</c:f>
              <c:strCache>
                <c:ptCount val="1"/>
                <c:pt idx="0">
                  <c:v>MLoisrSE</c:v>
                </c:pt>
              </c:strCache>
            </c:strRef>
          </c:tx>
          <c:spPr>
            <a:ln w="25400"/>
          </c:spPr>
          <c:marker>
            <c:symbol val="square"/>
            <c:size val="5"/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Feb'!$T$6:$AE$6</c:f>
              <c:numCache>
                <c:formatCode>General</c:formatCode>
                <c:ptCount val="12"/>
                <c:pt idx="0">
                  <c:v>0.8</c:v>
                </c:pt>
                <c:pt idx="1">
                  <c:v>0</c:v>
                </c:pt>
                <c:pt idx="2">
                  <c:v>9</c:v>
                </c:pt>
                <c:pt idx="3">
                  <c:v>1.4</c:v>
                </c:pt>
                <c:pt idx="4">
                  <c:v>0</c:v>
                </c:pt>
                <c:pt idx="5">
                  <c:v>0</c:v>
                </c:pt>
                <c:pt idx="6">
                  <c:v>1.4</c:v>
                </c:pt>
                <c:pt idx="7">
                  <c:v>19</c:v>
                </c:pt>
                <c:pt idx="8">
                  <c:v>41.400000000000006</c:v>
                </c:pt>
                <c:pt idx="9">
                  <c:v>32.200000000000003</c:v>
                </c:pt>
                <c:pt idx="10">
                  <c:v>14.8</c:v>
                </c:pt>
                <c:pt idx="11">
                  <c:v>5.6</c:v>
                </c:pt>
              </c:numCache>
            </c:numRef>
          </c:val>
        </c:ser>
        <c:ser>
          <c:idx val="17"/>
          <c:order val="17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8"/>
          <c:order val="18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9"/>
          <c:order val="19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0"/>
          <c:order val="20"/>
          <c:tx>
            <c:strRef>
              <c:f>'FloodTime(LT)13 Feb'!$S$7</c:f>
              <c:strCache>
                <c:ptCount val="1"/>
                <c:pt idx="0">
                  <c:v>BoisCheri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rgbClr val="FF0000"/>
              </a:solidFill>
            </c:spPr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Feb'!$T$7:$AE$7</c:f>
              <c:numCache>
                <c:formatCode>General</c:formatCode>
                <c:ptCount val="12"/>
                <c:pt idx="0">
                  <c:v>1.5</c:v>
                </c:pt>
                <c:pt idx="1">
                  <c:v>12</c:v>
                </c:pt>
                <c:pt idx="2">
                  <c:v>40</c:v>
                </c:pt>
                <c:pt idx="3">
                  <c:v>30</c:v>
                </c:pt>
                <c:pt idx="4">
                  <c:v>20</c:v>
                </c:pt>
                <c:pt idx="5">
                  <c:v>23</c:v>
                </c:pt>
                <c:pt idx="6">
                  <c:v>5.9</c:v>
                </c:pt>
                <c:pt idx="7">
                  <c:v>30</c:v>
                </c:pt>
                <c:pt idx="8">
                  <c:v>30</c:v>
                </c:pt>
                <c:pt idx="9">
                  <c:v>5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</c:ser>
        <c:ser>
          <c:idx val="21"/>
          <c:order val="21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2"/>
          <c:order val="22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3"/>
          <c:order val="23"/>
          <c:tx>
            <c:strRef>
              <c:f>'FloodTime(LT)13 Feb'!$S$8</c:f>
              <c:strCache>
                <c:ptCount val="1"/>
                <c:pt idx="0">
                  <c:v>NPIP(FairFund)</c:v>
                </c:pt>
              </c:strCache>
            </c:strRef>
          </c:tx>
          <c:spPr>
            <a:ln w="25400"/>
          </c:spPr>
          <c:marker>
            <c:symbol val="circle"/>
            <c:size val="5"/>
          </c:marker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Feb'!$T$8:$AE$8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6</c:v>
                </c:pt>
                <c:pt idx="4">
                  <c:v>0.30000000000000032</c:v>
                </c:pt>
                <c:pt idx="5">
                  <c:v>0</c:v>
                </c:pt>
                <c:pt idx="6">
                  <c:v>4</c:v>
                </c:pt>
                <c:pt idx="7">
                  <c:v>20.7</c:v>
                </c:pt>
                <c:pt idx="8">
                  <c:v>52</c:v>
                </c:pt>
                <c:pt idx="9">
                  <c:v>25</c:v>
                </c:pt>
                <c:pt idx="10">
                  <c:v>19</c:v>
                </c:pt>
                <c:pt idx="11">
                  <c:v>7</c:v>
                </c:pt>
              </c:numCache>
            </c:numRef>
          </c:val>
        </c:ser>
        <c:ser>
          <c:idx val="24"/>
          <c:order val="24"/>
          <c:tx>
            <c:strRef>
              <c:f>'FloodTime(LT)13 Feb'!#REF!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5"/>
          <c:order val="25"/>
          <c:tx>
            <c:strRef>
              <c:f>'FloodTime(LT)13 Feb'!$S$9</c:f>
              <c:strCache>
                <c:ptCount val="1"/>
              </c:strCache>
            </c:strRef>
          </c:tx>
          <c:cat>
            <c:strRef>
              <c:f>'FloodTime(LT)13 Feb'!$T$1:$AE$1</c:f>
              <c:strCache>
                <c:ptCount val="12"/>
                <c:pt idx="0">
                  <c:v>00-01</c:v>
                </c:pt>
                <c:pt idx="1">
                  <c:v>01-02</c:v>
                </c:pt>
                <c:pt idx="2">
                  <c:v>02-03</c:v>
                </c:pt>
                <c:pt idx="3">
                  <c:v>03-04</c:v>
                </c:pt>
                <c:pt idx="4">
                  <c:v>04-05</c:v>
                </c:pt>
                <c:pt idx="5">
                  <c:v>05-06</c:v>
                </c:pt>
                <c:pt idx="6">
                  <c:v>06-07</c:v>
                </c:pt>
                <c:pt idx="7">
                  <c:v>07-08</c:v>
                </c:pt>
                <c:pt idx="8">
                  <c:v>08-09</c:v>
                </c:pt>
                <c:pt idx="9">
                  <c:v>09-10</c:v>
                </c:pt>
                <c:pt idx="10">
                  <c:v>10-11</c:v>
                </c:pt>
                <c:pt idx="11">
                  <c:v>11-12</c:v>
                </c:pt>
              </c:strCache>
            </c:strRef>
          </c:cat>
          <c:val>
            <c:numRef>
              <c:f>'FloodTime(LT)13 Feb'!$T$9:$AE$9</c:f>
              <c:numCache>
                <c:formatCode>General</c:formatCode>
                <c:ptCount val="12"/>
              </c:numCache>
            </c:numRef>
          </c:val>
        </c:ser>
        <c:marker val="1"/>
        <c:axId val="188983168"/>
        <c:axId val="188985344"/>
      </c:lineChart>
      <c:catAx>
        <c:axId val="188983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Time/LT</a:t>
                </a:r>
              </a:p>
            </c:rich>
          </c:tx>
          <c:layout>
            <c:manualLayout>
              <c:xMode val="edge"/>
              <c:yMode val="edge"/>
              <c:x val="0.4120557675135969"/>
              <c:y val="0.82605839895013122"/>
            </c:manualLayout>
          </c:layout>
        </c:title>
        <c:numFmt formatCode="@" sourceLinked="1"/>
        <c:tickLblPos val="nextTo"/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985344"/>
        <c:crosses val="autoZero"/>
        <c:auto val="1"/>
        <c:lblAlgn val="ctr"/>
        <c:lblOffset val="100"/>
      </c:catAx>
      <c:valAx>
        <c:axId val="1889853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lang="en-U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Rainfall/mm</a:t>
                </a:r>
              </a:p>
            </c:rich>
          </c:tx>
          <c:layout/>
        </c:title>
        <c:numFmt formatCode="General" sourceLinked="1"/>
        <c:tickLblPos val="nextTo"/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88983168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4"/>
        <c:delete val="1"/>
      </c:legendEntry>
      <c:legendEntry>
        <c:idx val="25"/>
        <c:delete val="1"/>
      </c:legendEntry>
      <c:layout>
        <c:manualLayout>
          <c:xMode val="edge"/>
          <c:yMode val="edge"/>
          <c:x val="6.2473956219390114E-2"/>
          <c:y val="0.89951017060367455"/>
          <c:w val="0.9"/>
          <c:h val="8.6452318460192523E-2"/>
        </c:manualLayout>
      </c:layout>
      <c:txPr>
        <a:bodyPr/>
        <a:lstStyle/>
        <a:p>
          <a:pPr>
            <a:defRPr lang="en-US" sz="6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US"/>
            </a:pPr>
            <a:r>
              <a:rPr lang="en-US" sz="1200" b="1" i="0" baseline="0"/>
              <a:t>Rainfall Anomaly: Jan 10-Jul 11</a:t>
            </a:r>
          </a:p>
        </c:rich>
      </c:tx>
      <c:layout>
        <c:manualLayout>
          <c:xMode val="edge"/>
          <c:yMode val="edge"/>
          <c:x val="0.2430315554447097"/>
          <c:y val="1.3888888888888923E-2"/>
        </c:manualLayout>
      </c:layout>
    </c:title>
    <c:plotArea>
      <c:layout>
        <c:manualLayout>
          <c:layoutTarget val="inner"/>
          <c:xMode val="edge"/>
          <c:yMode val="edge"/>
          <c:x val="8.4559202295974828E-2"/>
          <c:y val="0.10996531683539557"/>
          <c:w val="0.89880595242336914"/>
          <c:h val="0.83863407699037773"/>
        </c:manualLayout>
      </c:layout>
      <c:barChart>
        <c:barDir val="col"/>
        <c:grouping val="clustered"/>
        <c:ser>
          <c:idx val="0"/>
          <c:order val="0"/>
          <c:tx>
            <c:strRef>
              <c:f>Sheet2!$D$1</c:f>
              <c:strCache>
                <c:ptCount val="1"/>
                <c:pt idx="0">
                  <c:v>Anomaly</c:v>
                </c:pt>
              </c:strCache>
            </c:strRef>
          </c:tx>
          <c:spPr>
            <a:solidFill>
              <a:srgbClr val="FF0000"/>
            </a:solidFill>
          </c:spPr>
          <c:dPt>
            <c:idx val="1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0070C0"/>
              </a:solidFill>
            </c:spPr>
          </c:dPt>
          <c:dPt>
            <c:idx val="6"/>
            <c:spPr>
              <a:solidFill>
                <a:srgbClr val="0070C0"/>
              </a:solidFill>
            </c:spPr>
          </c:dPt>
          <c:dPt>
            <c:idx val="18"/>
            <c:spPr>
              <a:solidFill>
                <a:srgbClr val="0070C0"/>
              </a:solidFill>
            </c:spPr>
          </c:dPt>
          <c:cat>
            <c:numRef>
              <c:f>Sheet2!$A$2:$A$20</c:f>
              <c:numCache>
                <c:formatCode>mmm\-yy</c:formatCode>
                <c:ptCount val="19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</c:numCache>
            </c:numRef>
          </c:cat>
          <c:val>
            <c:numRef>
              <c:f>Sheet2!$D$2:$D$20</c:f>
              <c:numCache>
                <c:formatCode>0</c:formatCode>
                <c:ptCount val="19"/>
                <c:pt idx="0">
                  <c:v>65.645945945945925</c:v>
                </c:pt>
                <c:pt idx="1">
                  <c:v>28.451891891891886</c:v>
                </c:pt>
                <c:pt idx="2">
                  <c:v>21.065945945945924</c:v>
                </c:pt>
                <c:pt idx="3">
                  <c:v>-67.020540540540509</c:v>
                </c:pt>
                <c:pt idx="4">
                  <c:v>-31.612297297297303</c:v>
                </c:pt>
                <c:pt idx="5">
                  <c:v>-45.110594594594595</c:v>
                </c:pt>
                <c:pt idx="6">
                  <c:v>26.941351351351347</c:v>
                </c:pt>
                <c:pt idx="7">
                  <c:v>45.20000000000001</c:v>
                </c:pt>
                <c:pt idx="8">
                  <c:v>-39.9</c:v>
                </c:pt>
                <c:pt idx="9">
                  <c:v>-29</c:v>
                </c:pt>
                <c:pt idx="10">
                  <c:v>2</c:v>
                </c:pt>
                <c:pt idx="11">
                  <c:v>-157</c:v>
                </c:pt>
                <c:pt idx="12">
                  <c:v>17</c:v>
                </c:pt>
                <c:pt idx="13">
                  <c:v>-2</c:v>
                </c:pt>
                <c:pt idx="14">
                  <c:v>89</c:v>
                </c:pt>
                <c:pt idx="15">
                  <c:v>75</c:v>
                </c:pt>
                <c:pt idx="16">
                  <c:v>185</c:v>
                </c:pt>
                <c:pt idx="17">
                  <c:v>243</c:v>
                </c:pt>
                <c:pt idx="18">
                  <c:v>-57</c:v>
                </c:pt>
              </c:numCache>
            </c:numRef>
          </c:val>
        </c:ser>
        <c:axId val="189088128"/>
        <c:axId val="189089664"/>
      </c:barChart>
      <c:dateAx>
        <c:axId val="189088128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89089664"/>
        <c:crosses val="autoZero"/>
        <c:auto val="1"/>
        <c:lblOffset val="100"/>
      </c:dateAx>
      <c:valAx>
        <c:axId val="18908966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 sz="1200" dirty="0" smtClean="0"/>
                  <a:t>Rainfall Anomaly (mm)</a:t>
                </a:r>
                <a:endParaRPr lang="en-US" sz="1200" dirty="0"/>
              </a:p>
            </c:rich>
          </c:tx>
          <c:layout/>
        </c:title>
        <c:numFmt formatCode="0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89088128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lang="en-US"/>
            </a:pPr>
            <a:r>
              <a:rPr lang="en-US" sz="1200" b="1" i="0" baseline="0"/>
              <a:t>Rainfall Anomaly: Jan 98-Apr 00</a:t>
            </a:r>
          </a:p>
        </c:rich>
      </c:tx>
      <c:layout>
        <c:manualLayout>
          <c:xMode val="edge"/>
          <c:yMode val="edge"/>
          <c:x val="0.2430315554447097"/>
          <c:y val="1.3888888888888914E-2"/>
        </c:manualLayout>
      </c:layout>
    </c:title>
    <c:plotArea>
      <c:layout>
        <c:manualLayout>
          <c:layoutTarget val="inner"/>
          <c:xMode val="edge"/>
          <c:yMode val="edge"/>
          <c:x val="6.3091886744245484E-2"/>
          <c:y val="0.10996534612860903"/>
          <c:w val="0.92658367356858262"/>
          <c:h val="0.83863407699037729"/>
        </c:manualLayout>
      </c:layout>
      <c:barChart>
        <c:barDir val="col"/>
        <c:grouping val="clustered"/>
        <c:ser>
          <c:idx val="0"/>
          <c:order val="0"/>
          <c:tx>
            <c:strRef>
              <c:f>Sheet1!$D$1</c:f>
              <c:strCache>
                <c:ptCount val="1"/>
                <c:pt idx="0">
                  <c:v>Anomaly</c:v>
                </c:pt>
              </c:strCache>
            </c:strRef>
          </c:tx>
          <c:spPr>
            <a:solidFill>
              <a:srgbClr val="FF0000"/>
            </a:solidFill>
          </c:spPr>
          <c:dPt>
            <c:idx val="1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0070C0"/>
              </a:solidFill>
            </c:spPr>
          </c:dPt>
          <c:dPt>
            <c:idx val="6"/>
            <c:spPr>
              <a:solidFill>
                <a:srgbClr val="0070C0"/>
              </a:solidFill>
            </c:spPr>
          </c:dPt>
          <c:dPt>
            <c:idx val="18"/>
            <c:spPr>
              <a:solidFill>
                <a:srgbClr val="0070C0"/>
              </a:solidFill>
            </c:spPr>
          </c:dPt>
          <c:dPt>
            <c:idx val="24"/>
            <c:spPr>
              <a:solidFill>
                <a:srgbClr val="0070C0"/>
              </a:solidFill>
            </c:spPr>
          </c:dPt>
          <c:dPt>
            <c:idx val="25"/>
            <c:spPr>
              <a:solidFill>
                <a:srgbClr val="0070C0"/>
              </a:solidFill>
            </c:spPr>
          </c:dPt>
          <c:cat>
            <c:numRef>
              <c:f>Sheet1!$A$2:$A$29</c:f>
              <c:numCache>
                <c:formatCode>mmm\-yy</c:formatCode>
                <c:ptCount val="28"/>
                <c:pt idx="0">
                  <c:v>35796</c:v>
                </c:pt>
                <c:pt idx="1">
                  <c:v>35827</c:v>
                </c:pt>
                <c:pt idx="2">
                  <c:v>35855</c:v>
                </c:pt>
                <c:pt idx="3">
                  <c:v>35886</c:v>
                </c:pt>
                <c:pt idx="4">
                  <c:v>35916</c:v>
                </c:pt>
                <c:pt idx="5">
                  <c:v>35947</c:v>
                </c:pt>
                <c:pt idx="6">
                  <c:v>35977</c:v>
                </c:pt>
                <c:pt idx="7">
                  <c:v>36008</c:v>
                </c:pt>
                <c:pt idx="8">
                  <c:v>36039</c:v>
                </c:pt>
                <c:pt idx="9">
                  <c:v>36069</c:v>
                </c:pt>
                <c:pt idx="10">
                  <c:v>36100</c:v>
                </c:pt>
                <c:pt idx="11">
                  <c:v>36130</c:v>
                </c:pt>
                <c:pt idx="12">
                  <c:v>36161</c:v>
                </c:pt>
                <c:pt idx="13">
                  <c:v>36192</c:v>
                </c:pt>
                <c:pt idx="14">
                  <c:v>36220</c:v>
                </c:pt>
                <c:pt idx="15">
                  <c:v>36251</c:v>
                </c:pt>
                <c:pt idx="16">
                  <c:v>36281</c:v>
                </c:pt>
                <c:pt idx="17">
                  <c:v>36312</c:v>
                </c:pt>
                <c:pt idx="18">
                  <c:v>36342</c:v>
                </c:pt>
                <c:pt idx="19">
                  <c:v>36373</c:v>
                </c:pt>
                <c:pt idx="20">
                  <c:v>36404</c:v>
                </c:pt>
                <c:pt idx="21">
                  <c:v>36434</c:v>
                </c:pt>
                <c:pt idx="22">
                  <c:v>36465</c:v>
                </c:pt>
                <c:pt idx="23">
                  <c:v>36495</c:v>
                </c:pt>
                <c:pt idx="24">
                  <c:v>36526</c:v>
                </c:pt>
                <c:pt idx="25">
                  <c:v>36557</c:v>
                </c:pt>
                <c:pt idx="26">
                  <c:v>36586</c:v>
                </c:pt>
                <c:pt idx="27">
                  <c:v>36617</c:v>
                </c:pt>
              </c:numCache>
            </c:numRef>
          </c:cat>
          <c:val>
            <c:numRef>
              <c:f>Sheet1!$D$2:$D$29</c:f>
              <c:numCache>
                <c:formatCode>General</c:formatCode>
                <c:ptCount val="28"/>
                <c:pt idx="0">
                  <c:v>-99</c:v>
                </c:pt>
                <c:pt idx="1">
                  <c:v>277</c:v>
                </c:pt>
                <c:pt idx="2">
                  <c:v>-79</c:v>
                </c:pt>
                <c:pt idx="3">
                  <c:v>-79</c:v>
                </c:pt>
                <c:pt idx="4">
                  <c:v>15</c:v>
                </c:pt>
                <c:pt idx="5">
                  <c:v>-38</c:v>
                </c:pt>
                <c:pt idx="6">
                  <c:v>48</c:v>
                </c:pt>
                <c:pt idx="7">
                  <c:v>0</c:v>
                </c:pt>
                <c:pt idx="8">
                  <c:v>-2</c:v>
                </c:pt>
                <c:pt idx="9">
                  <c:v>1</c:v>
                </c:pt>
                <c:pt idx="10">
                  <c:v>-46</c:v>
                </c:pt>
                <c:pt idx="11">
                  <c:v>-135</c:v>
                </c:pt>
                <c:pt idx="12">
                  <c:v>-209</c:v>
                </c:pt>
                <c:pt idx="13">
                  <c:v>-148</c:v>
                </c:pt>
                <c:pt idx="14">
                  <c:v>-127</c:v>
                </c:pt>
                <c:pt idx="15">
                  <c:v>-127</c:v>
                </c:pt>
                <c:pt idx="16">
                  <c:v>-82</c:v>
                </c:pt>
                <c:pt idx="17">
                  <c:v>-27</c:v>
                </c:pt>
                <c:pt idx="18">
                  <c:v>39</c:v>
                </c:pt>
                <c:pt idx="19">
                  <c:v>-2</c:v>
                </c:pt>
                <c:pt idx="20">
                  <c:v>-14</c:v>
                </c:pt>
                <c:pt idx="21">
                  <c:v>-36</c:v>
                </c:pt>
                <c:pt idx="22">
                  <c:v>-39</c:v>
                </c:pt>
                <c:pt idx="23">
                  <c:v>-56</c:v>
                </c:pt>
                <c:pt idx="24">
                  <c:v>141</c:v>
                </c:pt>
                <c:pt idx="25">
                  <c:v>2</c:v>
                </c:pt>
                <c:pt idx="26">
                  <c:v>-62</c:v>
                </c:pt>
                <c:pt idx="27">
                  <c:v>-30</c:v>
                </c:pt>
              </c:numCache>
            </c:numRef>
          </c:val>
        </c:ser>
        <c:axId val="189235584"/>
        <c:axId val="189237120"/>
      </c:barChart>
      <c:dateAx>
        <c:axId val="189235584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89237120"/>
        <c:crosses val="autoZero"/>
        <c:auto val="1"/>
        <c:lblOffset val="100"/>
      </c:dateAx>
      <c:valAx>
        <c:axId val="189237120"/>
        <c:scaling>
          <c:orientation val="minMax"/>
          <c:max val="275"/>
          <c:min val="-22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 sz="1200" b="1" i="0" baseline="0" dirty="0" smtClean="0"/>
                  <a:t>Rainfall Anomaly (mm)</a:t>
                </a:r>
                <a:endParaRPr lang="en-US" sz="1200" b="1" i="0" baseline="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89235584"/>
        <c:crosses val="autoZero"/>
        <c:crossBetween val="between"/>
        <c:majorUnit val="100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0.39048</cdr:x>
      <cdr:y>0</cdr:y>
    </cdr:from>
    <cdr:to>
      <cdr:x>0.60952</cdr:x>
      <cdr:y>0.08712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124200" y="-76200"/>
          <a:ext cx="1752600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r>
            <a:rPr lang="en-US" sz="1600" dirty="0" smtClean="0"/>
            <a:t> </a:t>
          </a:r>
          <a:r>
            <a:rPr lang="en-US" sz="1600" b="1" dirty="0" smtClean="0">
              <a:solidFill>
                <a:srgbClr val="04617B">
                  <a:lumMod val="50000"/>
                </a:srgbClr>
              </a:solidFill>
            </a:rPr>
            <a:t>23 March 2005</a:t>
          </a:r>
          <a:endParaRPr lang="en-US" sz="1600" b="1" dirty="0">
            <a:solidFill>
              <a:srgbClr val="04617B">
                <a:lumMod val="50000"/>
              </a:srgb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0.11864</cdr:x>
      <cdr:y>0.03846</cdr:y>
    </cdr:from>
    <cdr:to>
      <cdr:x>0.37515</cdr:x>
      <cdr:y>0.16086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33400" y="76200"/>
          <a:ext cx="1153218" cy="242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pPr>
            <a:defRPr/>
          </a:pPr>
          <a:r>
            <a:rPr lang="en-US" sz="1400" b="1" dirty="0" smtClean="0">
              <a:solidFill>
                <a:srgbClr val="04617B">
                  <a:lumMod val="50000"/>
                </a:srgbClr>
              </a:solidFill>
            </a:rPr>
            <a:t>13 Feb2013</a:t>
          </a:r>
          <a:endParaRPr lang="en-US" sz="1400" b="1" dirty="0">
            <a:solidFill>
              <a:srgbClr val="04617B">
                <a:lumMod val="50000"/>
              </a:srgbClr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E21E7A9-E5A4-44E2-B7FD-CC4692DE19B0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5AF4E0B-A2FF-482F-A66D-EFC263D7228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F36010-C9D2-4707-9E3A-3F0F2A02DC67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7979BB-CF22-460D-857D-DA374D2BCA5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B46155-3C32-42FA-9C4F-EDCCDCAC9284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103772-5CA8-4142-8A76-62FDF53E05C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3D6A3E-E643-46A7-A1B3-CF59B283786F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5B5AF9-FD44-494A-A180-CCA5C84DBC4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53067C-A497-4E34-8768-D10B09A38E37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73B3D0B-EC2E-40BC-A5C9-8611FED324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F35D569-3F24-414A-972F-CD852AD6D4E3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9503DDE-9014-4AFB-A368-E2384037FD6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468E24C-E8F8-4796-B4F6-168B35015D2F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FA29284-3FE3-4964-BB52-FF1C14465B9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6B835A-6BAD-4D80-80C5-94EB8FF91DC7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6ABCB28-1B06-434E-97EF-85AB2DF197B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880F0D-FB9E-43FC-9A91-9B84B202BFD3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905CE8-E90A-45A9-8AEB-54B6A2F75AA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828F6F87-0AB3-4C28-B3A6-2D4839D826BA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F3730C-A78F-4740-9316-ABB95143CE8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8B2D3D4-B368-401D-AD36-93F2DCC0013D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BEA86F7-23D4-4E03-9639-61612BC2671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7C53A35-1153-4BC5-8EC5-5FC492025E3C}" type="datetimeFigureOut">
              <a:rPr lang="en-US" smtClean="0"/>
              <a:pPr>
                <a:defRPr/>
              </a:pPr>
              <a:t>10/26/2015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637EF9B-B113-4DFC-A92C-49696D2AF4D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3886200"/>
            <a:ext cx="3634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Dhurmea</a:t>
            </a:r>
            <a:r>
              <a:rPr lang="en-US" i="1" dirty="0" smtClean="0">
                <a:solidFill>
                  <a:srgbClr val="0070C0"/>
                </a:solidFill>
              </a:rPr>
              <a:t> Ram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i="1" dirty="0" smtClean="0">
                <a:solidFill>
                  <a:srgbClr val="0070C0"/>
                </a:solidFill>
              </a:rPr>
              <a:t>Divisional Meteorologist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i="1" dirty="0" smtClean="0">
                <a:solidFill>
                  <a:srgbClr val="0070C0"/>
                </a:solidFill>
              </a:rPr>
              <a:t>Mauritius Meteorological Services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26 October 2015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3631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Hydro-Meteorological Hazards and their impacts in Mauritius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1524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WORKSHOP TO IMPLEMENT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 PILOT PROJECT ON IMPACT-BASED FORECASTING AND RISK-BASED WARNINGS</a:t>
            </a:r>
            <a:endParaRPr lang="en-GB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Heavy Precipitation</a:t>
            </a:r>
            <a:endParaRPr lang="en-GB" sz="40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1143000"/>
            <a:ext cx="8229600" cy="4998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1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GB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intensity long  duration rainfall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09600" y="1981200"/>
          <a:ext cx="8001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9872"/>
          </a:xfrm>
        </p:spPr>
        <p:txBody>
          <a:bodyPr/>
          <a:lstStyle/>
          <a:p>
            <a:pPr marL="365760" lvl="1" indent="-256032">
              <a:spcBef>
                <a:spcPts val="400"/>
              </a:spcBef>
              <a:buSzPct val="68000"/>
              <a:buNone/>
            </a:pPr>
            <a:r>
              <a:rPr lang="en-GB" b="1" dirty="0" smtClean="0">
                <a:solidFill>
                  <a:srgbClr val="002060"/>
                </a:solidFill>
              </a:rPr>
              <a:t>High intensity short duration rainfall</a:t>
            </a:r>
          </a:p>
          <a:p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33400" y="1905000"/>
          <a:ext cx="8305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</a:rPr>
              <a:t>Heavy Precipitation</a:t>
            </a:r>
            <a:endParaRPr lang="en-GB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9872"/>
          </a:xfrm>
        </p:spPr>
        <p:txBody>
          <a:bodyPr/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GB" b="1" dirty="0" smtClean="0">
                <a:solidFill>
                  <a:srgbClr val="002060"/>
                </a:solidFill>
              </a:rPr>
              <a:t>High intensity long duration rainfall</a:t>
            </a:r>
          </a:p>
          <a:p>
            <a:endParaRPr lang="en-GB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</a:rPr>
              <a:t>Heavy Precipitation</a:t>
            </a:r>
            <a:endParaRPr lang="en-GB" sz="3600" dirty="0">
              <a:solidFill>
                <a:srgbClr val="C0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57200" y="1600200"/>
          <a:ext cx="8153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381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 smtClean="0">
                <a:solidFill>
                  <a:srgbClr val="C00000"/>
                </a:solidFill>
              </a:rPr>
              <a:t>Evolution of Rainfall Intensity and Duration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457200"/>
          <a:ext cx="8382000" cy="661111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143000"/>
                <a:gridCol w="1319765"/>
                <a:gridCol w="1171743"/>
                <a:gridCol w="1171743"/>
                <a:gridCol w="1195425"/>
                <a:gridCol w="1195425"/>
                <a:gridCol w="1184899"/>
              </a:tblGrid>
              <a:tr h="2252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/>
                        <a:t>RainIntensity</a:t>
                      </a:r>
                      <a:r>
                        <a:rPr lang="en-US" sz="1200" dirty="0"/>
                        <a:t>/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Duration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23-24 Mar </a:t>
                      </a:r>
                      <a:r>
                        <a:rPr lang="en-US" sz="1400" dirty="0" smtClean="0"/>
                        <a:t>2005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16-17 Sep2008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26 Mar 2008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30 </a:t>
                      </a:r>
                      <a:r>
                        <a:rPr lang="en-US" sz="1400" dirty="0" smtClean="0"/>
                        <a:t>Mar 2009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13 Feb </a:t>
                      </a:r>
                      <a:r>
                        <a:rPr lang="en-US" sz="1400" dirty="0" smtClean="0"/>
                        <a:t> 2013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30 Mar 2013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</a:tr>
              <a:tr h="652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/>
                        <a:t>Riverine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/>
                        <a:t>Riverine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Flash 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Flash 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Flash 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Flash Flood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/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30 mm/h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6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13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16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</a:tr>
              <a:tr h="196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6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11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9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6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hours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E9EFF7"/>
                    </a:solidFill>
                  </a:tcPr>
                </a:tc>
              </a:tr>
              <a:tr h="1655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40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2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7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11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7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7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3 hours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CFDCED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50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6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5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BFD0E7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60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4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EC3E0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70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AAC0DE"/>
                    </a:solidFill>
                  </a:tcPr>
                </a:tc>
              </a:tr>
              <a:tr h="137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80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9CB6D8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90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3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89A8D1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/>
                        <a:t>≥ 100 mm/h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2</a:t>
                      </a:r>
                      <a:endParaRPr lang="en-US" sz="1200" b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</a:tr>
              <a:tr h="94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 hour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</a:tr>
              <a:tr h="144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 hours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-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51364" marR="51364" marT="0" marB="0">
                    <a:solidFill>
                      <a:srgbClr val="688FC4"/>
                    </a:solidFill>
                  </a:tcPr>
                </a:tc>
              </a:tr>
            </a:tbl>
          </a:graphicData>
        </a:graphic>
      </p:graphicFrame>
      <p:sp>
        <p:nvSpPr>
          <p:cNvPr id="6" name="Notched Right Arrow 5"/>
          <p:cNvSpPr/>
          <p:nvPr/>
        </p:nvSpPr>
        <p:spPr>
          <a:xfrm>
            <a:off x="990600" y="4724400"/>
            <a:ext cx="6705600" cy="457200"/>
          </a:xfrm>
          <a:prstGeom prst="notchedRightArrow">
            <a:avLst>
              <a:gd name="adj1" fmla="val 32736"/>
              <a:gd name="adj2" fmla="val 94325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isometricLeftDown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Rainfall Intensities and Floods </a:t>
            </a:r>
            <a:endParaRPr lang="en-GB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828797"/>
          <a:ext cx="8077200" cy="4086079"/>
        </p:xfrm>
        <a:graphic>
          <a:graphicData uri="http://schemas.openxmlformats.org/drawingml/2006/table">
            <a:tbl>
              <a:tblPr/>
              <a:tblGrid>
                <a:gridCol w="633719"/>
                <a:gridCol w="797613"/>
                <a:gridCol w="819466"/>
                <a:gridCol w="819466"/>
                <a:gridCol w="739736"/>
                <a:gridCol w="899196"/>
                <a:gridCol w="819466"/>
                <a:gridCol w="819466"/>
                <a:gridCol w="819466"/>
                <a:gridCol w="909606"/>
              </a:tblGrid>
              <a:tr h="5882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Flood 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Lucida Sans Unicode"/>
                        </a:rPr>
                        <a:t>≥ 30 mm/h</a:t>
                      </a:r>
                      <a:r>
                        <a:rPr lang="en-US" sz="1400" b="1" i="0" u="none" strike="noStrike" dirty="0">
                          <a:solidFill>
                            <a:srgbClr val="464646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Lucida Sans Unicode"/>
                        </a:rPr>
                        <a:t>≥ 40 mm/h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Lucida Sans Unicode"/>
                        </a:rPr>
                        <a:t>≥ 50 mm/h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Lucida Sans Unicode"/>
                        </a:rPr>
                        <a:t>≥ 60 mm/h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Lucida Sans Unicode"/>
                        </a:rPr>
                        <a:t>≥ 70 mm/h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Lucida Sans Unicode"/>
                        </a:rPr>
                        <a:t>≥ 80 mm/h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Lucida Sans Unicode"/>
                        </a:rPr>
                        <a:t>≥ 90 mm/h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Lucida Sans Unicode"/>
                        </a:rPr>
                        <a:t>≥ 100 mm/h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latin typeface="Lucida Sans Unicode"/>
                      </a:endParaRPr>
                    </a:p>
                  </a:txBody>
                  <a:tcPr marL="6187" marR="6187" marT="6187" marB="0">
                    <a:lnL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CED"/>
                    </a:solidFill>
                  </a:tcPr>
                </a:tc>
              </a:tr>
              <a:tr h="537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Mar-05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Riverine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A1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Mar-08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Flash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Sep-08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Riverine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Mar-09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Flash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Feb-13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Flash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Mar-13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Flash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93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Mar-14</a:t>
                      </a:r>
                    </a:p>
                  </a:txBody>
                  <a:tcPr marL="6187" marR="6187" marT="618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Riverine Flood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187" marR="6187" marT="618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9906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sz="2000" b="1" dirty="0" smtClean="0">
                <a:solidFill>
                  <a:srgbClr val="002060"/>
                </a:solidFill>
              </a:rPr>
              <a:t>Flash Floods usually associated with intensities of ≥ 40 mm/h.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rgbClr val="002060"/>
                </a:solidFill>
              </a:rPr>
              <a:t> Will the impact of this rainfall intensity be same in the future?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263347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/>
              <a:t>Water accumulation.</a:t>
            </a:r>
          </a:p>
          <a:p>
            <a:pPr eaLnBrk="1" hangingPunct="1"/>
            <a:r>
              <a:rPr lang="en-US" sz="3200" dirty="0" smtClean="0"/>
              <a:t>Flash Floods</a:t>
            </a:r>
          </a:p>
          <a:p>
            <a:pPr eaLnBrk="1" hangingPunct="1"/>
            <a:r>
              <a:rPr lang="en-US" sz="3200" dirty="0" smtClean="0"/>
              <a:t>River Floods</a:t>
            </a:r>
          </a:p>
          <a:p>
            <a:pPr eaLnBrk="1" hangingPunct="1"/>
            <a:r>
              <a:rPr lang="en-US" sz="3200" dirty="0" smtClean="0"/>
              <a:t>Urban flood</a:t>
            </a: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3600" dirty="0" smtClean="0">
                <a:solidFill>
                  <a:srgbClr val="C00000"/>
                </a:solidFill>
              </a:rPr>
              <a:t>Types of Flood in Mauritius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Occurs in low lying areas and those with poor drainage facilities.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pPr algn="ctr" eaLnBrk="1" hangingPunct="1"/>
            <a:r>
              <a:rPr lang="en-GB" sz="4000" b="1" dirty="0" smtClean="0">
                <a:solidFill>
                  <a:srgbClr val="C00000"/>
                </a:solidFill>
              </a:rPr>
              <a:t>Water accumulations</a:t>
            </a:r>
          </a:p>
        </p:txBody>
      </p:sp>
      <p:pic>
        <p:nvPicPr>
          <p:cNvPr id="7172" name="Picture 4" descr="D:\RAM\RainfallFlood\FloodMarch2015\img-20150308-wa0087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419600"/>
            <a:ext cx="2926080" cy="2286000"/>
          </a:xfrm>
          <a:prstGeom prst="rect">
            <a:avLst/>
          </a:prstGeom>
          <a:noFill/>
        </p:spPr>
      </p:pic>
      <p:pic>
        <p:nvPicPr>
          <p:cNvPr id="7173" name="Picture 5" descr="D:\RAM\RainfallFlood\FloodMarch2015\img-20150308-wa0030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57400"/>
            <a:ext cx="2926080" cy="2286000"/>
          </a:xfrm>
          <a:prstGeom prst="rect">
            <a:avLst/>
          </a:prstGeom>
          <a:noFill/>
        </p:spPr>
      </p:pic>
      <p:pic>
        <p:nvPicPr>
          <p:cNvPr id="7175" name="Picture 7" descr="D:\RAM\RainfallFlood\FloodMarch2015\img-20150308-wa0033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895600"/>
            <a:ext cx="292608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Floods caused by precipitation over a large </a:t>
            </a:r>
            <a:r>
              <a:rPr lang="en-US" sz="2400" dirty="0" err="1" smtClean="0"/>
              <a:t>catchment‟s</a:t>
            </a:r>
            <a:r>
              <a:rPr lang="en-US" sz="2400" dirty="0" smtClean="0"/>
              <a:t> area over several days. Built up slowly but may continue for days. </a:t>
            </a:r>
          </a:p>
          <a:p>
            <a:pPr eaLnBrk="1" hangingPunct="1">
              <a:buNone/>
            </a:pPr>
            <a:endParaRPr lang="en-US" sz="2400" dirty="0" smtClean="0"/>
          </a:p>
          <a:p>
            <a:pPr eaLnBrk="1" hangingPunct="1"/>
            <a:endParaRPr lang="en-GB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00000"/>
                </a:solidFill>
              </a:rPr>
              <a:t>River Floods</a:t>
            </a:r>
          </a:p>
        </p:txBody>
      </p:sp>
      <p:pic>
        <p:nvPicPr>
          <p:cNvPr id="8196" name="Picture 4" descr="D:\RAM\RainfallFlood\FloodMarch2015\img-20150308-wa0004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3200400" cy="2743200"/>
          </a:xfrm>
          <a:prstGeom prst="rect">
            <a:avLst/>
          </a:prstGeom>
          <a:noFill/>
        </p:spPr>
      </p:pic>
      <p:pic>
        <p:nvPicPr>
          <p:cNvPr id="8197" name="Picture 5" descr="D:\RAM\RainfallFlood\FloodMarch2015\img-20150308-wa0043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743200"/>
            <a:ext cx="32004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dirty="0" smtClean="0">
                <a:solidFill>
                  <a:srgbClr val="C00000"/>
                </a:solidFill>
              </a:rPr>
              <a:t>Flood/Riverine flood</a:t>
            </a:r>
            <a:endParaRPr lang="en-US" sz="3000" b="1" dirty="0" smtClean="0">
              <a:solidFill>
                <a:srgbClr val="C00000"/>
              </a:solidFill>
            </a:endParaRPr>
          </a:p>
        </p:txBody>
      </p:sp>
      <p:pic>
        <p:nvPicPr>
          <p:cNvPr id="11267" name="Picture 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524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24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15400" y="533400"/>
            <a:ext cx="228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858000" y="1524000"/>
            <a:ext cx="18907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22-24 Mar 2005</a:t>
            </a:r>
          </a:p>
        </p:txBody>
      </p:sp>
      <p:pic>
        <p:nvPicPr>
          <p:cNvPr id="11272" name="Picture 3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5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010400" y="3962400"/>
            <a:ext cx="19034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16-18 Sep 2008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0400" y="4343400"/>
            <a:ext cx="1905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 smtClean="0">
                <a:solidFill>
                  <a:srgbClr val="C00000"/>
                </a:solidFill>
              </a:rPr>
              <a:t>Max. 24 hours rainfall: 285 mm </a:t>
            </a:r>
            <a:endParaRPr lang="en-US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Maximum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rainfall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intensity: 30 mm/h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0" y="1828800"/>
            <a:ext cx="198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 smtClean="0">
                <a:solidFill>
                  <a:srgbClr val="C00000"/>
                </a:solidFill>
              </a:rPr>
              <a:t>Max. 24 hours rainfall: 274 mm (Day 23)</a:t>
            </a:r>
            <a:endParaRPr lang="en-US" dirty="0" smtClean="0">
              <a:solidFill>
                <a:srgbClr val="C00000"/>
              </a:solidFill>
            </a:endParaRPr>
          </a:p>
          <a:p>
            <a:pPr algn="just">
              <a:defRPr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Maximum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rainfall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intensity: 25.2 mm/h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607597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No loss of  lives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Agriculture severely affected.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Socio-economic activities affected.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Floods occurring within 2-4 hours of start of rainfall  which is of high intensity. </a:t>
            </a:r>
          </a:p>
          <a:p>
            <a:pPr eaLnBrk="1" hangingPunct="1"/>
            <a:r>
              <a:rPr lang="en-US" dirty="0" smtClean="0"/>
              <a:t>Can be </a:t>
            </a:r>
            <a:r>
              <a:rPr lang="en-US" dirty="0" smtClean="0"/>
              <a:t>confined </a:t>
            </a:r>
            <a:r>
              <a:rPr lang="en-US" dirty="0" smtClean="0"/>
              <a:t>to a single river </a:t>
            </a:r>
            <a:r>
              <a:rPr lang="en-US" dirty="0" smtClean="0"/>
              <a:t>basin </a:t>
            </a:r>
            <a:r>
              <a:rPr lang="en-US" dirty="0" smtClean="0"/>
              <a:t>or </a:t>
            </a:r>
            <a:r>
              <a:rPr lang="en-US" dirty="0" smtClean="0"/>
              <a:t>occurring </a:t>
            </a:r>
            <a:r>
              <a:rPr lang="en-US" dirty="0" smtClean="0"/>
              <a:t>in different </a:t>
            </a:r>
            <a:r>
              <a:rPr lang="en-US" dirty="0" smtClean="0"/>
              <a:t>basins.</a:t>
            </a:r>
            <a:endParaRPr lang="en-US" dirty="0" smtClean="0"/>
          </a:p>
          <a:p>
            <a:pPr eaLnBrk="1" hangingPunct="1"/>
            <a:r>
              <a:rPr lang="en-US" dirty="0" smtClean="0"/>
              <a:t>Usually exacerbated by topography and man made features.</a:t>
            </a:r>
          </a:p>
          <a:p>
            <a:pPr eaLnBrk="1" hangingPunct="1"/>
            <a:r>
              <a:rPr lang="en-US" dirty="0" smtClean="0"/>
              <a:t>Can occur even after a dry period.</a:t>
            </a:r>
          </a:p>
          <a:p>
            <a:pPr eaLnBrk="1" hangingPunct="1"/>
            <a:endParaRPr lang="en-GB" dirty="0" smtClean="0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Floods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Cyclones</a:t>
            </a:r>
          </a:p>
          <a:p>
            <a:r>
              <a:rPr lang="en-GB" dirty="0" smtClean="0"/>
              <a:t>Heavy precipitations</a:t>
            </a:r>
          </a:p>
          <a:p>
            <a:r>
              <a:rPr lang="en-GB" dirty="0" smtClean="0"/>
              <a:t>Floods/flash floods</a:t>
            </a:r>
          </a:p>
          <a:p>
            <a:r>
              <a:rPr lang="en-GB" dirty="0" smtClean="0"/>
              <a:t>Landslides</a:t>
            </a:r>
          </a:p>
          <a:p>
            <a:r>
              <a:rPr lang="en-GB" dirty="0" smtClean="0"/>
              <a:t>Droughts</a:t>
            </a:r>
          </a:p>
          <a:p>
            <a:r>
              <a:rPr lang="en-GB" dirty="0" smtClean="0"/>
              <a:t>Storm surge</a:t>
            </a:r>
          </a:p>
          <a:p>
            <a:r>
              <a:rPr lang="en-GB" dirty="0" smtClean="0"/>
              <a:t>High waves</a:t>
            </a:r>
          </a:p>
          <a:p>
            <a:r>
              <a:rPr lang="en-GB" dirty="0" smtClean="0"/>
              <a:t>Emerging hazards</a:t>
            </a:r>
          </a:p>
          <a:p>
            <a:r>
              <a:rPr lang="en-GB" dirty="0" smtClean="0"/>
              <a:t>Conclusions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Outline</a:t>
            </a:r>
            <a:endParaRPr lang="en-GB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000" b="1" dirty="0" smtClean="0">
                <a:solidFill>
                  <a:srgbClr val="C00000"/>
                </a:solidFill>
              </a:rPr>
              <a:t>Flash Flood: March 2008 and March 2009</a:t>
            </a:r>
          </a:p>
        </p:txBody>
      </p:sp>
      <p:pic>
        <p:nvPicPr>
          <p:cNvPr id="13315" name="Picture 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1064"/>
            <a:ext cx="25603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5385" y="1024239"/>
            <a:ext cx="25603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533400"/>
            <a:ext cx="304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24475" y="914400"/>
            <a:ext cx="14573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25-26 Mar 2008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6400" y="3981140"/>
            <a:ext cx="1524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28-30 Mar 2009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322" name="Picture 4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3384"/>
            <a:ext cx="25603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6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038600"/>
            <a:ext cx="25603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334000" y="4292867"/>
            <a:ext cx="3276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+mn-lt"/>
              </a:rPr>
              <a:t>Prior dry conditions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 err="1" smtClean="0">
                <a:solidFill>
                  <a:srgbClr val="002060"/>
                </a:solidFill>
                <a:latin typeface="+mn-lt"/>
              </a:rPr>
              <a:t>Localised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</a:rPr>
              <a:t> high intensity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</a:rPr>
              <a:t>rainfall </a:t>
            </a:r>
            <a:endParaRPr lang="en-US" sz="1600" b="1" dirty="0">
              <a:solidFill>
                <a:srgbClr val="002060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loss of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lives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Max. 24 hours rainfall: 135 mm (Day 30)</a:t>
            </a:r>
          </a:p>
          <a:p>
            <a:r>
              <a:rPr lang="en-US" sz="1600" b="1" dirty="0" smtClean="0">
                <a:solidFill>
                  <a:srgbClr val="002060"/>
                </a:solidFill>
              </a:rPr>
              <a:t>Maximum rainfall intensity: 60 mm/h</a:t>
            </a:r>
            <a:endParaRPr lang="en-US" sz="1600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328" name="TextBox 16"/>
          <p:cNvSpPr txBox="1">
            <a:spLocks noChangeArrowheads="1"/>
          </p:cNvSpPr>
          <p:nvPr/>
        </p:nvSpPr>
        <p:spPr bwMode="auto">
          <a:xfrm>
            <a:off x="5181600" y="1143000"/>
            <a:ext cx="3352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400" b="1" dirty="0" smtClean="0">
              <a:solidFill>
                <a:srgbClr val="C000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Prior wet conditions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Widespread rainfall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4 casualties  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Max</a:t>
            </a:r>
            <a:r>
              <a:rPr lang="en-US" sz="1600" b="1" dirty="0">
                <a:solidFill>
                  <a:srgbClr val="002060"/>
                </a:solidFill>
              </a:rPr>
              <a:t>. 24 hours rainfall: 393 mm (Day 26</a:t>
            </a:r>
            <a:r>
              <a:rPr lang="en-US" sz="1600" b="1" dirty="0" smtClean="0">
                <a:solidFill>
                  <a:srgbClr val="002060"/>
                </a:solidFill>
              </a:rPr>
              <a:t>)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2060"/>
                </a:solidFill>
              </a:rPr>
              <a:t>Maximum rainfall intensity: 60 mm/h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6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928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7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3400" y="11928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8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7000" y="11928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C00000"/>
                </a:solidFill>
                <a:latin typeface="+mj-lt"/>
              </a:rPr>
              <a:t>Flash </a:t>
            </a:r>
            <a:r>
              <a:rPr lang="en-US" sz="3000" b="1" dirty="0" smtClean="0">
                <a:solidFill>
                  <a:srgbClr val="C00000"/>
                </a:solidFill>
                <a:latin typeface="+mj-lt"/>
              </a:rPr>
              <a:t>Flood Feb and March 2013</a:t>
            </a:r>
            <a:endParaRPr lang="en-US" sz="30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893" y="752524"/>
            <a:ext cx="14462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11-13 Feb 2013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7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533400"/>
            <a:ext cx="304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717337" y="3541712"/>
            <a:ext cx="14573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29-31 Mar 2013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9" name="Picture 5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40884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0386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4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40884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629400" y="1600200"/>
            <a:ext cx="182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Scattered rainfall locally of heavy intensity.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Wet conditions prior to flood.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</a:rPr>
              <a:t> No lives lost.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6600382" y="4075916"/>
            <a:ext cx="1857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Scattered rainfall locally of violent intensity.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Dry conditions prior to flood.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</a:rPr>
              <a:t> 11 lives lost.</a:t>
            </a:r>
          </a:p>
        </p:txBody>
      </p:sp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324282" y="644902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Max. 24 hours rainfall: 212 </a:t>
            </a:r>
            <a:r>
              <a:rPr lang="en-US" sz="1400" b="1" dirty="0" smtClean="0">
                <a:solidFill>
                  <a:srgbClr val="C00000"/>
                </a:solidFill>
              </a:rPr>
              <a:t>mm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Highest rainfall intensity: : 64 mm/h</a:t>
            </a:r>
          </a:p>
        </p:txBody>
      </p:sp>
      <p:sp>
        <p:nvSpPr>
          <p:cNvPr id="15377" name="TextBox 19"/>
          <p:cNvSpPr txBox="1">
            <a:spLocks noChangeArrowheads="1"/>
          </p:cNvSpPr>
          <p:nvPr/>
        </p:nvSpPr>
        <p:spPr bwMode="auto">
          <a:xfrm>
            <a:off x="392700" y="3491209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Max. 24 hours rainfall: 336mm </a:t>
            </a:r>
            <a:endParaRPr lang="en-US" sz="1400" b="1" dirty="0" smtClean="0">
              <a:solidFill>
                <a:srgbClr val="C00000"/>
              </a:solidFill>
            </a:endParaRP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Highest rainfall intensity: : 123 mm/h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304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Flash Flood Impact</a:t>
            </a:r>
            <a:endParaRPr lang="en-US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386715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0" y="2895600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FF0000"/>
                </a:solidFill>
              </a:rPr>
              <a:t>13 February 2013</a:t>
            </a:r>
            <a:r>
              <a:rPr lang="en-US" sz="1600" b="1" dirty="0">
                <a:solidFill>
                  <a:srgbClr val="FF0000"/>
                </a:solidFill>
              </a:rPr>
              <a:t>: motorway </a:t>
            </a:r>
            <a:r>
              <a:rPr lang="en-US" sz="1600" b="1" dirty="0" smtClean="0">
                <a:solidFill>
                  <a:srgbClr val="FF0000"/>
                </a:solidFill>
              </a:rPr>
              <a:t>was </a:t>
            </a:r>
            <a:r>
              <a:rPr lang="en-US" sz="1600" b="1" dirty="0">
                <a:solidFill>
                  <a:srgbClr val="FF0000"/>
                </a:solidFill>
              </a:rPr>
              <a:t>still practicable. City centre was underwater  though </a:t>
            </a:r>
            <a:r>
              <a:rPr lang="en-US" sz="1600" b="1" dirty="0" smtClean="0">
                <a:solidFill>
                  <a:srgbClr val="FF0000"/>
                </a:solidFill>
              </a:rPr>
              <a:t>little rainfall . </a:t>
            </a:r>
            <a:r>
              <a:rPr lang="en-US" sz="1600" b="1" dirty="0">
                <a:solidFill>
                  <a:srgbClr val="FF0000"/>
                </a:solidFill>
              </a:rPr>
              <a:t>In other areas rivers flooded carrying debris and overturning vehicles on its way.</a:t>
            </a:r>
          </a:p>
        </p:txBody>
      </p:sp>
      <p:pic>
        <p:nvPicPr>
          <p:cNvPr id="22534" name="Picture 7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86715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86715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52400" y="5919788"/>
            <a:ext cx="883920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FF0000"/>
                </a:solidFill>
              </a:rPr>
              <a:t>30 Mar 2013</a:t>
            </a:r>
            <a:r>
              <a:rPr lang="en-US" sz="1600" b="1" dirty="0">
                <a:solidFill>
                  <a:srgbClr val="FF0000"/>
                </a:solidFill>
              </a:rPr>
              <a:t>: motorway downtown turn into a devastating torrent of water . Cars got stacked on each other, some of them carried away and totally submerged. People was taken by surprise in their car.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081271"/>
          </a:xfrm>
        </p:spPr>
        <p:txBody>
          <a:bodyPr/>
          <a:lstStyle/>
          <a:p>
            <a:pPr algn="just" eaLnBrk="1" hangingPunct="1"/>
            <a:r>
              <a:rPr lang="en-US" dirty="0" smtClean="0"/>
              <a:t>Is a result of changes in land surface: asphalt and concrete reducing infiltration of rain water.  </a:t>
            </a:r>
          </a:p>
          <a:p>
            <a:pPr algn="just" eaLnBrk="1" hangingPunct="1"/>
            <a:r>
              <a:rPr lang="en-US" dirty="0" err="1" smtClean="0"/>
              <a:t>Characterised</a:t>
            </a:r>
            <a:r>
              <a:rPr lang="en-US" dirty="0" smtClean="0"/>
              <a:t> by streets turning into swift moving rivers and underground structures becoming death traps as they fill with water. </a:t>
            </a:r>
          </a:p>
          <a:p>
            <a:pPr eaLnBrk="1" hangingPunct="1"/>
            <a:r>
              <a:rPr lang="en-US" dirty="0" smtClean="0"/>
              <a:t>Tampering with natural water courses at the expense of buildings and roads.</a:t>
            </a:r>
          </a:p>
          <a:p>
            <a:pPr eaLnBrk="1" hangingPunct="1">
              <a:buNone/>
            </a:pPr>
            <a:endParaRPr lang="en-GB" dirty="0" smtClean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dirty="0" smtClean="0">
                <a:solidFill>
                  <a:srgbClr val="C00000"/>
                </a:solidFill>
              </a:rPr>
              <a:t>Urban Flood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7818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 smtClean="0">
                <a:solidFill>
                  <a:srgbClr val="C00000"/>
                </a:solidFill>
              </a:rPr>
              <a:t>Impacts of Urban Flood</a:t>
            </a:r>
          </a:p>
        </p:txBody>
      </p:sp>
      <p:pic>
        <p:nvPicPr>
          <p:cNvPr id="20485" name="Picture 3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1329154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62200" y="773112"/>
            <a:ext cx="44243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Underground Tunnel in the Capital City</a:t>
            </a:r>
          </a:p>
        </p:txBody>
      </p:sp>
      <p:pic>
        <p:nvPicPr>
          <p:cNvPr id="20490" name="Picture 8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64" y="1329154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Box 13"/>
          <p:cNvSpPr txBox="1">
            <a:spLocks noChangeArrowheads="1"/>
          </p:cNvSpPr>
          <p:nvPr/>
        </p:nvSpPr>
        <p:spPr bwMode="auto">
          <a:xfrm>
            <a:off x="6858000" y="1951166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13 February 2013: water level was still below the raised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8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255" y="3739009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7491" y="3739009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705600" y="4114800"/>
            <a:ext cx="228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30 mar 2013-water level overflow  the raised staircase to flow into the tunnel.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1981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In Mauritius caused by: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Prolonged heavy rainfall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Growing Population pressure on sloping grounds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Poor land use and management practices </a:t>
            </a:r>
          </a:p>
          <a:p>
            <a:pPr eaLnBrk="1" hangingPunct="1"/>
            <a:endParaRPr lang="en-GB" dirty="0" smtClean="0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4000" b="1" dirty="0" smtClean="0">
                <a:solidFill>
                  <a:srgbClr val="C00000"/>
                </a:solidFill>
              </a:rPr>
              <a:t>Landslides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914400" y="25908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>
              <a:solidFill>
                <a:srgbClr val="0000FF"/>
              </a:solidFill>
            </a:endParaRPr>
          </a:p>
        </p:txBody>
      </p:sp>
      <p:pic>
        <p:nvPicPr>
          <p:cNvPr id="11269" name="Picture 5" descr="D:\RAM\RainfallFlood\FloodMarch2015\img-20150308-wa0074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52800"/>
            <a:ext cx="2819400" cy="2514600"/>
          </a:xfrm>
          <a:prstGeom prst="rect">
            <a:avLst/>
          </a:prstGeom>
          <a:noFill/>
        </p:spPr>
      </p:pic>
      <p:pic>
        <p:nvPicPr>
          <p:cNvPr id="8" name="Picture 7" descr="landslide1.jp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352800"/>
            <a:ext cx="2819400" cy="2514600"/>
          </a:xfrm>
          <a:prstGeom prst="rect">
            <a:avLst/>
          </a:prstGeom>
        </p:spPr>
      </p:pic>
      <p:pic>
        <p:nvPicPr>
          <p:cNvPr id="9" name="Picture 8" descr="landslide2.jpg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52800"/>
            <a:ext cx="28194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9024"/>
            <a:ext cx="8229600" cy="685800"/>
          </a:xfrm>
        </p:spPr>
        <p:txBody>
          <a:bodyPr/>
          <a:lstStyle/>
          <a:p>
            <a:r>
              <a:rPr lang="en-GB" dirty="0" smtClean="0"/>
              <a:t>Associated with Tropical Storms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Storm  Surge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6" name="Picture 12" descr="storm surg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400" y="3964145"/>
            <a:ext cx="311907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radier macond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8969"/>
            <a:ext cx="311907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torm surg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655" y="1675114"/>
            <a:ext cx="311907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litan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595538"/>
            <a:ext cx="3134677" cy="2443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900" y="838200"/>
            <a:ext cx="2925900" cy="2971800"/>
          </a:xfrm>
        </p:spPr>
        <p:txBody>
          <a:bodyPr>
            <a:normAutofit fontScale="92500"/>
          </a:bodyPr>
          <a:lstStyle/>
          <a:p>
            <a:pPr algn="just"/>
            <a:r>
              <a:rPr lang="en-GB" sz="2400" dirty="0" smtClean="0"/>
              <a:t>Due to swell waves generated far in the extra tropical region.</a:t>
            </a:r>
          </a:p>
          <a:p>
            <a:pPr algn="just"/>
            <a:r>
              <a:rPr lang="en-GB" sz="2400" dirty="0" smtClean="0"/>
              <a:t>Waves travel for days to strike the coasts of our islands.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High Waves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3" descr="Highwave1.jpg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39800" y="3810000"/>
            <a:ext cx="2880000" cy="2880000"/>
          </a:xfrm>
          <a:prstGeom prst="rect">
            <a:avLst/>
          </a:prstGeom>
        </p:spPr>
      </p:pic>
      <p:pic>
        <p:nvPicPr>
          <p:cNvPr id="5" name="Picture 9" descr="DSCI006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67345"/>
            <a:ext cx="3048000" cy="288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 descr="Storm Surge 1.jpg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981200"/>
            <a:ext cx="31242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C00000"/>
                </a:solidFill>
              </a:rPr>
              <a:t>High </a:t>
            </a:r>
            <a:r>
              <a:rPr lang="en-GB" sz="3600" dirty="0" smtClean="0">
                <a:solidFill>
                  <a:srgbClr val="C00000"/>
                </a:solidFill>
              </a:rPr>
              <a:t>Waves 13-14 May 2007</a:t>
            </a:r>
            <a:endParaRPr lang="en-GB" sz="36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63" y="1219200"/>
            <a:ext cx="8259837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8765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5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Drought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457199" y="3809998"/>
            <a:ext cx="7924800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90000"/>
              </a:lnSpc>
              <a:defRPr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609600" indent="-609600" algn="just">
              <a:lnSpc>
                <a:spcPct val="90000"/>
              </a:lnSpc>
              <a:defRPr/>
            </a:pPr>
            <a:endParaRPr lang="en-GB" sz="2000" dirty="0" smtClean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457199" y="914401"/>
            <a:ext cx="838892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90000"/>
              </a:lnSpc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Drought classified mainly into</a:t>
            </a:r>
          </a:p>
          <a:p>
            <a:pPr marL="609600" indent="-6096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Meteorological Drought:</a:t>
            </a:r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0000FF"/>
                </a:solidFill>
              </a:rPr>
              <a:t>A situation arising from deficiency of precipitation over an extended period of time.</a:t>
            </a:r>
          </a:p>
          <a:p>
            <a:pPr marL="609600" indent="-6096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Hydrological drought: </a:t>
            </a:r>
            <a:r>
              <a:rPr lang="en-GB" sz="2000" dirty="0">
                <a:solidFill>
                  <a:srgbClr val="002060"/>
                </a:solidFill>
              </a:rPr>
              <a:t>A deficiency in surface and subsurface water supplies</a:t>
            </a:r>
          </a:p>
          <a:p>
            <a:pPr marL="609600" indent="-6096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Agricultural drought:</a:t>
            </a:r>
            <a:r>
              <a:rPr lang="en-GB" sz="2000" dirty="0">
                <a:solidFill>
                  <a:srgbClr val="0000FF"/>
                </a:solidFill>
              </a:rPr>
              <a:t> Deficiency in soil moisture  affecting </a:t>
            </a:r>
            <a:r>
              <a:rPr lang="en-GB" sz="2000" dirty="0" smtClean="0">
                <a:solidFill>
                  <a:srgbClr val="0000FF"/>
                </a:solidFill>
              </a:rPr>
              <a:t>crop </a:t>
            </a:r>
            <a:r>
              <a:rPr lang="en-GB" sz="2000" dirty="0">
                <a:solidFill>
                  <a:srgbClr val="0000FF"/>
                </a:solidFill>
              </a:rPr>
              <a:t>production </a:t>
            </a:r>
            <a:endParaRPr lang="en-GB" sz="2000" dirty="0" smtClean="0">
              <a:solidFill>
                <a:srgbClr val="0000FF"/>
              </a:solidFill>
            </a:endParaRPr>
          </a:p>
          <a:p>
            <a:pPr marL="609600" indent="-609600" algn="just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FF0000"/>
                </a:solidFill>
              </a:rPr>
              <a:t>Sociological drought</a:t>
            </a:r>
          </a:p>
          <a:p>
            <a:pPr>
              <a:defRPr/>
            </a:pP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3200400"/>
            <a:ext cx="8381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Mauritius </a:t>
            </a:r>
            <a:r>
              <a:rPr lang="en-GB" sz="2400" dirty="0">
                <a:solidFill>
                  <a:srgbClr val="002060"/>
                </a:solidFill>
              </a:rPr>
              <a:t>prone to droughts of different severity</a:t>
            </a:r>
            <a:r>
              <a:rPr lang="en-GB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Meteorological </a:t>
            </a:r>
            <a:r>
              <a:rPr lang="en-GB" sz="2400" dirty="0">
                <a:solidFill>
                  <a:srgbClr val="002060"/>
                </a:solidFill>
              </a:rPr>
              <a:t>drought is </a:t>
            </a:r>
            <a:r>
              <a:rPr lang="en-GB" sz="2400" dirty="0" smtClean="0">
                <a:solidFill>
                  <a:srgbClr val="002060"/>
                </a:solidFill>
              </a:rPr>
              <a:t>the </a:t>
            </a:r>
            <a:r>
              <a:rPr lang="en-GB" sz="2400" dirty="0">
                <a:solidFill>
                  <a:srgbClr val="002060"/>
                </a:solidFill>
              </a:rPr>
              <a:t>more </a:t>
            </a:r>
            <a:r>
              <a:rPr lang="en-GB" sz="2400" dirty="0" smtClean="0">
                <a:solidFill>
                  <a:srgbClr val="002060"/>
                </a:solidFill>
              </a:rPr>
              <a:t>common </a:t>
            </a:r>
            <a:r>
              <a:rPr lang="en-GB" sz="2400" dirty="0">
                <a:solidFill>
                  <a:srgbClr val="002060"/>
                </a:solidFill>
              </a:rPr>
              <a:t>during the period September to </a:t>
            </a:r>
            <a:r>
              <a:rPr lang="en-GB" sz="2400" dirty="0" smtClean="0">
                <a:solidFill>
                  <a:srgbClr val="002060"/>
                </a:solidFill>
              </a:rPr>
              <a:t>November.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Drought of the century (Sep 98-Jun99): hydrological and agricultural droughts. Stage of socio-economic drought almost reached.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68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dirty="0" smtClean="0">
                <a:solidFill>
                  <a:srgbClr val="C00000"/>
                </a:solidFill>
              </a:rPr>
              <a:t>Introduction</a:t>
            </a: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3048000" y="1143000"/>
            <a:ext cx="2514600" cy="838200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Flood/Flash flood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6096000" y="1219200"/>
            <a:ext cx="2743200" cy="838200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Heavy/</a:t>
            </a:r>
            <a:r>
              <a:rPr lang="fr-CH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Torrential</a:t>
            </a:r>
            <a:r>
              <a:rPr lang="fr-C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Rain</a:t>
            </a:r>
            <a:endParaRPr lang="fr-CH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7010400" y="4038600"/>
            <a:ext cx="1981200" cy="685800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Droughts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52400" y="2895600"/>
            <a:ext cx="1676400" cy="68580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Storm </a:t>
            </a:r>
            <a:r>
              <a:rPr lang="fr-CH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S</a:t>
            </a:r>
            <a:r>
              <a:rPr lang="fr-CH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urges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7086600" y="2743200"/>
            <a:ext cx="2057400" cy="7620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err="1">
                <a:latin typeface="+mn-lt"/>
                <a:cs typeface="+mn-cs"/>
              </a:rPr>
              <a:t>Mud</a:t>
            </a:r>
            <a:r>
              <a:rPr lang="fr-CH" b="1" dirty="0">
                <a:latin typeface="+mn-lt"/>
                <a:cs typeface="+mn-cs"/>
              </a:rPr>
              <a:t> &amp; </a:t>
            </a:r>
            <a:r>
              <a:rPr lang="fr-CH" b="1" dirty="0" err="1">
                <a:latin typeface="+mn-lt"/>
                <a:cs typeface="+mn-cs"/>
              </a:rPr>
              <a:t>landslides</a:t>
            </a:r>
            <a:endParaRPr lang="fr-FR" b="1" dirty="0">
              <a:latin typeface="+mn-lt"/>
              <a:cs typeface="+mn-cs"/>
            </a:endParaRP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228600" y="1143000"/>
            <a:ext cx="2514600" cy="838200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>
                <a:latin typeface="+mn-lt"/>
                <a:cs typeface="+mn-cs"/>
              </a:rPr>
              <a:t>Tropical cyclones</a:t>
            </a:r>
            <a:endParaRPr lang="fr-FR" b="1" dirty="0">
              <a:latin typeface="+mn-l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38400" y="2590800"/>
            <a:ext cx="3810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 smtClean="0">
                <a:solidFill>
                  <a:schemeClr val="tx1"/>
                </a:solidFill>
              </a:rPr>
              <a:t>Hydro-Meteorological </a:t>
            </a:r>
            <a:r>
              <a:rPr lang="en-GB" b="1" dirty="0">
                <a:solidFill>
                  <a:schemeClr val="tx1"/>
                </a:solidFill>
              </a:rPr>
              <a:t>Hazards in Mauritius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362200" y="2057400"/>
            <a:ext cx="712645" cy="585643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5638800" y="1981200"/>
            <a:ext cx="685800" cy="6858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133600" y="3733800"/>
            <a:ext cx="723902" cy="45027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828800" y="3200400"/>
            <a:ext cx="533400" cy="158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4077494" y="2247106"/>
            <a:ext cx="533400" cy="158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324600" y="32004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990600" y="5181600"/>
            <a:ext cx="3429000" cy="762000"/>
          </a:xfrm>
          <a:prstGeom prst="ellipse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err="1">
                <a:latin typeface="+mn-lt"/>
                <a:cs typeface="+mn-cs"/>
              </a:rPr>
              <a:t>Thunderstorm</a:t>
            </a:r>
            <a:r>
              <a:rPr lang="fr-CH" b="1" dirty="0">
                <a:latin typeface="+mn-lt"/>
                <a:cs typeface="+mn-cs"/>
              </a:rPr>
              <a:t>/</a:t>
            </a:r>
            <a:r>
              <a:rPr lang="fr-CH" b="1" dirty="0" err="1">
                <a:latin typeface="+mn-lt"/>
                <a:cs typeface="+mn-cs"/>
              </a:rPr>
              <a:t>Lightning</a:t>
            </a:r>
            <a:endParaRPr lang="fr-FR" b="1" dirty="0">
              <a:latin typeface="+mn-lt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943600" y="3581400"/>
            <a:ext cx="1066800" cy="7620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2819400" y="4191000"/>
            <a:ext cx="1219200" cy="6096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381000" y="3886200"/>
            <a:ext cx="1676400" cy="68580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High </a:t>
            </a:r>
            <a:r>
              <a:rPr lang="fr-CH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Waves</a:t>
            </a:r>
            <a:endParaRPr lang="fr-FR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4648200" y="4191000"/>
            <a:ext cx="1295400" cy="6858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4876800" y="5181600"/>
            <a:ext cx="3657600" cy="838200"/>
          </a:xfrm>
          <a:prstGeom prst="ellipse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dirty="0" err="1" smtClean="0">
                <a:latin typeface="+mn-lt"/>
                <a:cs typeface="+mn-cs"/>
              </a:rPr>
              <a:t>Funnel</a:t>
            </a:r>
            <a:r>
              <a:rPr lang="fr-CH" b="1" dirty="0" smtClean="0">
                <a:latin typeface="+mn-lt"/>
                <a:cs typeface="+mn-cs"/>
              </a:rPr>
              <a:t> </a:t>
            </a:r>
            <a:r>
              <a:rPr lang="fr-CH" b="1" dirty="0" err="1" smtClean="0">
                <a:latin typeface="+mn-lt"/>
                <a:cs typeface="+mn-cs"/>
              </a:rPr>
              <a:t>Clouds</a:t>
            </a:r>
            <a:r>
              <a:rPr lang="fr-CH" b="1" dirty="0" smtClean="0">
                <a:latin typeface="+mn-lt"/>
                <a:cs typeface="+mn-cs"/>
              </a:rPr>
              <a:t>/Mini </a:t>
            </a:r>
            <a:r>
              <a:rPr lang="fr-CH" b="1" dirty="0" err="1" smtClean="0">
                <a:latin typeface="+mn-lt"/>
                <a:cs typeface="+mn-cs"/>
              </a:rPr>
              <a:t>tornadoes</a:t>
            </a:r>
            <a:endParaRPr lang="fr-FR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22" grpId="0" animBg="1"/>
      <p:bldP spid="26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7200"/>
          </a:xfrm>
        </p:spPr>
        <p:txBody>
          <a:bodyPr/>
          <a:lstStyle/>
          <a:p>
            <a:pPr>
              <a:buNone/>
            </a:pPr>
            <a:r>
              <a:rPr lang="en-GB" sz="2400" b="1" dirty="0" smtClean="0">
                <a:solidFill>
                  <a:srgbClr val="FF0000"/>
                </a:solidFill>
              </a:rPr>
              <a:t>Meteorological Drought Condition</a:t>
            </a:r>
            <a:endParaRPr lang="en-GB" sz="2400" b="1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Drought</a:t>
            </a:r>
            <a:endParaRPr lang="en-GB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295400"/>
          <a:ext cx="8610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685800" y="3505200"/>
            <a:ext cx="6019800" cy="213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7200"/>
          </a:xfrm>
        </p:spPr>
        <p:txBody>
          <a:bodyPr/>
          <a:lstStyle/>
          <a:p>
            <a:pPr>
              <a:buNone/>
            </a:pPr>
            <a:r>
              <a:rPr lang="en-GB" sz="2400" b="1" dirty="0" smtClean="0">
                <a:solidFill>
                  <a:srgbClr val="FF0000"/>
                </a:solidFill>
              </a:rPr>
              <a:t>Extreme Drought Condition</a:t>
            </a:r>
            <a:endParaRPr lang="en-GB" sz="2400" b="1" dirty="0" smtClean="0"/>
          </a:p>
          <a:p>
            <a:endParaRPr lang="en-GB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Drought 98-99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914400" y="685800"/>
            <a:ext cx="792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90000"/>
              </a:lnSpc>
              <a:defRPr/>
            </a:pPr>
            <a:endParaRPr lang="en-GB" sz="2000" dirty="0" smtClean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457200" y="914400"/>
            <a:ext cx="50291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90000"/>
              </a:lnSpc>
              <a:defRPr/>
            </a:pPr>
            <a:endParaRPr lang="en-GB" b="1" dirty="0" smtClean="0"/>
          </a:p>
        </p:txBody>
      </p:sp>
      <p:graphicFrame>
        <p:nvGraphicFramePr>
          <p:cNvPr id="8" name="Chart 7"/>
          <p:cNvGraphicFramePr/>
          <p:nvPr/>
        </p:nvGraphicFramePr>
        <p:xfrm>
          <a:off x="304800" y="1295400"/>
          <a:ext cx="8610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2" descr="Picture2"/>
          <p:cNvPicPr preferRelativeResize="0">
            <a:picLocks noChangeArrowheads="1"/>
          </p:cNvPicPr>
          <p:nvPr/>
        </p:nvPicPr>
        <p:blipFill>
          <a:blip r:embed="rId3"/>
          <a:srcRect l="14520" t="18375" r="781" b="23334"/>
          <a:stretch>
            <a:fillRect/>
          </a:stretch>
        </p:blipFill>
        <p:spPr bwMode="auto">
          <a:xfrm>
            <a:off x="5239200" y="1353141"/>
            <a:ext cx="360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littlewater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197" y="1371600"/>
            <a:ext cx="3600000" cy="288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4876800" y="909935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Agricultural Drought</a:t>
            </a:r>
            <a:r>
              <a:rPr lang="en-GB" sz="2400" dirty="0" smtClean="0">
                <a:solidFill>
                  <a:srgbClr val="FF0000"/>
                </a:solidFill>
              </a:rPr>
              <a:t>:</a:t>
            </a:r>
            <a:endParaRPr lang="en-GB" dirty="0"/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358197" y="891476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400" dirty="0">
                <a:solidFill>
                  <a:srgbClr val="FF0000"/>
                </a:solidFill>
              </a:rPr>
              <a:t>Hydrological </a:t>
            </a:r>
            <a:r>
              <a:rPr lang="en-GB" sz="2400" dirty="0" smtClean="0">
                <a:solidFill>
                  <a:srgbClr val="FF0000"/>
                </a:solidFill>
              </a:rPr>
              <a:t>Drought: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Drought 98-99</a:t>
            </a:r>
          </a:p>
        </p:txBody>
      </p:sp>
      <p:graphicFrame>
        <p:nvGraphicFramePr>
          <p:cNvPr id="9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4300588"/>
              </p:ext>
            </p:extLst>
          </p:nvPr>
        </p:nvGraphicFramePr>
        <p:xfrm>
          <a:off x="5217769" y="3978000"/>
          <a:ext cx="3621431" cy="2880000"/>
        </p:xfrm>
        <a:graphic>
          <a:graphicData uri="http://schemas.openxmlformats.org/presentationml/2006/ole">
            <p:oleObj spid="_x0000_s43010" name="Photo Editor Photo" r:id="rId5" imgW="5706272" imgH="7342857" progId="">
              <p:embed/>
            </p:oleObj>
          </a:graphicData>
        </a:graphic>
      </p:graphicFrame>
      <p:pic>
        <p:nvPicPr>
          <p:cNvPr id="10" name="Picture 12" descr="secheresse(2)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744" y="3978000"/>
            <a:ext cx="365405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Funnel Clouds/Mini tornadoes: </a:t>
            </a:r>
            <a:r>
              <a:rPr lang="en-GB" dirty="0" smtClean="0"/>
              <a:t>this has been observed due to severe convection or embedded in tropical cyclone.</a:t>
            </a:r>
          </a:p>
          <a:p>
            <a:r>
              <a:rPr lang="en-GB" dirty="0" smtClean="0"/>
              <a:t>Most Likely due to warming of the climate?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304800"/>
            <a:ext cx="6096000" cy="76200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Emerging  Hazards</a:t>
            </a:r>
            <a:endParaRPr lang="en-GB" sz="4000" dirty="0">
              <a:solidFill>
                <a:srgbClr val="C00000"/>
              </a:solidFill>
            </a:endParaRPr>
          </a:p>
        </p:txBody>
      </p:sp>
      <p:pic>
        <p:nvPicPr>
          <p:cNvPr id="9" name="Picture 16" descr="Tornados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0"/>
            <a:ext cx="3886200" cy="31242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" name="Picture 9" descr="Funnel cloud.jp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48000"/>
            <a:ext cx="3886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3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Violent Thunderstorm/Electric Storm</a:t>
            </a:r>
          </a:p>
          <a:p>
            <a:pPr lvl="1"/>
            <a:r>
              <a:rPr lang="en-GB" dirty="0" smtClean="0"/>
              <a:t>Damages to infrastructure .</a:t>
            </a:r>
          </a:p>
          <a:p>
            <a:pPr lvl="1"/>
            <a:r>
              <a:rPr lang="en-GB" dirty="0" smtClean="0"/>
              <a:t>Already caused isolated casualties.</a:t>
            </a:r>
          </a:p>
          <a:p>
            <a:endParaRPr lang="en-GB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 t="2055"/>
          <a:stretch>
            <a:fillRect/>
          </a:stretch>
        </p:blipFill>
        <p:spPr bwMode="auto">
          <a:xfrm>
            <a:off x="2362200" y="2819400"/>
            <a:ext cx="3886200" cy="284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smtClean="0">
                <a:solidFill>
                  <a:srgbClr val="C00000"/>
                </a:solidFill>
              </a:rPr>
              <a:t>Emerging  Hazards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267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Mauritius has moved from the long-standing history of natural calamity in the form of cyclones.</a:t>
            </a:r>
          </a:p>
          <a:p>
            <a:pPr algn="just" eaLnBrk="1" hangingPunct="1"/>
            <a:r>
              <a:rPr lang="en-GB" dirty="0" smtClean="0"/>
              <a:t>Mauritius is now highly prone to different  hydro-meteorological hazards.</a:t>
            </a:r>
          </a:p>
          <a:p>
            <a:pPr algn="just"/>
            <a:r>
              <a:rPr lang="en-GB" dirty="0" smtClean="0"/>
              <a:t>Effect of urbanisation and man made features  have modified the way several hazards are impacting the life of people. </a:t>
            </a:r>
          </a:p>
          <a:p>
            <a:pPr algn="just"/>
            <a:r>
              <a:rPr lang="en-GB" dirty="0" smtClean="0"/>
              <a:t>Improper action is likely to turn various hazards into disasters.</a:t>
            </a:r>
          </a:p>
          <a:p>
            <a:pPr algn="just" eaLnBrk="1" hangingPunct="1">
              <a:buNone/>
            </a:pPr>
            <a:endParaRPr lang="en-GB" dirty="0" smtClean="0"/>
          </a:p>
          <a:p>
            <a:pPr algn="just" eaLnBrk="1" hangingPunct="1"/>
            <a:endParaRPr lang="en-GB" dirty="0" smtClean="0"/>
          </a:p>
          <a:p>
            <a:pPr algn="just" eaLnBrk="1" hangingPunct="1"/>
            <a:endParaRPr lang="en-GB" dirty="0" smtClean="0"/>
          </a:p>
          <a:p>
            <a:pPr algn="just" eaLnBrk="1" hangingPunct="1"/>
            <a:endParaRPr lang="en-GB" dirty="0" smtClean="0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4000" dirty="0" smtClean="0">
                <a:solidFill>
                  <a:srgbClr val="C0000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xmlns="" val="21767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4267200" cy="533400"/>
          </a:xfrm>
        </p:spPr>
        <p:txBody>
          <a:bodyPr>
            <a:norm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Summary of Hazards Impact</a:t>
            </a:r>
            <a:endParaRPr lang="en-GB" sz="2000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481122"/>
              </p:ext>
            </p:extLst>
          </p:nvPr>
        </p:nvGraphicFramePr>
        <p:xfrm>
          <a:off x="0" y="1219202"/>
          <a:ext cx="9144000" cy="5638794"/>
        </p:xfrm>
        <a:graphic>
          <a:graphicData uri="http://schemas.openxmlformats.org/drawingml/2006/table">
            <a:tbl>
              <a:tblPr/>
              <a:tblGrid>
                <a:gridCol w="802105"/>
                <a:gridCol w="873032"/>
                <a:gridCol w="979361"/>
                <a:gridCol w="874764"/>
                <a:gridCol w="866318"/>
                <a:gridCol w="1094776"/>
                <a:gridCol w="1006696"/>
                <a:gridCol w="1042738"/>
                <a:gridCol w="1604210"/>
              </a:tblGrid>
              <a:tr h="793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Date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Disaster Type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Total Deaths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Date</a:t>
                      </a:r>
                      <a:endParaRPr lang="en-US" sz="17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Disaster </a:t>
                      </a:r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Type</a:t>
                      </a:r>
                      <a:endParaRPr lang="en-US" sz="17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Total Affected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Date</a:t>
                      </a:r>
                      <a:endParaRPr lang="en-US" sz="17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Disaster </a:t>
                      </a:r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Type</a:t>
                      </a:r>
                      <a:endParaRPr lang="en-US" sz="17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Economic Damage/'000 US $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Feb-60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Feb-75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82658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Feb-75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0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Mar-13</a:t>
                      </a:r>
                      <a:endParaRPr lang="en-US" sz="17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Flood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Dec-79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105257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Dec-79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Feb-75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Jan-82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Jan-99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libri"/>
                        </a:rPr>
                        <a:t>Drought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175000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Dec-79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Feb-72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25016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Feb-94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135400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Mar-08</a:t>
                      </a:r>
                      <a:endParaRPr lang="en-US" sz="17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u="none" strike="noStrike" dirty="0" smtClean="0">
                          <a:solidFill>
                            <a:srgbClr val="0070C0"/>
                          </a:solidFill>
                          <a:latin typeface="Calibri"/>
                        </a:rPr>
                        <a:t>Flood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Dec-67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23524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Jan-89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Dec-96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Jan-91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7500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Jan-02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Jan-02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Jan-89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4507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Dec-67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Feb-72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Feb-94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2300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Jan-82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Feb-94</a:t>
                      </a: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Jan-02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1050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Feb-82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323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9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2060"/>
                          </a:solidFill>
                          <a:latin typeface="Calibri"/>
                        </a:rPr>
                        <a:t>Feb-07</a:t>
                      </a:r>
                      <a:endParaRPr lang="en-US" sz="1700" b="1" i="0" u="none" strike="noStrike" dirty="0">
                        <a:solidFill>
                          <a:srgbClr val="00206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Storm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97" marR="6597" marT="659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229600" cy="685800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5334000" cy="1981200"/>
          </a:xfrm>
        </p:spPr>
        <p:txBody>
          <a:bodyPr>
            <a:normAutofit/>
          </a:bodyPr>
          <a:lstStyle/>
          <a:p>
            <a:pPr lvl="1" algn="just">
              <a:buFont typeface="Wingdings" pitchFamily="2" charset="2"/>
              <a:buChar char="§"/>
            </a:pPr>
            <a:r>
              <a:rPr lang="en-GB" sz="2000" dirty="0" smtClean="0"/>
              <a:t>On average  9 formation every year.  Can be as low as 3 storms (2010-2011) or high with 15 storms (1993-1994).</a:t>
            </a:r>
          </a:p>
          <a:p>
            <a:pPr lvl="1" algn="just">
              <a:buFont typeface="Wingdings" pitchFamily="2" charset="2"/>
              <a:buChar char="§"/>
            </a:pPr>
            <a:r>
              <a:rPr lang="en-GB" sz="2000" dirty="0" smtClean="0"/>
              <a:t>No discernible trend in number of cyclone storm formation.</a:t>
            </a:r>
          </a:p>
          <a:p>
            <a:pPr marL="457200" lvl="1" indent="0" eaLnBrk="1" hangingPunct="1">
              <a:buNone/>
            </a:pPr>
            <a:endParaRPr lang="en-GB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09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000" dirty="0" smtClean="0">
                <a:solidFill>
                  <a:srgbClr val="C00000"/>
                </a:solidFill>
              </a:rPr>
              <a:t>Cyclones over Mauritius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685800" y="3505200"/>
          <a:ext cx="7543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21282179"/>
              </p:ext>
            </p:extLst>
          </p:nvPr>
        </p:nvGraphicFramePr>
        <p:xfrm>
          <a:off x="5410200" y="838200"/>
          <a:ext cx="3733801" cy="2438400"/>
        </p:xfrm>
        <a:graphic>
          <a:graphicData uri="http://schemas.openxmlformats.org/presentationml/2006/ole">
            <p:oleObj spid="_x0000_s41986" name="Photo Editor Photo" r:id="rId4" imgW="9247619" imgH="5923810" progId="">
              <p:embed/>
            </p:oleObj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248400" y="2362200"/>
            <a:ext cx="1439862" cy="560387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400" b="1" dirty="0">
                <a:solidFill>
                  <a:srgbClr val="FD030F"/>
                </a:solidFill>
              </a:rPr>
              <a:t>ITC </a:t>
            </a:r>
            <a:r>
              <a:rPr lang="en-US" sz="1400" b="1" dirty="0" err="1" smtClean="0">
                <a:solidFill>
                  <a:srgbClr val="FD030F"/>
                </a:solidFill>
              </a:rPr>
              <a:t>Gamede</a:t>
            </a:r>
            <a:endParaRPr lang="en-US" sz="1400" b="1" dirty="0" smtClean="0">
              <a:solidFill>
                <a:srgbClr val="FD030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400" b="1" dirty="0" smtClean="0">
                <a:solidFill>
                  <a:srgbClr val="FD030F"/>
                </a:solidFill>
              </a:rPr>
              <a:t> Feb 2007 </a:t>
            </a:r>
            <a:endParaRPr lang="en-US" sz="1400" b="1" dirty="0">
              <a:solidFill>
                <a:srgbClr val="FD030F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620000" y="1371600"/>
            <a:ext cx="1155700" cy="46166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1400" b="1" dirty="0">
                <a:solidFill>
                  <a:srgbClr val="FD030F"/>
                </a:solidFill>
              </a:rPr>
              <a:t>TC </a:t>
            </a:r>
            <a:r>
              <a:rPr lang="en-US" sz="1400" b="1" dirty="0" err="1">
                <a:solidFill>
                  <a:srgbClr val="FD030F"/>
                </a:solidFill>
              </a:rPr>
              <a:t>Humba</a:t>
            </a:r>
            <a:r>
              <a:rPr lang="en-US" sz="2400" dirty="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27432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200" dirty="0" smtClean="0">
                <a:solidFill>
                  <a:srgbClr val="002060"/>
                </a:solidFill>
              </a:rPr>
              <a:t>Number of storm reaching intensity </a:t>
            </a:r>
            <a:r>
              <a:rPr lang="en-US" sz="2200" dirty="0" smtClean="0">
                <a:solidFill>
                  <a:srgbClr val="002060"/>
                </a:solidFill>
              </a:rPr>
              <a:t>≥ </a:t>
            </a:r>
            <a:r>
              <a:rPr lang="en-GB" sz="2200" dirty="0" smtClean="0">
                <a:solidFill>
                  <a:srgbClr val="002060"/>
                </a:solidFill>
              </a:rPr>
              <a:t>TC is on the increase in the SWIO.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C00000"/>
                </a:solidFill>
              </a:rPr>
              <a:t>Prone to Impact from Cyclones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9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36" y="2538000"/>
            <a:ext cx="4527550" cy="4320000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95800" cy="396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10668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smtClean="0">
                <a:solidFill>
                  <a:srgbClr val="002060"/>
                </a:solidFill>
              </a:rPr>
              <a:t>Last direct hit in 1975. </a:t>
            </a:r>
          </a:p>
          <a:p>
            <a:pPr>
              <a:buFont typeface="Wingdings" pitchFamily="2" charset="2"/>
              <a:buChar char="§"/>
            </a:pPr>
            <a:r>
              <a:rPr lang="en-GB" sz="2400" b="1" dirty="0" smtClean="0">
                <a:solidFill>
                  <a:srgbClr val="002060"/>
                </a:solidFill>
              </a:rPr>
              <a:t>The threat is still here.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52578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Even cyclone passing at a distance have their radius of maximum wind affecting Mauritius.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9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3600" dirty="0" smtClean="0">
                <a:solidFill>
                  <a:srgbClr val="C00000"/>
                </a:solidFill>
              </a:rPr>
              <a:t>Cyclones Direct Impact</a:t>
            </a:r>
          </a:p>
        </p:txBody>
      </p:sp>
      <p:pic>
        <p:nvPicPr>
          <p:cNvPr id="4" name="Picture 3" descr="Cyclone0.jpg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3200400" cy="2743200"/>
          </a:xfrm>
          <a:prstGeom prst="rect">
            <a:avLst/>
          </a:prstGeom>
        </p:spPr>
      </p:pic>
      <p:pic>
        <p:nvPicPr>
          <p:cNvPr id="5" name="Picture 4" descr="Cyclone1.jpg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219200"/>
            <a:ext cx="3200400" cy="2743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0" y="5334000"/>
            <a:ext cx="236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Cyclone3.jpg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4" y="4038600"/>
            <a:ext cx="3200400" cy="2743200"/>
          </a:xfrm>
          <a:prstGeom prst="rect">
            <a:avLst/>
          </a:prstGeom>
        </p:spPr>
      </p:pic>
      <p:pic>
        <p:nvPicPr>
          <p:cNvPr id="8" name="Picture 7" descr="Cyclone4.jpg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08072" y="4038600"/>
            <a:ext cx="3200400" cy="2743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838200"/>
            <a:ext cx="762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destructive winds is the most direct threat</a:t>
            </a:r>
            <a:r>
              <a:rPr lang="en-GB" sz="2400" dirty="0" smtClean="0">
                <a:latin typeface="+mn-lt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1752600"/>
            <a:ext cx="1676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Our current infrastructure can withstand cyclonic winds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4114800"/>
            <a:ext cx="213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n-GB" dirty="0" smtClean="0"/>
              <a:t>But falling trees  can be still fatal.</a:t>
            </a:r>
          </a:p>
          <a:p>
            <a:pPr lvl="0" algn="just">
              <a:buFont typeface="Arial" pitchFamily="34" charset="0"/>
              <a:buChar char="•"/>
            </a:pPr>
            <a:r>
              <a:rPr lang="en-GB" dirty="0" smtClean="0"/>
              <a:t> Damaged electric network is both a hazard  and a nuisance to socioeconomic activities.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2057399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Rapid unplanned urbanisation and other man made structures has increased the vulnerability to other weather associated with storms. </a:t>
            </a:r>
          </a:p>
          <a:p>
            <a:pPr eaLnBrk="1" hangingPunct="1"/>
            <a:r>
              <a:rPr lang="en-GB" dirty="0" smtClean="0"/>
              <a:t>Heavy rainfall from cyclone causing floods and flash floods is superseding the winds as a major risk.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397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dirty="0" smtClean="0">
                <a:solidFill>
                  <a:srgbClr val="C00000"/>
                </a:solidFill>
              </a:rPr>
              <a:t>Other Impacts of Cyclones</a:t>
            </a:r>
          </a:p>
        </p:txBody>
      </p:sp>
      <p:pic>
        <p:nvPicPr>
          <p:cNvPr id="4" name="Picture 3" descr="cyclone food.jpg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971800"/>
            <a:ext cx="3657600" cy="2743200"/>
          </a:xfrm>
          <a:prstGeom prst="rect">
            <a:avLst/>
          </a:prstGeom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971800"/>
            <a:ext cx="3657600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9"/>
            <a:ext cx="8686800" cy="2709672"/>
          </a:xfrm>
        </p:spPr>
        <p:txBody>
          <a:bodyPr/>
          <a:lstStyle/>
          <a:p>
            <a:r>
              <a:rPr lang="en-GB" dirty="0" smtClean="0"/>
              <a:t>One of the important criteria which determines the type of flood.</a:t>
            </a:r>
          </a:p>
          <a:p>
            <a:r>
              <a:rPr lang="en-GB" dirty="0" smtClean="0"/>
              <a:t>Heavy precipitation could be in terms of: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Low intensity long duration rainfall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High intensity short duration rainfall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High intensity long duration rainfall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>
                <a:solidFill>
                  <a:srgbClr val="C00000"/>
                </a:solidFill>
              </a:rPr>
              <a:t>Heavy Precipitation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</TotalTime>
  <Words>1429</Words>
  <Application>Microsoft Office PowerPoint</Application>
  <PresentationFormat>On-screen Show (4:3)</PresentationFormat>
  <Paragraphs>424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Concourse</vt:lpstr>
      <vt:lpstr>Photo Editor Photo</vt:lpstr>
      <vt:lpstr>Hydro-Meteorological Hazards and their impacts in Mauritius</vt:lpstr>
      <vt:lpstr>Outline</vt:lpstr>
      <vt:lpstr>Introduction</vt:lpstr>
      <vt:lpstr>Summary of Hazards Impact</vt:lpstr>
      <vt:lpstr>Cyclones over Mauritius</vt:lpstr>
      <vt:lpstr>Slide 6</vt:lpstr>
      <vt:lpstr>Cyclones Direct Impact</vt:lpstr>
      <vt:lpstr>Other Impacts of Cyclones</vt:lpstr>
      <vt:lpstr>Heavy Precipitation</vt:lpstr>
      <vt:lpstr>Heavy Precipitation</vt:lpstr>
      <vt:lpstr>Heavy Precipitation</vt:lpstr>
      <vt:lpstr>Heavy Precipitation</vt:lpstr>
      <vt:lpstr>Evolution of Rainfall Intensity and Duration </vt:lpstr>
      <vt:lpstr>Rainfall Intensities and Floods </vt:lpstr>
      <vt:lpstr>Types of Flood in Mauritius</vt:lpstr>
      <vt:lpstr>Water accumulations</vt:lpstr>
      <vt:lpstr>River Floods</vt:lpstr>
      <vt:lpstr>Flood/Riverine flood</vt:lpstr>
      <vt:lpstr>Flash Floods</vt:lpstr>
      <vt:lpstr>Flash Flood: March 2008 and March 2009</vt:lpstr>
      <vt:lpstr>Slide 21</vt:lpstr>
      <vt:lpstr>Slide 22</vt:lpstr>
      <vt:lpstr>Urban Flood</vt:lpstr>
      <vt:lpstr>Impacts of Urban Flood</vt:lpstr>
      <vt:lpstr>Landslides</vt:lpstr>
      <vt:lpstr>Storm  Surge</vt:lpstr>
      <vt:lpstr>High Waves</vt:lpstr>
      <vt:lpstr>High Waves 13-14 May 2007</vt:lpstr>
      <vt:lpstr>Drought</vt:lpstr>
      <vt:lpstr>Drought</vt:lpstr>
      <vt:lpstr>Drought 98-99</vt:lpstr>
      <vt:lpstr>Drought 98-99</vt:lpstr>
      <vt:lpstr>Emerging  Hazards</vt:lpstr>
      <vt:lpstr>Emerging  Hazards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Meteorological and hydrological hazards and their impacts</dc:title>
  <dc:creator>krdhurmea</dc:creator>
  <cp:lastModifiedBy>User1</cp:lastModifiedBy>
  <cp:revision>157</cp:revision>
  <dcterms:created xsi:type="dcterms:W3CDTF">2015-10-15T11:06:17Z</dcterms:created>
  <dcterms:modified xsi:type="dcterms:W3CDTF">2015-10-26T06:19:43Z</dcterms:modified>
</cp:coreProperties>
</file>