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256" r:id="rId2"/>
    <p:sldId id="272" r:id="rId3"/>
    <p:sldId id="259" r:id="rId4"/>
    <p:sldId id="257" r:id="rId5"/>
    <p:sldId id="258" r:id="rId6"/>
    <p:sldId id="261" r:id="rId7"/>
    <p:sldId id="275" r:id="rId8"/>
    <p:sldId id="262" r:id="rId9"/>
    <p:sldId id="263" r:id="rId10"/>
    <p:sldId id="273" r:id="rId11"/>
    <p:sldId id="265" r:id="rId12"/>
    <p:sldId id="266" r:id="rId13"/>
    <p:sldId id="264" r:id="rId14"/>
    <p:sldId id="267" r:id="rId15"/>
    <p:sldId id="268" r:id="rId16"/>
    <p:sldId id="269" r:id="rId17"/>
    <p:sldId id="274" r:id="rId18"/>
    <p:sldId id="260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D1AEE-A05A-45AC-88FB-EE88DED80577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AC769-4DA9-4359-8B48-D0E6D2E1D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4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C769-4DA9-4359-8B48-D0E6D2E1D6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1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AC769-4DA9-4359-8B48-D0E6D2E1D6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7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33B1-ED45-4AB2-9FBB-FDB1E8F7C16A}" type="datetime1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36D84-8B15-4871-885E-BCA8E7AEB3C7}" type="datetime1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7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6A422-5A74-4BAF-8F00-D9A12DD161FA}" type="datetime1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4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40D7-962E-4CF2-8133-3B5E2A76BF70}" type="datetime1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BD8C-8549-4254-BBE6-ADDEA58329DC}" type="datetime1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6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CB33-2C56-45EB-96BF-94CE95C9B6E9}" type="datetime1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6195F-ECF1-46A9-AECB-C82CECAA6979}" type="datetime1">
              <a:rPr lang="en-US" smtClean="0"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6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0F22C-E1A1-4C31-8EAD-CCB570C4AA2E}" type="datetime1">
              <a:rPr lang="en-US" smtClean="0"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0F91-C148-4A42-9882-65E1D4EFD891}" type="datetime1">
              <a:rPr lang="en-US" smtClean="0"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0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6159D-8785-42D6-B172-BEFA97565EA9}" type="datetime1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063F-843D-48EF-9316-9C0D9CA54650}" type="datetime1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6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BE282-BB6B-434C-BF7B-31BAF018B2D2}" type="datetime1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5C95-3151-4AAC-BE2A-603BD654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8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mir.bijedic@fhmzbih.gov.b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akir.krajinovic@fhmzbih.gov.b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meteoalarm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fhmzbih" TargetMode="External"/><Relationship Id="rId3" Type="http://schemas.openxmlformats.org/officeDocument/2006/relationships/hyperlink" Target="https://www.androidcreator.com/app131556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://www.fhmzbih.gov.ba/latinica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fhmzbih" TargetMode="External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fhmzbih.gov.ba/latinica/AKTUELNI/A-vrijemeBIH.php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fhmzbih.gov.ba/latinica/AKTUELNI/A-vodostaji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Federal </a:t>
            </a:r>
            <a:r>
              <a:rPr lang="en-US" sz="3600" b="1" dirty="0" err="1" smtClean="0"/>
              <a:t>hydrometeorological</a:t>
            </a:r>
            <a:r>
              <a:rPr lang="en-US" sz="3600" b="1" dirty="0" smtClean="0"/>
              <a:t> service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dirty="0"/>
              <a:t>B</a:t>
            </a:r>
            <a:r>
              <a:rPr lang="en-US" sz="2400" dirty="0" smtClean="0"/>
              <a:t>osnia and Herzegovina</a:t>
            </a:r>
            <a:br>
              <a:rPr lang="en-US" sz="2400" dirty="0" smtClean="0"/>
            </a:br>
            <a:r>
              <a:rPr lang="en-US" sz="2400" dirty="0" smtClean="0"/>
              <a:t>Sarajevo</a:t>
            </a:r>
            <a:r>
              <a:rPr lang="bs-Latn-BA" sz="2400" dirty="0" smtClean="0"/>
              <a:t/>
            </a:r>
            <a:br>
              <a:rPr lang="bs-Latn-BA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err="1" smtClean="0"/>
              <a:t>Almir</a:t>
            </a:r>
            <a:r>
              <a:rPr lang="en-US" sz="2000" dirty="0" smtClean="0"/>
              <a:t> </a:t>
            </a:r>
            <a:r>
              <a:rPr lang="en-US" sz="2000" dirty="0" err="1" smtClean="0"/>
              <a:t>Bijedi</a:t>
            </a:r>
            <a:r>
              <a:rPr lang="bs-Latn-BA" sz="2000" dirty="0" smtClean="0"/>
              <a:t>ć, </a:t>
            </a:r>
            <a:r>
              <a:rPr lang="bs-Latn-BA" sz="2000" dirty="0" err="1" smtClean="0"/>
              <a:t>director</a:t>
            </a:r>
            <a:r>
              <a:rPr lang="bs-Latn-BA" sz="2000" dirty="0" smtClean="0"/>
              <a:t> </a:t>
            </a:r>
            <a:r>
              <a:rPr lang="bs-Latn-BA" sz="2000" dirty="0" err="1" smtClean="0">
                <a:hlinkClick r:id="rId3"/>
              </a:rPr>
              <a:t>almir.bijedic</a:t>
            </a:r>
            <a:r>
              <a:rPr lang="bs-Latn-BA" sz="2000" dirty="0" smtClean="0">
                <a:hlinkClick r:id="rId3"/>
              </a:rPr>
              <a:t>@</a:t>
            </a:r>
            <a:r>
              <a:rPr lang="bs-Latn-BA" sz="2000" dirty="0" err="1" smtClean="0">
                <a:hlinkClick r:id="rId3"/>
              </a:rPr>
              <a:t>fhmzbih.gov.ba</a:t>
            </a:r>
            <a:r>
              <a:rPr lang="bs-Latn-BA" sz="2000" dirty="0" smtClean="0"/>
              <a:t> </a:t>
            </a:r>
            <a:br>
              <a:rPr lang="bs-Latn-BA" sz="2000" dirty="0" smtClean="0"/>
            </a:br>
            <a:r>
              <a:rPr lang="bs-Latn-BA" sz="2000" dirty="0" smtClean="0"/>
              <a:t>Bakir Krajinovic, </a:t>
            </a:r>
            <a:r>
              <a:rPr lang="en-US" sz="2000" dirty="0" smtClean="0"/>
              <a:t>expert associate </a:t>
            </a:r>
            <a:r>
              <a:rPr lang="en-US" sz="2000" dirty="0" err="1" smtClean="0">
                <a:hlinkClick r:id="rId4"/>
              </a:rPr>
              <a:t>bakir.krajinovic</a:t>
            </a:r>
            <a:r>
              <a:rPr lang="bs-Latn-BA" sz="2000" dirty="0" smtClean="0">
                <a:hlinkClick r:id="rId4"/>
              </a:rPr>
              <a:t>@</a:t>
            </a:r>
            <a:r>
              <a:rPr lang="bs-Latn-BA" sz="2000" dirty="0" err="1" smtClean="0">
                <a:hlinkClick r:id="rId4"/>
              </a:rPr>
              <a:t>fhmzbih.gov.ba</a:t>
            </a:r>
            <a:r>
              <a:rPr lang="bs-Latn-BA" sz="2000" dirty="0" smtClean="0"/>
              <a:t> 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00528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b="1" dirty="0"/>
              <a:t>REGIONAL STAKEHOLDERS WORKSHOP TO IMPLEMENT THE WMO STRATEGY FOR SERVICE DELIVERY FOR NMHSs IN </a:t>
            </a:r>
            <a:r>
              <a:rPr lang="en-US" sz="1800" b="1" dirty="0" smtClean="0"/>
              <a:t>SOUTH-EAST </a:t>
            </a:r>
            <a:r>
              <a:rPr lang="en-US" sz="1800" b="1" dirty="0"/>
              <a:t>EUROPE</a:t>
            </a:r>
            <a:endParaRPr lang="en-US" sz="1800" dirty="0"/>
          </a:p>
          <a:p>
            <a:r>
              <a:rPr lang="en-US" sz="1800" dirty="0"/>
              <a:t> </a:t>
            </a:r>
            <a:r>
              <a:rPr lang="en-US" sz="1800" dirty="0" smtClean="0"/>
              <a:t>TIRANA</a:t>
            </a:r>
            <a:r>
              <a:rPr lang="en-US" sz="1800" dirty="0"/>
              <a:t>, ALBANIA, 17-21 OCTOBER 2016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altLang="en-US" dirty="0" err="1" smtClean="0">
                <a:latin typeface="Calibri" panose="020F0502020204030204" pitchFamily="34" charset="0"/>
              </a:rPr>
              <a:t>Meteoalarm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9555"/>
            <a:ext cx="4622442" cy="4747408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bs-Latn-BA" altLang="en-US" dirty="0">
                <a:latin typeface="Calibri" panose="020F0502020204030204" pitchFamily="34" charset="0"/>
              </a:rPr>
              <a:t>METEOALARM is the service, which </a:t>
            </a:r>
            <a:r>
              <a:rPr lang="bs-Latn-BA" altLang="en-US" dirty="0" err="1">
                <a:latin typeface="Calibri" panose="020F0502020204030204" pitchFamily="34" charset="0"/>
              </a:rPr>
              <a:t>combines</a:t>
            </a:r>
            <a:r>
              <a:rPr lang="bs-Latn-BA" altLang="en-US" dirty="0">
                <a:latin typeface="Calibri" panose="020F0502020204030204" pitchFamily="34" charset="0"/>
              </a:rPr>
              <a:t> the  </a:t>
            </a:r>
            <a:r>
              <a:rPr lang="bs-Latn-BA" altLang="en-US" dirty="0" err="1">
                <a:latin typeface="Calibri" panose="020F0502020204030204" pitchFamily="34" charset="0"/>
              </a:rPr>
              <a:t>forecasts</a:t>
            </a:r>
            <a:r>
              <a:rPr lang="bs-Latn-BA" altLang="en-US" dirty="0">
                <a:latin typeface="Calibri" panose="020F0502020204030204" pitchFamily="34" charset="0"/>
              </a:rPr>
              <a:t> of </a:t>
            </a:r>
            <a:r>
              <a:rPr lang="bs-Latn-BA" altLang="en-US" dirty="0" err="1">
                <a:latin typeface="Calibri" panose="020F0502020204030204" pitchFamily="34" charset="0"/>
              </a:rPr>
              <a:t>dangerous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meteorological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phenomena</a:t>
            </a:r>
            <a:r>
              <a:rPr lang="bs-Latn-BA" altLang="en-US" dirty="0">
                <a:latin typeface="Calibri" panose="020F0502020204030204" pitchFamily="34" charset="0"/>
              </a:rPr>
              <a:t> in Europe for the </a:t>
            </a:r>
            <a:r>
              <a:rPr lang="bs-Latn-BA" altLang="en-US" dirty="0" err="1">
                <a:latin typeface="Calibri" panose="020F0502020204030204" pitchFamily="34" charset="0"/>
              </a:rPr>
              <a:t>next</a:t>
            </a:r>
            <a:r>
              <a:rPr lang="bs-Latn-BA" altLang="en-US" dirty="0">
                <a:latin typeface="Calibri" panose="020F0502020204030204" pitchFamily="34" charset="0"/>
              </a:rPr>
              <a:t> 48 </a:t>
            </a:r>
            <a:r>
              <a:rPr lang="bs-Latn-BA" altLang="en-US" dirty="0" err="1">
                <a:latin typeface="Calibri" panose="020F0502020204030204" pitchFamily="34" charset="0"/>
              </a:rPr>
              <a:t>hours</a:t>
            </a:r>
            <a:r>
              <a:rPr lang="bs-Latn-BA" altLang="en-US" dirty="0">
                <a:latin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bs-Latn-BA" altLang="en-US" dirty="0" err="1" smtClean="0">
                <a:latin typeface="Calibri" panose="020F0502020204030204" pitchFamily="34" charset="0"/>
              </a:rPr>
              <a:t>Dangerous</a:t>
            </a:r>
            <a:r>
              <a:rPr lang="bs-Latn-BA" altLang="en-US" dirty="0" smtClean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meteorological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phenomena</a:t>
            </a:r>
            <a:r>
              <a:rPr lang="bs-Latn-BA" altLang="en-US" dirty="0">
                <a:latin typeface="Calibri" panose="020F0502020204030204" pitchFamily="34" charset="0"/>
              </a:rPr>
              <a:t> are </a:t>
            </a:r>
            <a:r>
              <a:rPr lang="bs-Latn-BA" altLang="en-US" dirty="0" err="1">
                <a:latin typeface="Calibri" panose="020F0502020204030204" pitchFamily="34" charset="0"/>
              </a:rPr>
              <a:t>presented</a:t>
            </a:r>
            <a:r>
              <a:rPr lang="bs-Latn-BA" altLang="en-US" dirty="0">
                <a:latin typeface="Calibri" panose="020F0502020204030204" pitchFamily="34" charset="0"/>
              </a:rPr>
              <a:t> in a </a:t>
            </a:r>
            <a:r>
              <a:rPr lang="bs-Latn-BA" altLang="en-US" dirty="0" err="1">
                <a:latin typeface="Calibri" panose="020F0502020204030204" pitchFamily="34" charset="0"/>
              </a:rPr>
              <a:t>simple</a:t>
            </a:r>
            <a:r>
              <a:rPr lang="bs-Latn-BA" altLang="en-US" dirty="0">
                <a:latin typeface="Calibri" panose="020F0502020204030204" pitchFamily="34" charset="0"/>
              </a:rPr>
              <a:t> and </a:t>
            </a:r>
            <a:r>
              <a:rPr lang="bs-Latn-BA" altLang="en-US" dirty="0" err="1">
                <a:latin typeface="Calibri" panose="020F0502020204030204" pitchFamily="34" charset="0"/>
              </a:rPr>
              <a:t>understandable</a:t>
            </a:r>
            <a:r>
              <a:rPr lang="bs-Latn-BA" altLang="en-US" dirty="0">
                <a:latin typeface="Calibri" panose="020F0502020204030204" pitchFamily="34" charset="0"/>
              </a:rPr>
              <a:t> way and are easily </a:t>
            </a:r>
            <a:r>
              <a:rPr lang="bs-Latn-BA" altLang="en-US" dirty="0" err="1">
                <a:latin typeface="Calibri" panose="020F0502020204030204" pitchFamily="34" charset="0"/>
              </a:rPr>
              <a:t>accessible</a:t>
            </a:r>
            <a:r>
              <a:rPr lang="bs-Latn-BA" altLang="en-US" dirty="0">
                <a:latin typeface="Calibri" panose="020F0502020204030204" pitchFamily="34" charset="0"/>
              </a:rPr>
              <a:t> to the </a:t>
            </a:r>
            <a:r>
              <a:rPr lang="bs-Latn-BA" altLang="en-US" dirty="0" err="1">
                <a:latin typeface="Calibri" panose="020F0502020204030204" pitchFamily="34" charset="0"/>
              </a:rPr>
              <a:t>public</a:t>
            </a:r>
            <a:r>
              <a:rPr lang="bs-Latn-BA" altLang="en-US" dirty="0">
                <a:latin typeface="Calibri" panose="020F0502020204030204" pitchFamily="34" charset="0"/>
              </a:rPr>
              <a:t>. </a:t>
            </a:r>
            <a:r>
              <a:rPr lang="bs-Latn-BA" altLang="en-US" dirty="0" err="1">
                <a:latin typeface="Calibri" panose="020F0502020204030204" pitchFamily="34" charset="0"/>
              </a:rPr>
              <a:t>Indicated</a:t>
            </a:r>
            <a:r>
              <a:rPr lang="bs-Latn-BA" altLang="en-US" dirty="0">
                <a:latin typeface="Calibri" panose="020F0502020204030204" pitchFamily="34" charset="0"/>
              </a:rPr>
              <a:t> by </a:t>
            </a:r>
            <a:r>
              <a:rPr lang="bs-Latn-BA" altLang="en-US" dirty="0" err="1">
                <a:latin typeface="Calibri" panose="020F0502020204030204" pitchFamily="34" charset="0"/>
              </a:rPr>
              <a:t>different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symbols</a:t>
            </a:r>
            <a:r>
              <a:rPr lang="bs-Latn-BA" altLang="en-US" dirty="0">
                <a:latin typeface="Calibri" panose="020F0502020204030204" pitchFamily="34" charset="0"/>
              </a:rPr>
              <a:t>, and </a:t>
            </a:r>
            <a:r>
              <a:rPr lang="bs-Latn-BA" altLang="en-US" dirty="0" err="1">
                <a:latin typeface="Calibri" panose="020F0502020204030204" pitchFamily="34" charset="0"/>
              </a:rPr>
              <a:t>their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intensity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colors</a:t>
            </a:r>
            <a:r>
              <a:rPr lang="bs-Latn-BA" altLang="en-US" dirty="0">
                <a:latin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bs-Latn-BA" altLang="en-US" dirty="0" err="1" smtClean="0">
                <a:latin typeface="Calibri" panose="020F0502020204030204" pitchFamily="34" charset="0"/>
              </a:rPr>
              <a:t>Within</a:t>
            </a:r>
            <a:r>
              <a:rPr lang="bs-Latn-BA" altLang="en-US" dirty="0" smtClean="0">
                <a:latin typeface="Calibri" panose="020F0502020204030204" pitchFamily="34" charset="0"/>
              </a:rPr>
              <a:t> </a:t>
            </a:r>
            <a:r>
              <a:rPr lang="bs-Latn-BA" altLang="en-US" dirty="0">
                <a:latin typeface="Calibri" panose="020F0502020204030204" pitchFamily="34" charset="0"/>
              </a:rPr>
              <a:t>the EMMA (</a:t>
            </a:r>
            <a:r>
              <a:rPr lang="bs-Latn-BA" altLang="en-US" dirty="0" err="1">
                <a:latin typeface="Calibri" panose="020F0502020204030204" pitchFamily="34" charset="0"/>
              </a:rPr>
              <a:t>European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Multiservice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Meteorological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Awareness</a:t>
            </a:r>
            <a:r>
              <a:rPr lang="bs-Latn-BA" altLang="en-US" dirty="0">
                <a:latin typeface="Calibri" panose="020F0502020204030204" pitchFamily="34" charset="0"/>
              </a:rPr>
              <a:t>) </a:t>
            </a:r>
            <a:r>
              <a:rPr lang="bs-Latn-BA" altLang="en-US" dirty="0" err="1">
                <a:latin typeface="Calibri" panose="020F0502020204030204" pitchFamily="34" charset="0"/>
              </a:rPr>
              <a:t>Federal</a:t>
            </a:r>
            <a:r>
              <a:rPr lang="bs-Latn-BA" altLang="en-US" dirty="0">
                <a:latin typeface="Calibri" panose="020F0502020204030204" pitchFamily="34" charset="0"/>
              </a:rPr>
              <a:t> </a:t>
            </a:r>
            <a:r>
              <a:rPr lang="bs-Latn-BA" altLang="en-US" dirty="0" err="1">
                <a:latin typeface="Calibri" panose="020F0502020204030204" pitchFamily="34" charset="0"/>
              </a:rPr>
              <a:t>Hydrometeorological</a:t>
            </a:r>
            <a:r>
              <a:rPr lang="bs-Latn-BA" altLang="en-US" dirty="0">
                <a:latin typeface="Calibri" panose="020F0502020204030204" pitchFamily="34" charset="0"/>
              </a:rPr>
              <a:t> Institute </a:t>
            </a:r>
            <a:r>
              <a:rPr lang="bs-Latn-BA" altLang="en-US" dirty="0" smtClean="0">
                <a:latin typeface="Calibri" panose="020F0502020204030204" pitchFamily="34" charset="0"/>
              </a:rPr>
              <a:t>01.02.2013.g</a:t>
            </a:r>
            <a:r>
              <a:rPr lang="bs-Latn-BA" altLang="en-US" dirty="0">
                <a:latin typeface="Calibri" panose="020F0502020204030204" pitchFamily="34" charset="0"/>
              </a:rPr>
              <a:t>. </a:t>
            </a:r>
            <a:r>
              <a:rPr lang="bs-Latn-BA" altLang="en-US" dirty="0" err="1">
                <a:latin typeface="Calibri" panose="020F0502020204030204" pitchFamily="34" charset="0"/>
              </a:rPr>
              <a:t>become</a:t>
            </a:r>
            <a:r>
              <a:rPr lang="bs-Latn-BA" altLang="en-US" dirty="0">
                <a:latin typeface="Calibri" panose="020F0502020204030204" pitchFamily="34" charset="0"/>
              </a:rPr>
              <a:t> a </a:t>
            </a:r>
            <a:r>
              <a:rPr lang="bs-Latn-BA" altLang="en-US" dirty="0" err="1">
                <a:latin typeface="Calibri" panose="020F0502020204030204" pitchFamily="34" charset="0"/>
              </a:rPr>
              <a:t>member</a:t>
            </a:r>
            <a:r>
              <a:rPr lang="bs-Latn-BA" altLang="en-US" dirty="0">
                <a:latin typeface="Calibri" panose="020F0502020204030204" pitchFamily="34" charset="0"/>
              </a:rPr>
              <a:t> of METEOALARM.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bs-Latn-BA" altLang="en-US" u="sng" dirty="0" smtClean="0">
                <a:latin typeface="Calibri" panose="020F0502020204030204" pitchFamily="34" charset="0"/>
                <a:hlinkClick r:id="rId2"/>
              </a:rPr>
              <a:t>http</a:t>
            </a:r>
            <a:r>
              <a:rPr lang="bs-Latn-BA" altLang="en-US" u="sng" dirty="0">
                <a:latin typeface="Calibri" panose="020F0502020204030204" pitchFamily="34" charset="0"/>
                <a:hlinkClick r:id="rId2"/>
              </a:rPr>
              <a:t>://www.meteoalarm.eu</a:t>
            </a:r>
            <a:r>
              <a:rPr lang="bs-Latn-BA" altLang="en-US" u="sng" dirty="0" smtClean="0">
                <a:latin typeface="Calibri" panose="020F0502020204030204" pitchFamily="34" charset="0"/>
                <a:hlinkClick r:id="rId2"/>
              </a:rPr>
              <a:t>/</a:t>
            </a:r>
            <a:r>
              <a:rPr lang="en-US" altLang="en-US" u="sng" dirty="0" smtClean="0">
                <a:latin typeface="Calibri" panose="020F0502020204030204" pitchFamily="34" charset="0"/>
              </a:rPr>
              <a:t> </a:t>
            </a:r>
            <a:endParaRPr lang="bs-Latn-BA" altLang="en-US" u="sng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056" y="188494"/>
            <a:ext cx="2815930" cy="268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42" y="223790"/>
            <a:ext cx="3055475" cy="265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84" y="2954671"/>
            <a:ext cx="4410544" cy="37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298" y="365125"/>
            <a:ext cx="28795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Hydrological monitoring and reports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52" b="6991"/>
          <a:stretch/>
        </p:blipFill>
        <p:spPr>
          <a:xfrm>
            <a:off x="268667" y="119465"/>
            <a:ext cx="7739489" cy="3142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5" t="9288" r="5293" b="4973"/>
          <a:stretch/>
        </p:blipFill>
        <p:spPr>
          <a:xfrm>
            <a:off x="268667" y="3261911"/>
            <a:ext cx="7662930" cy="3316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218" t="10695" r="42115" b="16417"/>
          <a:stretch/>
        </p:blipFill>
        <p:spPr>
          <a:xfrm>
            <a:off x="6156102" y="2231022"/>
            <a:ext cx="5917266" cy="417333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07" y="171941"/>
            <a:ext cx="10515600" cy="1325563"/>
          </a:xfrm>
        </p:spPr>
        <p:txBody>
          <a:bodyPr/>
          <a:lstStyle/>
          <a:p>
            <a:r>
              <a:rPr lang="en-US" dirty="0" smtClean="0"/>
              <a:t>SPI monitoring               and                   outlook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78" y="1284712"/>
            <a:ext cx="4417602" cy="4351338"/>
          </a:xfrm>
          <a:prstGeom prst="rect">
            <a:avLst/>
          </a:prstGeom>
        </p:spPr>
      </p:pic>
      <p:pic>
        <p:nvPicPr>
          <p:cNvPr id="5122" name="Picture 2" descr="http://www.fhmzbih.gov.ba/podaci/sussa/SPI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06" y="1284712"/>
            <a:ext cx="441736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7" t="11928" r="18854" b="21698"/>
          <a:stretch/>
        </p:blipFill>
        <p:spPr>
          <a:xfrm>
            <a:off x="2523445" y="3284112"/>
            <a:ext cx="7265462" cy="3348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2304" y="2279561"/>
            <a:ext cx="2781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Monitoring and prediction of evapotranspiration using </a:t>
            </a:r>
            <a:r>
              <a:rPr lang="en-US" i="1" dirty="0" smtClean="0"/>
              <a:t>Hargreaves</a:t>
            </a:r>
            <a:r>
              <a:rPr lang="en-US" dirty="0" smtClean="0"/>
              <a:t> </a:t>
            </a:r>
            <a:r>
              <a:rPr lang="en-US" dirty="0" err="1" smtClean="0"/>
              <a:t>metod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3" y="205133"/>
            <a:ext cx="10515600" cy="6402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Monthly, seasonal and annual bulletins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59783" y="3829624"/>
            <a:ext cx="2365226" cy="2870372"/>
            <a:chOff x="1751823" y="3717032"/>
            <a:chExt cx="2100097" cy="3024336"/>
          </a:xfrm>
        </p:grpSpPr>
        <p:sp>
          <p:nvSpPr>
            <p:cNvPr id="5" name="Rectangle 4"/>
            <p:cNvSpPr/>
            <p:nvPr/>
          </p:nvSpPr>
          <p:spPr>
            <a:xfrm>
              <a:off x="1763688" y="3717032"/>
              <a:ext cx="2088232" cy="3024336"/>
            </a:xfrm>
            <a:prstGeom prst="rect">
              <a:avLst/>
            </a:prstGeom>
            <a:solidFill>
              <a:srgbClr val="AAEAFC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zrak-2015-page-00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983" y="3861048"/>
              <a:ext cx="1679913" cy="237626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51823" y="6206719"/>
              <a:ext cx="2088232" cy="5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5600" lvl="0" indent="-355600" algn="ctr">
                <a:spcBef>
                  <a:spcPts val="450"/>
                </a:spcBef>
                <a:buClr>
                  <a:srgbClr val="0BD0D9"/>
                </a:buClr>
                <a:buSzPts val="1700"/>
              </a:pP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Annual air quality report in FBiH  2015.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98949" y="966344"/>
            <a:ext cx="4273352" cy="2966587"/>
            <a:chOff x="395536" y="4293096"/>
            <a:chExt cx="2664296" cy="2282190"/>
          </a:xfrm>
        </p:grpSpPr>
        <p:sp>
          <p:nvSpPr>
            <p:cNvPr id="9" name="Rectangle 8"/>
            <p:cNvSpPr/>
            <p:nvPr/>
          </p:nvSpPr>
          <p:spPr>
            <a:xfrm>
              <a:off x="395536" y="4293096"/>
              <a:ext cx="2664296" cy="2160240"/>
            </a:xfrm>
            <a:prstGeom prst="rect">
              <a:avLst/>
            </a:prstGeom>
            <a:solidFill>
              <a:srgbClr val="AAEAFC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552" y="4365104"/>
              <a:ext cx="2376264" cy="16812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5536" y="6021288"/>
              <a:ext cx="26642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Catalogue of</a:t>
              </a: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</a:t>
              </a:r>
              <a:r>
                <a:rPr kumimoji="0" lang="en-US" sz="1000" b="1" i="0" u="none" strike="noStrike" cap="none" normalizeH="0" baseline="0" dirty="0" err="1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Earthquace</a:t>
              </a: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s</a:t>
              </a: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for period 2011. - 2015.</a:t>
              </a:r>
              <a:endParaRPr kumimoji="0" lang="bs-Latn-BA" sz="1000" b="1" i="0" u="none" strike="noStrike" cap="none" normalizeH="0" baseline="0" dirty="0" smtClean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itchFamily="2" charset="-122"/>
              </a:endParaRPr>
            </a:p>
            <a:p>
              <a:pPr algn="ctr"/>
              <a:endParaRPr lang="en-US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6824" y="3829624"/>
            <a:ext cx="2057805" cy="2908615"/>
            <a:chOff x="3707904" y="908720"/>
            <a:chExt cx="2088232" cy="3024336"/>
          </a:xfrm>
        </p:grpSpPr>
        <p:sp>
          <p:nvSpPr>
            <p:cNvPr id="13" name="Rectangle 12"/>
            <p:cNvSpPr/>
            <p:nvPr/>
          </p:nvSpPr>
          <p:spPr>
            <a:xfrm>
              <a:off x="3707904" y="908720"/>
              <a:ext cx="2088232" cy="3024336"/>
            </a:xfrm>
            <a:prstGeom prst="rect">
              <a:avLst/>
            </a:prstGeom>
            <a:solidFill>
              <a:srgbClr val="AAEAFC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G201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3928" y="1052736"/>
              <a:ext cx="1704131" cy="241046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707904" y="3542819"/>
              <a:ext cx="20882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5600" lvl="0" indent="-355600" algn="ctr">
                <a:spcBef>
                  <a:spcPts val="450"/>
                </a:spcBef>
                <a:buClr>
                  <a:srgbClr val="0BD0D9"/>
                </a:buClr>
                <a:buSzPts val="1700"/>
              </a:pP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Meteorological annual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1211" y="1001543"/>
            <a:ext cx="2189533" cy="2771728"/>
            <a:chOff x="329509" y="3864161"/>
            <a:chExt cx="1753200" cy="2383200"/>
          </a:xfrm>
        </p:grpSpPr>
        <p:sp>
          <p:nvSpPr>
            <p:cNvPr id="17" name="Rectangle 16"/>
            <p:cNvSpPr/>
            <p:nvPr/>
          </p:nvSpPr>
          <p:spPr>
            <a:xfrm>
              <a:off x="329509" y="3864161"/>
              <a:ext cx="1753200" cy="2383200"/>
            </a:xfrm>
            <a:prstGeom prst="rect">
              <a:avLst/>
            </a:prstGeom>
            <a:solidFill>
              <a:srgbClr val="AAEAFC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emisija-zag-tvari-iz-mob-izvora-KS-page-0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522" y="3952098"/>
              <a:ext cx="1369388" cy="176195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68853" y="5661248"/>
              <a:ext cx="1670334" cy="430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450"/>
                </a:spcBef>
                <a:buClr>
                  <a:srgbClr val="0BD0D9"/>
                </a:buClr>
                <a:buSzPts val="1700"/>
              </a:pP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Report of air pollutant  emission</a:t>
              </a:r>
              <a:r>
                <a:rPr kumimoji="0" lang="bs-Latn-BA" sz="1000" b="1" i="0" u="none" strike="noStrike" cap="none" normalizeH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</a:t>
              </a: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0461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from mobile sources in FBiH in 2014.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823" y="978794"/>
            <a:ext cx="2057805" cy="2802637"/>
            <a:chOff x="3059832" y="908720"/>
            <a:chExt cx="2088232" cy="3024336"/>
          </a:xfrm>
        </p:grpSpPr>
        <p:sp>
          <p:nvSpPr>
            <p:cNvPr id="21" name="Rectangle 20"/>
            <p:cNvSpPr/>
            <p:nvPr/>
          </p:nvSpPr>
          <p:spPr>
            <a:xfrm>
              <a:off x="3059832" y="908720"/>
              <a:ext cx="2088232" cy="3024336"/>
            </a:xfrm>
            <a:prstGeom prst="rect">
              <a:avLst/>
            </a:prstGeom>
            <a:solidFill>
              <a:srgbClr val="04617B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/>
            <p:nvPr/>
          </p:nvPicPr>
          <p:blipFill>
            <a:blip r:embed="rId6" cstate="print"/>
            <a:srcRect l="32362" t="16378" r="33307" b="5459"/>
            <a:stretch>
              <a:fillRect/>
            </a:stretch>
          </p:blipFill>
          <p:spPr bwMode="auto">
            <a:xfrm>
              <a:off x="3275856" y="1124744"/>
              <a:ext cx="1728192" cy="23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059832" y="3542819"/>
              <a:ext cx="20882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5600" lvl="0" indent="-355600" algn="ctr">
                <a:spcBef>
                  <a:spcPts val="450"/>
                </a:spcBef>
                <a:buClr>
                  <a:srgbClr val="0BD0D9"/>
                </a:buClr>
                <a:buSzPts val="1700"/>
              </a:pP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Hydrological annual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20546" y="3829624"/>
            <a:ext cx="2183320" cy="2908614"/>
            <a:chOff x="3707904" y="3212976"/>
            <a:chExt cx="2088232" cy="3024336"/>
          </a:xfrm>
        </p:grpSpPr>
        <p:sp>
          <p:nvSpPr>
            <p:cNvPr id="25" name="Rectangle 24"/>
            <p:cNvSpPr/>
            <p:nvPr/>
          </p:nvSpPr>
          <p:spPr>
            <a:xfrm>
              <a:off x="3707904" y="3212976"/>
              <a:ext cx="2088232" cy="3024336"/>
            </a:xfrm>
            <a:prstGeom prst="rect">
              <a:avLst/>
            </a:prstGeom>
            <a:solidFill>
              <a:srgbClr val="04617B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/>
            <p:nvPr/>
          </p:nvPicPr>
          <p:blipFill>
            <a:blip r:embed="rId7" cstate="print"/>
            <a:srcRect l="34961" t="18478" r="36142" b="12598"/>
            <a:stretch>
              <a:fillRect/>
            </a:stretch>
          </p:blipFill>
          <p:spPr bwMode="auto">
            <a:xfrm>
              <a:off x="3840135" y="3320393"/>
              <a:ext cx="1765745" cy="2540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3707904" y="5919083"/>
              <a:ext cx="208823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5600" lvl="0" indent="-355600" algn="ctr">
                <a:spcBef>
                  <a:spcPts val="450"/>
                </a:spcBef>
                <a:buClr>
                  <a:srgbClr val="0BD0D9"/>
                </a:buClr>
                <a:buSzPts val="1700"/>
              </a:pPr>
              <a:r>
                <a:rPr kumimoji="0" lang="bs-Latn-BA" sz="1000" b="1" i="0" u="none" strike="noStrike" cap="none" normalizeH="0" baseline="0" dirty="0" smtClean="0">
                  <a:ln>
                    <a:noFill/>
                  </a:ln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Phenological annual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73146" y="966504"/>
            <a:ext cx="2404589" cy="2806766"/>
            <a:chOff x="284184" y="3830400"/>
            <a:chExt cx="1801799" cy="2383200"/>
          </a:xfrm>
        </p:grpSpPr>
        <p:sp>
          <p:nvSpPr>
            <p:cNvPr id="33" name="Rectangle 32"/>
            <p:cNvSpPr/>
            <p:nvPr/>
          </p:nvSpPr>
          <p:spPr>
            <a:xfrm>
              <a:off x="284184" y="3830400"/>
              <a:ext cx="1753200" cy="2383200"/>
            </a:xfrm>
            <a:prstGeom prst="rect">
              <a:avLst/>
            </a:prstGeom>
            <a:solidFill>
              <a:srgbClr val="04617B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5783" y="4667952"/>
              <a:ext cx="1800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450"/>
                </a:spcBef>
                <a:buClr>
                  <a:srgbClr val="0BD0D9"/>
                </a:buClr>
                <a:buSzPts val="1700"/>
              </a:pPr>
              <a:r>
                <a:rPr lang="bs-Latn-BA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A</a:t>
              </a:r>
              <a:r>
                <a:rPr lang="en-US" sz="1000" b="1" dirty="0" err="1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ir</a:t>
              </a:r>
              <a:r>
                <a:rPr lang="en-US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quality</a:t>
              </a:r>
              <a:r>
                <a:rPr lang="bs-Latn-BA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m</a:t>
              </a:r>
              <a:r>
                <a:rPr lang="en-US" sz="1000" b="1" dirty="0" err="1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onitoring</a:t>
              </a:r>
              <a:r>
                <a:rPr lang="en-US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 in BiH 1955-1992, </a:t>
              </a:r>
              <a:r>
                <a:rPr lang="bs-Latn-BA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/>
              </a:r>
              <a:br>
                <a:rPr lang="bs-Latn-BA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</a:br>
              <a:r>
                <a:rPr lang="en-US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historical data transmitted</a:t>
              </a:r>
              <a:r>
                <a:rPr lang="bs-Latn-BA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/>
              </a:r>
              <a:br>
                <a:rPr lang="bs-Latn-BA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</a:br>
              <a:r>
                <a:rPr lang="en-US" sz="1000" b="1" dirty="0" smtClean="0">
                  <a:solidFill>
                    <a:srgbClr val="AAEAF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宋体" pitchFamily="2" charset="-122"/>
                </a:rPr>
                <a:t>in a digital format</a:t>
              </a:r>
              <a:endParaRPr kumimoji="0" lang="bs-Latn-BA" sz="1000" b="1" i="0" u="none" strike="noStrike" cap="none" normalizeH="0" baseline="0" dirty="0" smtClean="0">
                <a:ln>
                  <a:noFill/>
                </a:ln>
                <a:solidFill>
                  <a:srgbClr val="AAE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8488" t="12984" r="29445" b="12015"/>
          <a:stretch/>
        </p:blipFill>
        <p:spPr>
          <a:xfrm>
            <a:off x="7485586" y="3895419"/>
            <a:ext cx="2109175" cy="2773567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1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Air quality monitoring and reporting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" t="13096" r="1298" b="19422"/>
          <a:stretch/>
        </p:blipFill>
        <p:spPr>
          <a:xfrm>
            <a:off x="1522475" y="1931829"/>
            <a:ext cx="9147049" cy="35288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Phonological observations and publications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38" t="38254" r="28423" b="9063"/>
          <a:stretch/>
        </p:blipFill>
        <p:spPr>
          <a:xfrm>
            <a:off x="2237980" y="1305128"/>
            <a:ext cx="7896344" cy="3915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70490"/>
            <a:ext cx="918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international phonological gardens in Sarajevo, Ivan </a:t>
            </a:r>
            <a:r>
              <a:rPr lang="en-US" dirty="0" err="1" smtClean="0"/>
              <a:t>Sedlo</a:t>
            </a:r>
            <a:r>
              <a:rPr lang="en-US" dirty="0" smtClean="0"/>
              <a:t> and Mostar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36" y="184821"/>
            <a:ext cx="10515600" cy="4591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monitoring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767" t="30854" r="16608" b="6399"/>
          <a:stretch/>
        </p:blipFill>
        <p:spPr>
          <a:xfrm>
            <a:off x="915474" y="811370"/>
            <a:ext cx="2120204" cy="280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797" t="31470" r="16874" b="6910"/>
          <a:stretch/>
        </p:blipFill>
        <p:spPr>
          <a:xfrm>
            <a:off x="4459845" y="826434"/>
            <a:ext cx="2120869" cy="2790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4820" t="20906" r="24396" b="7263"/>
          <a:stretch/>
        </p:blipFill>
        <p:spPr>
          <a:xfrm>
            <a:off x="8062176" y="811370"/>
            <a:ext cx="2159737" cy="2833352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 l="2997" t="27992" r="3997" b="7998"/>
          <a:stretch>
            <a:fillRect/>
          </a:stretch>
        </p:blipFill>
        <p:spPr bwMode="auto">
          <a:xfrm>
            <a:off x="2884410" y="3644722"/>
            <a:ext cx="5654284" cy="309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1558" y="141668"/>
            <a:ext cx="2008031" cy="1325563"/>
          </a:xfrm>
        </p:spPr>
        <p:txBody>
          <a:bodyPr/>
          <a:lstStyle/>
          <a:p>
            <a:r>
              <a:rPr lang="en-US" dirty="0" smtClean="0"/>
              <a:t>Archive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598" t="18355" r="26185" b="46398"/>
          <a:stretch/>
        </p:blipFill>
        <p:spPr>
          <a:xfrm>
            <a:off x="465627" y="351090"/>
            <a:ext cx="2558651" cy="3332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480" t="58407" r="26277" b="23107"/>
          <a:stretch/>
        </p:blipFill>
        <p:spPr>
          <a:xfrm>
            <a:off x="3218828" y="1160313"/>
            <a:ext cx="3700466" cy="2523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280" t="63864" r="60030" b="7790"/>
          <a:stretch/>
        </p:blipFill>
        <p:spPr>
          <a:xfrm>
            <a:off x="8551572" y="141667"/>
            <a:ext cx="3537397" cy="5273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480" t="34639" r="14399" b="24868"/>
          <a:stretch/>
        </p:blipFill>
        <p:spPr>
          <a:xfrm>
            <a:off x="282003" y="3899444"/>
            <a:ext cx="8269569" cy="28473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60337"/>
            <a:ext cx="11045825" cy="6016626"/>
          </a:xfrm>
        </p:spPr>
        <p:txBody>
          <a:bodyPr/>
          <a:lstStyle/>
          <a:p>
            <a:r>
              <a:rPr lang="en-US" dirty="0" smtClean="0"/>
              <a:t>All our products are available  on </a:t>
            </a:r>
            <a:r>
              <a:rPr lang="en-US" dirty="0" smtClean="0">
                <a:hlinkClick r:id="rId2"/>
              </a:rPr>
              <a:t>website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We have </a:t>
            </a:r>
            <a:r>
              <a:rPr lang="en-US" dirty="0" smtClean="0">
                <a:hlinkClick r:id="rId3"/>
              </a:rPr>
              <a:t>mob app </a:t>
            </a:r>
            <a:r>
              <a:rPr lang="en-US" dirty="0" smtClean="0"/>
              <a:t>for the all types of forecast</a:t>
            </a:r>
          </a:p>
          <a:p>
            <a:pPr marL="0" indent="0">
              <a:buNone/>
            </a:pPr>
            <a:r>
              <a:rPr lang="en-US" sz="1800" dirty="0" smtClean="0"/>
              <a:t>Feedback information by email, phone and face to face with users…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639" r="41718" b="9375"/>
          <a:stretch/>
        </p:blipFill>
        <p:spPr>
          <a:xfrm>
            <a:off x="452591" y="1639468"/>
            <a:ext cx="6637111" cy="5067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084" y="160338"/>
            <a:ext cx="3685360" cy="6546232"/>
          </a:xfrm>
          <a:prstGeom prst="rect">
            <a:avLst/>
          </a:prstGeom>
        </p:spPr>
      </p:pic>
      <p:sp>
        <p:nvSpPr>
          <p:cNvPr id="2" name="AutoShape 2" descr="Image result for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twitte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88" y="2493489"/>
            <a:ext cx="624042" cy="50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acebook logo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07" y="1516565"/>
            <a:ext cx="750148" cy="75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6307" y="594517"/>
            <a:ext cx="702223" cy="70222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sectors which use our products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10000"/>
          </a:bodyPr>
          <a:lstStyle/>
          <a:p>
            <a:r>
              <a:rPr lang="en-US" dirty="0" smtClean="0"/>
              <a:t>Civil protections on Federal and canton level</a:t>
            </a:r>
          </a:p>
          <a:p>
            <a:r>
              <a:rPr lang="en-US" dirty="0" smtClean="0"/>
              <a:t>Public authorities on Federal, canton and municipality level </a:t>
            </a:r>
          </a:p>
          <a:p>
            <a:pPr lvl="1"/>
            <a:r>
              <a:rPr lang="en-US" dirty="0"/>
              <a:t>The Ministry of Internal Affairs of the Federation of Bosnia and Herzegovina</a:t>
            </a:r>
            <a:endParaRPr lang="en-US" dirty="0" smtClean="0"/>
          </a:p>
          <a:p>
            <a:r>
              <a:rPr lang="en-US" dirty="0" smtClean="0"/>
              <a:t>Agriculture, private and public </a:t>
            </a:r>
          </a:p>
          <a:p>
            <a:r>
              <a:rPr lang="en-US" dirty="0" smtClean="0"/>
              <a:t>Infrastructure, public companies roads and motorways of FBIH</a:t>
            </a:r>
          </a:p>
          <a:p>
            <a:r>
              <a:rPr lang="en-US" dirty="0" smtClean="0"/>
              <a:t>Water agencies</a:t>
            </a:r>
          </a:p>
          <a:p>
            <a:r>
              <a:rPr lang="en-US" dirty="0" smtClean="0"/>
              <a:t>Environment agencies</a:t>
            </a:r>
          </a:p>
          <a:p>
            <a:endParaRPr lang="en-US" dirty="0"/>
          </a:p>
          <a:p>
            <a:r>
              <a:rPr lang="en-US" dirty="0" smtClean="0"/>
              <a:t>Energy sector</a:t>
            </a:r>
          </a:p>
          <a:p>
            <a:pPr lvl="1"/>
            <a:r>
              <a:rPr lang="en-US" dirty="0" smtClean="0"/>
              <a:t>heating companies</a:t>
            </a:r>
          </a:p>
          <a:p>
            <a:r>
              <a:rPr lang="en-US" dirty="0" smtClean="0"/>
              <a:t>Media, TV, Radio, etc. </a:t>
            </a:r>
          </a:p>
          <a:p>
            <a:r>
              <a:rPr lang="en-US" dirty="0" smtClean="0"/>
              <a:t>General public</a:t>
            </a:r>
          </a:p>
          <a:p>
            <a:r>
              <a:rPr lang="en-US" dirty="0" smtClean="0"/>
              <a:t>Insurance companies</a:t>
            </a:r>
          </a:p>
          <a:p>
            <a:r>
              <a:rPr lang="en-US" dirty="0" smtClean="0"/>
              <a:t>Health sector</a:t>
            </a:r>
          </a:p>
          <a:p>
            <a:r>
              <a:rPr lang="en-US" dirty="0" smtClean="0"/>
              <a:t>Neighboring NMHSs and other similar agencies on international level </a:t>
            </a:r>
          </a:p>
          <a:p>
            <a:r>
              <a:rPr lang="en-US" dirty="0" smtClean="0"/>
              <a:t>Research and universities</a:t>
            </a:r>
          </a:p>
          <a:p>
            <a:r>
              <a:rPr lang="en-US" dirty="0"/>
              <a:t>Primary and secondary schools for educational </a:t>
            </a:r>
            <a:r>
              <a:rPr lang="en-US" dirty="0" smtClean="0"/>
              <a:t>purposes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1983"/>
            <a:ext cx="10515600" cy="4154979"/>
          </a:xfrm>
        </p:spPr>
        <p:txBody>
          <a:bodyPr/>
          <a:lstStyle/>
          <a:p>
            <a:r>
              <a:rPr lang="bs-Latn-BA" dirty="0" smtClean="0">
                <a:latin typeface="Arial" panose="020B0604020202020204" pitchFamily="34" charset="0"/>
                <a:cs typeface="Arial" panose="020B0604020202020204" pitchFamily="34" charset="0"/>
              </a:rPr>
              <a:t>History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D</a:t>
            </a:r>
            <a:r>
              <a:rPr lang="en-US" dirty="0" smtClean="0"/>
              <a:t>uties and regulations </a:t>
            </a:r>
          </a:p>
          <a:p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bs-Latn-BA" altLang="en-US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Bookman Old Style" pitchFamily="16" charset="0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latin typeface="Bookman Old Style" pitchFamily="16" charset="0"/>
            </a:endParaRP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Bookman Old Style" pitchFamily="16" charset="0"/>
              </a:rPr>
              <a:t>Only </a:t>
            </a:r>
            <a:r>
              <a:rPr lang="en-US" dirty="0" smtClean="0">
                <a:solidFill>
                  <a:srgbClr val="FF0000"/>
                </a:solidFill>
                <a:latin typeface="Bookman Old Style" pitchFamily="16" charset="0"/>
              </a:rPr>
              <a:t>20 slides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 descr="Image result for agenda for presen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31" y="1568048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attention.</a:t>
            </a:r>
            <a:endParaRPr lang="en-US" dirty="0"/>
          </a:p>
        </p:txBody>
      </p:sp>
      <p:pic>
        <p:nvPicPr>
          <p:cNvPr id="4" name="Content Placeholder 3" descr="zavod-slik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8726" y="1825625"/>
            <a:ext cx="6554547" cy="43513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36" y="87938"/>
            <a:ext cx="4402965" cy="1325563"/>
          </a:xfrm>
        </p:spPr>
        <p:txBody>
          <a:bodyPr/>
          <a:lstStyle/>
          <a:p>
            <a:r>
              <a:rPr lang="en-US" dirty="0" smtClean="0"/>
              <a:t>History of FHMS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3501"/>
            <a:ext cx="4712726" cy="1806217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The history of meteorological service in Bosnia and Herzegovina began in the </a:t>
            </a:r>
            <a:r>
              <a:rPr lang="bs-Latn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19th century during the Austro Hungarian occupation. The military, for its own needs, set up weather stations in</a:t>
            </a:r>
            <a:r>
              <a:rPr lang="bs-Latn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bs-Latn-B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Sarajevo – 1892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Mostar -1898</a:t>
            </a:r>
          </a:p>
          <a:p>
            <a:pPr lvl="1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Tuzla – 1898</a:t>
            </a:r>
          </a:p>
          <a:p>
            <a:r>
              <a:rPr lang="en-US" sz="6400" b="1" dirty="0" smtClean="0">
                <a:solidFill>
                  <a:srgbClr val="C00000"/>
                </a:solidFill>
                <a:effectLst/>
              </a:rPr>
              <a:t>Next year we will celebrate 125 years of service…..</a:t>
            </a:r>
          </a:p>
          <a:p>
            <a:pPr marL="0" indent="0">
              <a:buNone/>
            </a:pPr>
            <a:endParaRPr lang="en-US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20" y="3644720"/>
            <a:ext cx="2051752" cy="262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810" y="3630796"/>
            <a:ext cx="2459111" cy="2620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17" y="3658644"/>
            <a:ext cx="1888109" cy="2593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72" y="3644719"/>
            <a:ext cx="2128026" cy="2726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72" y="349157"/>
            <a:ext cx="5195949" cy="310025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smtClean="0">
                <a:latin typeface="Bookman Old Style" pitchFamily="16" charset="0"/>
              </a:rPr>
              <a:t>The scope of work of the Federal </a:t>
            </a:r>
            <a:r>
              <a:rPr lang="en-US" sz="3600" dirty="0" err="1" smtClean="0">
                <a:latin typeface="Bookman Old Style" pitchFamily="16" charset="0"/>
              </a:rPr>
              <a:t>Hydrometeorological</a:t>
            </a:r>
            <a:r>
              <a:rPr lang="en-US" sz="3600" dirty="0" smtClean="0">
                <a:latin typeface="Bookman Old Style" pitchFamily="16" charset="0"/>
              </a:rPr>
              <a:t> Service </a:t>
            </a:r>
            <a:r>
              <a:rPr lang="bs-Latn-BA" sz="3600" dirty="0" smtClean="0">
                <a:latin typeface="Bookman Old Style" pitchFamily="16" charset="0"/>
              </a:rPr>
              <a:t>(FHMS)</a:t>
            </a:r>
            <a:r>
              <a:rPr lang="en-US" sz="3600" dirty="0" smtClean="0">
                <a:latin typeface="Bookman Old Style" pitchFamily="16" charset="0"/>
              </a:rPr>
              <a:t>: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3175" algn="just">
              <a:tabLst>
                <a:tab pos="720725" algn="l"/>
                <a:tab pos="1169988" algn="l"/>
                <a:tab pos="1619250" algn="l"/>
                <a:tab pos="2068513" algn="l"/>
                <a:tab pos="2517775" algn="l"/>
                <a:tab pos="2967038" algn="l"/>
                <a:tab pos="3416300" algn="l"/>
                <a:tab pos="3865563" algn="l"/>
                <a:tab pos="4314825" algn="l"/>
                <a:tab pos="4764088" algn="l"/>
                <a:tab pos="5213350" algn="l"/>
                <a:tab pos="5662613" algn="l"/>
                <a:tab pos="6111875" algn="l"/>
                <a:tab pos="6561138" algn="l"/>
                <a:tab pos="7010400" algn="l"/>
                <a:tab pos="7459663" algn="l"/>
                <a:tab pos="7908925" algn="l"/>
                <a:tab pos="8358188" algn="l"/>
                <a:tab pos="8807450" algn="l"/>
                <a:tab pos="9256713" algn="l"/>
              </a:tabLst>
            </a:pPr>
            <a:r>
              <a:rPr lang="bs-Latn-BA" sz="1600" dirty="0" smtClean="0"/>
              <a:t>FHMS</a:t>
            </a:r>
            <a:r>
              <a:rPr lang="en-US" sz="1600" dirty="0" smtClean="0"/>
              <a:t> </a:t>
            </a:r>
            <a:r>
              <a:rPr lang="en-US" sz="1600" dirty="0"/>
              <a:t>performs professional and other activities within the competence of the Federation referring to:</a:t>
            </a:r>
          </a:p>
          <a:p>
            <a:pPr algn="just"/>
            <a:r>
              <a:rPr lang="en-US" sz="1600" dirty="0" smtClean="0"/>
              <a:t>development </a:t>
            </a:r>
            <a:r>
              <a:rPr lang="en-US" sz="1600" dirty="0"/>
              <a:t>and functioning of meteorological, hydrological</a:t>
            </a:r>
            <a:r>
              <a:rPr lang="bs-Latn-BA" sz="1600" dirty="0"/>
              <a:t>, </a:t>
            </a:r>
            <a:r>
              <a:rPr lang="en-US" sz="1600" dirty="0"/>
              <a:t>seismic activities and environmental quality;</a:t>
            </a:r>
          </a:p>
          <a:p>
            <a:pPr algn="just"/>
            <a:r>
              <a:rPr lang="en-US" sz="1600" dirty="0" smtClean="0"/>
              <a:t>exploration </a:t>
            </a:r>
            <a:r>
              <a:rPr lang="en-US" sz="1600" dirty="0"/>
              <a:t>of atmosphere, water resources, environmental quality (air, water and soil) and seismological processes;</a:t>
            </a:r>
          </a:p>
          <a:p>
            <a:pPr algn="just"/>
            <a:r>
              <a:rPr lang="en-US" sz="1600" dirty="0" smtClean="0"/>
              <a:t>collecting</a:t>
            </a:r>
            <a:r>
              <a:rPr lang="en-US" sz="1600" dirty="0"/>
              <a:t>, processing and publishing data from the scope of interest for the Federation </a:t>
            </a:r>
            <a:r>
              <a:rPr lang="bs-Latn-BA" sz="1600" dirty="0"/>
              <a:t> BH </a:t>
            </a:r>
            <a:r>
              <a:rPr lang="en-US" sz="1600" dirty="0"/>
              <a:t>and</a:t>
            </a:r>
            <a:r>
              <a:rPr lang="bs-Latn-BA" sz="1600" dirty="0"/>
              <a:t> </a:t>
            </a:r>
            <a:r>
              <a:rPr lang="en-US" sz="1600" dirty="0"/>
              <a:t>  other tasks in the field of meteorology, hydrology, environmental quality and seismology.</a:t>
            </a:r>
          </a:p>
          <a:p>
            <a:pPr algn="just"/>
            <a:r>
              <a:rPr lang="en-US" sz="1600" dirty="0" smtClean="0"/>
              <a:t>The </a:t>
            </a:r>
            <a:r>
              <a:rPr lang="en-US" sz="1600" dirty="0"/>
              <a:t>Law on Federal Ministries and other bodies of the Federal </a:t>
            </a:r>
            <a:r>
              <a:rPr lang="en-US" sz="1600" dirty="0" smtClean="0"/>
              <a:t>Administration</a:t>
            </a:r>
            <a:endParaRPr lang="en-US" sz="1600" dirty="0"/>
          </a:p>
          <a:p>
            <a:pPr algn="just"/>
            <a:r>
              <a:rPr lang="en-US" sz="1600" dirty="0" smtClean="0"/>
              <a:t>conducting </a:t>
            </a:r>
            <a:r>
              <a:rPr lang="en-US" sz="1600" dirty="0"/>
              <a:t>operations </a:t>
            </a:r>
            <a:r>
              <a:rPr lang="bs-Latn-BA" sz="1600" dirty="0"/>
              <a:t>of </a:t>
            </a:r>
            <a:r>
              <a:rPr lang="en-US" sz="1600" dirty="0" smtClean="0"/>
              <a:t>FHMS </a:t>
            </a:r>
            <a:r>
              <a:rPr lang="bs-Latn-BA" sz="1600" dirty="0" err="1"/>
              <a:t>stipulated</a:t>
            </a:r>
            <a:r>
              <a:rPr lang="bs-Latn-BA" sz="1600" dirty="0"/>
              <a:t> in </a:t>
            </a:r>
            <a:r>
              <a:rPr lang="bs-Latn-BA" sz="1600" dirty="0" err="1"/>
              <a:t>accordance</a:t>
            </a:r>
            <a:r>
              <a:rPr lang="en-US" sz="1600" dirty="0"/>
              <a:t> with applicable laws and regulations of the Federation and in accordance with the standards and guidelines of the World Meteorological </a:t>
            </a:r>
            <a:r>
              <a:rPr lang="bs-Latn-BA" sz="1600" dirty="0" err="1"/>
              <a:t>Organisation</a:t>
            </a:r>
            <a:r>
              <a:rPr lang="en-US" sz="1600" dirty="0"/>
              <a:t>, the European Environment Agency and other professional international organizations.</a:t>
            </a:r>
          </a:p>
          <a:p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en-US" sz="2900" dirty="0"/>
              <a:t>Rulebook  on Air Quality Monitoring ("Off. Gazette of F </a:t>
            </a:r>
            <a:r>
              <a:rPr lang="en-US" sz="2900" dirty="0" err="1"/>
              <a:t>BiH</a:t>
            </a:r>
            <a:r>
              <a:rPr lang="en-US" sz="2900" dirty="0"/>
              <a:t>, 12/05"), </a:t>
            </a:r>
            <a:r>
              <a:rPr lang="en-US" sz="2900" dirty="0" smtClean="0"/>
              <a:t>FHMS  </a:t>
            </a:r>
            <a:r>
              <a:rPr lang="en-US" sz="2900" dirty="0"/>
              <a:t>is  authorized institution for:</a:t>
            </a:r>
          </a:p>
          <a:p>
            <a:pPr lvl="1" algn="just">
              <a:buFontTx/>
              <a:buChar char="-"/>
            </a:pPr>
            <a:r>
              <a:rPr lang="en-US" sz="2900" dirty="0" smtClean="0"/>
              <a:t>establishment</a:t>
            </a:r>
            <a:r>
              <a:rPr lang="en-US" sz="2900" dirty="0"/>
              <a:t>, organization and management of the air quality monitoring system in the </a:t>
            </a:r>
            <a:r>
              <a:rPr lang="en-US" sz="2900" dirty="0" err="1"/>
              <a:t>FBiH</a:t>
            </a:r>
            <a:r>
              <a:rPr lang="en-US" sz="2900" dirty="0"/>
              <a:t>, as part of the monitoring in Bosnia and Herzegovina,</a:t>
            </a:r>
            <a:r>
              <a:rPr lang="bs-Latn-BA" sz="2900" dirty="0"/>
              <a:t>  </a:t>
            </a:r>
          </a:p>
          <a:p>
            <a:pPr lvl="1" algn="just">
              <a:buFontTx/>
              <a:buChar char="-"/>
            </a:pPr>
            <a:r>
              <a:rPr lang="en-US" sz="2900" dirty="0" smtClean="0"/>
              <a:t>establishment </a:t>
            </a:r>
            <a:r>
              <a:rPr lang="en-US" sz="2900" dirty="0"/>
              <a:t>an information system for air quality in </a:t>
            </a:r>
            <a:r>
              <a:rPr lang="en-US" sz="2900" dirty="0" err="1"/>
              <a:t>FBiH</a:t>
            </a:r>
            <a:endParaRPr lang="en-US" sz="2900" dirty="0"/>
          </a:p>
          <a:p>
            <a:pPr algn="just"/>
            <a:r>
              <a:rPr lang="en-US" sz="2900" dirty="0" smtClean="0"/>
              <a:t>Rulebook  </a:t>
            </a:r>
            <a:r>
              <a:rPr lang="en-US" sz="2900" dirty="0"/>
              <a:t>on the method of air quality monitoring and defining the types of pollutants, limit values and other air quality standards (Off. Gazette F </a:t>
            </a:r>
            <a:r>
              <a:rPr lang="en-US" sz="2900" dirty="0" err="1"/>
              <a:t>BiH</a:t>
            </a:r>
            <a:r>
              <a:rPr lang="en-US" sz="2900" dirty="0"/>
              <a:t>, No. 1/12)</a:t>
            </a:r>
            <a:r>
              <a:rPr lang="bs-Latn-BA" sz="2900" dirty="0"/>
              <a:t> </a:t>
            </a:r>
          </a:p>
          <a:p>
            <a:pPr algn="just"/>
            <a:r>
              <a:rPr lang="en-US" sz="2900" dirty="0" smtClean="0"/>
              <a:t>Federal </a:t>
            </a:r>
            <a:r>
              <a:rPr lang="en-US" sz="2900" dirty="0"/>
              <a:t>Environmental Protection Strategy 2008</a:t>
            </a:r>
            <a:r>
              <a:rPr lang="bs-Latn-BA" sz="2900" dirty="0"/>
              <a:t> </a:t>
            </a:r>
            <a:r>
              <a:rPr lang="en-US" sz="2900" dirty="0"/>
              <a:t>-2018.</a:t>
            </a:r>
          </a:p>
          <a:p>
            <a:pPr algn="just"/>
            <a:r>
              <a:rPr lang="en-US" sz="2900" dirty="0" smtClean="0"/>
              <a:t>The </a:t>
            </a:r>
            <a:r>
              <a:rPr lang="en-US" sz="2900" dirty="0"/>
              <a:t>Federal government decision </a:t>
            </a:r>
            <a:r>
              <a:rPr lang="en-US" sz="2900" dirty="0" err="1"/>
              <a:t>Nr</a:t>
            </a:r>
            <a:r>
              <a:rPr lang="en-US" sz="2900" dirty="0"/>
              <a:t> 341/2013 ("Off. Gazette of F </a:t>
            </a:r>
            <a:r>
              <a:rPr lang="en-US" sz="2900" dirty="0" err="1"/>
              <a:t>BiH</a:t>
            </a:r>
            <a:r>
              <a:rPr lang="en-US" sz="2900" dirty="0"/>
              <a:t>" no. 41/13) - </a:t>
            </a:r>
            <a:r>
              <a:rPr lang="en-US" sz="2900" dirty="0" smtClean="0"/>
              <a:t>FHMS </a:t>
            </a:r>
            <a:r>
              <a:rPr lang="en-US" sz="2900" dirty="0"/>
              <a:t>is declared as Federal reference center for air. With this decision, the Institute has become the authority for air quality and air emission data verification in </a:t>
            </a:r>
            <a:r>
              <a:rPr lang="en-US" sz="2900" dirty="0" err="1"/>
              <a:t>FBiH</a:t>
            </a:r>
            <a:r>
              <a:rPr lang="en-US" sz="2900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Directly under the government of the Federation of </a:t>
            </a:r>
            <a:r>
              <a:rPr lang="en-US" sz="3600" dirty="0" err="1" smtClean="0"/>
              <a:t>BiH</a:t>
            </a:r>
            <a:endParaRPr lang="en-US" sz="3600" dirty="0"/>
          </a:p>
        </p:txBody>
      </p:sp>
      <p:pic>
        <p:nvPicPr>
          <p:cNvPr id="8" name="Content Placeholder 7" descr="zavodshema-16-eng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7431" y="875764"/>
            <a:ext cx="10122793" cy="5756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63" r="29956" b="18135"/>
          <a:stretch/>
        </p:blipFill>
        <p:spPr>
          <a:xfrm>
            <a:off x="7155599" y="515155"/>
            <a:ext cx="4791136" cy="298615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152049"/>
            <a:ext cx="10515600" cy="653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Our products: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764" y="953037"/>
            <a:ext cx="4440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hourly basses update all data…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Meteorological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Hydrological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For all users….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75" t="10695" r="29444" b="13424"/>
          <a:stretch/>
        </p:blipFill>
        <p:spPr>
          <a:xfrm>
            <a:off x="103678" y="3734857"/>
            <a:ext cx="5130363" cy="3123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78" t="10872" r="32315" b="14480"/>
          <a:stretch/>
        </p:blipFill>
        <p:spPr>
          <a:xfrm>
            <a:off x="7155599" y="3618946"/>
            <a:ext cx="4804582" cy="2987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0519" r="32216" b="12192"/>
          <a:stretch/>
        </p:blipFill>
        <p:spPr>
          <a:xfrm>
            <a:off x="2354134" y="1313645"/>
            <a:ext cx="4801465" cy="30780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868" y="4810780"/>
            <a:ext cx="1830263" cy="17707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186"/>
            <a:ext cx="10515600" cy="4720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products - interactive forecast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20" r="21434" b="10247"/>
          <a:stretch/>
        </p:blipFill>
        <p:spPr>
          <a:xfrm>
            <a:off x="240362" y="690262"/>
            <a:ext cx="6080618" cy="3412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520" r="57754" b="18002"/>
          <a:stretch/>
        </p:blipFill>
        <p:spPr>
          <a:xfrm>
            <a:off x="6493501" y="690262"/>
            <a:ext cx="5496730" cy="52288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20" t="10343" r="54091" b="15009"/>
          <a:stretch/>
        </p:blipFill>
        <p:spPr>
          <a:xfrm>
            <a:off x="240362" y="2653048"/>
            <a:ext cx="4252456" cy="3885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9387" y="4767040"/>
            <a:ext cx="2514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Fire Weather Index - FWI</a:t>
            </a:r>
          </a:p>
        </p:txBody>
      </p:sp>
    </p:spTree>
    <p:extLst>
      <p:ext uri="{BB962C8B-B14F-4D97-AF65-F5344CB8AC3E}">
        <p14:creationId xmlns:p14="http://schemas.microsoft.com/office/powerpoint/2010/main" val="318182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34" y="107549"/>
            <a:ext cx="10515600" cy="4462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products: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" t="11209" r="18714" b="7619"/>
          <a:stretch/>
        </p:blipFill>
        <p:spPr>
          <a:xfrm>
            <a:off x="283334" y="3509492"/>
            <a:ext cx="5899175" cy="3348507"/>
          </a:xfrm>
          <a:prstGeom prst="rect">
            <a:avLst/>
          </a:prstGeom>
        </p:spPr>
      </p:pic>
      <p:pic>
        <p:nvPicPr>
          <p:cNvPr id="3076" name="Picture 4" descr="http://www.fhmzbih.gov.ba/podaci/klima/grafovi/Sarajev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90" y="3509492"/>
            <a:ext cx="5287610" cy="31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334" y="553793"/>
            <a:ext cx="4391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Forecast:</a:t>
            </a:r>
          </a:p>
          <a:p>
            <a:r>
              <a:rPr lang="en-US" dirty="0"/>
              <a:t>	</a:t>
            </a:r>
            <a:r>
              <a:rPr lang="en-US" dirty="0" smtClean="0"/>
              <a:t>Short range</a:t>
            </a:r>
          </a:p>
          <a:p>
            <a:r>
              <a:rPr lang="en-US" dirty="0"/>
              <a:t>	</a:t>
            </a:r>
            <a:r>
              <a:rPr lang="en-US" dirty="0" smtClean="0"/>
              <a:t>LRF</a:t>
            </a:r>
          </a:p>
          <a:p>
            <a:r>
              <a:rPr lang="en-US" dirty="0"/>
              <a:t>	</a:t>
            </a:r>
            <a:r>
              <a:rPr lang="en-US" dirty="0" smtClean="0"/>
              <a:t>Seasonal</a:t>
            </a:r>
          </a:p>
          <a:p>
            <a:endParaRPr lang="en-US" dirty="0"/>
          </a:p>
          <a:p>
            <a:r>
              <a:rPr lang="en-US" b="1" dirty="0" smtClean="0"/>
              <a:t>All users…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218" t="11928" r="18754" b="18178"/>
          <a:stretch/>
        </p:blipFill>
        <p:spPr>
          <a:xfrm>
            <a:off x="3652319" y="107549"/>
            <a:ext cx="7920181" cy="32179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5866"/>
          </a:xfrm>
        </p:spPr>
        <p:txBody>
          <a:bodyPr>
            <a:normAutofit fontScale="90000"/>
          </a:bodyPr>
          <a:lstStyle/>
          <a:p>
            <a:r>
              <a:rPr lang="en-US" b="1" kern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The role hydro-meteorological Institute in the system of protection and rescue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2" y="1825625"/>
            <a:ext cx="6078216" cy="4832752"/>
          </a:xfrm>
        </p:spPr>
        <p:txBody>
          <a:bodyPr>
            <a:normAutofit fontScale="85000" lnSpcReduction="20000"/>
          </a:bodyPr>
          <a:lstStyle/>
          <a:p>
            <a:pPr lvl="1" algn="just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 timely and reliable weather forecast</a:t>
            </a:r>
          </a:p>
          <a:p>
            <a:pPr lvl="1" algn="just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warning to dangerous meteorological phenomena </a:t>
            </a:r>
          </a:p>
          <a:p>
            <a:pPr lvl="1" algn="just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raising the awareness of citizens</a:t>
            </a:r>
          </a:p>
          <a:p>
            <a:pPr lvl="1" algn="just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 weather information </a:t>
            </a:r>
          </a:p>
          <a:p>
            <a:pPr lvl="1" algn="just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co-operation with institutions and organizations involved in the process of protection and rescue with the aim to protect the human life and property </a:t>
            </a:r>
          </a:p>
          <a:p>
            <a:pPr lvl="1" algn="just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Regular and extraordinary bulletins and warnings which are developed are published on the web site, and shall be submitted to all relevant stakeholders especial to: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 Protection </a:t>
            </a:r>
            <a:r>
              <a:rPr lang="hr-HR" alt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-Federation of Bosnia and Herzegovina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r-HR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 Protection </a:t>
            </a:r>
            <a:r>
              <a:rPr lang="hr-HR" alt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hr-HR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r-HR" alt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Canton</a:t>
            </a:r>
            <a:r>
              <a:rPr lang="hr-HR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Sarajevo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Relevant ministries on Federal level and cantons</a:t>
            </a:r>
            <a:endParaRPr lang="hr-HR" altLang="en-US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Companies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Rodes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Federation of Bosnia and Herzegovina, </a:t>
            </a:r>
            <a:r>
              <a:rPr lang="en-US" dirty="0" smtClean="0">
                <a:effectLst/>
              </a:rPr>
              <a:t>Motorways of the Federation of Bosnia and Herzegovina</a:t>
            </a: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etc.</a:t>
            </a:r>
            <a:endParaRPr lang="bs-Latn-BA" alt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67" y="1210614"/>
            <a:ext cx="5673531" cy="564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9743" y="1333454"/>
            <a:ext cx="519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PROTOCOL IN PLACE FOR EVERY SITUATION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5C95-3151-4AAC-BE2A-603BD654D4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802</Words>
  <Application>Microsoft Office PowerPoint</Application>
  <PresentationFormat>Widescreen</PresentationFormat>
  <Paragraphs>123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宋体</vt:lpstr>
      <vt:lpstr>Arial</vt:lpstr>
      <vt:lpstr>Bookman Old Style</vt:lpstr>
      <vt:lpstr>Calibri</vt:lpstr>
      <vt:lpstr>Calibri Light</vt:lpstr>
      <vt:lpstr>Verdana</vt:lpstr>
      <vt:lpstr>Wingdings</vt:lpstr>
      <vt:lpstr>Office Theme</vt:lpstr>
      <vt:lpstr>Federal hydrometeorological service Bosnia and Herzegovina Sarajevo  Almir Bijedić, director almir.bijedic@fhmzbih.gov.ba  Bakir Krajinovic, expert associate bakir.krajinovic@fhmzbih.gov.ba </vt:lpstr>
      <vt:lpstr>PowerPoint Presentation</vt:lpstr>
      <vt:lpstr>History of FHMS</vt:lpstr>
      <vt:lpstr>The scope of work of the Federal Hydrometeorological Service (FHMS):</vt:lpstr>
      <vt:lpstr>Directly under the government of the Federation of BiH</vt:lpstr>
      <vt:lpstr>PowerPoint Presentation</vt:lpstr>
      <vt:lpstr>New products - interactive forecast  </vt:lpstr>
      <vt:lpstr>Our products:</vt:lpstr>
      <vt:lpstr>The role hydro-meteorological Institute in the system of protection and rescue</vt:lpstr>
      <vt:lpstr>Meteoalarm</vt:lpstr>
      <vt:lpstr>Hydrological monitoring and reports</vt:lpstr>
      <vt:lpstr>SPI monitoring               and                   outlook </vt:lpstr>
      <vt:lpstr>Monthly, seasonal and annual bulletins </vt:lpstr>
      <vt:lpstr>Air quality monitoring and reporting</vt:lpstr>
      <vt:lpstr>Phonological observations and publications </vt:lpstr>
      <vt:lpstr>Climate monitoring system</vt:lpstr>
      <vt:lpstr>Archive </vt:lpstr>
      <vt:lpstr>PowerPoint Presentation</vt:lpstr>
      <vt:lpstr>List of sectors which use our products …</vt:lpstr>
      <vt:lpstr>Thank you for attention.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hydrometeorological service bosnia and Herzegovina sarajevo</dc:title>
  <dc:creator>Bakir Krajinovic</dc:creator>
  <cp:lastModifiedBy>Bakir Krajinovic</cp:lastModifiedBy>
  <cp:revision>43</cp:revision>
  <dcterms:created xsi:type="dcterms:W3CDTF">2016-10-17T15:49:36Z</dcterms:created>
  <dcterms:modified xsi:type="dcterms:W3CDTF">2016-10-18T12:54:03Z</dcterms:modified>
</cp:coreProperties>
</file>