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63" r:id="rId3"/>
    <p:sldId id="283" r:id="rId4"/>
    <p:sldId id="284" r:id="rId5"/>
    <p:sldId id="287" r:id="rId6"/>
    <p:sldId id="292" r:id="rId7"/>
    <p:sldId id="267" r:id="rId8"/>
    <p:sldId id="293" r:id="rId9"/>
    <p:sldId id="289" r:id="rId10"/>
    <p:sldId id="294" r:id="rId11"/>
    <p:sldId id="291" r:id="rId12"/>
    <p:sldId id="286" r:id="rId13"/>
    <p:sldId id="296" r:id="rId14"/>
    <p:sldId id="298" r:id="rId15"/>
    <p:sldId id="301" r:id="rId16"/>
    <p:sldId id="300" r:id="rId17"/>
    <p:sldId id="299" r:id="rId18"/>
    <p:sldId id="26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7" autoAdjust="0"/>
  </p:normalViewPr>
  <p:slideViewPr>
    <p:cSldViewPr>
      <p:cViewPr>
        <p:scale>
          <a:sx n="92" d="100"/>
          <a:sy n="92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fld id="{14F6802B-EE29-42EA-BB81-E09576FD9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60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fld id="{52373FAA-1FB3-4805-BB5F-655D3827D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306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Global Hydro-</a:t>
            </a:r>
            <a:r>
              <a:rPr lang="fr-CH" dirty="0" err="1" smtClean="0"/>
              <a:t>Estimator</a:t>
            </a:r>
            <a:r>
              <a:rPr lang="fr-CH" dirty="0" smtClean="0"/>
              <a:t> (GHE)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3FAA-1FB3-4805-BB5F-655D3827DBA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91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wmo_ppt_2012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fld id="{384B1A90-27CE-4A65-90C6-1DE1E7B69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0FFA9-28F8-473F-8A91-979882581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70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67400" y="6478588"/>
            <a:ext cx="1152525" cy="312737"/>
          </a:xfrm>
        </p:spPr>
        <p:txBody>
          <a:bodyPr/>
          <a:lstStyle>
            <a:lvl1pPr>
              <a:defRPr/>
            </a:lvl1pPr>
          </a:lstStyle>
          <a:p>
            <a:fld id="{530DC6A7-5167-4619-9E2D-9462EBD6BA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60405" y="1054127"/>
            <a:ext cx="4279790" cy="49053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35597-67A5-4C38-94B3-D8FE525D8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92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0F560-48CB-4FFF-8A94-C4B0D66B2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31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05579-02BA-451C-A53C-A02468D17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4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0B9B-9001-43CB-883E-70DF8A72D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9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05DD-9F26-406B-A3F2-F441C7F15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54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FADC7-6554-4E0E-A943-3B2A5EACC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5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8C1E1-D2C8-4C77-A16D-CC51B7D99F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898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7EBCB-E49B-44E9-A4C0-EA7F9E114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36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80673-A73F-4D73-96A3-E05FA08B7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94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3C1D7-E07A-463F-9941-AF918645D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299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06050-4F15-4804-94D4-4BA3CD037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792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F7D5-7458-48A2-9F4A-0C2C4B93A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16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37A8F-0397-4A80-A49F-054A7EA7C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44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30CBA-7E8D-48CE-BE01-50B65EED8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60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EF25-8D5B-4DF2-ADCB-9AF1145C1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2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B6142-C4AC-42D9-AC05-600A53630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3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4B815-39E9-4BEB-83AB-CFEBF22F3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40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75EED-E29D-432D-815F-72AF5F509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34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80D48-FEEB-4960-BEE3-DBA00DB76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7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www.wmo.in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3" descr="wmo_ppt_201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r>
              <a:rPr lang="en-US" altLang="en-US"/>
              <a:t>test footer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3B323A9F-0146-48A1-BCC1-8D40DBDFB7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79" r:id="rId7"/>
    <p:sldLayoutId id="2147483678" r:id="rId8"/>
    <p:sldLayoutId id="2147483677" r:id="rId9"/>
    <p:sldLayoutId id="2147483676" r:id="rId10"/>
    <p:sldLayoutId id="214748369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3" descr="wmo_ppt_2012_last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This space can be used for contact information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 altLang="en-US" dirty="0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0FE86292-32C4-436D-BD63-EFB4DC4897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Thank you for your attention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117475" y="6380163"/>
            <a:ext cx="1141413" cy="4778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dirty="0">
                <a:solidFill>
                  <a:srgbClr val="0070C0"/>
                </a:solidFill>
                <a:latin typeface="Arial"/>
                <a:ea typeface="+mj-ea"/>
                <a:cs typeface="Arial"/>
                <a:hlinkClick r:id="rId14"/>
              </a:rPr>
              <a:t>www.wmo.int</a:t>
            </a:r>
            <a:endParaRPr lang="en-US" sz="1200" dirty="0">
              <a:solidFill>
                <a:srgbClr val="0070C0"/>
              </a:solidFill>
              <a:latin typeface="Arial"/>
              <a:ea typeface="+mj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cwater.org/" TargetMode="External"/><Relationship Id="rId2" Type="http://schemas.openxmlformats.org/officeDocument/2006/relationships/hyperlink" Target="http://www.wmo.int/ffgs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921625" cy="1730375"/>
          </a:xfrm>
        </p:spPr>
        <p:txBody>
          <a:bodyPr/>
          <a:lstStyle/>
          <a:p>
            <a:r>
              <a:rPr lang="en-GB" altLang="en-US" dirty="0" smtClean="0"/>
              <a:t>Flash Flood Guidance and Early Warning System</a:t>
            </a:r>
            <a:endParaRPr lang="en-US" altLang="en-US" dirty="0"/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117475" y="6453188"/>
            <a:ext cx="2438400" cy="288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dirty="0">
                <a:latin typeface="Arial"/>
                <a:ea typeface="+mj-ea"/>
                <a:cs typeface="Arial"/>
              </a:rPr>
              <a:t>WMO; </a:t>
            </a:r>
            <a:r>
              <a:rPr lang="en-US" sz="1200" dirty="0" smtClean="0">
                <a:latin typeface="Arial"/>
                <a:ea typeface="+mj-ea"/>
                <a:cs typeface="Arial"/>
              </a:rPr>
              <a:t>CLW/HWR</a:t>
            </a:r>
            <a:endParaRPr lang="en-US" sz="1200" dirty="0">
              <a:latin typeface="Arial"/>
              <a:ea typeface="+mj-ea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866775" cy="806450"/>
          </a:xfrm>
          <a:prstGeom prst="rect">
            <a:avLst/>
          </a:prstGeom>
          <a:noFill/>
          <a:extLst/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95" y="4876800"/>
            <a:ext cx="776605" cy="769620"/>
          </a:xfrm>
          <a:prstGeom prst="rect">
            <a:avLst/>
          </a:prstGeom>
          <a:noFill/>
          <a:extLst/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1847850" cy="725487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FF9900"/>
                </a:solidFill>
              </a:rPr>
              <a:t>Flash Flood Guidance System </a:t>
            </a:r>
            <a:r>
              <a:rPr lang="en-US" sz="2800" b="1" dirty="0" smtClean="0">
                <a:solidFill>
                  <a:srgbClr val="FF9900"/>
                </a:solidFill>
              </a:rPr>
              <a:t>(FFGS) </a:t>
            </a:r>
            <a:r>
              <a:rPr lang="en-US" sz="2800" b="1" dirty="0">
                <a:solidFill>
                  <a:srgbClr val="FF9900"/>
                </a:solidFill>
              </a:rPr>
              <a:t>Products</a:t>
            </a:r>
            <a:endParaRPr lang="en-CA" sz="2800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 descr="M:\Desktop\FFGS\Poster Images\ffg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5146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94360" y="2895600"/>
            <a:ext cx="2529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Flash Flood </a:t>
            </a:r>
            <a:r>
              <a:rPr lang="en-US" sz="1400" dirty="0" smtClean="0"/>
              <a:t>Guidance </a:t>
            </a:r>
            <a:r>
              <a:rPr lang="en-US" sz="1400" dirty="0"/>
              <a:t>for  Black Sea and Middle East </a:t>
            </a:r>
            <a:r>
              <a:rPr lang="en-US" sz="1400" dirty="0" smtClean="0"/>
              <a:t>FFGS.</a:t>
            </a:r>
            <a:endParaRPr lang="en-US" sz="14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069" t="15926" r="57118" b="14324"/>
          <a:stretch/>
        </p:blipFill>
        <p:spPr bwMode="auto">
          <a:xfrm>
            <a:off x="3533502" y="1371600"/>
            <a:ext cx="2181497" cy="1484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29000" y="2819400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GHE Satellite  precipitation</a:t>
            </a:r>
            <a:r>
              <a:rPr lang="en-US" sz="1400" baseline="30000" dirty="0"/>
              <a:t> </a:t>
            </a:r>
            <a:r>
              <a:rPr lang="en-US" sz="1400" dirty="0" smtClean="0"/>
              <a:t>for </a:t>
            </a:r>
            <a:r>
              <a:rPr lang="en-US" sz="1400" dirty="0"/>
              <a:t>Southern </a:t>
            </a:r>
            <a:r>
              <a:rPr lang="en-US" sz="1400" dirty="0" smtClean="0"/>
              <a:t>Africa Region FFGS. </a:t>
            </a:r>
            <a:endParaRPr lang="en-US" sz="1400" dirty="0"/>
          </a:p>
        </p:txBody>
      </p:sp>
      <p:pic>
        <p:nvPicPr>
          <p:cNvPr id="11" name="Picture 10" descr="M:\Desktop\FFGS\Poster Images\ffg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057400" cy="1449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019800" y="2819400"/>
            <a:ext cx="21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Average Soil </a:t>
            </a:r>
            <a:r>
              <a:rPr lang="en-US" sz="1400" dirty="0" smtClean="0"/>
              <a:t>Moisture </a:t>
            </a:r>
            <a:r>
              <a:rPr lang="en-US" sz="1400" dirty="0"/>
              <a:t>for South East Europe </a:t>
            </a:r>
            <a:r>
              <a:rPr lang="en-US" sz="1400" dirty="0" smtClean="0"/>
              <a:t>FFGS.</a:t>
            </a:r>
            <a:endParaRPr lang="en-US" sz="1400" dirty="0"/>
          </a:p>
        </p:txBody>
      </p:sp>
      <p:pic>
        <p:nvPicPr>
          <p:cNvPr id="13" name="Picture 12" descr="M:\Desktop\FFGS\Poster Images\ffg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2209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46760" y="5181600"/>
            <a:ext cx="222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Flash Flood </a:t>
            </a:r>
            <a:r>
              <a:rPr lang="en-US" sz="1400" dirty="0" smtClean="0"/>
              <a:t>Threat </a:t>
            </a:r>
            <a:r>
              <a:rPr lang="en-US" sz="1400" dirty="0"/>
              <a:t>for Central America FFGS</a:t>
            </a:r>
          </a:p>
        </p:txBody>
      </p:sp>
      <p:pic>
        <p:nvPicPr>
          <p:cNvPr id="15" name="Picture 14" descr="M:\Desktop\FFGS\Poster Images\ffg6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37" y="3886200"/>
            <a:ext cx="2222863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505200" y="5257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Snow Water Equivalent (SWE) for </a:t>
            </a:r>
            <a:r>
              <a:rPr lang="en-US" sz="1400" dirty="0" smtClean="0"/>
              <a:t>Turkey.</a:t>
            </a:r>
            <a:endParaRPr lang="en-US" sz="1400" dirty="0"/>
          </a:p>
        </p:txBody>
      </p:sp>
      <p:pic>
        <p:nvPicPr>
          <p:cNvPr id="19" name="Resim 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886200"/>
            <a:ext cx="2247900" cy="137160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943600" y="5257800"/>
            <a:ext cx="25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Forecast Mean </a:t>
            </a:r>
            <a:r>
              <a:rPr lang="en-US" sz="1400" dirty="0" err="1" smtClean="0"/>
              <a:t>Aereal</a:t>
            </a:r>
            <a:r>
              <a:rPr lang="en-US" sz="1400" dirty="0" smtClean="0"/>
              <a:t> Precipitation for  Black </a:t>
            </a:r>
            <a:r>
              <a:rPr lang="en-US" sz="1400" dirty="0"/>
              <a:t>Sea and Middle East </a:t>
            </a:r>
            <a:r>
              <a:rPr lang="en-US" sz="1400" dirty="0" smtClean="0"/>
              <a:t>FFGS.</a:t>
            </a:r>
            <a:endParaRPr lang="en-US" sz="1400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65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</a:rPr>
              <a:t>Flash Flood </a:t>
            </a:r>
            <a:r>
              <a:rPr lang="en-US" sz="2400" b="1" dirty="0" err="1">
                <a:solidFill>
                  <a:srgbClr val="FF9900"/>
                </a:solidFill>
              </a:rPr>
              <a:t>H</a:t>
            </a:r>
            <a:r>
              <a:rPr lang="en-US" sz="2400" b="1" dirty="0" err="1" smtClean="0">
                <a:solidFill>
                  <a:srgbClr val="FF9900"/>
                </a:solidFill>
              </a:rPr>
              <a:t>ydrometeorologist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>
                <a:solidFill>
                  <a:srgbClr val="FF9900"/>
                </a:solidFill>
              </a:rPr>
              <a:t>Training </a:t>
            </a:r>
            <a:r>
              <a:rPr lang="en-US" sz="2400" b="1" dirty="0" err="1">
                <a:solidFill>
                  <a:srgbClr val="FF9900"/>
                </a:solidFill>
              </a:rPr>
              <a:t>Programme</a:t>
            </a:r>
            <a:r>
              <a:rPr lang="en-US" sz="2400" b="1" dirty="0">
                <a:solidFill>
                  <a:srgbClr val="FF99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Content Placeholder 5" descr="M:\Desktop\FFGS\FFGS Training Programme\HRC Training Programm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495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800600" y="914400"/>
            <a:ext cx="4038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 smtClean="0"/>
              <a:t>Training is and  integral part of regional FFG Systems and consists of five steps:</a:t>
            </a:r>
            <a:endParaRPr lang="en-GB" sz="1600" b="1" dirty="0"/>
          </a:p>
          <a:p>
            <a:pPr lvl="0"/>
            <a:r>
              <a:rPr lang="en-GB" sz="1600" b="1" dirty="0" smtClean="0"/>
              <a:t>Step-1</a:t>
            </a:r>
            <a:r>
              <a:rPr lang="en-GB" sz="1600" dirty="0" smtClean="0"/>
              <a:t>: Introductory in-country workshops </a:t>
            </a:r>
            <a:r>
              <a:rPr lang="en-GB" sz="1600" dirty="0"/>
              <a:t>and </a:t>
            </a:r>
            <a:r>
              <a:rPr lang="en-GB" sz="1600" dirty="0" smtClean="0"/>
              <a:t>meetings</a:t>
            </a:r>
            <a:r>
              <a:rPr lang="en-GB" sz="1600" dirty="0"/>
              <a:t> </a:t>
            </a:r>
            <a:r>
              <a:rPr lang="en-GB" sz="1600" dirty="0" smtClean="0"/>
              <a:t>such as Steering Committee Meetings;</a:t>
            </a:r>
          </a:p>
          <a:p>
            <a:pPr lvl="0"/>
            <a:r>
              <a:rPr lang="en-GB" sz="1600" b="1" dirty="0" smtClean="0"/>
              <a:t>Step-2</a:t>
            </a:r>
            <a:r>
              <a:rPr lang="en-GB" sz="1600" dirty="0" smtClean="0"/>
              <a:t>: On line eLearning comprises elements of meteorology, hydrology, flash flood guidance, GIS, and remote sensing; </a:t>
            </a:r>
            <a:endParaRPr lang="en-GB" sz="1600" dirty="0"/>
          </a:p>
          <a:p>
            <a:pPr lvl="0"/>
            <a:r>
              <a:rPr lang="en-GB" sz="1600" b="1" dirty="0" smtClean="0"/>
              <a:t>Step-3</a:t>
            </a:r>
            <a:r>
              <a:rPr lang="en-GB" sz="1600" dirty="0" smtClean="0"/>
              <a:t>: Advanced </a:t>
            </a:r>
            <a:r>
              <a:rPr lang="en-GB" sz="1600" dirty="0"/>
              <a:t>o</a:t>
            </a:r>
            <a:r>
              <a:rPr lang="en-GB" sz="1600" dirty="0" smtClean="0"/>
              <a:t>perations </a:t>
            </a:r>
            <a:r>
              <a:rPr lang="en-GB" sz="1600" dirty="0"/>
              <a:t>and </a:t>
            </a:r>
            <a:r>
              <a:rPr lang="en-GB" sz="1600" dirty="0" smtClean="0"/>
              <a:t>interactive </a:t>
            </a:r>
            <a:r>
              <a:rPr lang="en-GB" sz="1600" dirty="0"/>
              <a:t>s</a:t>
            </a:r>
            <a:r>
              <a:rPr lang="en-GB" sz="1600" dirty="0" smtClean="0"/>
              <a:t>imulator </a:t>
            </a:r>
            <a:r>
              <a:rPr lang="en-GB" sz="1600" dirty="0"/>
              <a:t>t</a:t>
            </a:r>
            <a:r>
              <a:rPr lang="en-GB" sz="1600" dirty="0" smtClean="0"/>
              <a:t>raining </a:t>
            </a:r>
            <a:r>
              <a:rPr lang="en-GB" sz="1600" dirty="0"/>
              <a:t>at the Hydrologic Research </a:t>
            </a:r>
            <a:r>
              <a:rPr lang="en-GB" sz="1600" dirty="0" err="1" smtClean="0"/>
              <a:t>Center</a:t>
            </a:r>
            <a:r>
              <a:rPr lang="en-GB" sz="1600" dirty="0" smtClean="0"/>
              <a:t> (HRC), USA;</a:t>
            </a:r>
          </a:p>
          <a:p>
            <a:pPr lvl="0"/>
            <a:r>
              <a:rPr lang="en-GB" sz="1600" b="1" dirty="0" smtClean="0"/>
              <a:t>Step-4</a:t>
            </a:r>
            <a:r>
              <a:rPr lang="en-GB" sz="1600" dirty="0" smtClean="0"/>
              <a:t>: Regional </a:t>
            </a:r>
            <a:r>
              <a:rPr lang="en-GB" sz="1600" dirty="0"/>
              <a:t>o</a:t>
            </a:r>
            <a:r>
              <a:rPr lang="en-GB" sz="1600" dirty="0" smtClean="0"/>
              <a:t>perations </a:t>
            </a:r>
            <a:r>
              <a:rPr lang="en-GB" sz="1600" dirty="0"/>
              <a:t>t</a:t>
            </a:r>
            <a:r>
              <a:rPr lang="en-GB" sz="1600" dirty="0" smtClean="0"/>
              <a:t>raining </a:t>
            </a:r>
            <a:r>
              <a:rPr lang="en-GB" sz="1600" dirty="0"/>
              <a:t>w</a:t>
            </a:r>
            <a:r>
              <a:rPr lang="en-GB" sz="1600" dirty="0" smtClean="0"/>
              <a:t>orkshop toward qualification of WMO flash flood trainer certificate;</a:t>
            </a:r>
          </a:p>
          <a:p>
            <a:pPr lvl="0"/>
            <a:r>
              <a:rPr lang="en-GB" sz="1600" b="1" dirty="0" smtClean="0"/>
              <a:t>Step-5</a:t>
            </a:r>
            <a:r>
              <a:rPr lang="en-GB" sz="1600" dirty="0" smtClean="0"/>
              <a:t>: Regional </a:t>
            </a:r>
            <a:r>
              <a:rPr lang="en-GB" sz="1600" dirty="0"/>
              <a:t>o</a:t>
            </a:r>
            <a:r>
              <a:rPr lang="en-GB" sz="1600" dirty="0" smtClean="0"/>
              <a:t>peration </a:t>
            </a:r>
            <a:r>
              <a:rPr lang="en-GB" sz="1600" dirty="0"/>
              <a:t>s</a:t>
            </a:r>
            <a:r>
              <a:rPr lang="en-GB" sz="1600" dirty="0" smtClean="0"/>
              <a:t>ustainability workshop provided by the WMO certified trainer.</a:t>
            </a:r>
            <a:endParaRPr lang="en-US" sz="16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00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7921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9900"/>
                </a:solidFill>
              </a:rPr>
              <a:t>Advances</a:t>
            </a:r>
            <a:endParaRPr lang="en-US" sz="3200" dirty="0">
              <a:solidFill>
                <a:srgbClr val="FF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B6142-C4AC-42D9-AC05-600A53630494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76200" y="33528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Urban Flash Flood Early Warning System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  <p:pic>
        <p:nvPicPr>
          <p:cNvPr id="1026" name="Picture 2" descr="\\INTERNAL.WMO.INT\UserData\Redirected\asayin\Desktop\UFFEWS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1"/>
            <a:ext cx="347415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0" y="5943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Expandable and Scalable Riverine Routing </a:t>
            </a:r>
            <a:r>
              <a:rPr lang="en-US" sz="1800" dirty="0"/>
              <a:t> </a:t>
            </a:r>
          </a:p>
        </p:txBody>
      </p:sp>
      <p:pic>
        <p:nvPicPr>
          <p:cNvPr id="1027" name="Picture 3" descr="\\INTERNAL.WMO.INT\UserData\Redirected\asayin\Desktop\LSSMAP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1" y="685800"/>
            <a:ext cx="334088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48200" y="32766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Landslide Susceptibility Mapping</a:t>
            </a:r>
          </a:p>
        </p:txBody>
      </p:sp>
      <p:pic>
        <p:nvPicPr>
          <p:cNvPr id="1028" name="Picture 4" descr="\\INTERNAL.WMO.INT\UserData\Redirected\asayin\Desktop\R routing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3376373" cy="22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7" name="Straight Connector 1046"/>
          <p:cNvCxnSpPr/>
          <p:nvPr/>
        </p:nvCxnSpPr>
        <p:spPr>
          <a:xfrm>
            <a:off x="2133600" y="5105400"/>
            <a:ext cx="42672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Possible Linkages Between SWFDP and regional FFG Systems </a:t>
            </a:r>
            <a:r>
              <a:rPr lang="en-US" sz="2000" dirty="0"/>
              <a:t/>
            </a:r>
            <a:br>
              <a:rPr lang="en-US" sz="2000" dirty="0"/>
            </a:br>
            <a:endParaRPr lang="en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776663" cy="255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:\Desktop\FFGS\FFG Poster &amp; Brochure etc\FFGS Poster\Poster Images\GLOBAL3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3962400" cy="255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3124200" y="2667000"/>
            <a:ext cx="0" cy="1219200"/>
          </a:xfrm>
          <a:prstGeom prst="line">
            <a:avLst/>
          </a:prstGeom>
          <a:ln w="19050">
            <a:solidFill>
              <a:srgbClr val="D51186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124200" y="3886200"/>
            <a:ext cx="4495800" cy="0"/>
          </a:xfrm>
          <a:prstGeom prst="line">
            <a:avLst/>
          </a:prstGeom>
          <a:ln w="19050">
            <a:solidFill>
              <a:srgbClr val="D51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620000" y="2438400"/>
            <a:ext cx="0" cy="1447800"/>
          </a:xfrm>
          <a:prstGeom prst="line">
            <a:avLst/>
          </a:prstGeom>
          <a:ln w="19050">
            <a:solidFill>
              <a:srgbClr val="D51186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95600" y="2438400"/>
            <a:ext cx="0" cy="1828800"/>
          </a:xfrm>
          <a:prstGeom prst="line">
            <a:avLst/>
          </a:prstGeom>
          <a:ln w="19050">
            <a:solidFill>
              <a:srgbClr val="00B05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95600" y="4267200"/>
            <a:ext cx="43434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239000" y="2266365"/>
            <a:ext cx="0" cy="2000835"/>
          </a:xfrm>
          <a:prstGeom prst="line">
            <a:avLst/>
          </a:prstGeom>
          <a:ln w="19050">
            <a:solidFill>
              <a:srgbClr val="00B05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667000" y="2266365"/>
            <a:ext cx="0" cy="2305635"/>
          </a:xfrm>
          <a:prstGeom prst="line">
            <a:avLst/>
          </a:prstGeom>
          <a:ln w="19050">
            <a:solidFill>
              <a:srgbClr val="FF990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667000" y="4572000"/>
            <a:ext cx="4343400" cy="0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V="1">
            <a:off x="7010400" y="2209800"/>
            <a:ext cx="0" cy="2362200"/>
          </a:xfrm>
          <a:prstGeom prst="line">
            <a:avLst/>
          </a:prstGeom>
          <a:ln w="19050">
            <a:solidFill>
              <a:srgbClr val="FF99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/>
          <p:nvPr/>
        </p:nvCxnSpPr>
        <p:spPr>
          <a:xfrm>
            <a:off x="2438400" y="2057400"/>
            <a:ext cx="0" cy="2667000"/>
          </a:xfrm>
          <a:prstGeom prst="line">
            <a:avLst/>
          </a:prstGeom>
          <a:ln w="19050">
            <a:solidFill>
              <a:srgbClr val="FFFF0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/>
          <p:nvPr/>
        </p:nvCxnSpPr>
        <p:spPr>
          <a:xfrm>
            <a:off x="2438400" y="4724400"/>
            <a:ext cx="44196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 flipV="1">
            <a:off x="6858000" y="1905000"/>
            <a:ext cx="0" cy="2819400"/>
          </a:xfrm>
          <a:prstGeom prst="line">
            <a:avLst/>
          </a:prstGeom>
          <a:ln w="19050">
            <a:solidFill>
              <a:srgbClr val="FFFF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>
            <a:off x="2209800" y="2209800"/>
            <a:ext cx="0" cy="2743200"/>
          </a:xfrm>
          <a:prstGeom prst="line">
            <a:avLst/>
          </a:prstGeom>
          <a:ln w="19050">
            <a:solidFill>
              <a:srgbClr val="FF000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>
            <a:off x="2209800" y="4953000"/>
            <a:ext cx="434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 flipV="1">
            <a:off x="6553200" y="1981200"/>
            <a:ext cx="0" cy="2971800"/>
          </a:xfrm>
          <a:prstGeom prst="line">
            <a:avLst/>
          </a:prstGeom>
          <a:ln w="19050">
            <a:solidFill>
              <a:srgbClr val="FF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>
            <a:off x="2133600" y="2667000"/>
            <a:ext cx="0" cy="2438400"/>
          </a:xfrm>
          <a:prstGeom prst="line">
            <a:avLst/>
          </a:prstGeom>
          <a:ln w="19050">
            <a:solidFill>
              <a:srgbClr val="0070C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/>
          <p:cNvCxnSpPr/>
          <p:nvPr/>
        </p:nvCxnSpPr>
        <p:spPr>
          <a:xfrm flipV="1">
            <a:off x="6400800" y="2667000"/>
            <a:ext cx="0" cy="2438400"/>
          </a:xfrm>
          <a:prstGeom prst="line">
            <a:avLst/>
          </a:prstGeom>
          <a:ln w="1905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Connector 1050"/>
          <p:cNvCxnSpPr/>
          <p:nvPr/>
        </p:nvCxnSpPr>
        <p:spPr>
          <a:xfrm>
            <a:off x="1143000" y="2266365"/>
            <a:ext cx="0" cy="3143835"/>
          </a:xfrm>
          <a:prstGeom prst="line">
            <a:avLst/>
          </a:prstGeom>
          <a:ln w="19050">
            <a:solidFill>
              <a:srgbClr val="FFC00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Connector 1052"/>
          <p:cNvCxnSpPr/>
          <p:nvPr/>
        </p:nvCxnSpPr>
        <p:spPr>
          <a:xfrm>
            <a:off x="1143000" y="5410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/>
          <p:cNvCxnSpPr/>
          <p:nvPr/>
        </p:nvCxnSpPr>
        <p:spPr>
          <a:xfrm>
            <a:off x="1143000" y="5410200"/>
            <a:ext cx="40386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/>
          <p:cNvCxnSpPr/>
          <p:nvPr/>
        </p:nvCxnSpPr>
        <p:spPr>
          <a:xfrm flipV="1">
            <a:off x="5181600" y="2266365"/>
            <a:ext cx="0" cy="3143835"/>
          </a:xfrm>
          <a:prstGeom prst="line">
            <a:avLst/>
          </a:prstGeom>
          <a:ln w="19050">
            <a:solidFill>
              <a:srgbClr val="FFC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0" name="Rounded Rectangle 1079"/>
          <p:cNvSpPr/>
          <p:nvPr/>
        </p:nvSpPr>
        <p:spPr>
          <a:xfrm>
            <a:off x="2438400" y="5060350"/>
            <a:ext cx="1143000" cy="121250"/>
          </a:xfrm>
          <a:prstGeom prst="roundRect">
            <a:avLst/>
          </a:prstGeom>
          <a:solidFill>
            <a:srgbClr val="0070C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SARFFGS-SWFDP-SA</a:t>
            </a: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3695700" y="4907949"/>
            <a:ext cx="1257300" cy="121251"/>
          </a:xfrm>
          <a:prstGeom prst="roundRect">
            <a:avLst/>
          </a:prstGeom>
          <a:solidFill>
            <a:srgbClr val="FF000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BSMEFFGS-SWFDP-SEE</a:t>
            </a: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3695700" y="4663774"/>
            <a:ext cx="1257300" cy="121251"/>
          </a:xfrm>
          <a:prstGeom prst="roundRect">
            <a:avLst/>
          </a:prstGeom>
          <a:solidFill>
            <a:srgbClr val="FFFF0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CARFFGS-SWFDP-CA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2819400" y="4511374"/>
            <a:ext cx="1257300" cy="121251"/>
          </a:xfrm>
          <a:prstGeom prst="roundRect">
            <a:avLst/>
          </a:prstGeom>
          <a:solidFill>
            <a:srgbClr val="FF990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solidFill>
                  <a:schemeClr val="tx1"/>
                </a:solidFill>
              </a:rPr>
              <a:t>SAsaiFFGS</a:t>
            </a:r>
            <a:r>
              <a:rPr lang="en-US" sz="800" b="1" dirty="0" smtClean="0">
                <a:solidFill>
                  <a:schemeClr val="tx1"/>
                </a:solidFill>
              </a:rPr>
              <a:t>-SWFDP-</a:t>
            </a:r>
            <a:r>
              <a:rPr lang="en-US" sz="800" b="1" dirty="0" err="1" smtClean="0">
                <a:solidFill>
                  <a:schemeClr val="tx1"/>
                </a:solidFill>
              </a:rPr>
              <a:t>BoB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3771900" y="4206574"/>
            <a:ext cx="1257300" cy="121251"/>
          </a:xfrm>
          <a:prstGeom prst="roundRect">
            <a:avLst/>
          </a:prstGeom>
          <a:solidFill>
            <a:srgbClr val="00B05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MRFFGS-SWFDP-SEA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3752850" y="3825574"/>
            <a:ext cx="1257300" cy="121251"/>
          </a:xfrm>
          <a:prstGeom prst="roundRect">
            <a:avLst/>
          </a:prstGeom>
          <a:solidFill>
            <a:srgbClr val="D51186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SAOFFGS-SWFDP-SAO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2405494" y="5349575"/>
            <a:ext cx="1347355" cy="121250"/>
          </a:xfrm>
          <a:prstGeom prst="roundRect">
            <a:avLst/>
          </a:prstGeom>
          <a:solidFill>
            <a:srgbClr val="0070C0"/>
          </a:solidFill>
          <a:ln w="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CAFFGS-SWFDP-Caribbean</a:t>
            </a: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1081" name="Rounded Rectangle 1080"/>
          <p:cNvSpPr/>
          <p:nvPr/>
        </p:nvSpPr>
        <p:spPr>
          <a:xfrm>
            <a:off x="1219200" y="990601"/>
            <a:ext cx="1676400" cy="2970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SWFDP</a:t>
            </a:r>
            <a:endParaRPr lang="en-US" sz="1800" dirty="0"/>
          </a:p>
        </p:txBody>
      </p:sp>
      <p:sp>
        <p:nvSpPr>
          <p:cNvPr id="131" name="Rounded Rectangle 130"/>
          <p:cNvSpPr/>
          <p:nvPr/>
        </p:nvSpPr>
        <p:spPr>
          <a:xfrm>
            <a:off x="5181600" y="990601"/>
            <a:ext cx="1676400" cy="2970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FFGS</a:t>
            </a:r>
            <a:endParaRPr lang="en-US" sz="1800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8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Twinning </a:t>
            </a:r>
            <a:r>
              <a:rPr lang="en-US" sz="2400" b="1" dirty="0">
                <a:solidFill>
                  <a:srgbClr val="0070C0"/>
                </a:solidFill>
              </a:rPr>
              <a:t>of SWFWP-SA and </a:t>
            </a:r>
            <a:r>
              <a:rPr lang="en-US" sz="2400" b="1" dirty="0" smtClean="0">
                <a:solidFill>
                  <a:srgbClr val="0070C0"/>
                </a:solidFill>
              </a:rPr>
              <a:t>SARFFG Systems</a:t>
            </a:r>
            <a:endParaRPr lang="en-CA" sz="24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  <p:sp>
        <p:nvSpPr>
          <p:cNvPr id="40" name="Rectangle 39"/>
          <p:cNvSpPr/>
          <p:nvPr/>
        </p:nvSpPr>
        <p:spPr>
          <a:xfrm>
            <a:off x="838200" y="838200"/>
            <a:ext cx="7162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Objectives:</a:t>
            </a:r>
            <a:endParaRPr lang="en-US" sz="2000" dirty="0">
              <a:solidFill>
                <a:srgbClr val="FF0000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2000" dirty="0"/>
              <a:t>Mitigate the adverse impacts of </a:t>
            </a:r>
            <a:r>
              <a:rPr lang="en-US" sz="2000" dirty="0" err="1"/>
              <a:t>hydrometeorological</a:t>
            </a:r>
            <a:r>
              <a:rPr lang="en-US" sz="2000" dirty="0"/>
              <a:t> </a:t>
            </a:r>
            <a:r>
              <a:rPr lang="en-US" sz="2000" dirty="0" smtClean="0"/>
              <a:t>hazards </a:t>
            </a:r>
            <a:r>
              <a:rPr lang="en-US" sz="2000" dirty="0"/>
              <a:t>by: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2000" dirty="0" smtClean="0"/>
              <a:t>Improving </a:t>
            </a:r>
            <a:r>
              <a:rPr lang="en-US" sz="2000" dirty="0"/>
              <a:t>forecasting of severe </a:t>
            </a:r>
            <a:r>
              <a:rPr lang="en-US" sz="2000" dirty="0" err="1" smtClean="0"/>
              <a:t>hydrometeorological</a:t>
            </a:r>
            <a:r>
              <a:rPr lang="en-US" sz="2000" dirty="0" smtClean="0"/>
              <a:t> </a:t>
            </a:r>
            <a:r>
              <a:rPr lang="en-US" sz="2000" dirty="0"/>
              <a:t>events by National Meteorological and Hydrological Services (NMHSs</a:t>
            </a:r>
            <a:r>
              <a:rPr lang="en-US" sz="2000" dirty="0" smtClean="0"/>
              <a:t>);</a:t>
            </a:r>
            <a:endParaRPr lang="en-US" sz="2000" dirty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2000" dirty="0"/>
              <a:t>Enhancing user interfaces and expand the suite of products available to </a:t>
            </a:r>
            <a:r>
              <a:rPr lang="en-US" sz="2000" dirty="0" smtClean="0"/>
              <a:t>forecasters;</a:t>
            </a:r>
            <a:endParaRPr lang="en-US" sz="2000" dirty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2000" dirty="0" smtClean="0"/>
              <a:t>Developing </a:t>
            </a:r>
            <a:r>
              <a:rPr lang="en-US" sz="2000" dirty="0"/>
              <a:t>products and information that addresses needs of users to reduce loss of lives and livelihoods due to extreme </a:t>
            </a:r>
            <a:r>
              <a:rPr lang="en-US" sz="2000" dirty="0" err="1" smtClean="0"/>
              <a:t>hydrometeorological</a:t>
            </a:r>
            <a:r>
              <a:rPr lang="en-US" sz="2000" dirty="0" smtClean="0"/>
              <a:t> events.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89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</a:rPr>
              <a:t>Twinning </a:t>
            </a:r>
            <a:r>
              <a:rPr lang="en-US" sz="2400" b="1" dirty="0">
                <a:solidFill>
                  <a:srgbClr val="FF9900"/>
                </a:solidFill>
              </a:rPr>
              <a:t>of SWFWP-SA and </a:t>
            </a:r>
            <a:r>
              <a:rPr lang="en-US" sz="2400" b="1" dirty="0" smtClean="0">
                <a:solidFill>
                  <a:srgbClr val="FF9900"/>
                </a:solidFill>
              </a:rPr>
              <a:t>SARFFG System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1" y="783815"/>
            <a:ext cx="8482837" cy="54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792162"/>
          </a:xfrm>
        </p:spPr>
        <p:txBody>
          <a:bodyPr/>
          <a:lstStyle/>
          <a:p>
            <a:pPr algn="ctr"/>
            <a:r>
              <a:rPr lang="en-CA" sz="3200" dirty="0" smtClean="0">
                <a:solidFill>
                  <a:srgbClr val="FF9900"/>
                </a:solidFill>
              </a:rPr>
              <a:t>Further Information</a:t>
            </a:r>
            <a:endParaRPr lang="en-CA" sz="3200" dirty="0">
              <a:solidFill>
                <a:srgbClr val="FF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B6142-C4AC-42D9-AC05-600A53630494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876300" y="2362200"/>
            <a:ext cx="739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More information </a:t>
            </a:r>
            <a:r>
              <a:rPr lang="en-US" sz="2000" dirty="0" smtClean="0"/>
              <a:t>about the regional implementations of the  FFG system is </a:t>
            </a:r>
            <a:r>
              <a:rPr lang="en-US" sz="2000" dirty="0"/>
              <a:t>available at the following WEB </a:t>
            </a:r>
            <a:r>
              <a:rPr lang="en-US" sz="2000" dirty="0" smtClean="0"/>
              <a:t>portals</a:t>
            </a:r>
            <a:r>
              <a:rPr lang="en-US" sz="2000" b="1" dirty="0" smtClean="0"/>
              <a:t>: </a:t>
            </a:r>
          </a:p>
          <a:p>
            <a:r>
              <a:rPr lang="en-US" sz="2000" b="1" u="sng" dirty="0" smtClean="0">
                <a:hlinkClick r:id="rId2"/>
              </a:rPr>
              <a:t>http</a:t>
            </a:r>
            <a:r>
              <a:rPr lang="en-US" sz="2000" b="1" u="sng" dirty="0">
                <a:hlinkClick r:id="rId2"/>
              </a:rPr>
              <a:t>://www.wmo.int/ffgs</a:t>
            </a:r>
            <a:r>
              <a:rPr lang="en-US" sz="2000" b="1" dirty="0"/>
              <a:t> </a:t>
            </a:r>
            <a:r>
              <a:rPr lang="en-US" sz="2000" dirty="0"/>
              <a:t>and</a:t>
            </a:r>
            <a:r>
              <a:rPr lang="en-US" sz="2000" b="1" dirty="0"/>
              <a:t> </a:t>
            </a:r>
            <a:r>
              <a:rPr lang="en-US" sz="2000" b="1" u="sng" dirty="0">
                <a:hlinkClick r:id="rId3"/>
              </a:rPr>
              <a:t>http://www.hrcwater.org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82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Thank you for your attention</a:t>
            </a:r>
            <a:endParaRPr lang="en-US" altLang="en-US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 altLang="en-US" sz="1800" dirty="0" smtClean="0"/>
              <a:t>Paul Pilon</a:t>
            </a:r>
          </a:p>
          <a:p>
            <a:r>
              <a:rPr lang="fr-CH" altLang="en-US" sz="1800" dirty="0" smtClean="0"/>
              <a:t>ppilon@wmo.int</a:t>
            </a:r>
          </a:p>
          <a:p>
            <a:r>
              <a:rPr lang="fr-CH" altLang="en-US" sz="1800" dirty="0" err="1" smtClean="0"/>
              <a:t>Ayhan</a:t>
            </a:r>
            <a:r>
              <a:rPr lang="fr-CH" altLang="en-US" sz="1800" dirty="0" smtClean="0"/>
              <a:t> </a:t>
            </a:r>
            <a:r>
              <a:rPr lang="fr-CH" altLang="en-US" sz="1800" dirty="0" err="1" smtClean="0"/>
              <a:t>Sayin</a:t>
            </a:r>
            <a:endParaRPr lang="fr-CH" altLang="en-US" sz="1800" dirty="0" smtClean="0"/>
          </a:p>
          <a:p>
            <a:r>
              <a:rPr lang="fr-CH" altLang="en-US" sz="1800" dirty="0" smtClean="0"/>
              <a:t>asayin@wmo.int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Flash Flood Guidance System (FFGS)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434340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Flash Flood Guidance System with global coverage </a:t>
            </a:r>
            <a:r>
              <a:rPr lang="en-US" sz="1600" dirty="0" smtClean="0"/>
              <a:t>enhances </a:t>
            </a:r>
            <a:r>
              <a:rPr lang="en-US" sz="1600" dirty="0"/>
              <a:t>early warning capabilities of the NMHSs, currently covers fifty two (52) countries and more than two billion people around the world saving lives and decreasing economic losses</a:t>
            </a:r>
            <a:r>
              <a:rPr lang="en-US" sz="1600" b="1" dirty="0"/>
              <a:t>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715000" y="1295400"/>
            <a:ext cx="3048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The WMO Commission for Hydrology (</a:t>
            </a:r>
            <a:r>
              <a:rPr lang="en-GB" sz="1600" dirty="0" err="1"/>
              <a:t>CHy</a:t>
            </a:r>
            <a:r>
              <a:rPr lang="en-GB" sz="1600" dirty="0"/>
              <a:t>) jointly with the WMO Commission for Basic Systems (CBS) and in collaboration with the US National Weather </a:t>
            </a:r>
            <a:r>
              <a:rPr lang="en-GB" sz="1600" dirty="0" smtClean="0"/>
              <a:t>Service, </a:t>
            </a:r>
            <a:r>
              <a:rPr lang="en-GB" sz="1600" dirty="0"/>
              <a:t>Hydrologic Research </a:t>
            </a:r>
            <a:r>
              <a:rPr lang="en-GB" sz="1600" dirty="0" err="1"/>
              <a:t>Center</a:t>
            </a:r>
            <a:r>
              <a:rPr lang="en-GB" sz="1600" dirty="0"/>
              <a:t> (HRC</a:t>
            </a:r>
            <a:r>
              <a:rPr lang="en-GB" sz="1600" dirty="0" smtClean="0"/>
              <a:t>), </a:t>
            </a:r>
            <a:r>
              <a:rPr lang="en-GB" sz="1600" dirty="0"/>
              <a:t>and </a:t>
            </a:r>
            <a:r>
              <a:rPr lang="en-GB" sz="1600" dirty="0" smtClean="0"/>
              <a:t>USAID/OFDA </a:t>
            </a:r>
            <a:r>
              <a:rPr lang="en-GB" sz="1600" dirty="0"/>
              <a:t>have developed the concept of the Flash Flood Guidance System (FFGS) with global coverage. The concept has been endorsed by the Fifteenth WMO Congress and is being implemented through a series of regional </a:t>
            </a:r>
            <a:r>
              <a:rPr lang="en-GB" sz="1600" dirty="0" smtClean="0"/>
              <a:t>projects with </a:t>
            </a:r>
            <a:r>
              <a:rPr lang="en-GB" sz="1600" dirty="0"/>
              <a:t>funding from USAID. </a:t>
            </a:r>
            <a:endParaRPr lang="en-US" sz="1600" dirty="0"/>
          </a:p>
        </p:txBody>
      </p:sp>
      <p:pic>
        <p:nvPicPr>
          <p:cNvPr id="1027" name="Picture 3" descr="\\INTERNAL.WMO.INT\UserData\Redirected\asayin\Desktop\FFGS\FFG Poster &amp; Brochure etc\FFGS Brochure\GLOBAL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029200" cy="31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9900"/>
                </a:solidFill>
              </a:rPr>
              <a:t>FFGS Regional Projects</a:t>
            </a:r>
            <a:endParaRPr lang="en-CA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052513"/>
            <a:ext cx="8893175" cy="489743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The </a:t>
            </a:r>
            <a:r>
              <a:rPr lang="en-US" sz="1800" b="1" dirty="0"/>
              <a:t>following regional Flash Flood Guidance (FFGS) projects are implemented or </a:t>
            </a:r>
            <a:r>
              <a:rPr lang="en-US" sz="1800" b="1" dirty="0" smtClean="0"/>
              <a:t>under implementation: </a:t>
            </a:r>
          </a:p>
          <a:p>
            <a:endParaRPr lang="en-US" sz="1600" dirty="0"/>
          </a:p>
          <a:p>
            <a:r>
              <a:rPr lang="es-ES" sz="1800" b="1" dirty="0"/>
              <a:t>Central </a:t>
            </a:r>
            <a:r>
              <a:rPr lang="en-GB" sz="1800" b="1" dirty="0"/>
              <a:t>America</a:t>
            </a:r>
            <a:r>
              <a:rPr lang="es-ES" sz="1800" b="1" dirty="0"/>
              <a:t> FFG</a:t>
            </a:r>
            <a:r>
              <a:rPr lang="es-ES" sz="1800" dirty="0"/>
              <a:t> (</a:t>
            </a:r>
            <a:r>
              <a:rPr lang="es-ES" sz="1800" b="1" dirty="0"/>
              <a:t>CAFFG</a:t>
            </a:r>
            <a:r>
              <a:rPr lang="es-ES" sz="1800" dirty="0" smtClean="0"/>
              <a:t>) (</a:t>
            </a:r>
            <a:r>
              <a:rPr lang="es-ES" sz="1800" dirty="0"/>
              <a:t>Operacional): Costa Rica (Regional  Centre (RC)), </a:t>
            </a:r>
            <a:r>
              <a:rPr lang="en-US" sz="1800" dirty="0"/>
              <a:t>Belize, El </a:t>
            </a:r>
            <a:r>
              <a:rPr lang="en-US" sz="1800" dirty="0" smtClean="0"/>
              <a:t>Salvador, Guatemala</a:t>
            </a:r>
            <a:r>
              <a:rPr lang="en-US" sz="1800" dirty="0"/>
              <a:t>, </a:t>
            </a:r>
            <a:r>
              <a:rPr lang="en-US" sz="1800" dirty="0" smtClean="0"/>
              <a:t>Honduras, Nicaragua, </a:t>
            </a:r>
            <a:r>
              <a:rPr lang="en-US" sz="1800" dirty="0"/>
              <a:t>and Panama;</a:t>
            </a:r>
          </a:p>
          <a:p>
            <a:r>
              <a:rPr lang="en-US" sz="1800" b="1" dirty="0"/>
              <a:t>Southern Africa Region FFG</a:t>
            </a:r>
            <a:r>
              <a:rPr lang="en-US" sz="1800" dirty="0"/>
              <a:t> (</a:t>
            </a:r>
            <a:r>
              <a:rPr lang="en-US" sz="1800" b="1" dirty="0"/>
              <a:t>SARFFG</a:t>
            </a:r>
            <a:r>
              <a:rPr lang="en-US" sz="1800" dirty="0"/>
              <a:t>): (Operational) </a:t>
            </a:r>
            <a:r>
              <a:rPr lang="en-US" sz="1800" dirty="0" smtClean="0"/>
              <a:t>Botswana</a:t>
            </a:r>
            <a:r>
              <a:rPr lang="en-US" sz="1800" dirty="0"/>
              <a:t>, Lesotho, </a:t>
            </a:r>
            <a:r>
              <a:rPr lang="en-US" sz="1800" dirty="0" smtClean="0"/>
              <a:t>Malawi, </a:t>
            </a:r>
            <a:r>
              <a:rPr lang="en-US" sz="1800" dirty="0"/>
              <a:t>Mozambique, Namibia, South Africa (RC), Swaziland, </a:t>
            </a:r>
            <a:r>
              <a:rPr lang="en-US" sz="1800" dirty="0" smtClean="0"/>
              <a:t>Zambia, </a:t>
            </a:r>
            <a:r>
              <a:rPr lang="en-US" sz="1800" dirty="0"/>
              <a:t>and Zimbabwe;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Mekong River Commission FFG (MRCFFG</a:t>
            </a:r>
            <a:r>
              <a:rPr lang="en-US" sz="1800" dirty="0" smtClean="0">
                <a:solidFill>
                  <a:srgbClr val="FF0000"/>
                </a:solidFill>
              </a:rPr>
              <a:t>) (</a:t>
            </a:r>
            <a:r>
              <a:rPr lang="en-US" sz="1800" dirty="0">
                <a:solidFill>
                  <a:srgbClr val="FF0000"/>
                </a:solidFill>
              </a:rPr>
              <a:t>Operational): Cambodia (RC), </a:t>
            </a:r>
            <a:r>
              <a:rPr lang="en-US" sz="1800" dirty="0" smtClean="0">
                <a:solidFill>
                  <a:srgbClr val="FF0000"/>
                </a:solidFill>
              </a:rPr>
              <a:t>Lao People's Democratic Republic, </a:t>
            </a:r>
            <a:r>
              <a:rPr lang="en-US" sz="1800" dirty="0">
                <a:solidFill>
                  <a:srgbClr val="FF0000"/>
                </a:solidFill>
              </a:rPr>
              <a:t>Thailand</a:t>
            </a:r>
            <a:r>
              <a:rPr lang="en-US" sz="1800" dirty="0" smtClean="0">
                <a:solidFill>
                  <a:srgbClr val="FF0000"/>
                </a:solidFill>
              </a:rPr>
              <a:t>, and Viet Nam;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b="1" dirty="0"/>
              <a:t>Black Sea </a:t>
            </a:r>
            <a:r>
              <a:rPr lang="en-US" sz="1800" b="1" dirty="0" smtClean="0"/>
              <a:t>and Middle </a:t>
            </a:r>
            <a:r>
              <a:rPr lang="en-US" sz="1800" b="1" dirty="0"/>
              <a:t>East FFG</a:t>
            </a:r>
            <a:r>
              <a:rPr lang="en-US" sz="1800" dirty="0"/>
              <a:t> (</a:t>
            </a:r>
            <a:r>
              <a:rPr lang="en-US" sz="1800" b="1" dirty="0"/>
              <a:t>BSMEFFG) </a:t>
            </a:r>
            <a:r>
              <a:rPr lang="en-US" sz="1800" dirty="0"/>
              <a:t>(Operational)</a:t>
            </a:r>
            <a:r>
              <a:rPr lang="en-US" sz="1800" b="1" dirty="0"/>
              <a:t>: </a:t>
            </a:r>
            <a:r>
              <a:rPr lang="en-US" sz="1800" dirty="0" smtClean="0"/>
              <a:t>Armenia, Azerbaijan, Bulgaria, Georgia, Jordan, Lebanon, and Turkey </a:t>
            </a:r>
            <a:r>
              <a:rPr lang="en-US" sz="1800" dirty="0"/>
              <a:t>(</a:t>
            </a:r>
            <a:r>
              <a:rPr lang="en-US" sz="1800" dirty="0" smtClean="0"/>
              <a:t>RC);</a:t>
            </a:r>
            <a:endParaRPr lang="en-US" sz="1800" dirty="0"/>
          </a:p>
          <a:p>
            <a:r>
              <a:rPr lang="en-US" sz="1800" b="1" dirty="0"/>
              <a:t>South East Europe FFG (SEEFFG</a:t>
            </a:r>
            <a:r>
              <a:rPr lang="en-US" sz="1800" dirty="0" smtClean="0"/>
              <a:t>) (</a:t>
            </a:r>
            <a:r>
              <a:rPr lang="en-US" sz="1800" dirty="0"/>
              <a:t>under implementation): </a:t>
            </a:r>
            <a:r>
              <a:rPr lang="en-US" sz="1800" dirty="0" smtClean="0"/>
              <a:t>Albania, Bosnia-Herzegovina, Croatia</a:t>
            </a:r>
            <a:r>
              <a:rPr lang="en-US" sz="1800" dirty="0"/>
              <a:t>, </a:t>
            </a:r>
            <a:r>
              <a:rPr lang="en-US" sz="1800" dirty="0" smtClean="0"/>
              <a:t>Moldova, Montenegro, Romania, Serbia, Slovenia, The Former Yugoslav Republic of Macedonia, and Turkey (RC); </a:t>
            </a:r>
            <a:endParaRPr lang="en-US" sz="1800" dirty="0"/>
          </a:p>
          <a:p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9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9900"/>
                </a:solidFill>
              </a:rPr>
              <a:t>GFFGS Regional Projects (cont.)</a:t>
            </a:r>
            <a:endParaRPr lang="en-CA" b="1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b="1" dirty="0"/>
              <a:t>South Asia FFG (</a:t>
            </a:r>
            <a:r>
              <a:rPr lang="en-US" sz="2000" b="1" dirty="0" err="1"/>
              <a:t>SAsiaFFG</a:t>
            </a:r>
            <a:r>
              <a:rPr lang="en-US" sz="2000" dirty="0" smtClean="0"/>
              <a:t>) (</a:t>
            </a:r>
            <a:r>
              <a:rPr lang="en-US" sz="2000" dirty="0"/>
              <a:t>under implementation): </a:t>
            </a:r>
            <a:r>
              <a:rPr lang="en-US" sz="2000" dirty="0" smtClean="0"/>
              <a:t>Afghanistan</a:t>
            </a:r>
            <a:r>
              <a:rPr lang="en-US" sz="2000" dirty="0"/>
              <a:t>, Bangladesh, Bhutan, </a:t>
            </a:r>
            <a:r>
              <a:rPr lang="en-US" sz="2000" dirty="0" smtClean="0"/>
              <a:t>India (RC), Nepal</a:t>
            </a:r>
            <a:r>
              <a:rPr lang="en-US" sz="2000" dirty="0"/>
              <a:t>, </a:t>
            </a:r>
            <a:r>
              <a:rPr lang="en-US" sz="2000" dirty="0" smtClean="0"/>
              <a:t>Pakistan (RC), and Sri Lanka;</a:t>
            </a:r>
            <a:endParaRPr lang="en-US" sz="2000" dirty="0"/>
          </a:p>
          <a:p>
            <a:pPr lvl="0"/>
            <a:r>
              <a:rPr lang="en-US" sz="2000" b="1" dirty="0"/>
              <a:t>Central </a:t>
            </a:r>
            <a:r>
              <a:rPr lang="en-US" sz="2000" b="1" dirty="0" smtClean="0"/>
              <a:t>Asia Region </a:t>
            </a:r>
            <a:r>
              <a:rPr lang="en-US" sz="2000" b="1" dirty="0"/>
              <a:t>FFG (CARFFG) </a:t>
            </a:r>
            <a:r>
              <a:rPr lang="en-US" sz="2000" dirty="0"/>
              <a:t>(under implementation</a:t>
            </a:r>
            <a:r>
              <a:rPr lang="en-US" sz="2000" b="1" dirty="0"/>
              <a:t>): </a:t>
            </a:r>
            <a:r>
              <a:rPr lang="en-US" sz="2000" dirty="0"/>
              <a:t>Kazakhstan, Kyrgyzstan, Tajikistan, </a:t>
            </a:r>
            <a:r>
              <a:rPr lang="en-US" sz="2000" dirty="0" smtClean="0"/>
              <a:t>Turkmenistan, </a:t>
            </a:r>
            <a:r>
              <a:rPr lang="en-US" sz="2000" dirty="0"/>
              <a:t>and Uzbekistan;</a:t>
            </a:r>
          </a:p>
          <a:p>
            <a:pPr lvl="0"/>
            <a:r>
              <a:rPr lang="en-US" sz="2000" b="1" dirty="0"/>
              <a:t>South America Pilot FFG </a:t>
            </a:r>
            <a:r>
              <a:rPr lang="en-US" sz="2000" dirty="0"/>
              <a:t>(under implementation): </a:t>
            </a:r>
            <a:r>
              <a:rPr lang="en-US" sz="2000" dirty="0" err="1"/>
              <a:t>Zarumilla</a:t>
            </a:r>
            <a:r>
              <a:rPr lang="en-US" sz="2000" dirty="0"/>
              <a:t> River Basin (Peru and Ecuador);</a:t>
            </a:r>
          </a:p>
          <a:p>
            <a:pPr lvl="0"/>
            <a:r>
              <a:rPr lang="en-US" sz="2000" b="1" dirty="0"/>
              <a:t>Haiti-Dominican Republic FFG</a:t>
            </a:r>
            <a:r>
              <a:rPr lang="en-US" sz="2000" dirty="0"/>
              <a:t> (</a:t>
            </a:r>
            <a:r>
              <a:rPr lang="en-US" sz="2000" b="1" dirty="0"/>
              <a:t>HDRFFG</a:t>
            </a:r>
            <a:r>
              <a:rPr lang="en-US" sz="2000" dirty="0" smtClean="0"/>
              <a:t>) (being upgraded): </a:t>
            </a:r>
            <a:r>
              <a:rPr lang="en-US" sz="2000" dirty="0"/>
              <a:t>Dominican Republic and Haiti;</a:t>
            </a:r>
          </a:p>
          <a:p>
            <a:pPr lvl="0"/>
            <a:r>
              <a:rPr lang="en-US" sz="2000" b="1" dirty="0"/>
              <a:t>South Eastern Asia Oceania FFG</a:t>
            </a:r>
            <a:r>
              <a:rPr lang="en-US" sz="2000" dirty="0"/>
              <a:t> </a:t>
            </a:r>
            <a:r>
              <a:rPr lang="en-US" sz="2000" b="1" dirty="0"/>
              <a:t>(SAOFFG) </a:t>
            </a:r>
            <a:r>
              <a:rPr lang="en-US" sz="2000" dirty="0"/>
              <a:t>(under </a:t>
            </a:r>
            <a:r>
              <a:rPr lang="en-US" sz="2000" dirty="0" smtClean="0"/>
              <a:t>implementation): </a:t>
            </a:r>
            <a:r>
              <a:rPr lang="en-US" sz="2000" dirty="0"/>
              <a:t>Brunei, Indonesia, Malaysia, </a:t>
            </a:r>
            <a:r>
              <a:rPr lang="en-US" sz="2000" dirty="0" smtClean="0"/>
              <a:t>Papua </a:t>
            </a:r>
            <a:r>
              <a:rPr lang="en-US" sz="2000" dirty="0"/>
              <a:t>New Guinea, </a:t>
            </a:r>
            <a:r>
              <a:rPr lang="en-US" sz="2000" dirty="0" smtClean="0"/>
              <a:t>Philippines, Singapore, </a:t>
            </a:r>
            <a:r>
              <a:rPr lang="en-US" sz="2000" dirty="0"/>
              <a:t>and </a:t>
            </a:r>
            <a:r>
              <a:rPr lang="en-US" sz="2000" dirty="0" smtClean="0"/>
              <a:t>Timor-Leste.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2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9900"/>
                </a:solidFill>
              </a:rPr>
              <a:t>Objectives</a:t>
            </a:r>
            <a:endParaRPr lang="en-CA" b="1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The main objectives of the Flash Flood Guidance System with global coverage </a:t>
            </a:r>
            <a:r>
              <a:rPr lang="en-US" sz="2000" b="1" dirty="0" smtClean="0"/>
              <a:t>are to: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0"/>
            <a:r>
              <a:rPr lang="en-US" sz="2000" dirty="0" smtClean="0"/>
              <a:t>Enhance </a:t>
            </a:r>
            <a:r>
              <a:rPr lang="en-US" sz="2000" dirty="0"/>
              <a:t>NMHSs capacity to issue flash  flood warnings  and </a:t>
            </a:r>
            <a:r>
              <a:rPr lang="en-US" sz="2000" dirty="0" smtClean="0"/>
              <a:t>alerts to mitigate the adverse </a:t>
            </a:r>
            <a:r>
              <a:rPr lang="en-US" sz="2000" dirty="0"/>
              <a:t>impacts of </a:t>
            </a:r>
            <a:r>
              <a:rPr lang="en-US" sz="2000" dirty="0" err="1"/>
              <a:t>hydrometeorological</a:t>
            </a:r>
            <a:r>
              <a:rPr lang="en-US" sz="2000" dirty="0"/>
              <a:t> </a:t>
            </a:r>
            <a:r>
              <a:rPr lang="en-US" sz="2000" dirty="0" smtClean="0"/>
              <a:t>hazards, by:</a:t>
            </a:r>
          </a:p>
          <a:p>
            <a:pPr marL="0" lvl="0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Generating </a:t>
            </a:r>
            <a:r>
              <a:rPr lang="en-US" sz="2000" dirty="0"/>
              <a:t>flash flood early warning products </a:t>
            </a:r>
            <a:r>
              <a:rPr lang="en-US" sz="2000" dirty="0" smtClean="0"/>
              <a:t>using </a:t>
            </a:r>
            <a:r>
              <a:rPr lang="en-US" sz="2000" dirty="0"/>
              <a:t>state-of-the-art </a:t>
            </a:r>
            <a:r>
              <a:rPr lang="en-US" sz="2000" dirty="0" err="1"/>
              <a:t>hydrometerological</a:t>
            </a:r>
            <a:r>
              <a:rPr lang="en-US" sz="2000" dirty="0"/>
              <a:t> forecasting </a:t>
            </a:r>
            <a:r>
              <a:rPr lang="en-US" sz="2000" dirty="0" smtClean="0"/>
              <a:t>models;</a:t>
            </a:r>
          </a:p>
          <a:p>
            <a:pPr lvl="1"/>
            <a:r>
              <a:rPr lang="en-US" sz="2000" dirty="0" smtClean="0"/>
              <a:t>Providing  </a:t>
            </a:r>
            <a:r>
              <a:rPr lang="en-US" sz="2000" dirty="0"/>
              <a:t>extensive training  </a:t>
            </a:r>
            <a:r>
              <a:rPr lang="en-US" sz="2000" dirty="0" smtClean="0"/>
              <a:t>to </a:t>
            </a:r>
            <a:r>
              <a:rPr lang="en-US" sz="2000" dirty="0"/>
              <a:t>the </a:t>
            </a:r>
            <a:r>
              <a:rPr lang="en-US" sz="2000" dirty="0" err="1"/>
              <a:t>hydrometeorological</a:t>
            </a:r>
            <a:r>
              <a:rPr lang="en-US" sz="2000" dirty="0"/>
              <a:t> forecasters;</a:t>
            </a:r>
          </a:p>
          <a:p>
            <a:pPr lvl="1"/>
            <a:r>
              <a:rPr lang="en-US" sz="2000" dirty="0" smtClean="0"/>
              <a:t>Enhancing collaboration </a:t>
            </a:r>
            <a:r>
              <a:rPr lang="en-US" sz="2000" dirty="0"/>
              <a:t>between NMHSs and Emergency Management Agencies;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01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6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What  is </a:t>
            </a:r>
            <a:r>
              <a:rPr lang="fr-CH" b="1" dirty="0" smtClean="0">
                <a:solidFill>
                  <a:srgbClr val="FF9900"/>
                </a:solidFill>
              </a:rPr>
              <a:t>Flash Flood? and </a:t>
            </a:r>
            <a:r>
              <a:rPr lang="en-US" b="1" dirty="0" smtClean="0">
                <a:solidFill>
                  <a:srgbClr val="FF9900"/>
                </a:solidFill>
              </a:rPr>
              <a:t>Needs</a:t>
            </a:r>
            <a:endParaRPr lang="en-US" b="1" dirty="0">
              <a:solidFill>
                <a:srgbClr val="FF9900"/>
              </a:solidFill>
            </a:endParaRPr>
          </a:p>
        </p:txBody>
      </p:sp>
      <p:pic>
        <p:nvPicPr>
          <p:cNvPr id="9" name="Resim 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93519"/>
            <a:ext cx="3686175" cy="2228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3124200"/>
            <a:ext cx="800099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Lack </a:t>
            </a:r>
            <a:r>
              <a:rPr lang="en-US" sz="1800" dirty="0"/>
              <a:t>of flash flood warning capabilities and capacities of NHMSs,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/>
              <a:t>Lack of local </a:t>
            </a:r>
            <a:r>
              <a:rPr lang="en-US" sz="1800" dirty="0" smtClean="0"/>
              <a:t>expertise </a:t>
            </a:r>
            <a:r>
              <a:rPr lang="en-US" sz="1800" dirty="0"/>
              <a:t>and regional cooperation,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/>
              <a:t>Ineffectiveness of riverine flood </a:t>
            </a:r>
            <a:r>
              <a:rPr lang="en-US" sz="1800" dirty="0" smtClean="0"/>
              <a:t>warning systems </a:t>
            </a:r>
            <a:r>
              <a:rPr lang="en-US" sz="1800" dirty="0"/>
              <a:t>for flash floods. </a:t>
            </a:r>
            <a:endParaRPr lang="en-US" sz="18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/>
              <a:t>Flash </a:t>
            </a:r>
            <a:r>
              <a:rPr lang="en-US" sz="1800" dirty="0"/>
              <a:t>floods causes annually an average of 5,000 deaths and inflict heavy economical losses worldwide,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4648200" y="1066800"/>
            <a:ext cx="38862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A </a:t>
            </a:r>
            <a:r>
              <a:rPr lang="en-US" sz="1800" dirty="0"/>
              <a:t>flood of short duration with a relatively high peak </a:t>
            </a:r>
            <a:r>
              <a:rPr lang="en-US" sz="1800" dirty="0" smtClean="0"/>
              <a:t>discharge usually having less than 6 hours between the occurrence of the rainfall and the peak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/>
              <a:t>Short fuse, hard to predict events</a:t>
            </a:r>
            <a:endParaRPr lang="en-US" sz="1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4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14400" y="762000"/>
            <a:ext cx="75438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CH" sz="1400" b="1" dirty="0" smtClean="0"/>
              <a:t>The </a:t>
            </a:r>
            <a:r>
              <a:rPr lang="en-US" sz="1400" b="1" dirty="0" smtClean="0"/>
              <a:t>Regional</a:t>
            </a:r>
            <a:r>
              <a:rPr lang="fr-CH" sz="1400" b="1" dirty="0" smtClean="0"/>
              <a:t> Centre:</a:t>
            </a:r>
            <a:endParaRPr lang="en-US" sz="1400" b="1" dirty="0" smtClean="0"/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Provide forecast products  and data  to the participating countries,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Collaborate with WMO to implement flash flood  </a:t>
            </a:r>
            <a:r>
              <a:rPr lang="en-US" sz="1400" dirty="0" err="1" smtClean="0"/>
              <a:t>hydrometeorologist</a:t>
            </a:r>
            <a:r>
              <a:rPr lang="en-US" sz="1400" dirty="0" smtClean="0"/>
              <a:t>  training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,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Evaluate FFG products  from the regional perspective and conduct  verification study in collaboration with participating countries,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Have good  internet connection to download  and  exchange data.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7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792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9900"/>
                </a:solidFill>
              </a:rPr>
              <a:t>Regional Components</a:t>
            </a:r>
            <a:endParaRPr lang="en-US" sz="3200" b="1" dirty="0">
              <a:solidFill>
                <a:srgbClr val="FF9900"/>
              </a:solidFill>
            </a:endParaRPr>
          </a:p>
        </p:txBody>
      </p:sp>
      <p:pic>
        <p:nvPicPr>
          <p:cNvPr id="1027" name="Picture 3" descr="M:\Desktop\BSMEF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648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14400" y="823556"/>
            <a:ext cx="0" cy="13234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2146995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95945" y="2146995"/>
            <a:ext cx="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7200" y="3505200"/>
            <a:ext cx="12016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86400" y="2514600"/>
            <a:ext cx="35052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1400" b="1" dirty="0" smtClean="0">
                <a:solidFill>
                  <a:schemeClr val="tx2"/>
                </a:solidFill>
              </a:rPr>
              <a:t>Participating</a:t>
            </a:r>
            <a:r>
              <a:rPr lang="fr-CH" altLang="en-US" sz="1400" b="1" dirty="0" smtClean="0">
                <a:solidFill>
                  <a:schemeClr val="tx2"/>
                </a:solidFill>
              </a:rPr>
              <a:t> 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NMHSs</a:t>
            </a:r>
            <a:r>
              <a:rPr lang="fr-CH" altLang="en-US" sz="1400" b="1" dirty="0" smtClean="0">
                <a:solidFill>
                  <a:schemeClr val="tx2"/>
                </a:solidFill>
              </a:rPr>
              <a:t>:</a:t>
            </a:r>
            <a:endParaRPr lang="en-US" altLang="en-US" sz="1400" b="1" dirty="0" smtClean="0">
              <a:solidFill>
                <a:schemeClr val="tx2"/>
              </a:solidFill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2"/>
                </a:solidFill>
              </a:rPr>
              <a:t>Prepare and issue flash flood warnings and alerts </a:t>
            </a:r>
            <a:r>
              <a:rPr lang="en-US" altLang="en-US" sz="1400" dirty="0" smtClean="0">
                <a:solidFill>
                  <a:schemeClr val="tx2"/>
                </a:solidFill>
              </a:rPr>
              <a:t>to </a:t>
            </a:r>
            <a:r>
              <a:rPr lang="en-US" altLang="en-US" sz="1400" dirty="0">
                <a:solidFill>
                  <a:schemeClr val="tx2"/>
                </a:solidFill>
              </a:rPr>
              <a:t>the public and national agencies including </a:t>
            </a:r>
            <a:r>
              <a:rPr lang="en-US" altLang="en-US" sz="1400" dirty="0" smtClean="0">
                <a:solidFill>
                  <a:schemeClr val="tx2"/>
                </a:solidFill>
              </a:rPr>
              <a:t>Emergency  </a:t>
            </a:r>
            <a:r>
              <a:rPr lang="en-US" altLang="en-US" sz="1400" dirty="0">
                <a:solidFill>
                  <a:schemeClr val="tx2"/>
                </a:solidFill>
              </a:rPr>
              <a:t>Management Authorities,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chemeClr val="tx2"/>
                </a:solidFill>
              </a:rPr>
              <a:t>Provide </a:t>
            </a:r>
            <a:r>
              <a:rPr lang="en-US" altLang="en-US" sz="1400" dirty="0">
                <a:solidFill>
                  <a:schemeClr val="tx2"/>
                </a:solidFill>
              </a:rPr>
              <a:t>historical and  in-situ local data to the </a:t>
            </a:r>
            <a:r>
              <a:rPr lang="en-US" altLang="en-US" sz="1400" dirty="0" smtClean="0">
                <a:solidFill>
                  <a:schemeClr val="tx2"/>
                </a:solidFill>
              </a:rPr>
              <a:t>FFG system </a:t>
            </a:r>
            <a:r>
              <a:rPr lang="en-US" altLang="en-US" sz="1400" dirty="0">
                <a:solidFill>
                  <a:schemeClr val="tx2"/>
                </a:solidFill>
              </a:rPr>
              <a:t>developer through the </a:t>
            </a:r>
            <a:r>
              <a:rPr lang="en-US" altLang="en-US" sz="1400" dirty="0" smtClean="0">
                <a:solidFill>
                  <a:schemeClr val="tx2"/>
                </a:solidFill>
              </a:rPr>
              <a:t>RC,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endParaRPr lang="en-US" altLang="en-US" sz="1400" dirty="0" smtClean="0">
              <a:solidFill>
                <a:schemeClr val="tx2"/>
              </a:solidFill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chemeClr val="tx2"/>
                </a:solidFill>
              </a:rPr>
              <a:t>Participate </a:t>
            </a:r>
            <a:r>
              <a:rPr lang="en-US" altLang="en-US" sz="1400" dirty="0">
                <a:solidFill>
                  <a:schemeClr val="tx2"/>
                </a:solidFill>
              </a:rPr>
              <a:t>in the Flash Flood </a:t>
            </a:r>
            <a:r>
              <a:rPr lang="en-US" altLang="en-US" sz="1400" dirty="0" err="1" smtClean="0">
                <a:solidFill>
                  <a:schemeClr val="tx2"/>
                </a:solidFill>
              </a:rPr>
              <a:t>Hydrometeorologist</a:t>
            </a:r>
            <a:r>
              <a:rPr lang="en-US" altLang="en-US" sz="1400" dirty="0" smtClean="0">
                <a:solidFill>
                  <a:schemeClr val="tx2"/>
                </a:solidFill>
              </a:rPr>
              <a:t> Training </a:t>
            </a:r>
            <a:r>
              <a:rPr lang="en-US" altLang="en-US" sz="1400" dirty="0" err="1" smtClean="0">
                <a:solidFill>
                  <a:schemeClr val="tx2"/>
                </a:solidFill>
              </a:rPr>
              <a:t>Programme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  <a:r>
              <a:rPr lang="en-US" altLang="en-US" sz="1400" dirty="0" smtClean="0">
                <a:solidFill>
                  <a:schemeClr val="tx2"/>
                </a:solidFill>
              </a:rPr>
              <a:t>(Steps 1-5),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chemeClr val="tx2"/>
                </a:solidFill>
              </a:rPr>
              <a:t>Conduct verification studies. 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486400" y="2514600"/>
            <a:ext cx="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9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FF9900"/>
                </a:solidFill>
              </a:rPr>
              <a:t>FFGS Forecaster Console</a:t>
            </a:r>
            <a:endParaRPr lang="en-US" sz="2800" b="1" dirty="0">
              <a:solidFill>
                <a:srgbClr val="FF9900"/>
              </a:solidFill>
            </a:endParaRPr>
          </a:p>
        </p:txBody>
      </p:sp>
      <p:pic>
        <p:nvPicPr>
          <p:cNvPr id="7" name="Resim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467600" cy="5267306"/>
          </a:xfrm>
          <a:prstGeom prst="rect">
            <a:avLst/>
          </a:prstGeom>
          <a:noFill/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914663" y="1879674"/>
            <a:ext cx="7238737" cy="3988376"/>
            <a:chOff x="1751" y="3843"/>
            <a:chExt cx="8899" cy="7645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7840" y="9588"/>
              <a:ext cx="1440" cy="7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Snow Products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8850" y="8010"/>
              <a:ext cx="354" cy="56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3480" y="4477"/>
              <a:ext cx="5370" cy="32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4772" y="3892"/>
              <a:ext cx="2630" cy="58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352" y="4477"/>
              <a:ext cx="112" cy="32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240" y="7770"/>
              <a:ext cx="5700" cy="9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029" y="8825"/>
              <a:ext cx="2155" cy="2224"/>
            </a:xfrm>
            <a:prstGeom prst="rect">
              <a:avLst/>
            </a:prstGeom>
            <a:solidFill>
              <a:srgbClr val="0070C0">
                <a:alpha val="0"/>
              </a:srgbClr>
            </a:solidFill>
            <a:ln w="1587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8122" y="3843"/>
              <a:ext cx="2078" cy="63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Products, Date  and  Time Selection Toolbar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339" y="5279"/>
              <a:ext cx="1163" cy="124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FFGS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Products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7402" y="3892"/>
              <a:ext cx="720" cy="567"/>
            </a:xfrm>
            <a:prstGeom prst="rightArrow">
              <a:avLst>
                <a:gd name="adj1" fmla="val 50000"/>
                <a:gd name="adj2" fmla="val 3174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7184" y="9588"/>
              <a:ext cx="653" cy="567"/>
            </a:xfrm>
            <a:prstGeom prst="rightArrow">
              <a:avLst>
                <a:gd name="adj1" fmla="val 50000"/>
                <a:gd name="adj2" fmla="val 28792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9204" y="7905"/>
              <a:ext cx="1446" cy="70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Surface Met. Observations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2818" y="5587"/>
              <a:ext cx="525" cy="567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8776" y="5675"/>
              <a:ext cx="547" cy="56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1751" y="5549"/>
              <a:ext cx="1058" cy="63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Time Interval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4620" y="11049"/>
              <a:ext cx="3075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8062" y="10903"/>
              <a:ext cx="1958" cy="58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Products </a:t>
              </a:r>
              <a:r>
                <a:rPr kumimoji="0" lang="en-U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Dsc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.&amp; System Monitoring Toolbars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695" y="11049"/>
              <a:ext cx="354" cy="340"/>
            </a:xfrm>
            <a:prstGeom prst="rightArrow">
              <a:avLst>
                <a:gd name="adj1" fmla="val 50000"/>
                <a:gd name="adj2" fmla="val 26029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04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FF9900"/>
                </a:solidFill>
              </a:rPr>
              <a:t>FFGS Dashboard</a:t>
            </a:r>
            <a:endParaRPr lang="en-US" sz="2800" b="1" dirty="0">
              <a:solidFill>
                <a:srgbClr val="FF9900"/>
              </a:solidFill>
            </a:endParaRPr>
          </a:p>
        </p:txBody>
      </p:sp>
      <p:pic>
        <p:nvPicPr>
          <p:cNvPr id="2051" name="Picture 3" descr="E:\dash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0518"/>
            <a:ext cx="5697238" cy="35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2971800" y="2414793"/>
            <a:ext cx="3276599" cy="2246698"/>
            <a:chOff x="5268" y="7459"/>
            <a:chExt cx="6566" cy="3156"/>
          </a:xfrm>
        </p:grpSpPr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10540" y="8228"/>
              <a:ext cx="1236" cy="1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68" y="8654"/>
              <a:ext cx="1742" cy="25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268" y="9232"/>
              <a:ext cx="1742" cy="25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5268" y="9855"/>
              <a:ext cx="1742" cy="25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5268" y="10335"/>
              <a:ext cx="1742" cy="2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0598" y="7513"/>
              <a:ext cx="1236" cy="40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Animation Button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11144" y="7945"/>
              <a:ext cx="143" cy="283"/>
            </a:xfrm>
            <a:prstGeom prst="downArrow">
              <a:avLst>
                <a:gd name="adj1" fmla="val 50000"/>
                <a:gd name="adj2" fmla="val 4947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6766" y="8451"/>
              <a:ext cx="461" cy="4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6766" y="9029"/>
              <a:ext cx="461" cy="4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6752" y="9624"/>
              <a:ext cx="461" cy="4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6752" y="10142"/>
              <a:ext cx="461" cy="47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9849" y="7459"/>
              <a:ext cx="461" cy="4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CH" sz="11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1</a:t>
              </a:r>
              <a:endPara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77000" y="1371600"/>
            <a:ext cx="2362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Dashboard </a:t>
            </a:r>
            <a:r>
              <a:rPr lang="en-US" sz="1400" dirty="0" smtClean="0"/>
              <a:t>is </a:t>
            </a:r>
            <a:r>
              <a:rPr lang="en-US" sz="1400" dirty="0"/>
              <a:t>designed to monitor server </a:t>
            </a:r>
            <a:r>
              <a:rPr lang="en-US" sz="1400" dirty="0" smtClean="0"/>
              <a:t>processes:</a:t>
            </a:r>
            <a:endParaRPr lang="en-US" sz="1400" dirty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fr-CH" sz="1400" dirty="0" smtClean="0"/>
              <a:t>(</a:t>
            </a:r>
            <a:r>
              <a:rPr lang="fr-CH" sz="1400" b="1" dirty="0" smtClean="0">
                <a:solidFill>
                  <a:srgbClr val="FF0000"/>
                </a:solidFill>
              </a:rPr>
              <a:t>1</a:t>
            </a:r>
            <a:r>
              <a:rPr lang="fr-CH" sz="1400" dirty="0" smtClean="0"/>
              <a:t>) Quick-look;</a:t>
            </a:r>
            <a:endParaRPr lang="en-US" sz="1400" dirty="0" smtClean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 smtClean="0"/>
              <a:t>(</a:t>
            </a:r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/>
              <a:t>) Real-Time </a:t>
            </a:r>
            <a:r>
              <a:rPr lang="en-US" sz="1400" dirty="0"/>
              <a:t>data </a:t>
            </a:r>
            <a:r>
              <a:rPr lang="en-US" sz="1400" dirty="0" smtClean="0"/>
              <a:t>downloads and inventory status;</a:t>
            </a:r>
            <a:endParaRPr lang="tr-TR" sz="1400" dirty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/>
              <a:t>(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dirty="0" smtClean="0"/>
              <a:t>) Real-Time </a:t>
            </a:r>
            <a:r>
              <a:rPr lang="en-US" sz="1400" dirty="0"/>
              <a:t>Data </a:t>
            </a:r>
            <a:r>
              <a:rPr lang="en-US" sz="1400" dirty="0" smtClean="0"/>
              <a:t>processing status;</a:t>
            </a:r>
            <a:endParaRPr lang="tr-TR" sz="1400" dirty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/>
              <a:t>(</a:t>
            </a:r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dirty="0" smtClean="0"/>
              <a:t>) Computational </a:t>
            </a:r>
            <a:r>
              <a:rPr lang="en-US" sz="1400" dirty="0"/>
              <a:t>server </a:t>
            </a:r>
            <a:r>
              <a:rPr lang="en-US" sz="1400" dirty="0" smtClean="0"/>
              <a:t>status; and</a:t>
            </a:r>
            <a:endParaRPr lang="tr-TR" sz="1400" dirty="0"/>
          </a:p>
          <a:p>
            <a:pPr marL="285750" indent="-2857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/>
              <a:t>(</a:t>
            </a:r>
            <a:r>
              <a:rPr lang="en-US" sz="1400" b="1" dirty="0">
                <a:solidFill>
                  <a:srgbClr val="FF0000"/>
                </a:solidFill>
              </a:rPr>
              <a:t>5</a:t>
            </a:r>
            <a:r>
              <a:rPr lang="en-US" sz="1400" dirty="0" smtClean="0"/>
              <a:t>) Dissemination </a:t>
            </a:r>
            <a:r>
              <a:rPr lang="en-US" sz="1400" dirty="0"/>
              <a:t>server </a:t>
            </a:r>
            <a:r>
              <a:rPr lang="en-US" sz="1400" dirty="0" smtClean="0"/>
              <a:t>status.</a:t>
            </a:r>
            <a:endParaRPr lang="en-US" sz="1400" dirty="0"/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Global Flash Flood Guidance System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39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Powerpoint_template_en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WMO_Powerpoint_template_en</Template>
  <TotalTime>1029</TotalTime>
  <Words>1172</Words>
  <Application>Microsoft Office PowerPoint</Application>
  <PresentationFormat>On-screen Show (4:3)</PresentationFormat>
  <Paragraphs>142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WMO_Powerpoint_template_en</vt:lpstr>
      <vt:lpstr>Closing slide</vt:lpstr>
      <vt:lpstr>Flash Flood Guidance and Early Warning System</vt:lpstr>
      <vt:lpstr>Flash Flood Guidance System (FFGS)</vt:lpstr>
      <vt:lpstr>FFGS Regional Projects</vt:lpstr>
      <vt:lpstr>GFFGS Regional Projects (cont.)</vt:lpstr>
      <vt:lpstr>Objectives</vt:lpstr>
      <vt:lpstr>What  is Flash Flood? and Needs</vt:lpstr>
      <vt:lpstr>Regional Components</vt:lpstr>
      <vt:lpstr>FFGS Forecaster Console</vt:lpstr>
      <vt:lpstr>FFGS Dashboard</vt:lpstr>
      <vt:lpstr>Flash Flood Guidance System (FFGS) Products</vt:lpstr>
      <vt:lpstr>Flash Flood Hydrometeorologist Training Programme  </vt:lpstr>
      <vt:lpstr>Advances</vt:lpstr>
      <vt:lpstr>Possible Linkages Between SWFDP and regional FFG Systems  </vt:lpstr>
      <vt:lpstr>Twinning of SWFWP-SA and SARFFG Systems</vt:lpstr>
      <vt:lpstr>Twinning of SWFWP-SA and SARFFG System</vt:lpstr>
      <vt:lpstr>Further Information</vt:lpstr>
      <vt:lpstr>Thank you for your attention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PPilon</dc:creator>
  <cp:lastModifiedBy>Paul Pilon</cp:lastModifiedBy>
  <cp:revision>71</cp:revision>
  <dcterms:created xsi:type="dcterms:W3CDTF">2015-04-30T12:04:12Z</dcterms:created>
  <dcterms:modified xsi:type="dcterms:W3CDTF">2016-08-23T10:34:56Z</dcterms:modified>
</cp:coreProperties>
</file>