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notesMasterIdLst>
    <p:notesMasterId r:id="rId14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509DFD-0899-42D1-B6E2-64B909775E3F}">
          <p14:sldIdLst>
            <p14:sldId id="25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E7370-FEBE-41B2-B8A1-E9AC534C4A32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5A754-6854-4255-9870-AAF6FAAE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1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B113-F4D8-4D53-998E-64326BC3FB09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401-E50B-43FE-B524-15A585CF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4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B113-F4D8-4D53-998E-64326BC3FB09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401-E50B-43FE-B524-15A585CF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1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B113-F4D8-4D53-998E-64326BC3FB09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401-E50B-43FE-B524-15A585CF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0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B113-F4D8-4D53-998E-64326BC3FB09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401-E50B-43FE-B524-15A585CF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2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B113-F4D8-4D53-998E-64326BC3FB09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401-E50B-43FE-B524-15A585CF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B113-F4D8-4D53-998E-64326BC3FB09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401-E50B-43FE-B524-15A585CF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6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B113-F4D8-4D53-998E-64326BC3FB09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401-E50B-43FE-B524-15A585CF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0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B113-F4D8-4D53-998E-64326BC3FB09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401-E50B-43FE-B524-15A585CF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8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B113-F4D8-4D53-998E-64326BC3FB09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401-E50B-43FE-B524-15A585CF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9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B113-F4D8-4D53-998E-64326BC3FB09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401-E50B-43FE-B524-15A585CF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1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B113-F4D8-4D53-998E-64326BC3FB09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23401-E50B-43FE-B524-15A585CF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3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4B113-F4D8-4D53-998E-64326BC3FB09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23401-E50B-43FE-B524-15A585CF1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5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fz-potsdam.de/" TargetMode="External"/><Relationship Id="rId2" Type="http://schemas.openxmlformats.org/officeDocument/2006/relationships/hyperlink" Target="http://geofon.gfz-potsdam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76764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Earthquake Monitoring &amp; Tsunami Warning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715000"/>
            <a:ext cx="6400800" cy="549796"/>
          </a:xfrm>
        </p:spPr>
        <p:txBody>
          <a:bodyPr>
            <a:normAutofit fontScale="40000" lnSpcReduction="20000"/>
          </a:bodyPr>
          <a:lstStyle/>
          <a:p>
            <a:r>
              <a:rPr lang="en-US" b="1" dirty="0" smtClean="0"/>
              <a:t>Ibrahim</a:t>
            </a:r>
            <a:r>
              <a:rPr lang="en-US" dirty="0" smtClean="0"/>
              <a:t> </a:t>
            </a:r>
            <a:r>
              <a:rPr lang="en-US" b="1" dirty="0" err="1" smtClean="0"/>
              <a:t>Humaid</a:t>
            </a:r>
            <a:endParaRPr lang="en-US" b="1" dirty="0" smtClean="0"/>
          </a:p>
          <a:p>
            <a:r>
              <a:rPr lang="en-US" b="1" dirty="0" smtClean="0"/>
              <a:t>Seismologist</a:t>
            </a:r>
          </a:p>
          <a:p>
            <a:r>
              <a:rPr lang="en-US" b="1" dirty="0" smtClean="0"/>
              <a:t>Male’, Maldives, 26-28 September 2016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9200" y="-152400"/>
            <a:ext cx="3581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/>
              <a:t>Maldives</a:t>
            </a:r>
            <a:br>
              <a:rPr lang="en-US" sz="2000" dirty="0" smtClean="0"/>
            </a:br>
            <a:r>
              <a:rPr lang="en-US" sz="2000" dirty="0" smtClean="0"/>
              <a:t>Meteorological</a:t>
            </a:r>
            <a:br>
              <a:rPr lang="en-US" sz="2000" dirty="0" smtClean="0"/>
            </a:br>
            <a:r>
              <a:rPr lang="en-US" sz="2000" dirty="0" smtClean="0"/>
              <a:t>Service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925096"/>
              </p:ext>
            </p:extLst>
          </p:nvPr>
        </p:nvGraphicFramePr>
        <p:xfrm>
          <a:off x="304800" y="228600"/>
          <a:ext cx="762000" cy="758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orelDRAW" r:id="rId3" imgW="3444240" imgH="3864864" progId="CorelDraw.Graphic.13">
                  <p:embed/>
                </p:oleObj>
              </mc:Choice>
              <mc:Fallback>
                <p:oleObj name="CorelDRAW" r:id="rId3" imgW="3444240" imgH="3864864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762000" cy="758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149678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/>
              <a:t>STAKEHOLDERS WORKSHOP TO INITIATE THE IMPLEMENTATION OF IMPACT-BASED FORECASTING AND RISK-BASED WARININGS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Warning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DISSEMINATION METHODS</a:t>
            </a:r>
          </a:p>
          <a:p>
            <a:r>
              <a:rPr lang="en-US" dirty="0" smtClean="0"/>
              <a:t>Earthquake and Tsunami information will be provided to the focal points and public via the following methods</a:t>
            </a:r>
          </a:p>
          <a:p>
            <a:pPr lvl="1"/>
            <a:r>
              <a:rPr lang="en-US" dirty="0" smtClean="0"/>
              <a:t>Web SMS</a:t>
            </a:r>
          </a:p>
          <a:p>
            <a:pPr lvl="1"/>
            <a:r>
              <a:rPr lang="en-US" dirty="0" smtClean="0"/>
              <a:t>Fax</a:t>
            </a:r>
          </a:p>
          <a:p>
            <a:pPr lvl="1"/>
            <a:r>
              <a:rPr lang="en-US" dirty="0" smtClean="0"/>
              <a:t>Hotlines</a:t>
            </a:r>
          </a:p>
          <a:p>
            <a:pPr lvl="1"/>
            <a:r>
              <a:rPr lang="en-US" dirty="0" smtClean="0"/>
              <a:t>Emails</a:t>
            </a:r>
          </a:p>
          <a:p>
            <a:pPr lvl="1"/>
            <a:r>
              <a:rPr lang="en-US" dirty="0" smtClean="0"/>
              <a:t>MMS website</a:t>
            </a:r>
          </a:p>
          <a:p>
            <a:pPr lvl="1"/>
            <a:r>
              <a:rPr lang="en-US" dirty="0" smtClean="0"/>
              <a:t>Social Media (Facebook/Twitter)</a:t>
            </a:r>
          </a:p>
          <a:p>
            <a:endParaRPr lang="en-US" dirty="0"/>
          </a:p>
        </p:txBody>
      </p:sp>
      <p:pic>
        <p:nvPicPr>
          <p:cNvPr id="4" name="Picture 2" descr="C:\Users\fathmath\Desktop\Saushan\tsunami 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98900"/>
            <a:ext cx="4060826" cy="227806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Rectangle 42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Warning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WARNING CRITERIA </a:t>
            </a:r>
          </a:p>
          <a:p>
            <a:pPr algn="just"/>
            <a:r>
              <a:rPr lang="en-US" dirty="0" smtClean="0"/>
              <a:t>If the magnitude of the event is between 6.0 and 6.9 in Richter scale, information about the event will be updated via social media.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If the magnitude of the event is between 7.0 and 7.9 in Richter scale, issue a White Alert as an information. No action required.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If the magnitude of the event is above 8.0 in Richter Scale, issue a Yellow Alert as Tsunami Advisory. Preparatory actions are required.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If the magnitude of the earthquake is above 7.0 and there is an ocean wide Tsunami formed in the Indian Ocean confirmed by the RTSP bulletins, issue a RED Alert for Tsunami warning. Take immediate action and evacuate if required.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" y="0"/>
            <a:ext cx="9112027" cy="6858000"/>
          </a:xfrm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28650" y="649342"/>
            <a:ext cx="267945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Thank you</a:t>
            </a:r>
            <a:endParaRPr 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Capacity</a:t>
            </a:r>
          </a:p>
          <a:p>
            <a:endParaRPr lang="en-US" sz="2400" dirty="0" smtClean="0"/>
          </a:p>
          <a:p>
            <a:r>
              <a:rPr lang="en-US" sz="2400" dirty="0" smtClean="0"/>
              <a:t>Possible threat areas</a:t>
            </a:r>
          </a:p>
          <a:p>
            <a:endParaRPr lang="en-US" sz="2400" dirty="0" smtClean="0"/>
          </a:p>
          <a:p>
            <a:r>
              <a:rPr lang="en-US" sz="2400" dirty="0" smtClean="0"/>
              <a:t>Monitoring</a:t>
            </a:r>
          </a:p>
          <a:p>
            <a:endParaRPr lang="en-US" sz="2400" dirty="0" smtClean="0"/>
          </a:p>
          <a:p>
            <a:r>
              <a:rPr lang="en-US" sz="2400" dirty="0" smtClean="0"/>
              <a:t>Warning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0007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SEISMOMETERS</a:t>
            </a:r>
          </a:p>
          <a:p>
            <a:pPr algn="just"/>
            <a:r>
              <a:rPr lang="en-US" dirty="0" smtClean="0"/>
              <a:t>After </a:t>
            </a:r>
            <a:r>
              <a:rPr lang="en-US" dirty="0"/>
              <a:t>the 2004 Tsunami, </a:t>
            </a:r>
            <a:r>
              <a:rPr lang="en-US" dirty="0" smtClean="0"/>
              <a:t>Maldives Meteorological Service</a:t>
            </a:r>
            <a:r>
              <a:rPr lang="en-US" dirty="0" smtClean="0"/>
              <a:t> </a:t>
            </a:r>
            <a:r>
              <a:rPr lang="en-US" dirty="0"/>
              <a:t>started to develop its early warning </a:t>
            </a:r>
            <a:r>
              <a:rPr lang="en-US" dirty="0" smtClean="0"/>
              <a:t>system.</a:t>
            </a:r>
          </a:p>
          <a:p>
            <a:pPr algn="just"/>
            <a:r>
              <a:rPr lang="en-US" dirty="0" smtClean="0"/>
              <a:t>Introduced </a:t>
            </a:r>
            <a:r>
              <a:rPr lang="en-US" dirty="0"/>
              <a:t>seismology in </a:t>
            </a:r>
            <a:r>
              <a:rPr lang="en-US" dirty="0" smtClean="0"/>
              <a:t>the Centre.</a:t>
            </a:r>
            <a:r>
              <a:rPr lang="en-US" dirty="0"/>
              <a:t> </a:t>
            </a:r>
            <a:endParaRPr lang="en-US" dirty="0" smtClean="0"/>
          </a:p>
          <a:p>
            <a:pPr algn="just"/>
            <a:r>
              <a:rPr lang="en-US" dirty="0" smtClean="0"/>
              <a:t>Two broadband seismometers were </a:t>
            </a:r>
            <a:r>
              <a:rPr lang="en-US" dirty="0"/>
              <a:t>installed in </a:t>
            </a:r>
            <a:r>
              <a:rPr lang="en-US" dirty="0" err="1"/>
              <a:t>Hdh</a:t>
            </a:r>
            <a:r>
              <a:rPr lang="en-US" dirty="0"/>
              <a:t> </a:t>
            </a:r>
            <a:r>
              <a:rPr lang="en-US" dirty="0" err="1"/>
              <a:t>Hanimaadhoo</a:t>
            </a:r>
            <a:r>
              <a:rPr lang="en-US" dirty="0"/>
              <a:t> and </a:t>
            </a:r>
            <a:r>
              <a:rPr lang="en-US" dirty="0" err="1"/>
              <a:t>Gdh</a:t>
            </a:r>
            <a:r>
              <a:rPr lang="en-US" dirty="0"/>
              <a:t> </a:t>
            </a:r>
            <a:r>
              <a:rPr lang="en-US" dirty="0" err="1"/>
              <a:t>Kaadedhhoo</a:t>
            </a:r>
            <a:r>
              <a:rPr lang="en-US" dirty="0"/>
              <a:t>. 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 smtClean="0"/>
              <a:t>SeiscomP3</a:t>
            </a:r>
            <a:r>
              <a:rPr lang="en-US" sz="2800" b="1" dirty="0" smtClean="0"/>
              <a:t> </a:t>
            </a:r>
            <a:r>
              <a:rPr lang="en-US" sz="2400" b="1" dirty="0" smtClean="0"/>
              <a:t>SYSTEM</a:t>
            </a:r>
          </a:p>
          <a:p>
            <a:pPr marL="0" indent="0" algn="just">
              <a:buNone/>
            </a:pPr>
            <a:r>
              <a:rPr lang="en-US" dirty="0"/>
              <a:t>SeiscomP3 was installed in Maldives Meteorological Service in early 2008 for the real time earthquake monitoring. </a:t>
            </a:r>
          </a:p>
          <a:p>
            <a:pPr marL="0" indent="0" algn="just">
              <a:buNone/>
            </a:pPr>
            <a:r>
              <a:rPr lang="en-US" dirty="0"/>
              <a:t>The system displays real time seismic waves and is capable of automatically calculating earthquakes within a few minutes.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174082"/>
            <a:ext cx="2281844" cy="41148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7808422" y="2514600"/>
            <a:ext cx="228600" cy="228600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795458" y="5410200"/>
            <a:ext cx="228600" cy="228600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15315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TIDEGUAGES</a:t>
            </a:r>
            <a:endParaRPr lang="en-US" b="1" dirty="0" smtClean="0"/>
          </a:p>
          <a:p>
            <a:pPr algn="just"/>
            <a:r>
              <a:rPr lang="en-US" dirty="0" smtClean="0"/>
              <a:t>Three tide gauges are installed throughout the Maldives.</a:t>
            </a:r>
          </a:p>
          <a:p>
            <a:pPr algn="just"/>
            <a:r>
              <a:rPr lang="en-US" dirty="0" smtClean="0"/>
              <a:t>Latest upgrades are installed and the station data are available globally.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 smtClean="0"/>
              <a:t>HOTLINES</a:t>
            </a:r>
            <a:endParaRPr lang="en-US" b="1" dirty="0" smtClean="0"/>
          </a:p>
          <a:p>
            <a:pPr algn="just"/>
            <a:r>
              <a:rPr lang="en-US" dirty="0" smtClean="0"/>
              <a:t>Hotlines are established between major stakeholders, namely NDMC, POLICE, MNDF, Public Media and Airport Emergency.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14" y="533400"/>
            <a:ext cx="2281844" cy="41148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7913914" y="873918"/>
            <a:ext cx="228600" cy="228600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039100" y="1864518"/>
            <a:ext cx="228600" cy="228600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762801" y="4285910"/>
            <a:ext cx="228600" cy="228600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14" y="4751838"/>
            <a:ext cx="1654628" cy="21061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1"/>
          <a:stretch/>
        </p:blipFill>
        <p:spPr bwMode="auto">
          <a:xfrm>
            <a:off x="2656114" y="5410200"/>
            <a:ext cx="3831772" cy="9906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92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Possible threat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ja-JP" dirty="0" smtClean="0">
                <a:solidFill>
                  <a:schemeClr val="tx1"/>
                </a:solidFill>
              </a:rPr>
              <a:t>Earthquakes</a:t>
            </a:r>
            <a:r>
              <a:rPr lang="en-AU" altLang="ja-JP" sz="2000" dirty="0" smtClean="0">
                <a:solidFill>
                  <a:schemeClr val="tx1"/>
                </a:solidFill>
              </a:rPr>
              <a:t> of large magnitude are not common in the Maldives.</a:t>
            </a:r>
          </a:p>
          <a:p>
            <a:r>
              <a:rPr lang="en-AU" altLang="ja-JP" sz="2000" dirty="0" smtClean="0">
                <a:solidFill>
                  <a:schemeClr val="tx1"/>
                </a:solidFill>
              </a:rPr>
              <a:t>Maldives is in the proximity of several faults and ridges, namely;</a:t>
            </a:r>
          </a:p>
          <a:p>
            <a:pPr marL="342900" lvl="1" indent="0">
              <a:buNone/>
            </a:pPr>
            <a:r>
              <a:rPr lang="en-AU" altLang="ja-JP" sz="1700" dirty="0" smtClean="0"/>
              <a:t>1. </a:t>
            </a:r>
            <a:r>
              <a:rPr lang="en-US" sz="1600" dirty="0" smtClean="0"/>
              <a:t>Carlsberg Ridge (Normal fault)</a:t>
            </a:r>
          </a:p>
          <a:p>
            <a:pPr marL="342900" lvl="1" indent="0">
              <a:buNone/>
            </a:pPr>
            <a:r>
              <a:rPr lang="en-AU" altLang="ja-JP" sz="1700" dirty="0" smtClean="0">
                <a:solidFill>
                  <a:schemeClr val="tx1"/>
                </a:solidFill>
              </a:rPr>
              <a:t>2. </a:t>
            </a:r>
            <a:r>
              <a:rPr lang="en-US" sz="1600" dirty="0" smtClean="0"/>
              <a:t>Owen Fracture Zone (</a:t>
            </a:r>
            <a:r>
              <a:rPr lang="en-US" sz="1600" dirty="0" err="1" smtClean="0"/>
              <a:t>Subduction</a:t>
            </a:r>
            <a:r>
              <a:rPr lang="en-US" sz="1600" dirty="0" smtClean="0"/>
              <a:t> zone) including Gulf of Oman, Gulf of Aden and </a:t>
            </a:r>
            <a:r>
              <a:rPr lang="en-US" sz="1600" dirty="0" err="1" smtClean="0"/>
              <a:t>Makran</a:t>
            </a:r>
            <a:endParaRPr lang="en-US" sz="1600" dirty="0" smtClean="0"/>
          </a:p>
          <a:p>
            <a:pPr marL="342900" lvl="1" indent="0">
              <a:buNone/>
            </a:pPr>
            <a:r>
              <a:rPr lang="en-AU" altLang="ja-JP" sz="1700" dirty="0" smtClean="0">
                <a:solidFill>
                  <a:schemeClr val="tx1"/>
                </a:solidFill>
              </a:rPr>
              <a:t>3. </a:t>
            </a:r>
            <a:r>
              <a:rPr lang="en-US" sz="1600" dirty="0" smtClean="0"/>
              <a:t>Northern and Southern Sumatra Zone (</a:t>
            </a:r>
            <a:r>
              <a:rPr lang="en-US" sz="1600" dirty="0" err="1" smtClean="0"/>
              <a:t>Subduction</a:t>
            </a:r>
            <a:r>
              <a:rPr lang="en-US" sz="1600" dirty="0" smtClean="0"/>
              <a:t> zone)</a:t>
            </a:r>
          </a:p>
          <a:p>
            <a:pPr marL="342900" lvl="1" indent="0">
              <a:buNone/>
            </a:pPr>
            <a:r>
              <a:rPr lang="en-AU" altLang="ja-JP" sz="1700" dirty="0" smtClean="0">
                <a:solidFill>
                  <a:schemeClr val="tx1"/>
                </a:solidFill>
              </a:rPr>
              <a:t>4. </a:t>
            </a:r>
            <a:r>
              <a:rPr lang="en-US" sz="1600" dirty="0" smtClean="0"/>
              <a:t>South Indian Ridge</a:t>
            </a:r>
            <a:endParaRPr lang="en-AU" altLang="ja-JP" sz="17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9605" t="18080" r="26848" b="14721"/>
          <a:stretch>
            <a:fillRect/>
          </a:stretch>
        </p:blipFill>
        <p:spPr bwMode="auto">
          <a:xfrm>
            <a:off x="4724400" y="4012180"/>
            <a:ext cx="4066808" cy="2299719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24400" y="6134894"/>
            <a:ext cx="13411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Courtesy of NDMC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2" y="4012180"/>
            <a:ext cx="3927730" cy="22997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threat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606956" cy="4351338"/>
          </a:xfrm>
        </p:spPr>
        <p:txBody>
          <a:bodyPr/>
          <a:lstStyle/>
          <a:p>
            <a:r>
              <a:rPr lang="en-US" dirty="0" smtClean="0"/>
              <a:t>The eastern side of the Maldives is more likely due to the high possibility of huge earthquakes in the Sumatra Region of Indonesia.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945" t="12280" r="37398" b="5401"/>
          <a:stretch>
            <a:fillRect/>
          </a:stretch>
        </p:blipFill>
        <p:spPr bwMode="auto">
          <a:xfrm>
            <a:off x="5399314" y="1631478"/>
            <a:ext cx="2952328" cy="4739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9314" y="6155665"/>
            <a:ext cx="13411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Courtesy of NDMC</a:t>
            </a:r>
            <a:endParaRPr lang="en-US" sz="800" dirty="0"/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Monitoring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SeiscomP3 SYSTEM</a:t>
            </a:r>
          </a:p>
          <a:p>
            <a:pPr marL="0" indent="0" algn="just">
              <a:buNone/>
            </a:pPr>
            <a:r>
              <a:rPr lang="en-US" dirty="0" err="1" smtClean="0"/>
              <a:t>SeisComP</a:t>
            </a:r>
            <a:r>
              <a:rPr lang="en-US" dirty="0" smtClean="0"/>
              <a:t> is a seismological software for data acquisition, processing, distribution and interactive analysis that has been </a:t>
            </a:r>
            <a:r>
              <a:rPr lang="en-US" dirty="0" err="1" smtClean="0"/>
              <a:t>developedby</a:t>
            </a:r>
            <a:r>
              <a:rPr lang="en-US" dirty="0" smtClean="0"/>
              <a:t> the</a:t>
            </a:r>
            <a:r>
              <a:rPr lang="en-US" dirty="0" smtClean="0">
                <a:hlinkClick r:id="rId2"/>
              </a:rPr>
              <a:t> GEOFON Program</a:t>
            </a:r>
            <a:r>
              <a:rPr lang="en-US" dirty="0" smtClean="0"/>
              <a:t> at </a:t>
            </a:r>
            <a:r>
              <a:rPr lang="en-US" dirty="0" smtClean="0">
                <a:hlinkClick r:id="rId3"/>
              </a:rPr>
              <a:t>GFZ German Research Centre for Geosciences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r>
              <a:rPr lang="en-US" dirty="0" smtClean="0"/>
              <a:t>	</a:t>
            </a:r>
            <a:r>
              <a:rPr lang="en-US" sz="1600" dirty="0"/>
              <a:t>1. </a:t>
            </a:r>
            <a:r>
              <a:rPr lang="en-US" sz="1600" dirty="0" err="1"/>
              <a:t>Scesv</a:t>
            </a:r>
            <a:r>
              <a:rPr lang="en-US" sz="1600" dirty="0"/>
              <a:t> displays all the information of that particular </a:t>
            </a:r>
            <a:r>
              <a:rPr lang="en-US" sz="1600" dirty="0" smtClean="0"/>
              <a:t>event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2. </a:t>
            </a:r>
            <a:r>
              <a:rPr lang="en-US" sz="1600" b="1" dirty="0" err="1" smtClean="0"/>
              <a:t>Scrttv</a:t>
            </a:r>
            <a:r>
              <a:rPr lang="en-US" sz="1600" dirty="0" smtClean="0"/>
              <a:t> is the trace (wave) view from all the stations in the network. </a:t>
            </a:r>
          </a:p>
          <a:p>
            <a:pPr marL="0" indent="0">
              <a:buNone/>
            </a:pPr>
            <a:r>
              <a:rPr lang="en-US" sz="1600" dirty="0" smtClean="0"/>
              <a:t>	3. </a:t>
            </a:r>
            <a:r>
              <a:rPr lang="en-US" sz="1600" b="1" dirty="0" err="1" smtClean="0"/>
              <a:t>Scmv</a:t>
            </a:r>
            <a:r>
              <a:rPr lang="en-US" sz="1600" dirty="0" smtClean="0"/>
              <a:t> is the map view of all the seismic stations in the network.</a:t>
            </a:r>
          </a:p>
          <a:p>
            <a:pPr marL="0" lvl="0" indent="0">
              <a:buNone/>
            </a:pPr>
            <a:r>
              <a:rPr lang="en-US" sz="1600" dirty="0" smtClean="0"/>
              <a:t>	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41"/>
          <a:stretch/>
        </p:blipFill>
        <p:spPr>
          <a:xfrm>
            <a:off x="381000" y="4321630"/>
            <a:ext cx="2887560" cy="199027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35"/>
          <a:stretch/>
        </p:blipFill>
        <p:spPr>
          <a:xfrm>
            <a:off x="3515081" y="4321630"/>
            <a:ext cx="2590800" cy="199027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35"/>
          <a:stretch/>
        </p:blipFill>
        <p:spPr>
          <a:xfrm>
            <a:off x="6374173" y="4321630"/>
            <a:ext cx="2387698" cy="19902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CISN</a:t>
            </a:r>
            <a:endParaRPr lang="en-US" b="1" dirty="0" smtClean="0"/>
          </a:p>
          <a:p>
            <a:pPr marL="0" indent="0" algn="just">
              <a:buNone/>
            </a:pPr>
            <a:r>
              <a:rPr lang="en-US" dirty="0" smtClean="0"/>
              <a:t>CISN </a:t>
            </a:r>
            <a:r>
              <a:rPr lang="en-US" dirty="0"/>
              <a:t>(California Integrated Seismic Network) </a:t>
            </a:r>
            <a:r>
              <a:rPr lang="en-US" dirty="0" smtClean="0"/>
              <a:t>is seismological </a:t>
            </a:r>
            <a:r>
              <a:rPr lang="en-US" dirty="0"/>
              <a:t>software for displaying </a:t>
            </a:r>
            <a:r>
              <a:rPr lang="en-US" dirty="0" smtClean="0"/>
              <a:t>the earthquakes </a:t>
            </a:r>
            <a:r>
              <a:rPr lang="en-US" dirty="0"/>
              <a:t>across the globe, developed by </a:t>
            </a:r>
            <a:r>
              <a:rPr lang="en-US" dirty="0" smtClean="0"/>
              <a:t>a partnership </a:t>
            </a:r>
            <a:r>
              <a:rPr lang="en-US" dirty="0"/>
              <a:t>among federal, state, </a:t>
            </a:r>
            <a:r>
              <a:rPr lang="en-US" dirty="0" smtClean="0"/>
              <a:t>and university </a:t>
            </a:r>
            <a:r>
              <a:rPr lang="en-US" dirty="0"/>
              <a:t>agencies involved in </a:t>
            </a:r>
            <a:r>
              <a:rPr lang="en-US" dirty="0" smtClean="0"/>
              <a:t>California earthquake </a:t>
            </a:r>
            <a:r>
              <a:rPr lang="en-US" dirty="0"/>
              <a:t>monitoring.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05200"/>
            <a:ext cx="6477000" cy="28066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Through RTSP’s</a:t>
            </a:r>
          </a:p>
          <a:p>
            <a:r>
              <a:rPr lang="en-US" dirty="0" smtClean="0"/>
              <a:t>Regional tsunami service providers provide earthquake and tsunami advisories and bulletins through their website.</a:t>
            </a:r>
          </a:p>
          <a:p>
            <a:r>
              <a:rPr lang="en-US" dirty="0" smtClean="0"/>
              <a:t>This is also receives via GTS, FAX and selected SMS focal points.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86200"/>
            <a:ext cx="4248150" cy="20574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86200"/>
            <a:ext cx="4114800" cy="20574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  <a:effectLst>
          <a:innerShdw blurRad="63500" dist="50800" dir="5400000">
            <a:prstClr val="black">
              <a:alpha val="50000"/>
            </a:prstClr>
          </a:inn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</TotalTime>
  <Words>458</Words>
  <Application>Microsoft Office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Office Theme</vt:lpstr>
      <vt:lpstr>CorelDRAW</vt:lpstr>
      <vt:lpstr>Earthquake Monitoring &amp; Tsunami Warning</vt:lpstr>
      <vt:lpstr>Contents</vt:lpstr>
      <vt:lpstr>Capacity</vt:lpstr>
      <vt:lpstr>Capacity</vt:lpstr>
      <vt:lpstr>Possible threat areas</vt:lpstr>
      <vt:lpstr>Possible threat areas</vt:lpstr>
      <vt:lpstr>Monitoring</vt:lpstr>
      <vt:lpstr>Monitoring</vt:lpstr>
      <vt:lpstr>Monitoring</vt:lpstr>
      <vt:lpstr>Warning</vt:lpstr>
      <vt:lpstr>Warning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 Monitoring &amp; Tsunami Warning</dc:title>
  <dc:creator>Humaid</dc:creator>
  <cp:lastModifiedBy>User</cp:lastModifiedBy>
  <cp:revision>38</cp:revision>
  <dcterms:created xsi:type="dcterms:W3CDTF">2016-08-28T05:53:22Z</dcterms:created>
  <dcterms:modified xsi:type="dcterms:W3CDTF">2016-09-26T04:06:45Z</dcterms:modified>
</cp:coreProperties>
</file>