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55"/>
  </p:normalViewPr>
  <p:slideViewPr>
    <p:cSldViewPr snapToGrid="0" snapToObjects="1">
      <p:cViewPr>
        <p:scale>
          <a:sx n="76" d="100"/>
          <a:sy n="76" d="100"/>
        </p:scale>
        <p:origin x="-480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u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F87E3-B647-C54B-AE1E-0E30D52DD86A}" type="datetimeFigureOut">
              <a:rPr lang="en-US" smtClean="0"/>
              <a:t>9/26/2016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9D445-AAF0-5B4B-A73A-41260ED667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6858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F87E3-B647-C54B-AE1E-0E30D52DD86A}" type="datetimeFigureOut">
              <a:rPr lang="en-US" smtClean="0"/>
              <a:t>9/26/2016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9D445-AAF0-5B4B-A73A-41260ED667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4151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F87E3-B647-C54B-AE1E-0E30D52DD86A}" type="datetimeFigureOut">
              <a:rPr lang="en-US" smtClean="0"/>
              <a:t>9/26/2016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9D445-AAF0-5B4B-A73A-41260ED667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7153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F87E3-B647-C54B-AE1E-0E30D52DD86A}" type="datetimeFigureOut">
              <a:rPr lang="en-US" smtClean="0"/>
              <a:t>9/26/2016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9D445-AAF0-5B4B-A73A-41260ED667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52490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F87E3-B647-C54B-AE1E-0E30D52DD86A}" type="datetimeFigureOut">
              <a:rPr lang="en-US" smtClean="0"/>
              <a:t>9/26/2016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9D445-AAF0-5B4B-A73A-41260ED667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2194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F87E3-B647-C54B-AE1E-0E30D52DD86A}" type="datetimeFigureOut">
              <a:rPr lang="en-US" smtClean="0"/>
              <a:t>9/26/2016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9D445-AAF0-5B4B-A73A-41260ED667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9058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F87E3-B647-C54B-AE1E-0E30D52DD86A}" type="datetimeFigureOut">
              <a:rPr lang="en-US" smtClean="0"/>
              <a:t>9/26/2016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9D445-AAF0-5B4B-A73A-41260ED667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857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F87E3-B647-C54B-AE1E-0E30D52DD86A}" type="datetimeFigureOut">
              <a:rPr lang="en-US" smtClean="0"/>
              <a:t>9/26/2016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9D445-AAF0-5B4B-A73A-41260ED667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9165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F87E3-B647-C54B-AE1E-0E30D52DD86A}" type="datetimeFigureOut">
              <a:rPr lang="en-US" smtClean="0"/>
              <a:t>9/26/2016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9D445-AAF0-5B4B-A73A-41260ED667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1517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F87E3-B647-C54B-AE1E-0E30D52DD86A}" type="datetimeFigureOut">
              <a:rPr lang="en-US" smtClean="0"/>
              <a:t>9/26/2016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9D445-AAF0-5B4B-A73A-41260ED667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4986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F87E3-B647-C54B-AE1E-0E30D52DD86A}" type="datetimeFigureOut">
              <a:rPr lang="en-US" smtClean="0"/>
              <a:t>9/26/2016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9D445-AAF0-5B4B-A73A-41260ED667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701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0600" y="-1"/>
            <a:ext cx="3581400" cy="399851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7F87E3-B647-C54B-AE1E-0E30D52DD86A}" type="datetimeFigureOut">
              <a:rPr lang="en-US" smtClean="0"/>
              <a:t>9/26/2016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59D445-AAF0-5B4B-A73A-41260ED667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4923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b="1" u="sng" kern="1200">
          <a:solidFill>
            <a:srgbClr val="0070C0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Early Warning Challenges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National Disaster Management Centre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1723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Context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MMS issues alert messages</a:t>
            </a:r>
          </a:p>
          <a:p>
            <a:r>
              <a:rPr lang="en-US" dirty="0"/>
              <a:t>White alerts are shared on </a:t>
            </a:r>
            <a:r>
              <a:rPr lang="en-US" dirty="0" err="1"/>
              <a:t>viber</a:t>
            </a:r>
            <a:r>
              <a:rPr lang="en-US" dirty="0"/>
              <a:t> groups with local </a:t>
            </a:r>
            <a:r>
              <a:rPr lang="en-US" dirty="0" smtClean="0"/>
              <a:t>councils</a:t>
            </a:r>
          </a:p>
          <a:p>
            <a:r>
              <a:rPr lang="en-US" dirty="0" smtClean="0"/>
              <a:t>NDMC issues advisories to Yellow and Red Alerts</a:t>
            </a:r>
          </a:p>
          <a:p>
            <a:pPr lvl="1"/>
            <a:r>
              <a:rPr lang="en-US" dirty="0"/>
              <a:t>Advisories are disseminated through NDMC social media </a:t>
            </a:r>
            <a:r>
              <a:rPr lang="en-US" dirty="0" smtClean="0"/>
              <a:t>channels (</a:t>
            </a:r>
            <a:r>
              <a:rPr lang="en-US" dirty="0"/>
              <a:t>twitter</a:t>
            </a:r>
            <a:r>
              <a:rPr lang="en-US" dirty="0" smtClean="0"/>
              <a:t>, Facebook), </a:t>
            </a:r>
            <a:r>
              <a:rPr lang="en-US" dirty="0"/>
              <a:t>website and via </a:t>
            </a:r>
            <a:r>
              <a:rPr lang="en-US" smtClean="0"/>
              <a:t>email to </a:t>
            </a:r>
            <a:r>
              <a:rPr lang="en-US" dirty="0"/>
              <a:t>all media outlets.</a:t>
            </a:r>
          </a:p>
          <a:p>
            <a:pPr lvl="1"/>
            <a:r>
              <a:rPr lang="en-US" dirty="0" smtClean="0"/>
              <a:t>Advisories </a:t>
            </a:r>
            <a:r>
              <a:rPr lang="en-US" dirty="0" smtClean="0"/>
              <a:t>would go beyond early warning information provided by MMS. </a:t>
            </a:r>
            <a:endParaRPr lang="en-US" dirty="0"/>
          </a:p>
          <a:p>
            <a:pPr lvl="1"/>
            <a:r>
              <a:rPr lang="en-US" dirty="0" smtClean="0"/>
              <a:t>Advisories provide safety steps that should be taken at island level.</a:t>
            </a:r>
          </a:p>
          <a:p>
            <a:r>
              <a:rPr lang="en-US" dirty="0" smtClean="0"/>
              <a:t>NDMC </a:t>
            </a:r>
            <a:r>
              <a:rPr lang="en-US" dirty="0" smtClean="0"/>
              <a:t>does follow up with local councils through phone calls. Routine situation updates are done for Yellow and Red alerts.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7862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Alert messages are not specific and measurable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Alert messages are very technical </a:t>
            </a:r>
          </a:p>
          <a:p>
            <a:pPr lvl="1"/>
            <a:r>
              <a:rPr lang="en-US" dirty="0" smtClean="0"/>
              <a:t>a layman can’t really relate to the damage that might be caused by winds of 45mph or how rough the seas would be with 45mph winds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0950892"/>
              </p:ext>
            </p:extLst>
          </p:nvPr>
        </p:nvGraphicFramePr>
        <p:xfrm>
          <a:off x="1226782" y="2425636"/>
          <a:ext cx="8128000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/>
                <a:gridCol w="4064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ALERT YELLOW</a:t>
                      </a:r>
                    </a:p>
                    <a:p>
                      <a:r>
                        <a:rPr lang="en-US" dirty="0" smtClean="0"/>
                        <a:t>Advisory: Torrential rain and thunderstorms with gusts of 45 mph expected.</a:t>
                      </a:r>
                    </a:p>
                    <a:p>
                      <a:r>
                        <a:rPr lang="en-US" dirty="0" smtClean="0"/>
                        <a:t>Area: Southern atolls.</a:t>
                      </a:r>
                    </a:p>
                    <a:p>
                      <a:r>
                        <a:rPr lang="en-US" dirty="0" smtClean="0"/>
                        <a:t>PERIOD:31/1400 - 31/1800 hrs.</a:t>
                      </a:r>
                    </a:p>
                    <a:p>
                      <a:r>
                        <a:rPr lang="en-US" dirty="0" smtClean="0"/>
                        <a:t>ISSUED:1338 </a:t>
                      </a:r>
                      <a:r>
                        <a:rPr lang="en-US" dirty="0" err="1" smtClean="0"/>
                        <a:t>hrs</a:t>
                      </a:r>
                      <a:r>
                        <a:rPr lang="en-US" dirty="0" smtClean="0"/>
                        <a:t> 31 August 2016.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n-US" dirty="0" smtClean="0"/>
                        <a:t>It doesn’t say how much</a:t>
                      </a:r>
                      <a:r>
                        <a:rPr lang="en-US" baseline="0" dirty="0" smtClean="0"/>
                        <a:t> it would rain. </a:t>
                      </a:r>
                    </a:p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n-US" baseline="0" dirty="0" smtClean="0"/>
                        <a:t>Difficult to do probabilistic risk assessments(how much damage it might cause)</a:t>
                      </a:r>
                    </a:p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n-US" baseline="0" dirty="0" smtClean="0"/>
                        <a:t>Not specific on location.</a:t>
                      </a:r>
                    </a:p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n-US" baseline="0" dirty="0" smtClean="0"/>
                        <a:t>For e.g.. Sometimes it doesn’t rain in all atolls in the region during alerts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58746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Lack of a fail safe end-to-end early warning system</a:t>
            </a:r>
          </a:p>
          <a:p>
            <a:pPr lvl="1"/>
            <a:r>
              <a:rPr lang="en-US" dirty="0" smtClean="0"/>
              <a:t>NDMC uses a range of mediums for early warning dissemination </a:t>
            </a:r>
          </a:p>
          <a:p>
            <a:pPr lvl="1"/>
            <a:r>
              <a:rPr lang="en-US" dirty="0" smtClean="0"/>
              <a:t>Media sometimes does not provide coverage if there is another breaking news situation</a:t>
            </a:r>
          </a:p>
          <a:p>
            <a:pPr lvl="1"/>
            <a:r>
              <a:rPr lang="en-US" dirty="0" smtClean="0"/>
              <a:t>Sometimes island level focal points does not answer to phone calls during routine follow up calls for Yellow Alert</a:t>
            </a:r>
          </a:p>
          <a:p>
            <a:pPr lvl="1"/>
            <a:r>
              <a:rPr lang="en-US" dirty="0" smtClean="0"/>
              <a:t>Difficult to disseminate early warning during night time </a:t>
            </a:r>
          </a:p>
          <a:p>
            <a:pPr lvl="1"/>
            <a:r>
              <a:rPr lang="en-US" dirty="0" smtClean="0"/>
              <a:t>High turn over of island level focal points</a:t>
            </a:r>
          </a:p>
          <a:p>
            <a:r>
              <a:rPr lang="en-US" dirty="0" smtClean="0"/>
              <a:t>Lack of awareness on early warning.</a:t>
            </a:r>
          </a:p>
          <a:p>
            <a:pPr lvl="1"/>
            <a:r>
              <a:rPr lang="en-US" dirty="0" smtClean="0"/>
              <a:t>People does not understand phases of early warning or the purpose of it.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3319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Current initiatives and way forward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NDMC is in the process of establishing a Common Alert Protocol(CAP) based alert messaging system</a:t>
            </a:r>
          </a:p>
          <a:p>
            <a:pPr lvl="1"/>
            <a:r>
              <a:rPr lang="en-US" dirty="0" smtClean="0"/>
              <a:t>The system would have wider coverage in terms of recipients of alert messages(approximately around 550 recipients) and would also be open to the public to view and access.</a:t>
            </a:r>
          </a:p>
          <a:p>
            <a:r>
              <a:rPr lang="en-US" dirty="0" smtClean="0"/>
              <a:t>NDMC does early warning awareness through </a:t>
            </a:r>
            <a:r>
              <a:rPr lang="en-US" dirty="0" smtClean="0"/>
              <a:t>Community Based Disaster Risk Management (CBDRM) activities</a:t>
            </a:r>
            <a:endParaRPr lang="en-US" dirty="0" smtClean="0"/>
          </a:p>
          <a:p>
            <a:r>
              <a:rPr lang="en-US" dirty="0" smtClean="0"/>
              <a:t>Need support in strengthening emergency communication and early warning system in the country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1950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120</TotalTime>
  <Words>377</Words>
  <Application>Microsoft Office PowerPoint</Application>
  <PresentationFormat>Custom</PresentationFormat>
  <Paragraphs>42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Early Warning Challenges </vt:lpstr>
      <vt:lpstr>Current Context</vt:lpstr>
      <vt:lpstr>Challenges</vt:lpstr>
      <vt:lpstr>Challenges</vt:lpstr>
      <vt:lpstr>Current initiatives and way forward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Early Warning Challenges</dc:title>
  <dc:creator>Umar Fikry</dc:creator>
  <cp:lastModifiedBy>A295103</cp:lastModifiedBy>
  <cp:revision>9</cp:revision>
  <dcterms:created xsi:type="dcterms:W3CDTF">2016-09-25T16:00:06Z</dcterms:created>
  <dcterms:modified xsi:type="dcterms:W3CDTF">2016-09-26T03:42:34Z</dcterms:modified>
</cp:coreProperties>
</file>