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60" r:id="rId3"/>
    <p:sldId id="310" r:id="rId4"/>
    <p:sldId id="307" r:id="rId5"/>
    <p:sldId id="264" r:id="rId6"/>
    <p:sldId id="295" r:id="rId7"/>
    <p:sldId id="302" r:id="rId8"/>
    <p:sldId id="265" r:id="rId9"/>
    <p:sldId id="308" r:id="rId10"/>
    <p:sldId id="267" r:id="rId11"/>
    <p:sldId id="268" r:id="rId12"/>
    <p:sldId id="303" r:id="rId13"/>
    <p:sldId id="272" r:id="rId14"/>
    <p:sldId id="274" r:id="rId15"/>
    <p:sldId id="287" r:id="rId16"/>
    <p:sldId id="288" r:id="rId17"/>
    <p:sldId id="276" r:id="rId18"/>
    <p:sldId id="277" r:id="rId19"/>
    <p:sldId id="294" r:id="rId20"/>
    <p:sldId id="283" r:id="rId21"/>
    <p:sldId id="284" r:id="rId22"/>
    <p:sldId id="305" r:id="rId23"/>
    <p:sldId id="306" r:id="rId24"/>
    <p:sldId id="297" r:id="rId2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3A108-72EB-43C9-B660-1F13DCFAB95A}" type="datetimeFigureOut">
              <a:rPr lang="th-TH" smtClean="0"/>
              <a:pPr/>
              <a:t>06/09/59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47CA4-76F3-459F-9846-C7B0604BD7E2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A99DD0-1712-445E-95BF-5C79504FEBF6}" type="slidenum">
              <a:rPr lang="en-US"/>
              <a:pPr/>
              <a:t>1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en-US" smtClean="0"/>
              <a:t>yangon=18 fl (75)</a:t>
            </a:r>
          </a:p>
          <a:p>
            <a:r>
              <a:rPr lang="en-US" altLang="en-US" smtClean="0"/>
              <a:t>Kpu=9 fl (45)</a:t>
            </a:r>
          </a:p>
          <a:p>
            <a:r>
              <a:rPr lang="en-US" altLang="en-US" smtClean="0"/>
              <a:t>Mandalay=12 fl (45-50)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250578-8DFE-4689-BFC6-5F69F92A04BD}" type="slidenum">
              <a:rPr lang="ja-JP" altLang="en-US" smtClean="0"/>
              <a:pPr/>
              <a:t>7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D90A8E-30C0-4781-B0A9-3206133F3FD9}" type="slidenum">
              <a:rPr lang="nb-NO" altLang="en-US" smtClean="0"/>
              <a:pPr>
                <a:defRPr/>
              </a:pPr>
              <a:t>8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xmlns="" val="427502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8AABB7-0DF1-44DC-9462-874974BA4DA5}" type="slidenum">
              <a:rPr lang="nb-NO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nb-NO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C24555-E1B4-4D2E-BB70-2F0BB0FE52A6}" type="slidenum">
              <a:rPr lang="nb-NO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nb-NO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4F2ED4A-2A84-4CEB-9AAE-F24D5B16B13E}" type="datetimeFigureOut">
              <a:rPr lang="th-TH" smtClean="0"/>
              <a:pPr/>
              <a:t>06/09/59</a:t>
            </a:fld>
            <a:endParaRPr lang="th-TH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h-TH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15F1F48-2A9C-49F3-8809-B13CE37CE81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ED4A-2A84-4CEB-9AAE-F24D5B16B13E}" type="datetimeFigureOut">
              <a:rPr lang="th-TH" smtClean="0"/>
              <a:pPr/>
              <a:t>06/09/59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1F48-2A9C-49F3-8809-B13CE37CE81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ED4A-2A84-4CEB-9AAE-F24D5B16B13E}" type="datetimeFigureOut">
              <a:rPr lang="th-TH" smtClean="0"/>
              <a:pPr/>
              <a:t>06/09/59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1F48-2A9C-49F3-8809-B13CE37CE81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2AC344C-C28F-4285-BA1D-86DAEEA56A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3378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4F2ED4A-2A84-4CEB-9AAE-F24D5B16B13E}" type="datetimeFigureOut">
              <a:rPr lang="th-TH" smtClean="0"/>
              <a:pPr/>
              <a:t>06/09/59</a:t>
            </a:fld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15F1F48-2A9C-49F3-8809-B13CE37CE81F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4F2ED4A-2A84-4CEB-9AAE-F24D5B16B13E}" type="datetimeFigureOut">
              <a:rPr lang="th-TH" smtClean="0"/>
              <a:pPr/>
              <a:t>06/09/59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h-TH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15F1F48-2A9C-49F3-8809-B13CE37CE81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ED4A-2A84-4CEB-9AAE-F24D5B16B13E}" type="datetimeFigureOut">
              <a:rPr lang="th-TH" smtClean="0"/>
              <a:pPr/>
              <a:t>06/09/59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1F48-2A9C-49F3-8809-B13CE37CE81F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ED4A-2A84-4CEB-9AAE-F24D5B16B13E}" type="datetimeFigureOut">
              <a:rPr lang="th-TH" smtClean="0"/>
              <a:pPr/>
              <a:t>06/09/59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1F48-2A9C-49F3-8809-B13CE37CE81F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4F2ED4A-2A84-4CEB-9AAE-F24D5B16B13E}" type="datetimeFigureOut">
              <a:rPr lang="th-TH" smtClean="0"/>
              <a:pPr/>
              <a:t>06/09/59</a:t>
            </a:fld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15F1F48-2A9C-49F3-8809-B13CE37CE81F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ED4A-2A84-4CEB-9AAE-F24D5B16B13E}" type="datetimeFigureOut">
              <a:rPr lang="th-TH" smtClean="0"/>
              <a:pPr/>
              <a:t>06/09/59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1F48-2A9C-49F3-8809-B13CE37CE81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4F2ED4A-2A84-4CEB-9AAE-F24D5B16B13E}" type="datetimeFigureOut">
              <a:rPr lang="th-TH" smtClean="0"/>
              <a:pPr/>
              <a:t>06/09/59</a:t>
            </a:fld>
            <a:endParaRPr lang="th-TH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15F1F48-2A9C-49F3-8809-B13CE37CE81F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4F2ED4A-2A84-4CEB-9AAE-F24D5B16B13E}" type="datetimeFigureOut">
              <a:rPr lang="th-TH" smtClean="0"/>
              <a:pPr/>
              <a:t>06/09/59</a:t>
            </a:fld>
            <a:endParaRPr lang="th-TH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15F1F48-2A9C-49F3-8809-B13CE37CE81F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4F2ED4A-2A84-4CEB-9AAE-F24D5B16B13E}" type="datetimeFigureOut">
              <a:rPr lang="th-TH" smtClean="0"/>
              <a:pPr/>
              <a:t>06/09/59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15F1F48-2A9C-49F3-8809-B13CE37CE81F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gif"/><Relationship Id="rId2" Type="http://schemas.openxmlformats.org/officeDocument/2006/relationships/image" Target="../media/image20.png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gif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gif"/><Relationship Id="rId1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36.jpeg"/><Relationship Id="rId21" Type="http://schemas.openxmlformats.org/officeDocument/2006/relationships/image" Target="../media/image54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jpeg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png"/><Relationship Id="rId23" Type="http://schemas.openxmlformats.org/officeDocument/2006/relationships/image" Target="../media/image56.gif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Relationship Id="rId22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2.xml"/><Relationship Id="rId7" Type="http://schemas.openxmlformats.org/officeDocument/2006/relationships/oleObject" Target="Documents/JRC/WEATHER%20RADAR%20SYSTEM/S-Band%20Myanmar/2015/Kyauk%20Phyu%202015%200313/Presentations%20for%20OJT/Nay%20Pyi%20Taw/Materials/Myanmar_System_Diagram.vsd/Drawing/~&#12506;&#12540;&#12472;%20-%201/Sheet.5535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4357688" y="4648200"/>
            <a:ext cx="2413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b="1">
              <a:latin typeface="Times New Roman" pitchFamily="18" charset="0"/>
            </a:endParaRPr>
          </a:p>
          <a:p>
            <a:pPr algn="ctr"/>
            <a:r>
              <a:rPr lang="en-US" b="1" i="1">
                <a:latin typeface="Times New Roman" pitchFamily="18" charset="0"/>
              </a:rPr>
              <a:t> </a:t>
            </a:r>
            <a:endParaRPr lang="en-US" sz="1600" b="1">
              <a:latin typeface="Times New Roman" pitchFamily="18" charset="0"/>
            </a:endParaRPr>
          </a:p>
          <a:p>
            <a:pPr algn="ctr"/>
            <a:endParaRPr lang="en-US" sz="1600" b="1">
              <a:latin typeface="Times New Roman" pitchFamily="18" charset="0"/>
            </a:endParaRPr>
          </a:p>
        </p:txBody>
      </p:sp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838200" y="5638800"/>
            <a:ext cx="2139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1">
                <a:latin typeface="Times New Roman" pitchFamily="18" charset="0"/>
              </a:rPr>
              <a:t> </a:t>
            </a:r>
            <a:endParaRPr lang="en-US" sz="2000" b="1" i="1">
              <a:latin typeface="Times New Roman" pitchFamily="18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1371600"/>
            <a:ext cx="8915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sz="2400" b="1" dirty="0" smtClean="0">
                <a:solidFill>
                  <a:srgbClr val="E75C0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Workshop on the Implementation of New Numerical Weather Prediction(NWP) and Impact Based forecast and Warning Techniques</a:t>
            </a:r>
            <a:endParaRPr lang="en-US" sz="2400" b="1" dirty="0">
              <a:solidFill>
                <a:srgbClr val="E75C0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“DMH Vision for Meteorological Forecasting and Warning Services in Myanmar”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en-US" sz="2400" b="1" dirty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th-TH" sz="2400" b="1" dirty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1219200" y="4191000"/>
            <a:ext cx="7010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solidFill>
                  <a:srgbClr val="3B04AA"/>
                </a:solidFill>
              </a:rPr>
              <a:t>Presented by</a:t>
            </a:r>
            <a:endParaRPr lang="en-US" sz="2000" dirty="0">
              <a:solidFill>
                <a:srgbClr val="3B04AA"/>
              </a:solidFill>
            </a:endParaRPr>
          </a:p>
          <a:p>
            <a:pPr algn="ctr"/>
            <a:r>
              <a:rPr lang="en-US" sz="2000" dirty="0">
                <a:solidFill>
                  <a:srgbClr val="3B04AA"/>
                </a:solidFill>
              </a:rPr>
              <a:t>      </a:t>
            </a:r>
          </a:p>
          <a:p>
            <a:pPr algn="ctr"/>
            <a:r>
              <a:rPr lang="en-US" sz="2000" dirty="0" smtClean="0">
                <a:solidFill>
                  <a:srgbClr val="3B04AA"/>
                </a:solidFill>
              </a:rPr>
              <a:t>Ms. Han </a:t>
            </a:r>
            <a:r>
              <a:rPr lang="en-US" sz="2000" dirty="0" err="1" smtClean="0">
                <a:solidFill>
                  <a:srgbClr val="3B04AA"/>
                </a:solidFill>
              </a:rPr>
              <a:t>Swe</a:t>
            </a:r>
            <a:endParaRPr lang="en-US" sz="2000" dirty="0">
              <a:solidFill>
                <a:srgbClr val="3B04AA"/>
              </a:solidFill>
            </a:endParaRPr>
          </a:p>
          <a:p>
            <a:pPr algn="ctr"/>
            <a:r>
              <a:rPr lang="en-US" sz="2000" dirty="0">
                <a:solidFill>
                  <a:srgbClr val="3B04AA"/>
                </a:solidFill>
              </a:rPr>
              <a:t> </a:t>
            </a:r>
            <a:r>
              <a:rPr lang="en-US" sz="2000" dirty="0" smtClean="0">
                <a:solidFill>
                  <a:srgbClr val="3B04AA"/>
                </a:solidFill>
              </a:rPr>
              <a:t>Staff Officer</a:t>
            </a:r>
            <a:endParaRPr lang="en-US" sz="2000" dirty="0">
              <a:solidFill>
                <a:srgbClr val="3B04AA"/>
              </a:solidFill>
            </a:endParaRPr>
          </a:p>
          <a:p>
            <a:pPr algn="ctr"/>
            <a:r>
              <a:rPr lang="en-US" sz="2000" dirty="0" smtClean="0">
                <a:solidFill>
                  <a:srgbClr val="3B04AA"/>
                </a:solidFill>
              </a:rPr>
              <a:t>Department of Meteorology and Hydrology</a:t>
            </a:r>
          </a:p>
          <a:p>
            <a:pPr algn="ctr"/>
            <a:r>
              <a:rPr lang="en-US" sz="2000" dirty="0" smtClean="0">
                <a:solidFill>
                  <a:srgbClr val="3B04AA"/>
                </a:solidFill>
              </a:rPr>
              <a:t>Myanmar</a:t>
            </a:r>
            <a:endParaRPr lang="en-US" sz="2000" dirty="0">
              <a:solidFill>
                <a:srgbClr val="3B04AA"/>
              </a:solidFill>
            </a:endParaRPr>
          </a:p>
        </p:txBody>
      </p:sp>
      <p:pic>
        <p:nvPicPr>
          <p:cNvPr id="10247" name="Picture 2" descr="D:\28-1-13\DMH28Janindex.php_files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66675"/>
            <a:ext cx="990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C:\Users\User\Desktop\Myanmar burma flag waving animation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20980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62484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6.9.2016                                                                                       </a:t>
            </a:r>
            <a:r>
              <a:rPr lang="en-US" sz="2000" dirty="0" err="1" smtClean="0"/>
              <a:t>Naypyitaw</a:t>
            </a:r>
            <a:r>
              <a:rPr lang="en-US" sz="2000" dirty="0" smtClean="0"/>
              <a:t> </a:t>
            </a:r>
            <a:r>
              <a:rPr lang="en-US" dirty="0" smtClean="0"/>
              <a:t>             </a:t>
            </a:r>
            <a:endParaRPr lang="th-TH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l="10703" t="15635" r="83412" b="74113"/>
          <a:stretch>
            <a:fillRect/>
          </a:stretch>
        </p:blipFill>
        <p:spPr bwMode="auto">
          <a:xfrm>
            <a:off x="7309555" y="0"/>
            <a:ext cx="122484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5750" y="144859"/>
            <a:ext cx="8677631" cy="6740525"/>
            <a:chOff x="285750" y="144859"/>
            <a:chExt cx="8677631" cy="6740525"/>
          </a:xfrm>
        </p:grpSpPr>
        <p:pic>
          <p:nvPicPr>
            <p:cNvPr id="17410" name="Picture 6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2161" t="23438" r="11053" b="8203"/>
            <a:stretch>
              <a:fillRect/>
            </a:stretch>
          </p:blipFill>
          <p:spPr bwMode="auto">
            <a:xfrm>
              <a:off x="1500188" y="144859"/>
              <a:ext cx="6451600" cy="67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666" t="20160" r="24933" b="20267"/>
            <a:stretch>
              <a:fillRect/>
            </a:stretch>
          </p:blipFill>
          <p:spPr bwMode="auto">
            <a:xfrm>
              <a:off x="7679094" y="1322196"/>
              <a:ext cx="1284287" cy="8826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7" name="Picture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155193"/>
              <a:ext cx="1308100" cy="109537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63" y="2419965"/>
              <a:ext cx="1296988" cy="86501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978" t="50333" r="33617" b="8669"/>
            <a:stretch>
              <a:fillRect/>
            </a:stretch>
          </p:blipFill>
          <p:spPr bwMode="auto">
            <a:xfrm>
              <a:off x="285750" y="3364979"/>
              <a:ext cx="1284287" cy="85610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1669" r="36252"/>
            <a:stretch>
              <a:fillRect/>
            </a:stretch>
          </p:blipFill>
          <p:spPr bwMode="auto">
            <a:xfrm>
              <a:off x="5841749" y="5467395"/>
              <a:ext cx="1408471" cy="830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537"/>
            <a:stretch>
              <a:fillRect/>
            </a:stretch>
          </p:blipFill>
          <p:spPr bwMode="auto">
            <a:xfrm>
              <a:off x="296863" y="1340768"/>
              <a:ext cx="1296987" cy="101416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tin\Desktop\9\11\3stream2.gif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3165059"/>
              <a:ext cx="1295037" cy="106503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564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386" y="5494875"/>
              <a:ext cx="1298995" cy="98900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6565" name="Picture 5" descr="C:\Users\tin\Pictures\cpt3.gif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62" y="4293096"/>
              <a:ext cx="1250801" cy="102538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Week2 Total Precipitatio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96862" y="5399515"/>
              <a:ext cx="1284287" cy="100114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그림 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5057" t="-6243" r="5057" b="6243"/>
            <a:stretch/>
          </p:blipFill>
          <p:spPr bwMode="auto">
            <a:xfrm>
              <a:off x="5717892" y="3697578"/>
              <a:ext cx="1656184" cy="14285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그림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4475" y="4539770"/>
              <a:ext cx="1713675" cy="12851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C:\Users\tin\Downloads\Wave (1).gif"/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2204846"/>
              <a:ext cx="1295037" cy="96021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tin\Desktop\9\24\24rain.gif"/>
            <p:cNvPicPr>
              <a:picLocks noChangeAspect="1" noChangeArrowheads="1" noCrop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386" y="4258524"/>
              <a:ext cx="1282655" cy="120887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5" descr="D:\dualpol5_jun06_simul2.gif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9094" y="300494"/>
            <a:ext cx="1267947" cy="952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8" descr="data:image/jpeg;base64,/9j/4AAQSkZJRgABAQAAAQABAAD/2wBDAAkGBwgHBgkIBwgKCgkLDRYPDQwMDRsUFRAWIB0iIiAdHx8kKDQsJCYxJx8fLT0tMTU3Ojo6Iys/RD84QzQ5Ojf/2wBDAQoKCg0MDRoPDxo3JR8lNzc3Nzc3Nzc3Nzc3Nzc3Nzc3Nzc3Nzc3Nzc3Nzc3Nzc3Nzc3Nzc3Nzc3Nzc3Nzc3Nzf/wAARCABtAJEDASIAAhEBAxEB/8QAHAABAAIDAQEBAAAAAAAAAAAAAAYHAwQFAQII/8QAOxAAAgEDAwIEAwYDBgcAAAAAAQIDAAQRBRIhBjETIkFRBxRhFTJCUnGBI5GhFpKxwdHhJCUzU1Rysv/EABoBAQADAQEBAAAAAAAAAAAAAAACAwQFAQb/xAAtEQABBAEDAgQGAgMAAAAAAAABAAIDEQQSITFBUQUTYXEiMoGhwdEU8JGx4f/aAAwDAQACEQMRAD8AvGlKURKUpREpSlESlKURKUpREpSlESlKURKUpREpSlESlKURKUpRFhld1cBc4/SvPFfJwua+5pI4UMkrqiDuznAH71y7TqbRbu5W3t9TtmmZyioW2lnHdRnufp3r2wpWOy6PjPjlQM4xTxXGTgntx7cVxOq+phoKxJFZyXlzINwjj/AuQNx/mePXBrgW/wAT7AmEXUAj8XG07mUtnnyhlAJx6ZqBkaDRU2sLhYCnjs4C7e5714JXJA296yDkA0YgDJOMe9SsKu1EurOv9L6Y3R3WZrpI/Fa3iI3BeO+eAeRgdzWz0Z1lYdYaebzTC6eG+yWCUDfGfrj0PoaiOs6ZoP8AbjV9Tkntbq6khgeSJ9r+EACh+nO1f379xW105qOhdO6/cPLNa2S39kkjuTsTyO+057DIZv7n0qnz2+ZopXeV8GtWHG787sn6YxivPFk3NxkenFZY2SRFeNg6MAyspyCD6ivo9qvtU2Oyxq7biGH6YFfPivjO3/aoN1v8RJ+nry6tdP0Wa9+TVGuriQtHFFvxt52nI55PHr7VudCdeJ1VNLbS2JtLqOLxRsl8RHXIB5wMHJ7YqOtt0va60paZn9ErMDkA1BfiZ8Q06Hjs0SxN7dXRZghcoqouMknB5yQMfv8ArpdD/F7Sup9QGnXdq2mXbgmPxJQ8b45xuwMHAPcVK14VZFK4f9rNF+0rbT2vNk91xbl4nWOc+yORtY9uxPce9dsHIrxeL2lKURKjfVXWuldMpi5E91clggtrSPxJCxGQCOw455ru3d5b2cBnu5khiXu7sAKoW/hurv4uTXFle/MabLKJzhsbAUBxsbBHmjUZA/LzzioPdpaT2U2ML3AKYydTzdXvZK+nSWVpHJI8sEr5m3LtEYZMArncWBGR5e4NRC40jU9Zvtev7FLqSNn2W8qTBbedxhWDKeQQSTvBG0JjORXU1tdRiso5tPsZfmIHdEaaZQdrEjJ25yoyCPX39a7tjZXen9KaPZXmm2zTRwZkjl/iNaHacOBjzebap5GN3cgZqqNxlbqbyrJo2Qup5Ue6v6Q13qXRNJ6j3Wl5K+mWwuILoFXibb5nB7YyxZgRnjHNd25a/tbLSWs7Oa4eFE3LE6okbKFG47hu4OeAMnBB9jHLC/1WFLfSrqXULW4unaMwGdx4Z3YIHoQAj8jj+da2gatrdvbXtnYWYtprbUGgkDMvhDc3cEgkEck4XzZyPXHuTCLa6/X8KwObC0Bx+YWr5jlR4kdWVlcAqw7EVB/jRDJc9DTQw5DS3MMfHsWxz9OaknTtza32kwm1JXwWMUsTPuaKReGUn3B/pjHFcDr/AFBoEttKgiV5rlGdfEIAZlBIAzx6EnnjH1q7YjlYnu0tJG56fhVlY2aaSLa86f2RzQyyRzTzRs3iqqupRsc7S4Ucfd4I7Vg1HSb/AKpjvdT1y1jt5GhUWrKx/wCGKlwUb9wCf/au9bJ1E+jXWqSLa29jGrspuJCEuXLZxHhdxychSMA5GM15e3Jn0q1heMRSyywxoHJ8rPIuFIHfmptETyZByFyMg5OJpxXvvUbBBs3fH926Kz+gY5YOjdFhuMiZbOPep4K8dv27V3iy8jPI9Kh/SMtzNqFwBcSTWawoBIRwxHbb2wO54yD9MVh60670fpzS7yWG8jvNQQFUtoGDkPnHmx90A98+2O9Vsc1zbC7jmaTRWTT79tR1rVi5Mq2t29qskfljKBFOGBPJViw4zzu9yBVR6ji0rqLULvoqT5GOfKT+KiyqzCR+Yx+FDjdj1+nFQlurb17NoJZbtmkEnikXjqsxY586j72O2D6VvaR1K1xrluwtmXflT/GJxyD5ePKPL2HvSCBom1He1ogLXPawi+n+V1OruoNb14QQ65Mtz4W4xfLxLE3JXKkgHAJA/u06N0KK71aS/Fk809oIpIYtu+AONx2ybQSSQo2gevc++a21+W5t5bn7PkZcKsTxucJIX3YIxjDDcPfHb1FSnpLU9F0PV5dO1Gwn02+u4o9huyQZZcNvUMANqklQBwDgZ5qvJewPd5e/orZ8cNcS0U3osnWOu3+uR2qdPm2K21zuaeeLCuQEZGTcCQN24HGDleD72N051bb61eNZNbSW1yIjKqs4YOoIDYI54LL6eoqsdO0rpzqCTVrfQNTjhuJMywrb+NEbVxjOIyQGXd3x+bHtjkx3uvdK9TWM2o6raJFDJH48ogwNrttkTt2AUkHucqeOw8hcwfA3ZZJGu+Yr9EUrR+19O/8ALi/nSr1Uqo+O1xeWGqaHeyTMdLVXRo42AZZDzuxkHJAwD9CPXBg+r295AbTXorm5jlt4zLKVjVTbu7gBXUZI8p5D4LckZGTUw+O+t2z3dtpa3qwvaqZZVX7zSFd0WRg+UY/TzDtiozfXmoXvSEEGswQXdtHZLI1/4Ti4iwuY43GefMVw2Pu5PbJqJjLzbR7qwPLQF37vUtWuLXfJqOn2dh4YZ72EZaTI7oCSFHfk5PHatjTvidYJZyR7LnVL+SfbHlfCWRdihnZgMDtyoGCcHHPFW6Jo66npcsss1yWRisaq/kAC55yD6ntx/WuzpekRWNnEzttlljYyBlPOF3f5Efv61migkgBIN36UFdO9uRVivqu31p1ZNe2MEj2tlaywSlonhVjJhgVdd2edwbnI789+awdE6qlhqk8GpiaGC7b56DxTIzAAELuPONw5yT+Hv2rUtOlrzVdTi/5hE6JPnaYyxyibvu5GQQOfqf1rv6jZLqN3fanpd1CgvEZZVa6KOhQ7cLtwxHfIJwO3PFT0PLdLzZWeSK9mjZbdjNfWXWgt+nrmVbq8AW4ZZVa3jkBDOWQZABBbA75yQRzmb6ro191Dr9t9oIkVhp8bqbhVAkuHdQGVQQdsZBYHOeVGPeq56Qkgt0hFlcJ81aOrLHuChnVsMDxwpwfTsc1b1j1DpV7am6ivYFRWKyeJIFMbA4KsD2IPFZ81s8QAj3BCow3ufZcKo7e3dVD8ZdK1vQ5tLv4dZvLqxDeDAkpXdBJtOANoAOVyM4zxyTVXXGq6nPPHJcXtw8sThk3OfIwPBA9Dmr+6m1PTepOpen7FZ1ksra93zHJAkfARQpHoC45+vFV31X03psnV994Mdw0DXjJ/BYeHEFZVKtnkk8ng5+hrRiCXygJBur3xgv1VuF17W8urnpLQrJS4S+F1JciCTw/mZFERHisuCFAlbgdzt4xUcsH3IkTIVktpGikhwPKeQMj2x/jVoarpMFjYtHYQiC3s9VkRUdsKqPEDhSccZCgVE9d6GjuBHrNndXVnPNBvn8RlYI+3K5A7fl4PcjFJYg5gF77ryIznJe2vhAB9bKimsaXDdae3gQxiZRujZVwTj0qJWCubpNjlCDksO6j1qbMQ+lx+FJJdSSBi8qxlVQJwXPtyMnmscWjrA/gREINuWdo2BbBA4Hdhz3FQhErAWkWuhFDG9wke7SP9+1K4Oh3hPRum7NoiSCNpJLdctFKo2uWAHmGVOSMkZOeOa2OrrXT9WsrNrt7cXOUaG4XBSVWO07W9QNwbGew9QTUR6ChI6evbOPUvBvJLpvljG2PAlAIR1B5IJQqw7HI475+LjW4JbC1imngjN4LbUFhSUoqTpcbbhYx+VlVyRn727uTWbyXsl1cbrLKBqNbhY9K6utuntHuvG0vebWSRFaEIpJDkFWJ5+9nkZ4/rC9fsYtUDahKrRXF3c72SNTy7nG3B547cDucGvsRXE2k3l1fyPbhJHuGUDG528xU8e5HYev0xW5o00i2WnMWWRI720bcGzvbxVJP1JOc/7HO5wYH6mcnlSaHaKd22X6D+wrH/ALDfz/3pXVpVyzKB/F7T7O56YM81sHvI5UW3lAGUJOSGP5cA8e+PXmqpj1cwaQdL1/TZtR05gUxbMUlT1UjkghcEjP09qvrq2wfU+nNQs4VDTSQsYgfzjlf6gVRTJIgUyxvGWA4dSp/rXSwoWTxOYTRXe8Kw4MyF0bzTgbWiLP4dTeEyydT2QZiJ4TEHGODgnH1x69u3YnV1TVum2026s9D0Fo5pGZIJry6ZXt41VfMRuwzMWf1AGBwa6rw+LgshZVPfbnH7+laksEWwjbkjLd8+n+p7V4fCdJ+clWyeAlt0/wC3/V58O9YOh6p8nqdrGj3a7RdPcHIJ7Agkg+g4API9DmuJc6TDBrWpaUbp0FvKFhnKkvuJxjggBcsSf0rLd2VsjeL4SIY3DOyp3X149eM1rT2Nympvcyx3U0k7lkaNSzLF+IkjjIU4OOB78VkyMUxBxbyeq4eVjTY87Q91triut8rvfDnQ729t3ulmEECSMisy7gx4zheM/rmp/Z9OaVDFILqwtb2Wb/qzXEKs7/6ftXE6Ua/07RLWGBrWeMr4mwxGMoXJbblcg4z7e1bz9TzxBVl0ttxJyUuF2gZwDkj1PbivjfEMjNyJC1jvhHFGv0V0IIsYVI5tuqrWjfdAWr6lBf6dezWzxzrKYWG6MgEHAxjHb61FOrtM02Xqi+NtPIsctwviws20eJ3cEYHHrkH1+lTC56q1JQRb6Zag/mkum4/YJ/nXF6OtnuevWvbgeKRI8kzqPJHIyeX/ABIHrx/Pp+EvzHnypnbdOCfsoTshJDYxyVJY9Dj1Xw5orporidfnbeKZ+IduzdkZBk3YGO2Ae4zUe6p6h+ehGkLHFDdWswgvLuUqyRsQUbwmB5ONxzxwp9cVYHUup6fo2mvqGqqjJGPIrKCzt6KufWqVn+b1C6vbmYx/MXrTToiqHQEL2DcYKqz89vLwCa7OXA1pBvcf0qme43HSdzQWpf8AUN3LYW+nw3FqlpBxHHDb7OGByWOCT35BJ5z3xmsGhW0N1rUAv7iU2ULeeRA2WQfhXHIzn6etdDUmgsIIpVsoioO2OMsxCHHOC2f1P1rXhvZb1rfbcJCCx8REU5VR7mrm4rI/hJo9h6+qs/jBpDJH7jp7++ymt3r2k6fbwnT4HW7jhMKXZCQ+Gp7iPKkjjIyAp5PPNQ3UpraWUXmyd0hjWGFEZgkaDyhQSc/r9Sa7Om2KoB48Su64O9uSTgep57k1rPH49w6GJXi2iTnnJLEj0x+P+laxhNjAIG577ldF+BpaHUATxtZ/X2Wu8Dy25jHhmYuFiVOcSMwHLH64NW/018M9SiurGXXb20W1s5kmSztlLlnTlcuQMDODgL6AVA9C0K6ea2FlaTyk3CNuWMsAd+ck+g571+jhWfLiDS2+yweJMdE5o6kbr6pSlZly0wKxzW8M67Zoo5F9nUEf1rJSnC9BI4XFu+mdKuFZBZQxK3fwQY//AJxUI6h6PuNN2S2VmL23TOPDjUuowcbh+LnByAatGvMCtEeTIw82Frgz5oTzY7FfnuW4tYriaK5s2hKI4G63GT2wMe/B71ufD7RJepbuRkMVvHp4kjMUwJbDk42jtjb5e/AOBV7GNCclFP6ivQiL91QP0qUuT5nSl7k5Ynqm1Xra/PPSF9NBe6lpGpm7tpFd2WOG03CJ2dt4ztPsME8cn6VIJ20GR5Ek1aBX3E7XMSlOMKMEAjHf9+aubYoJIABPevPDT8i/yrjS4Re7U19fQfpQjydDaLbVJ6rFov2bNLFel0KOFFnCkjZJByNozxz6+prL8PbO+k6ZurtLaU3ckpWJWjZFZ1YsCeMgEsATzwKugIo7KBXu0e1acWJ0Bsu1H6fhHZNusNX5p+Imr3Wr6pFb3PT2qo1vnNrcKyqOMErt78/izgjFe6NrYuY/CTSLn5WPAjk8EHgffXHbnPI57+nav0rgZzjmvAijsoFaNVu1O3VbJiJNbha/Oc+h3fVFnDbJY3hkt2ZgI7YBCScjJA4GOD2967+ndA6ml0ZvsUkOoUB0gQR884GeRjI5yeau7A9qYFaDkgu1Bov6rU7OaX6xGL9ST+Qqti6P1ZBs+y4FBckkvGcZbPfv24ro9NfDW1sbk3Wr+FckcR26D+Go47579hx2qwSAaYo/MleK4SXxPIkFbD2XzGiooVFCqOAAMAV90pWVc9KUpREpSlESlKURKUpREpSlESlKURKUpREpSlESlKURKUpREpSlEX//2Q=="/>
          <p:cNvSpPr>
            <a:spLocks noChangeAspect="1" noChangeArrowheads="1"/>
          </p:cNvSpPr>
          <p:nvPr/>
        </p:nvSpPr>
        <p:spPr bwMode="auto">
          <a:xfrm>
            <a:off x="155575" y="-495300"/>
            <a:ext cx="13811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18438" name="AutoShape 10" descr="data:image/jpeg;base64,/9j/4AAQSkZJRgABAQAAAQABAAD/2wBDAAkGBwgHBgkIBwgKCgkLDRYPDQwMDRsUFRAWIB0iIiAdHx8kKDQsJCYxJx8fLT0tMTU3Ojo6Iys/RD84QzQ5Ojf/2wBDAQoKCg0MDRoPDxo3JR8lNzc3Nzc3Nzc3Nzc3Nzc3Nzc3Nzc3Nzc3Nzc3Nzc3Nzc3Nzc3Nzc3Nzc3Nzc3Nzc3Nzf/wAARCABtAJEDASIAAhEBAxEB/8QAHAABAAIDAQEBAAAAAAAAAAAAAAYHAwQFAQII/8QAOxAAAgEDAwIEAwYDBgcAAAAAAQIDAAQRBRIhBjETIkFRBxRhFTJCUnGBI5GhFpKxwdHhJCUzU1Rysv/EABoBAQADAQEBAAAAAAAAAAAAAAACAwQFAQb/xAAtEQABBAEDAgQGAgMAAAAAAAABAAIDEQQSITFBUQUTYXEiMoGhwdEU8JGx4f/aAAwDAQACEQMRAD8AvGlKURKUpREpSlESlKURKUpREpSlESlKURKUpREpSlESlKURKUpRFhld1cBc4/SvPFfJwua+5pI4UMkrqiDuznAH71y7TqbRbu5W3t9TtmmZyioW2lnHdRnufp3r2wpWOy6PjPjlQM4xTxXGTgntx7cVxOq+phoKxJFZyXlzINwjj/AuQNx/mePXBrgW/wAT7AmEXUAj8XG07mUtnnyhlAJx6ZqBkaDRU2sLhYCnjs4C7e5714JXJA296yDkA0YgDJOMe9SsKu1EurOv9L6Y3R3WZrpI/Fa3iI3BeO+eAeRgdzWz0Z1lYdYaebzTC6eG+yWCUDfGfrj0PoaiOs6ZoP8AbjV9Tkntbq6khgeSJ9r+EACh+nO1f379xW105qOhdO6/cPLNa2S39kkjuTsTyO+057DIZv7n0qnz2+ZopXeV8GtWHG787sn6YxivPFk3NxkenFZY2SRFeNg6MAyspyCD6ivo9qvtU2Oyxq7biGH6YFfPivjO3/aoN1v8RJ+nry6tdP0Wa9+TVGuriQtHFFvxt52nI55PHr7VudCdeJ1VNLbS2JtLqOLxRsl8RHXIB5wMHJ7YqOtt0va60paZn9ErMDkA1BfiZ8Q06Hjs0SxN7dXRZghcoqouMknB5yQMfv8ArpdD/F7Sup9QGnXdq2mXbgmPxJQ8b45xuwMHAPcVK14VZFK4f9rNF+0rbT2vNk91xbl4nWOc+yORtY9uxPce9dsHIrxeL2lKURKjfVXWuldMpi5E91clggtrSPxJCxGQCOw455ru3d5b2cBnu5khiXu7sAKoW/hurv4uTXFle/MabLKJzhsbAUBxsbBHmjUZA/LzzioPdpaT2U2ML3AKYydTzdXvZK+nSWVpHJI8sEr5m3LtEYZMArncWBGR5e4NRC40jU9Zvtev7FLqSNn2W8qTBbedxhWDKeQQSTvBG0JjORXU1tdRiso5tPsZfmIHdEaaZQdrEjJ25yoyCPX39a7tjZXen9KaPZXmm2zTRwZkjl/iNaHacOBjzebap5GN3cgZqqNxlbqbyrJo2Qup5Ue6v6Q13qXRNJ6j3Wl5K+mWwuILoFXibb5nB7YyxZgRnjHNd25a/tbLSWs7Oa4eFE3LE6okbKFG47hu4OeAMnBB9jHLC/1WFLfSrqXULW4unaMwGdx4Z3YIHoQAj8jj+da2gatrdvbXtnYWYtprbUGgkDMvhDc3cEgkEck4XzZyPXHuTCLa6/X8KwObC0Bx+YWr5jlR4kdWVlcAqw7EVB/jRDJc9DTQw5DS3MMfHsWxz9OaknTtza32kwm1JXwWMUsTPuaKReGUn3B/pjHFcDr/AFBoEttKgiV5rlGdfEIAZlBIAzx6EnnjH1q7YjlYnu0tJG56fhVlY2aaSLa86f2RzQyyRzTzRs3iqqupRsc7S4Ucfd4I7Vg1HSb/AKpjvdT1y1jt5GhUWrKx/wCGKlwUb9wCf/au9bJ1E+jXWqSLa29jGrspuJCEuXLZxHhdxychSMA5GM15e3Jn0q1heMRSyywxoHJ8rPIuFIHfmptETyZByFyMg5OJpxXvvUbBBs3fH926Kz+gY5YOjdFhuMiZbOPep4K8dv27V3iy8jPI9Kh/SMtzNqFwBcSTWawoBIRwxHbb2wO54yD9MVh60670fpzS7yWG8jvNQQFUtoGDkPnHmx90A98+2O9Vsc1zbC7jmaTRWTT79tR1rVi5Mq2t29qskfljKBFOGBPJViw4zzu9yBVR6ji0rqLULvoqT5GOfKT+KiyqzCR+Yx+FDjdj1+nFQlurb17NoJZbtmkEnikXjqsxY586j72O2D6VvaR1K1xrluwtmXflT/GJxyD5ePKPL2HvSCBom1He1ogLXPawi+n+V1OruoNb14QQ65Mtz4W4xfLxLE3JXKkgHAJA/u06N0KK71aS/Fk809oIpIYtu+AONx2ybQSSQo2gevc++a21+W5t5bn7PkZcKsTxucJIX3YIxjDDcPfHb1FSnpLU9F0PV5dO1Gwn02+u4o9huyQZZcNvUMANqklQBwDgZ5qvJewPd5e/orZ8cNcS0U3osnWOu3+uR2qdPm2K21zuaeeLCuQEZGTcCQN24HGDleD72N051bb61eNZNbSW1yIjKqs4YOoIDYI54LL6eoqsdO0rpzqCTVrfQNTjhuJMywrb+NEbVxjOIyQGXd3x+bHtjkx3uvdK9TWM2o6raJFDJH48ogwNrttkTt2AUkHucqeOw8hcwfA3ZZJGu+Yr9EUrR+19O/8ALi/nSr1Uqo+O1xeWGqaHeyTMdLVXRo42AZZDzuxkHJAwD9CPXBg+r295AbTXorm5jlt4zLKVjVTbu7gBXUZI8p5D4LckZGTUw+O+t2z3dtpa3qwvaqZZVX7zSFd0WRg+UY/TzDtiozfXmoXvSEEGswQXdtHZLI1/4Ti4iwuY43GefMVw2Pu5PbJqJjLzbR7qwPLQF37vUtWuLXfJqOn2dh4YZ72EZaTI7oCSFHfk5PHatjTvidYJZyR7LnVL+SfbHlfCWRdihnZgMDtyoGCcHHPFW6Jo66npcsss1yWRisaq/kAC55yD6ntx/WuzpekRWNnEzttlljYyBlPOF3f5Efv61migkgBIN36UFdO9uRVivqu31p1ZNe2MEj2tlaywSlonhVjJhgVdd2edwbnI789+awdE6qlhqk8GpiaGC7b56DxTIzAAELuPONw5yT+Hv2rUtOlrzVdTi/5hE6JPnaYyxyibvu5GQQOfqf1rv6jZLqN3fanpd1CgvEZZVa6KOhQ7cLtwxHfIJwO3PFT0PLdLzZWeSK9mjZbdjNfWXWgt+nrmVbq8AW4ZZVa3jkBDOWQZABBbA75yQRzmb6ro191Dr9t9oIkVhp8bqbhVAkuHdQGVQQdsZBYHOeVGPeq56Qkgt0hFlcJ81aOrLHuChnVsMDxwpwfTsc1b1j1DpV7am6ivYFRWKyeJIFMbA4KsD2IPFZ81s8QAj3BCow3ufZcKo7e3dVD8ZdK1vQ5tLv4dZvLqxDeDAkpXdBJtOANoAOVyM4zxyTVXXGq6nPPHJcXtw8sThk3OfIwPBA9Dmr+6m1PTepOpen7FZ1ksra93zHJAkfARQpHoC45+vFV31X03psnV994Mdw0DXjJ/BYeHEFZVKtnkk8ng5+hrRiCXygJBur3xgv1VuF17W8urnpLQrJS4S+F1JciCTw/mZFERHisuCFAlbgdzt4xUcsH3IkTIVktpGikhwPKeQMj2x/jVoarpMFjYtHYQiC3s9VkRUdsKqPEDhSccZCgVE9d6GjuBHrNndXVnPNBvn8RlYI+3K5A7fl4PcjFJYg5gF77ryIznJe2vhAB9bKimsaXDdae3gQxiZRujZVwTj0qJWCubpNjlCDksO6j1qbMQ+lx+FJJdSSBi8qxlVQJwXPtyMnmscWjrA/gREINuWdo2BbBA4Hdhz3FQhErAWkWuhFDG9wke7SP9+1K4Oh3hPRum7NoiSCNpJLdctFKo2uWAHmGVOSMkZOeOa2OrrXT9WsrNrt7cXOUaG4XBSVWO07W9QNwbGew9QTUR6ChI6evbOPUvBvJLpvljG2PAlAIR1B5IJQqw7HI475+LjW4JbC1imngjN4LbUFhSUoqTpcbbhYx+VlVyRn727uTWbyXsl1cbrLKBqNbhY9K6utuntHuvG0vebWSRFaEIpJDkFWJ5+9nkZ4/rC9fsYtUDahKrRXF3c72SNTy7nG3B547cDucGvsRXE2k3l1fyPbhJHuGUDG528xU8e5HYev0xW5o00i2WnMWWRI720bcGzvbxVJP1JOc/7HO5wYH6mcnlSaHaKd22X6D+wrH/ALDfz/3pXVpVyzKB/F7T7O56YM81sHvI5UW3lAGUJOSGP5cA8e+PXmqpj1cwaQdL1/TZtR05gUxbMUlT1UjkghcEjP09qvrq2wfU+nNQs4VDTSQsYgfzjlf6gVRTJIgUyxvGWA4dSp/rXSwoWTxOYTRXe8Kw4MyF0bzTgbWiLP4dTeEyydT2QZiJ4TEHGODgnH1x69u3YnV1TVum2026s9D0Fo5pGZIJry6ZXt41VfMRuwzMWf1AGBwa6rw+LgshZVPfbnH7+laksEWwjbkjLd8+n+p7V4fCdJ+clWyeAlt0/wC3/V58O9YOh6p8nqdrGj3a7RdPcHIJ7Agkg+g4API9DmuJc6TDBrWpaUbp0FvKFhnKkvuJxjggBcsSf0rLd2VsjeL4SIY3DOyp3X149eM1rT2Nympvcyx3U0k7lkaNSzLF+IkjjIU4OOB78VkyMUxBxbyeq4eVjTY87Q91triut8rvfDnQ729t3ulmEECSMisy7gx4zheM/rmp/Z9OaVDFILqwtb2Wb/qzXEKs7/6ftXE6Ua/07RLWGBrWeMr4mwxGMoXJbblcg4z7e1bz9TzxBVl0ttxJyUuF2gZwDkj1PbivjfEMjNyJC1jvhHFGv0V0IIsYVI5tuqrWjfdAWr6lBf6dezWzxzrKYWG6MgEHAxjHb61FOrtM02Xqi+NtPIsctwviws20eJ3cEYHHrkH1+lTC56q1JQRb6Zag/mkum4/YJ/nXF6OtnuevWvbgeKRI8kzqPJHIyeX/ABIHrx/Pp+EvzHnypnbdOCfsoTshJDYxyVJY9Dj1Xw5orporidfnbeKZ+IduzdkZBk3YGO2Ae4zUe6p6h+ehGkLHFDdWswgvLuUqyRsQUbwmB5ONxzxwp9cVYHUup6fo2mvqGqqjJGPIrKCzt6KufWqVn+b1C6vbmYx/MXrTToiqHQEL2DcYKqz89vLwCa7OXA1pBvcf0qme43HSdzQWpf8AUN3LYW+nw3FqlpBxHHDb7OGByWOCT35BJ5z3xmsGhW0N1rUAv7iU2ULeeRA2WQfhXHIzn6etdDUmgsIIpVsoioO2OMsxCHHOC2f1P1rXhvZb1rfbcJCCx8REU5VR7mrm4rI/hJo9h6+qs/jBpDJH7jp7++ymt3r2k6fbwnT4HW7jhMKXZCQ+Gp7iPKkjjIyAp5PPNQ3UpraWUXmyd0hjWGFEZgkaDyhQSc/r9Sa7Om2KoB48Su64O9uSTgep57k1rPH49w6GJXi2iTnnJLEj0x+P+laxhNjAIG577ldF+BpaHUATxtZ/X2Wu8Dy25jHhmYuFiVOcSMwHLH64NW/018M9SiurGXXb20W1s5kmSztlLlnTlcuQMDODgL6AVA9C0K6ea2FlaTyk3CNuWMsAd+ck+g571+jhWfLiDS2+yweJMdE5o6kbr6pSlZly0wKxzW8M67Zoo5F9nUEf1rJSnC9BI4XFu+mdKuFZBZQxK3fwQY//AJxUI6h6PuNN2S2VmL23TOPDjUuowcbh+LnByAatGvMCtEeTIw82Frgz5oTzY7FfnuW4tYriaK5s2hKI4G63GT2wMe/B71ufD7RJepbuRkMVvHp4kjMUwJbDk42jtjb5e/AOBV7GNCclFP6ivQiL91QP0qUuT5nSl7k5Ynqm1Xra/PPSF9NBe6lpGpm7tpFd2WOG03CJ2dt4ztPsME8cn6VIJ20GR5Ek1aBX3E7XMSlOMKMEAjHf9+aubYoJIABPevPDT8i/yrjS4Re7U19fQfpQjydDaLbVJ6rFov2bNLFel0KOFFnCkjZJByNozxz6+prL8PbO+k6ZurtLaU3ckpWJWjZFZ1YsCeMgEsATzwKugIo7KBXu0e1acWJ0Bsu1H6fhHZNusNX5p+Imr3Wr6pFb3PT2qo1vnNrcKyqOMErt78/izgjFe6NrYuY/CTSLn5WPAjk8EHgffXHbnPI57+nav0rgZzjmvAijsoFaNVu1O3VbJiJNbha/Oc+h3fVFnDbJY3hkt2ZgI7YBCScjJA4GOD2967+ndA6ml0ZvsUkOoUB0gQR884GeRjI5yeau7A9qYFaDkgu1Bov6rU7OaX6xGL9ST+Qqti6P1ZBs+y4FBckkvGcZbPfv24ro9NfDW1sbk3Wr+FckcR26D+Go47579hx2qwSAaYo/MleK4SXxPIkFbD2XzGiooVFCqOAAMAV90pWVc9KUpREpSlESlKURKUpREpSlESlKURKUpREpSlESlKURKUpREpSlEX//2Q=="/>
          <p:cNvSpPr>
            <a:spLocks noChangeAspect="1" noChangeArrowheads="1"/>
          </p:cNvSpPr>
          <p:nvPr/>
        </p:nvSpPr>
        <p:spPr bwMode="auto">
          <a:xfrm>
            <a:off x="155575" y="-495300"/>
            <a:ext cx="13811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pic>
        <p:nvPicPr>
          <p:cNvPr id="18447" name="Picture 19" descr="http://t1.gstatic.com/images?q=tbn:ANd9GcSMMcDJt0dU4p9P-jvQrkwzurO8CiKizQcVa4sHXQ9dmMmOCQErw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" y="4520035"/>
            <a:ext cx="9350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Picture 29" descr="http://i1.tribune.com.pk/wp-content/uploads/2010/10/radio1-640x4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708" y="394915"/>
            <a:ext cx="9604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340365" y="246125"/>
            <a:ext cx="2552115" cy="2822835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538" name="Picture 2" descr="Image result for images of fax machine send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5483" y="5353169"/>
            <a:ext cx="2107082" cy="150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44" name="Picture 8" descr="http://www.sat-address.com/f/pics/logotipi/FM-Bagan-Myanmar_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80" t="8272" r="6366"/>
          <a:stretch/>
        </p:blipFill>
        <p:spPr bwMode="auto">
          <a:xfrm>
            <a:off x="7919871" y="4941168"/>
            <a:ext cx="900601" cy="66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46" name="Picture 10" descr="Typing on Compu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5339" y="5776761"/>
            <a:ext cx="1436485" cy="114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48" name="Picture 12" descr="C:\Users\tin\Pictures\ThaZin-FM-Myanmar_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01" t="23839" r="7850" b="32052"/>
          <a:stretch/>
        </p:blipFill>
        <p:spPr bwMode="auto">
          <a:xfrm>
            <a:off x="6732240" y="3933056"/>
            <a:ext cx="1671146" cy="6008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52" name="Picture 16" descr="http://static-cdn1.ustream.tv/i/channel/picture/1/2/4/6/12468112/12468112_logo_1351844513,66x66,r: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20293"/>
            <a:ext cx="690562" cy="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53" name="Picture 17" descr="C:\Users\tin\Pictures\images (2)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95" b="12648"/>
          <a:stretch/>
        </p:blipFill>
        <p:spPr bwMode="auto">
          <a:xfrm>
            <a:off x="6694878" y="5301208"/>
            <a:ext cx="1000125" cy="48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54" name="Picture 18" descr="C:\Users\tin\Pictures\images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7980" y="4437112"/>
            <a:ext cx="1691254" cy="36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55" name="Picture 19" descr="C:\Users\tin\Pictures\images (4)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798"/>
          <a:stretch/>
        </p:blipFill>
        <p:spPr bwMode="auto">
          <a:xfrm>
            <a:off x="6694877" y="4797152"/>
            <a:ext cx="1000125" cy="5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56" name="Picture 20" descr="C:\Users\tin\Pictures\images (5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0862" y="3408578"/>
            <a:ext cx="914400" cy="914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588224" y="3235329"/>
            <a:ext cx="2256922" cy="350603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558" name="Picture 22" descr="http://www.irrawaddy.org/wp-content/uploads/2014/07/New-Light-PIC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4163" y="4797152"/>
            <a:ext cx="1383742" cy="90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62" name="Picture 26" descr="http://www.skynetdth.com/images/Movie1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713"/>
          <a:stretch/>
        </p:blipFill>
        <p:spPr bwMode="auto">
          <a:xfrm>
            <a:off x="115723" y="5650144"/>
            <a:ext cx="1313027" cy="110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11" t="15375" r="23354" b="6250"/>
          <a:stretch>
            <a:fillRect/>
          </a:stretch>
        </p:blipFill>
        <p:spPr bwMode="auto">
          <a:xfrm>
            <a:off x="2802109" y="3766915"/>
            <a:ext cx="2045827" cy="143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254124" y="1547441"/>
            <a:ext cx="574675" cy="258762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Radio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1120899" y="1547441"/>
            <a:ext cx="777875" cy="258762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Newspaper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3271962" y="1547441"/>
            <a:ext cx="382587" cy="258762"/>
          </a:xfrm>
          <a:prstGeom prst="rect">
            <a:avLst/>
          </a:prstGeom>
          <a:noFill/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TV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3899024" y="1547441"/>
            <a:ext cx="1316038" cy="2587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Higher Authority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1968624" y="1555378"/>
            <a:ext cx="1198563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Local Met. Office</a:t>
            </a:r>
            <a:endParaRPr kumimoji="0" lang="en-US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179512" y="2453903"/>
            <a:ext cx="803275" cy="327025"/>
          </a:xfrm>
          <a:prstGeom prst="rect">
            <a:avLst/>
          </a:prstGeom>
          <a:solidFill>
            <a:srgbClr val="99FF33"/>
          </a:soli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Public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40"/>
          <p:cNvSpPr txBox="1">
            <a:spLocks noChangeArrowheads="1"/>
          </p:cNvSpPr>
          <p:nvPr/>
        </p:nvSpPr>
        <p:spPr bwMode="auto">
          <a:xfrm>
            <a:off x="1120899" y="2453903"/>
            <a:ext cx="777875" cy="327025"/>
          </a:xfrm>
          <a:prstGeom prst="rect">
            <a:avLst/>
          </a:prstGeom>
          <a:solidFill>
            <a:srgbClr val="99FF33"/>
          </a:soli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Public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3130674" y="2453903"/>
            <a:ext cx="784225" cy="327025"/>
          </a:xfrm>
          <a:prstGeom prst="rect">
            <a:avLst/>
          </a:prstGeom>
          <a:solidFill>
            <a:srgbClr val="99FF33"/>
          </a:soli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Public</a:t>
            </a:r>
            <a:endParaRPr kumimoji="0" lang="en-US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1990849" y="2231653"/>
            <a:ext cx="1012825" cy="3159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Local Authority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AutoShape 52"/>
          <p:cNvSpPr>
            <a:spLocks noChangeShapeType="1"/>
          </p:cNvSpPr>
          <p:nvPr/>
        </p:nvSpPr>
        <p:spPr bwMode="auto">
          <a:xfrm>
            <a:off x="619249" y="1401614"/>
            <a:ext cx="39719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37"/>
          <p:cNvSpPr>
            <a:spLocks noChangeShapeType="1"/>
          </p:cNvSpPr>
          <p:nvPr/>
        </p:nvSpPr>
        <p:spPr bwMode="auto">
          <a:xfrm>
            <a:off x="1508249" y="1422028"/>
            <a:ext cx="0" cy="139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33"/>
          <p:cNvSpPr>
            <a:spLocks noChangeShapeType="1"/>
          </p:cNvSpPr>
          <p:nvPr/>
        </p:nvSpPr>
        <p:spPr bwMode="auto">
          <a:xfrm>
            <a:off x="3468812" y="1422028"/>
            <a:ext cx="0" cy="139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50"/>
          <p:cNvSpPr>
            <a:spLocks noChangeShapeType="1"/>
          </p:cNvSpPr>
          <p:nvPr/>
        </p:nvSpPr>
        <p:spPr bwMode="auto">
          <a:xfrm>
            <a:off x="4591174" y="1401614"/>
            <a:ext cx="0" cy="139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49"/>
          <p:cNvSpPr>
            <a:spLocks noChangeShapeType="1"/>
          </p:cNvSpPr>
          <p:nvPr/>
        </p:nvSpPr>
        <p:spPr bwMode="auto">
          <a:xfrm flipH="1">
            <a:off x="2492499" y="1422028"/>
            <a:ext cx="3175" cy="1238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42"/>
          <p:cNvSpPr>
            <a:spLocks noChangeShapeType="1"/>
          </p:cNvSpPr>
          <p:nvPr/>
        </p:nvSpPr>
        <p:spPr bwMode="auto">
          <a:xfrm>
            <a:off x="643855" y="1406153"/>
            <a:ext cx="0" cy="1412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35"/>
          <p:cNvSpPr>
            <a:spLocks noChangeShapeType="1"/>
          </p:cNvSpPr>
          <p:nvPr/>
        </p:nvSpPr>
        <p:spPr bwMode="auto">
          <a:xfrm>
            <a:off x="3462462" y="1806203"/>
            <a:ext cx="0" cy="6461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39"/>
          <p:cNvSpPr>
            <a:spLocks noChangeShapeType="1"/>
          </p:cNvSpPr>
          <p:nvPr/>
        </p:nvSpPr>
        <p:spPr bwMode="auto">
          <a:xfrm>
            <a:off x="1511424" y="1806203"/>
            <a:ext cx="0" cy="6461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31"/>
          <p:cNvSpPr>
            <a:spLocks noChangeShapeType="1"/>
          </p:cNvSpPr>
          <p:nvPr/>
        </p:nvSpPr>
        <p:spPr bwMode="auto">
          <a:xfrm>
            <a:off x="619249" y="1806203"/>
            <a:ext cx="0" cy="6461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utoShape 43"/>
          <p:cNvSpPr>
            <a:spLocks noChangeShapeType="1"/>
          </p:cNvSpPr>
          <p:nvPr/>
        </p:nvSpPr>
        <p:spPr bwMode="auto">
          <a:xfrm>
            <a:off x="2495674" y="2057028"/>
            <a:ext cx="4763" cy="171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45"/>
          <p:cNvSpPr>
            <a:spLocks noChangeShapeType="1"/>
          </p:cNvSpPr>
          <p:nvPr/>
        </p:nvSpPr>
        <p:spPr bwMode="auto">
          <a:xfrm flipH="1">
            <a:off x="1832099" y="2331666"/>
            <a:ext cx="6826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AutoShape 46"/>
          <p:cNvSpPr>
            <a:spLocks noChangeShapeType="1"/>
          </p:cNvSpPr>
          <p:nvPr/>
        </p:nvSpPr>
        <p:spPr bwMode="auto">
          <a:xfrm flipH="1">
            <a:off x="619249" y="2331666"/>
            <a:ext cx="13493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47"/>
          <p:cNvSpPr>
            <a:spLocks noChangeShapeType="1"/>
          </p:cNvSpPr>
          <p:nvPr/>
        </p:nvSpPr>
        <p:spPr bwMode="auto">
          <a:xfrm>
            <a:off x="3005262" y="2331666"/>
            <a:ext cx="449262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AutoShape 48"/>
          <p:cNvSpPr>
            <a:spLocks noChangeShapeType="1"/>
          </p:cNvSpPr>
          <p:nvPr/>
        </p:nvSpPr>
        <p:spPr bwMode="auto">
          <a:xfrm>
            <a:off x="3081462" y="2331666"/>
            <a:ext cx="539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lowchart: Alternate Process 42"/>
          <p:cNvSpPr/>
          <p:nvPr/>
        </p:nvSpPr>
        <p:spPr>
          <a:xfrm>
            <a:off x="1409823" y="509216"/>
            <a:ext cx="2390775" cy="677862"/>
          </a:xfrm>
          <a:prstGeom prst="flowChartAlternateProcess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86036" y="506939"/>
            <a:ext cx="2237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2" panose="020B0604030504040204" pitchFamily="34" charset="0"/>
                <a:cs typeface="Myanmar2" panose="020B0604030504040204" pitchFamily="34" charset="0"/>
              </a:rPr>
              <a:t>Forecast Dissemination System </a:t>
            </a:r>
            <a:endParaRPr lang="en-US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anmar2" panose="020B0604030504040204" pitchFamily="34" charset="0"/>
              <a:cs typeface="Myanmar2" panose="020B060403050404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>
            <a:off x="2500436" y="1235664"/>
            <a:ext cx="123408" cy="107268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606" name="Picture 70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10" t="7680" r="36409" b="56889"/>
          <a:stretch/>
        </p:blipFill>
        <p:spPr bwMode="auto">
          <a:xfrm>
            <a:off x="1183591" y="3766914"/>
            <a:ext cx="1365278" cy="92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0" y="3573016"/>
            <a:ext cx="5076056" cy="3284984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:\11059789_866283930093611_3988023927379959652_n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0478" y="5985409"/>
            <a:ext cx="965662" cy="8308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68786" y="5566024"/>
            <a:ext cx="16490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Padoukmaya</a:t>
            </a:r>
            <a:r>
              <a:rPr lang="en-US" sz="1200" dirty="0" smtClean="0"/>
              <a:t> service</a:t>
            </a:r>
            <a:endParaRPr lang="en-US" sz="1200" dirty="0"/>
          </a:p>
        </p:txBody>
      </p:sp>
      <p:pic>
        <p:nvPicPr>
          <p:cNvPr id="1027" name="Picture 3" descr="D:\download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472" b="23636"/>
          <a:stretch/>
        </p:blipFill>
        <p:spPr bwMode="auto">
          <a:xfrm>
            <a:off x="6830535" y="5775301"/>
            <a:ext cx="1104900" cy="4202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brm.gif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1548" y="242288"/>
            <a:ext cx="1312524" cy="28266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nnamed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5778" y="2046831"/>
            <a:ext cx="924694" cy="9246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3768" y="-27384"/>
            <a:ext cx="4050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Dissemination System </a:t>
            </a:r>
            <a:endParaRPr lang="en-U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" name="Picture 3" descr="C:\Users\tin\Downloads\IMG_20150924_161817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6000" y="2142753"/>
            <a:ext cx="1198091" cy="1597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33CC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1293936" y="4386590"/>
            <a:ext cx="124409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Facebook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02109" y="4149080"/>
            <a:ext cx="2045827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www.dmh.gov.mm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1" name="Picture 2" descr="C:\Users\tin\Downloads\SNTun.gif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268760"/>
            <a:ext cx="884270" cy="684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590800" y="228600"/>
            <a:ext cx="5410200" cy="86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>
              <a:spcBef>
                <a:spcPct val="10000"/>
              </a:spcBef>
            </a:pPr>
            <a:r>
              <a:rPr lang="en-US" sz="2400" dirty="0">
                <a:solidFill>
                  <a:srgbClr val="CC3300"/>
                </a:solidFill>
                <a:latin typeface="Comic Sans MS" pitchFamily="66" charset="0"/>
              </a:rPr>
              <a:t>Area  Divisions of Myanmar </a:t>
            </a:r>
          </a:p>
          <a:p>
            <a:pPr>
              <a:spcBef>
                <a:spcPct val="10000"/>
              </a:spcBef>
            </a:pPr>
            <a:r>
              <a:rPr lang="en-US" sz="2400" dirty="0" smtClean="0">
                <a:solidFill>
                  <a:srgbClr val="CC3300"/>
                </a:solidFill>
                <a:latin typeface="Comic Sans MS" pitchFamily="66" charset="0"/>
              </a:rPr>
              <a:t>From Meteorological </a:t>
            </a:r>
            <a:r>
              <a:rPr lang="en-US" sz="2400" dirty="0">
                <a:solidFill>
                  <a:srgbClr val="CC3300"/>
                </a:solidFill>
                <a:latin typeface="Comic Sans MS" pitchFamily="66" charset="0"/>
              </a:rPr>
              <a:t>point of view</a:t>
            </a:r>
          </a:p>
        </p:txBody>
      </p:sp>
      <p:sp>
        <p:nvSpPr>
          <p:cNvPr id="4099" name="Text Box 49"/>
          <p:cNvSpPr txBox="1">
            <a:spLocks noChangeArrowheads="1"/>
          </p:cNvSpPr>
          <p:nvPr/>
        </p:nvSpPr>
        <p:spPr bwMode="auto">
          <a:xfrm>
            <a:off x="2355850" y="1524000"/>
            <a:ext cx="6788150" cy="20313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l">
              <a:buFontTx/>
              <a:buChar char="•"/>
            </a:pPr>
            <a:r>
              <a:rPr lang="en-US" sz="2000" b="1" i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800" dirty="0">
                <a:latin typeface="Comic Sans MS" pitchFamily="66" charset="0"/>
              </a:rPr>
              <a:t>14 Regions &amp; </a:t>
            </a:r>
            <a:r>
              <a:rPr lang="en-US" sz="1800" dirty="0" err="1">
                <a:latin typeface="Comic Sans MS" pitchFamily="66" charset="0"/>
              </a:rPr>
              <a:t>States+Nay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Pyi</a:t>
            </a:r>
            <a:r>
              <a:rPr lang="en-US" sz="1800" dirty="0">
                <a:latin typeface="Comic Sans MS" pitchFamily="66" charset="0"/>
              </a:rPr>
              <a:t> Taw </a:t>
            </a:r>
            <a:r>
              <a:rPr lang="en-US" sz="1800" dirty="0" err="1">
                <a:latin typeface="Comic Sans MS" pitchFamily="66" charset="0"/>
              </a:rPr>
              <a:t>Concil</a:t>
            </a:r>
            <a:r>
              <a:rPr lang="en-US" sz="1800" dirty="0">
                <a:latin typeface="Comic Sans MS" pitchFamily="66" charset="0"/>
              </a:rPr>
              <a:t> Zone</a:t>
            </a:r>
          </a:p>
          <a:p>
            <a:pPr algn="l"/>
            <a:endParaRPr lang="en-US" sz="1800" dirty="0">
              <a:solidFill>
                <a:srgbClr val="CC3300"/>
              </a:solidFill>
              <a:latin typeface="Comic Sans MS" pitchFamily="66" charset="0"/>
            </a:endParaRPr>
          </a:p>
          <a:p>
            <a:pPr algn="l"/>
            <a:r>
              <a:rPr lang="en-US" sz="1800" dirty="0">
                <a:solidFill>
                  <a:srgbClr val="0000FF"/>
                </a:solidFill>
                <a:latin typeface="Comic Sans MS" pitchFamily="66" charset="0"/>
              </a:rPr>
              <a:t>   </a:t>
            </a:r>
            <a:r>
              <a:rPr lang="en-US" sz="1800" dirty="0">
                <a:latin typeface="Comic Sans MS" pitchFamily="66" charset="0"/>
              </a:rPr>
              <a:t>Sub Region: </a:t>
            </a:r>
            <a:endParaRPr lang="en-US" sz="1800" dirty="0" smtClean="0">
              <a:latin typeface="Comic Sans MS" pitchFamily="66" charset="0"/>
            </a:endParaRPr>
          </a:p>
          <a:p>
            <a:pPr algn="l"/>
            <a:endParaRPr lang="en-US" sz="800" dirty="0">
              <a:latin typeface="Comic Sans MS" pitchFamily="66" charset="0"/>
            </a:endParaRPr>
          </a:p>
          <a:p>
            <a:pPr algn="l"/>
            <a:r>
              <a:rPr lang="en-US" sz="1800" dirty="0">
                <a:latin typeface="Comic Sans MS" pitchFamily="66" charset="0"/>
              </a:rPr>
              <a:t>	  Upper </a:t>
            </a:r>
            <a:r>
              <a:rPr lang="en-US" sz="1800" dirty="0" err="1">
                <a:latin typeface="Comic Sans MS" pitchFamily="66" charset="0"/>
              </a:rPr>
              <a:t>Sagaing</a:t>
            </a:r>
            <a:r>
              <a:rPr lang="en-US" sz="1800" dirty="0">
                <a:latin typeface="Comic Sans MS" pitchFamily="66" charset="0"/>
              </a:rPr>
              <a:t> &amp; Lower </a:t>
            </a:r>
            <a:r>
              <a:rPr lang="en-US" sz="1800" dirty="0" err="1">
                <a:latin typeface="Comic Sans MS" pitchFamily="66" charset="0"/>
              </a:rPr>
              <a:t>Sagaing</a:t>
            </a:r>
            <a:r>
              <a:rPr lang="en-US" sz="1800" dirty="0">
                <a:latin typeface="Comic Sans MS" pitchFamily="66" charset="0"/>
              </a:rPr>
              <a:t> Regions</a:t>
            </a:r>
          </a:p>
          <a:p>
            <a:pPr algn="l"/>
            <a:endParaRPr lang="en-US" sz="800" dirty="0">
              <a:latin typeface="Comic Sans MS" pitchFamily="66" charset="0"/>
            </a:endParaRPr>
          </a:p>
          <a:p>
            <a:pPr algn="l"/>
            <a:r>
              <a:rPr lang="en-US" sz="1800" dirty="0">
                <a:latin typeface="Comic Sans MS" pitchFamily="66" charset="0"/>
              </a:rPr>
              <a:t>   	  Northern, Eastern  </a:t>
            </a:r>
            <a:r>
              <a:rPr lang="en-US" sz="1800" dirty="0"/>
              <a:t>&amp; </a:t>
            </a:r>
            <a:r>
              <a:rPr lang="en-US" sz="1800" dirty="0">
                <a:latin typeface="Comic Sans MS" pitchFamily="66" charset="0"/>
              </a:rPr>
              <a:t>Southern Shan States</a:t>
            </a:r>
          </a:p>
          <a:p>
            <a:pPr algn="l"/>
            <a:r>
              <a:rPr lang="en-US" sz="1800" dirty="0">
                <a:latin typeface="Comic Sans MS" pitchFamily="66" charset="0"/>
              </a:rPr>
              <a:t>	  Nay </a:t>
            </a:r>
            <a:r>
              <a:rPr lang="en-US" sz="1800" dirty="0" err="1">
                <a:latin typeface="Comic Sans MS" pitchFamily="66" charset="0"/>
              </a:rPr>
              <a:t>Pyi</a:t>
            </a:r>
            <a:r>
              <a:rPr lang="en-US" sz="1800" dirty="0">
                <a:latin typeface="Comic Sans MS" pitchFamily="66" charset="0"/>
              </a:rPr>
              <a:t> Taw</a:t>
            </a:r>
          </a:p>
        </p:txBody>
      </p:sp>
      <p:sp>
        <p:nvSpPr>
          <p:cNvPr id="4100" name="Text Box 56"/>
          <p:cNvSpPr txBox="1">
            <a:spLocks noChangeArrowheads="1"/>
          </p:cNvSpPr>
          <p:nvPr/>
        </p:nvSpPr>
        <p:spPr bwMode="auto">
          <a:xfrm>
            <a:off x="2286000" y="4114800"/>
            <a:ext cx="2927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pPr algn="l">
              <a:buFontTx/>
              <a:buChar char="•"/>
            </a:pPr>
            <a:r>
              <a:rPr lang="en-US" sz="2000" dirty="0">
                <a:solidFill>
                  <a:srgbClr val="CC3300"/>
                </a:solidFill>
                <a:latin typeface="Comic Sans MS" pitchFamily="66" charset="0"/>
              </a:rPr>
              <a:t> Myanmar Coastline	</a:t>
            </a:r>
          </a:p>
        </p:txBody>
      </p:sp>
      <p:sp>
        <p:nvSpPr>
          <p:cNvPr id="4101" name="Text Box 57"/>
          <p:cNvSpPr txBox="1">
            <a:spLocks noChangeArrowheads="1"/>
          </p:cNvSpPr>
          <p:nvPr/>
        </p:nvSpPr>
        <p:spPr bwMode="auto">
          <a:xfrm>
            <a:off x="2667000" y="4648200"/>
            <a:ext cx="5410200" cy="181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l">
              <a:lnSpc>
                <a:spcPct val="80000"/>
              </a:lnSpc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 Off and along </a:t>
            </a:r>
            <a:r>
              <a:rPr lang="en-US" sz="2000" dirty="0" err="1">
                <a:solidFill>
                  <a:srgbClr val="0000FF"/>
                </a:solidFill>
                <a:latin typeface="Comic Sans MS" pitchFamily="66" charset="0"/>
              </a:rPr>
              <a:t>Rakhine</a:t>
            </a: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 coast</a:t>
            </a:r>
          </a:p>
          <a:p>
            <a:pPr algn="l">
              <a:lnSpc>
                <a:spcPct val="80000"/>
              </a:lnSpc>
            </a:pPr>
            <a:endParaRPr lang="en-US" sz="2000" dirty="0">
              <a:solidFill>
                <a:srgbClr val="0000FF"/>
              </a:solidFill>
              <a:latin typeface="Comic Sans MS" pitchFamily="66" charset="0"/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Deltaic Coast </a:t>
            </a:r>
            <a:endParaRPr lang="en-US" sz="2000" dirty="0">
              <a:solidFill>
                <a:srgbClr val="0000FF"/>
              </a:solidFill>
              <a:latin typeface="Comic Sans MS" pitchFamily="66" charset="0"/>
            </a:endParaRPr>
          </a:p>
          <a:p>
            <a:pPr algn="l">
              <a:lnSpc>
                <a:spcPct val="80000"/>
              </a:lnSpc>
            </a:pPr>
            <a:endParaRPr lang="en-US" sz="2000" dirty="0">
              <a:solidFill>
                <a:srgbClr val="0000FF"/>
              </a:solidFill>
              <a:latin typeface="Comic Sans MS" pitchFamily="66" charset="0"/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 Gulf of </a:t>
            </a:r>
            <a:r>
              <a:rPr lang="en-US" sz="2000" dirty="0" err="1">
                <a:solidFill>
                  <a:srgbClr val="0000FF"/>
                </a:solidFill>
                <a:latin typeface="Comic Sans MS" pitchFamily="66" charset="0"/>
              </a:rPr>
              <a:t>Mottama</a:t>
            </a:r>
            <a:endParaRPr lang="en-US" sz="2000" dirty="0">
              <a:solidFill>
                <a:srgbClr val="0000FF"/>
              </a:solidFill>
              <a:latin typeface="Comic Sans MS" pitchFamily="66" charset="0"/>
            </a:endParaRPr>
          </a:p>
          <a:p>
            <a:pPr algn="l">
              <a:lnSpc>
                <a:spcPct val="80000"/>
              </a:lnSpc>
            </a:pPr>
            <a:endParaRPr lang="en-US" sz="2000" dirty="0">
              <a:solidFill>
                <a:srgbClr val="0000FF"/>
              </a:solidFill>
              <a:latin typeface="Comic Sans MS" pitchFamily="66" charset="0"/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 Off and along Mon, </a:t>
            </a:r>
            <a:r>
              <a:rPr lang="en-US" sz="2000" dirty="0" err="1">
                <a:solidFill>
                  <a:srgbClr val="0000FF"/>
                </a:solidFill>
                <a:latin typeface="Comic Sans MS" pitchFamily="66" charset="0"/>
              </a:rPr>
              <a:t>Taninthayi</a:t>
            </a:r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 coast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2"/>
          <a:srcRect l="28416" t="5714" r="28416" b="4286"/>
          <a:stretch>
            <a:fillRect/>
          </a:stretch>
        </p:blipFill>
        <p:spPr bwMode="auto">
          <a:xfrm>
            <a:off x="0" y="1143000"/>
            <a:ext cx="2286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414838" y="324485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/>
              <a:t>1</a:t>
            </a:r>
          </a:p>
        </p:txBody>
      </p:sp>
      <p:graphicFrame>
        <p:nvGraphicFramePr>
          <p:cNvPr id="4" name="Group 167"/>
          <p:cNvGraphicFramePr>
            <a:graphicFrameLocks noGrp="1"/>
          </p:cNvGraphicFramePr>
          <p:nvPr/>
        </p:nvGraphicFramePr>
        <p:xfrm>
          <a:off x="-31750" y="690563"/>
          <a:ext cx="9144000" cy="5886706"/>
        </p:xfrm>
        <a:graphic>
          <a:graphicData uri="http://schemas.openxmlformats.org/drawingml/2006/table">
            <a:tbl>
              <a:tblPr/>
              <a:tblGrid>
                <a:gridCol w="1789113"/>
                <a:gridCol w="611187"/>
                <a:gridCol w="612775"/>
                <a:gridCol w="612775"/>
                <a:gridCol w="614363"/>
                <a:gridCol w="612775"/>
                <a:gridCol w="614362"/>
                <a:gridCol w="612775"/>
                <a:gridCol w="612775"/>
                <a:gridCol w="612775"/>
                <a:gridCol w="611188"/>
                <a:gridCol w="614362"/>
                <a:gridCol w="612775"/>
              </a:tblGrid>
              <a:tr h="523875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Hazards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Jan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Feb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Mar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Apr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May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Jun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Jul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Sep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Oct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Nov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Dec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463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Cyclone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High Temperature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Low Temperature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</a:tr>
              <a:tr h="525463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Drought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3588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Squalls&amp; Thunderstorm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463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Flood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Heavy Rain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38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Monsoon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Depression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Hail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927" name="AutoShape 2" descr="http://i238.photobucket.com/albums/ff72/Anubicinho/hurricane_symb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2928" name="Picture 4" descr="http://i238.photobucket.com/albums/ff72/Anubicinho/hurricane_symb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70" t="25826" r="19154" b="23201"/>
          <a:stretch>
            <a:fillRect/>
          </a:stretch>
        </p:blipFill>
        <p:spPr bwMode="auto">
          <a:xfrm>
            <a:off x="3708400" y="1268413"/>
            <a:ext cx="447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29" name="Picture 4" descr="http://i238.photobucket.com/albums/ff72/Anubicinho/hurricane_symb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70" t="25826" r="19154" b="23201"/>
          <a:stretch>
            <a:fillRect/>
          </a:stretch>
        </p:blipFill>
        <p:spPr bwMode="auto">
          <a:xfrm>
            <a:off x="4306888" y="1268413"/>
            <a:ext cx="447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30" name="Picture 4" descr="http://i238.photobucket.com/albums/ff72/Anubicinho/hurricane_symb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70" t="25826" r="19154" b="23201"/>
          <a:stretch>
            <a:fillRect/>
          </a:stretch>
        </p:blipFill>
        <p:spPr bwMode="auto">
          <a:xfrm>
            <a:off x="7380288" y="1268413"/>
            <a:ext cx="447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31" name="Picture 4" descr="http://i238.photobucket.com/albums/ff72/Anubicinho/hurricane_symb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70" t="25826" r="19154" b="23201"/>
          <a:stretch>
            <a:fillRect/>
          </a:stretch>
        </p:blipFill>
        <p:spPr bwMode="auto">
          <a:xfrm>
            <a:off x="8012113" y="1268413"/>
            <a:ext cx="447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32" name="Picture 6" descr="http://gooselakeweather.com/wp/wp-content/uploads/2008/10/sun_thermometer-300x295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825" y="1789113"/>
            <a:ext cx="557213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33" name="Picture 6" descr="http://gooselakeweather.com/wp/wp-content/uploads/2008/10/sun_thermometer-300x295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773238"/>
            <a:ext cx="5588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34" name="Picture 6" descr="http://gooselakeweather.com/wp/wp-content/uploads/2008/10/sun_thermometer-300x295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73238"/>
            <a:ext cx="55721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35" name="AutoShape 8" descr="http://t0.gstatic.com/images?q=tbn:ANd9GcRMk3ewAetnaGlxkFMP7qNqA33IY_OmveFBz8ZxD6Zkj32ZWx_4w3Sopy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936" name="AutoShape 10" descr="http://t2.gstatic.com/images?q=tbn:ANd9GcS1DWRJtesJu0L_LtMJYtA8rEpTjg8ZeL9EiQt5aSJLIvkax-I9A6sPC0i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2937" name="Picture 12" descr="http://t0.gstatic.com/images?q=tbn:ANd9GcRMk3ewAetnaGlxkFMP7qNqA33IY_OmveFBz8ZxD6Zkj32ZWx_4w3Sopyg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77" r="25122" b="224"/>
          <a:stretch>
            <a:fillRect/>
          </a:stretch>
        </p:blipFill>
        <p:spPr bwMode="auto">
          <a:xfrm>
            <a:off x="1819275" y="2420938"/>
            <a:ext cx="5445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38" name="Picture 12" descr="http://t0.gstatic.com/images?q=tbn:ANd9GcRMk3ewAetnaGlxkFMP7qNqA33IY_OmveFBz8ZxD6Zkj32ZWx_4w3Sopyg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77" r="25122" b="224"/>
          <a:stretch>
            <a:fillRect/>
          </a:stretch>
        </p:blipFill>
        <p:spPr bwMode="auto">
          <a:xfrm>
            <a:off x="2425700" y="2420938"/>
            <a:ext cx="546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39" name="Picture 12" descr="http://t0.gstatic.com/images?q=tbn:ANd9GcRMk3ewAetnaGlxkFMP7qNqA33IY_OmveFBz8ZxD6Zkj32ZWx_4w3Sopyg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77" r="25122" b="224"/>
          <a:stretch>
            <a:fillRect/>
          </a:stretch>
        </p:blipFill>
        <p:spPr bwMode="auto">
          <a:xfrm>
            <a:off x="7945438" y="2405063"/>
            <a:ext cx="546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40" name="Picture 12" descr="http://t0.gstatic.com/images?q=tbn:ANd9GcRMk3ewAetnaGlxkFMP7qNqA33IY_OmveFBz8ZxD6Zkj32ZWx_4w3Sopyg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77" r="25122" b="224"/>
          <a:stretch>
            <a:fillRect/>
          </a:stretch>
        </p:blipFill>
        <p:spPr bwMode="auto">
          <a:xfrm>
            <a:off x="8575675" y="2416175"/>
            <a:ext cx="546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41" name="AutoShape 14" descr="http://t3.gstatic.com/images?q=tbn:ANd9GcS4s3K238u_DU4qjRlHPHDc-Mjyprh-YYcIyNuBW8XBoc30QMaAw7_Ccv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942" name="AutoShape 16" descr="http://t3.gstatic.com/images?q=tbn:ANd9GcS4s3K238u_DU4qjRlHPHDc-Mjyprh-YYcIyNuBW8XBoc30QMaAw7_Ccv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2943" name="Picture 18" descr="http://t3.gstatic.com/images?q=tbn:ANd9GcS4s3K238u_DU4qjRlHPHDc-Mjyprh-YYcIyNuBW8XBoc30QMaAw7_CcvW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068638"/>
            <a:ext cx="5048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44" name="Picture 18" descr="http://t3.gstatic.com/images?q=tbn:ANd9GcS4s3K238u_DU4qjRlHPHDc-Mjyprh-YYcIyNuBW8XBoc30QMaAw7_CcvW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7125" y="3068638"/>
            <a:ext cx="5048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45" name="Picture 18" descr="http://t3.gstatic.com/images?q=tbn:ANd9GcS4s3K238u_DU4qjRlHPHDc-Mjyprh-YYcIyNuBW8XBoc30QMaAw7_CcvW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068638"/>
            <a:ext cx="5032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46" name="Picture 18" descr="http://t3.gstatic.com/images?q=tbn:ANd9GcS4s3K238u_DU4qjRlHPHDc-Mjyprh-YYcIyNuBW8XBoc30QMaAw7_CcvW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6488" y="3068638"/>
            <a:ext cx="5032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47" name="Picture 18" descr="http://t3.gstatic.com/images?q=tbn:ANd9GcS4s3K238u_DU4qjRlHPHDc-Mjyprh-YYcIyNuBW8XBoc30QMaAw7_CcvW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068638"/>
            <a:ext cx="5032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48" name="Picture 18" descr="http://t3.gstatic.com/images?q=tbn:ANd9GcS4s3K238u_DU4qjRlHPHDc-Mjyprh-YYcIyNuBW8XBoc30QMaAw7_CcvW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068638"/>
            <a:ext cx="5032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49" name="Picture 18" descr="http://t3.gstatic.com/images?q=tbn:ANd9GcS4s3K238u_DU4qjRlHPHDc-Mjyprh-YYcIyNuBW8XBoc30QMaAw7_CcvW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068638"/>
            <a:ext cx="5032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50" name="Picture 20" descr="http://t1.gstatic.com/images?q=tbn:ANd9GcTG-QHM_F_BHN77NKTeUTUV3I-_ld5IMbzGtGqt71mWLqaIYZ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589338"/>
            <a:ext cx="5492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51" name="Picture 20" descr="http://t1.gstatic.com/images?q=tbn:ANd9GcTG-QHM_F_BHN77NKTeUTUV3I-_ld5IMbzGtGqt71mWLqaIYZ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3950" y="3573463"/>
            <a:ext cx="5476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52" name="Picture 20" descr="http://t1.gstatic.com/images?q=tbn:ANd9GcTG-QHM_F_BHN77NKTeUTUV3I-_ld5IMbzGtGqt71mWLqaIYZ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1650" y="3573463"/>
            <a:ext cx="5476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53" name="Picture 20" descr="http://t1.gstatic.com/images?q=tbn:ANd9GcTG-QHM_F_BHN77NKTeUTUV3I-_ld5IMbzGtGqt71mWLqaIYZ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73463"/>
            <a:ext cx="5476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54" name="Picture 20" descr="http://t1.gstatic.com/images?q=tbn:ANd9GcTG-QHM_F_BHN77NKTeUTUV3I-_ld5IMbzGtGqt71mWLqaIYZ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1088" y="3573463"/>
            <a:ext cx="5476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55" name="Picture 20" descr="http://t1.gstatic.com/images?q=tbn:ANd9GcTG-QHM_F_BHN77NKTeUTUV3I-_ld5IMbzGtGqt71mWLqaIYZ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5838" y="3573463"/>
            <a:ext cx="5492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56" name="Picture 20" descr="http://t1.gstatic.com/images?q=tbn:ANd9GcTG-QHM_F_BHN77NKTeUTUV3I-_ld5IMbzGtGqt71mWLqaIYZ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9175" y="3573463"/>
            <a:ext cx="5492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57" name="Picture 20" descr="http://t1.gstatic.com/images?q=tbn:ANd9GcTG-QHM_F_BHN77NKTeUTUV3I-_ld5IMbzGtGqt71mWLqaIYZ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7188" y="3573463"/>
            <a:ext cx="5476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58" name="Picture 22" descr="http://t0.gstatic.com/images?q=tbn:ANd9GcQDYunpzJ06omm2fMAWCaWd_F_-MCs9ghE4PiefHqtynOgM0OYEn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8863" y="4292600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59" name="Picture 22" descr="http://t0.gstatic.com/images?q=tbn:ANd9GcQDYunpzJ06omm2fMAWCaWd_F_-MCs9ghE4PiefHqtynOgM0OYEn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92600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60" name="Picture 22" descr="http://t0.gstatic.com/images?q=tbn:ANd9GcQDYunpzJ06omm2fMAWCaWd_F_-MCs9ghE4PiefHqtynOgM0OYEn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92600"/>
            <a:ext cx="5032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61" name="Picture 22" descr="http://t0.gstatic.com/images?q=tbn:ANd9GcQDYunpzJ06omm2fMAWCaWd_F_-MCs9ghE4PiefHqtynOgM0OYEn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292600"/>
            <a:ext cx="5032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62" name="Picture 22" descr="http://t0.gstatic.com/images?q=tbn:ANd9GcQDYunpzJ06omm2fMAWCaWd_F_-MCs9ghE4PiefHqtynOgM0OYEn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292600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63" name="AutoShape 24" descr="http://t2.gstatic.com/images?q=tbn:ANd9GcQ1PJZjhpmxZRWudqTc9zD8bvID5cycTT701QGcovtSSQAUa6v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964" name="AutoShape 26" descr="http://t2.gstatic.com/images?q=tbn:ANd9GcQ1PJZjhpmxZRWudqTc9zD8bvID5cycTT701QGcovtSSQAUa6v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2965" name="Picture 28" descr="http://t1.gstatic.com/images?q=tbn:ANd9GcR6VdEWsBzw9qmgl34C_ps9NwINZzesGnjmvQz_9xPq74xSI-U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868863"/>
            <a:ext cx="5032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66" name="Picture 28" descr="http://t1.gstatic.com/images?q=tbn:ANd9GcR6VdEWsBzw9qmgl34C_ps9NwINZzesGnjmvQz_9xPq74xSI-U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868863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67" name="Picture 28" descr="http://t1.gstatic.com/images?q=tbn:ANd9GcR6VdEWsBzw9qmgl34C_ps9NwINZzesGnjmvQz_9xPq74xSI-U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868863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68" name="Picture 28" descr="http://t1.gstatic.com/images?q=tbn:ANd9GcR6VdEWsBzw9qmgl34C_ps9NwINZzesGnjmvQz_9xPq74xSI-U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9175" y="4878388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69" name="Picture 28" descr="http://t1.gstatic.com/images?q=tbn:ANd9GcR6VdEWsBzw9qmgl34C_ps9NwINZzesGnjmvQz_9xPq74xSI-U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1313" y="4845050"/>
            <a:ext cx="504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5" name="AutoShape 32" descr="data:image/jpeg;base64,/9j/4AAQSkZJRgABAQAAAQABAAD/2wCEAAkGBxQSEhQUEBQUFRUWFBQUFRQXFBQVHRcRFBUWFhQYGBUYHSggHBolGxQUIjEiJykrLi4wFx8zODQsNygtLisBCgoKDg0OGhAQGywmHyQuLDQsNCwsLCwwLiwsLCwsLC4sNSwsLCwvLCwsLCw0LCwsLCwsLDcsLCwsLCwsLCwsLP/AABEIAOUA3AMBIgACEQEDEQH/xAAbAAEAAgMBAQAAAAAAAAAAAAAAAgMBBAUGB//EAEIQAAIBAgMFBAYGCAUFAAAAAAECAAMRBBIhBTFBUWEGInGBEzJSkaGxByNCksHwFDNicoKiwtFDU7Lh8RUWc6PD/8QAGQEBAAMBAQAAAAAAAAAAAAAAAAECAwQF/8QAJhEAAgICAgICAgIDAAAAAAAAAAECAxESITEEQRMiUXEUMkJhkf/aAAwDAQACEQMRAD8A+37pKJHdAJREQBERAEREAREQBERAEREAREQBERAEREAREQBERAERMEwATMZZkCZgCIiAR3SUSO6ASiIgCIiAJCrUCgliAALkk2AHMmV43FpSRqlQhVUXJ/O89J822ptWttCplXu0hqFJsAo+1UPE/LhzmtdTn+jOyxQ/Z6Da/bqml1w6+kPtm6r5De3wHWcN9sY+vqpZV/YUU18nOv8ANMYbDJS/VLnb/Nccf2VOg8TrLKqMxu7EnrrOyNUV0v8Apxytk+2ahTF8cQ1+uK1/1SyljcfT9Wq7fxpX+BLGWHD9ZW+HPDWaar8Ips/ydTZvbp1OXE0weBZO6R4oTr7x4T2Wz9oU6656TBl6bweRB1B8Z80rnNpUGbx3jwbePlNWhWqYZxUoMRz8OTjcR+dDMJ+PF/14ZtC+S75R9ficjs5t1MVTuO662DpfceBHNTY2M684mmnhnYmmsoRESCRERAERMEwATAEATMAREQBERAEREAjukpiaOO2vQo6VaqKfZJ733Rr8JKTfRDaXZvwZ5ir25wo3Go3hTI/1Wmti+3lE039EKgqZTkzKLZ7d29m3Xl1TN+inyw/Jx+2G1GxWIGHpaqjZdNzVdzE9F1HkxkqdFUUU09Ubz/mPxY9OQnN7O0bK9Q7z9Wp8r1D7io/iM6s9CMVFYXo4ZSbeWJiZiXKETMGSMiYBW6A75pVqdvCb5lVVbi0A5WBxjYWstROG8e0h9ZT+d9jPrmExK1EV0N1ZQwPQi4nyPGU7qeY1907HZrtcMNR9FUR3sxKWKgBW1IJJv62Y7uM576nNZXZvRYovD6PpUTxSfSHTv3qLgdGU/A2nZ2Z2rw1YgLUyMdyuMhJ5A7ifAzklVOPaOpWwfTO5ETBMzNATAEATMAREQBERAEREATS2rtSnh0z1WsNwG8s3JRxMbX2kmHpNVqHRRu4sx3KOpnzB3q4+satY5UXTTUIp3Ig4sefHeeAm1VW/L6MbbdOF2b+0e1GJxbFMMGReSHvEc2f7I8LeJmlR2Go1q1CTxWkM2vWo2nuBnURVVclMZU9n2jzc/aMkJ3xiorC4OKUm3l8mquz6PCjc82qMb/dIEw2ApcaI8nqD+ozcEzJwRkqw6KqhUBAW+83N2NzrYdB5SyIkgREQQYMwZkyJgETIGTMgYBo117xH51ldLDBRoqHqwzfA3E3mlbQDXbrTpEf+NR8VsZqVqFNtwNM+JZfMHvD4+E3mmvVAO/3wDp9nO1FTDMKdcl6P3ig4FD9penu5H6TRqBgGUhgwBBGoKnUEdJ8Wrm4ty3T1/wBHG2D3sM50AL078Bfvr8cw8WnL5FKxsjpot51Z76JWK63tmW/K4k7ziOwzERAEREARE0ts430NCrV9hGYdWA7o99oSzwQ3jk+fds9oNi8UMPTN1ptkHI1f8Rj0XUdLNzl4VUUU6fqLu/ab7THqZx+zdOwqVTqdKak+0+tQ+Nhb+OdQGerGKisL0ebKTk8v2WiZEgDJAyxUlMyN5m8AlMTEzeCRMRMXggGRMyTKXrAdYBMyDGUPXPDSUO198Elz1hNepXPCQYyBggi7E7zKHaWO0pYyQRvKjSBJuQB4E/CZYyuSQXDCUv8AMt40tPgT8pu4OviKJvhqxP7KOT/6nGvkDOZF5DWeyU8dHvdg9vAxCYsBTu9KBZb7u+v2fEaeE9yrAi4NxvB6T4c75/W38G4+B5j4j4H1PYPtGabjDVj9WxtTJ+w53L+6eHI+OnJd46xtE6ar3nWR9JiInEdgnmvpDqWwT/tNTX+cH8J6WeY+kZL4Jz7L0z/OB+M0q/uv2Ut/o/0eN2TpQp9WqOfeE/8AnNwGc7ZdT6qn09IvmHLfJxN4GemeaXAyQMqBkgYBZeZvKwZm8AneLyp6oEqaueGkA2mccZQ+I5TXJmGaQSSdyd8rJgmQJgGSZBjBMgTJAlTtJO0pYwQRYypjJsZUxkkEGMjBiSBMTMxAMqYxC8fz0mJdVHdPhAPrvZfaX6RhqdQ+sRlf99Dlb3kX851Z4r6La16FVfZrXHgyL+IM9rPKtjrNo9OuW0ExOd2hwXp8NWpje1Nsv741T+YCdGJRPDyWaysHxLZFbusvFWDjwayv8RT987CPea/bDZxwmLLqPq6uaovLX9ankTfoGXlK6FbiNQZ6qaktl7PMaaeGdAGSBmt6Yc5BsQTu0kkG41UCUVMToSdAASfATSr1iuUAgZiRmIuBYA+83magIpvmYN3TYhbcDfdoeEq2WSNkNuI3EAjwIuPnF5o+kdEViVYBUuuW3dIUCzc9RNg1frGXgFUjTXW0JjBdeYJFr3FrXvfS3O81qtYkVxoMqi2nAoS3wBnYwfZeq2GDvVRVKDuBCWC8i17XlZWKPLLRg3wjnk/gfI6yBM7W0uzr0cP6VW9IQqFVtqRbmLagW042nnWZ1K58pDMF0BFid1uYiNkZLKEoOL5LSZBjK/SMXIGUKpAJIJJPG3LjK1dnLZMgCsVsQSTbibbpfYrg2aFFqjKiC7MbKOZtew8p6JOxFUpmeoita4WxI83B08gZw9jORiqRUqCFqW3/AKzuZvKx0nt6226lkVcucqWJIa2hsLTGyc0/qXgq+dj5viKZUkN/z1HSa7Gd/tUTdCwG52Yru01Np5tHcgMFSx1y3INv3jpedDZz15ksstt1F7A26HdMTD2Wo9zoKaa+Y3dZkHTvAAnW2ug5HrITyXaMREyFvLEBFuZdiTZD5D3mZpJaa+NfMwRRcg7hxc6ADrr8YB9D+i2gRh6rn7Vaw8FRR8yZ7Wczs3s39Gw1KlxVe91qN3n+JM6c8m2W02z0646xSEREoXOV2j2KmLomm2h9ZHtfJUA0NuI1II4gmfIatOpharUqy2IOo36cGU8VP51n3OcjtD2fpYxMtQWYXyVB6yk/Mcwf950UXacPowup35XZ8xonPbJ3ixAAHEk2A8bz1mD7GsQDVqW3XVBe38Z/tOb2f7K18PjqYq60hncOvqtlFlBB1VrlTbpvM+jVGAE2tuw0oGNdWU9jw+3uz6U1vQDPp3lYob23WBG+eTSibVbLkDLYJxzAam3D/efRNqPc++/QdZ4fbOIRapBYA2Fx18PC01ri3HLZzStxZqka2Ipk0ioHeyUxbqMl/kZmtdahbKWBUL3dSCvTlpNR9poN1z5W+c21cEXGol9S2xsbIo56zZxlDkWDWuctNhqPG09lszEs1F6JUqVWwPBt9rHynhQSDcGxGo8Z6vZW1qRpj0hUFRqCba8wesznXsiPklGWfRvbXc1sI1NlKlQgsftZSNx8p4SrSpioctFlsb5muArAX0172vhPRYnayZSM19LWFzfznmzzMvCrSOCitdk9sejFKmc1S9wDU0J4i28SjFKGv9VUza2OW2vA5gfmJeTNY4xb2v58LydTTYlUzg02F2ZD3sp1N1AYg8Tp8Z2U7ROEsaYLBLBrENa17ZOfnOPnvumCZOpVpPshVrVKrsz5gDTZBnGXvMT9kcNZTRYgBSjlgALWsNNL5+U3sDg3rVBTpi7HrbQbyTwE7WM7GYqnTZ+45UE5EZiSByuoBPSVbSfL5LxTa4XB5ivhg1Q3uBkXK37WmvWWrcglhZgbNpoT7QPEGS2RsTEYwn0S3C3uzHKgPs39rp77CZxexsXR0ejVAHEKai/eW4+Mn6p4zyRy1nHBACTUTUBq7gp+4150MF2cxlf1aVQA8XHol881iR4AyzaXbISb6RqV8YBomp58B/c/npPZfR72WN1xVcWA1ood5J/xCPl7+U6HZzsDTokPiCKrixCW7inwPrHx06T2s47vITWsDqpoae0hEROM6xERAEREA1sdhs4FjlZTdWtexsRqOIsTOJicUwBUnK4Go3+YvvXr8jcD0kpxGGR/XVWtuzKG+c0rs17RjdVuuHhnmcLi84OQMzbmAGY5uRO4DxsNZpV/o+FZ2qVK7KWNyqqvd6BiTe3O09uigCwAAG4DSKjhQSdAASTyA3zR+RL/AB4M6/FiuZPJ49vo5wvo2UNVz27tRmBKnnkUBSOhHhbfPA7U2ZXwL5aq90nuuLlH8DwPQ66ct/2JsS7C6LYcC17+OQfiQZXXTMpFUJVQizpl4fukm/h/xLV3Ti/tyROqD64PkNHGq285fH+8v9Jfduns9o/R9h6ozYd2pX1AH1ia8QCb/wA04Ff6N8SD9XUot1JdD7sp+c6Y31v3gxdM16ycomRoXdwlMF3O5F7x+G4dTpOkn0dYs+s1Afxuf6J6vsV2X/RHrF3WoxFNbhSoXezKLm5vdDfTcIldBLKeRGmbfKPOYfsXiqujlKIte187eeXujyYzawX0dqVZa1YrVvdMqgrkGgNjq2/UAi2niffYq1p5vH4hs1wzAq1x3jobX+RmcJ2WdPBFulPLWTymN7A4tL+j9HVtuKvkYjqr2A+8Zzj2Xx40NCp96mfiGn2XDPmRWIsSoJHIkXlkyXlTXDwdH8aD5WT5t2U2XXwpZsRSZWfKqFmRhYXLDuscvDfa9uk9bjtogoysDqp06EEb52MTh1dcrbvx4EHnNL/otO92zN4n8BaPmjJ5muf9GcvHsjlQfD/JnYFHJQQWtoSBa1lYlh8CJ0Ga2+ZE5OOxA9KqsRZbaHi7HQ+XD96Yczk2dOVVBL8YR0ExSE2DKTyDAy6c/aFYGm1rXAJF/aGo3dZPZGJNSkrMLNqDyupIJHTSHB67BWpz094ybsREoaiIiAIiIAiIgCIiAJq4/UKvtOo8gc7DzVWE2prY6gXAymzA5lNr6i416EEjzkrsiXRa5AE4G1mGl+Jt8D/aWVsY4BDaMN4OtuVuY6zSpY0HebsdCPmoXl8511VuP2PO8i6Mvr0b/Zcmzj7IIt0Yg5v6T5zuzn7Fw2SnqLFmLEcr6Ae4CbtWoFBLGwG8zC6SlY2jr8aLhVFMnOXinak7MBdXIJPstlC6/skKNed+k2RjL+rTc8b2VfgxB+EuRw401B/JBH4SizE0liSwmcPGbQNwNNTa99x4af7zVr0VfKi+sxtfiR9onwFzOtU2DSY65rexmIHv326Xm7hsIlP1FVb77DU+J3nznR80Ir65ycf8ayb+7WC9ZXiK4QXPOwA3kncBLZxds4rLUUHgCy9WJy+8bv4phCO0sHXbYoR2Oga77wmnIsL/AAuPjLqFYMLjTmDvB4g9ZpU9oi2+aGxKhNetYkoe8bkmzFrLa/QEeCiX+J6t/gy+dbRiucnoJytrbOzEVFF2GhXTvL56XFz7z0nViZxk4vKNpwU44Z5mpgKzkgLlU6d5gdOJsCZ6HC0BTRUXcoAHlLYlp2ymsMzq8eNbbXbEREzNxERAEREAREQBEiTIM0nBGSZaYzSotKmqSVEq5ksXh0qWzqDbdzHmNZjD0kp/q1VfAAe88ZS1WUvXmii8YMXNJ59nQNaa+JrAmmCdC4v/AAqzL8VB8poviZrV8QGBDag/n3y6qKS8g6u0MQMtl38PGc/YtRlermJt3dCb97W/wA+E5lSq2a+ccr5dSOutr9fhLKWLCjeTc3JO8ny8BN1ViGqOR35sUnxg9N+kTIxE86NodZYuOmToZ0Lykd8V5r4+gtVbHRgbq3Jv7c5zlxcuTESnxuLyi/zKSwyirs6q1v1YtxuSf9PSdTZWEFFSL3LHMxta5sB8gJSlaWrUkzlJrX0RXXCMtl2buaSvNVaksVpg4nUpF8SAaSBlS2TMREEiIiAIiIAiJgmARaQIloEwVk5IaNdhKXWbhSRNOXUjNwOc6yipTnUajINQmimYyqycWpSM1qlAzvnDSBws1VuDGXj5PNVMKZQ2BPWeqOEkf0OaLyMGD8PJ5lMERNmnhjO8MHMjCSH5GSY+Jg5NOiZs06ZnQGFlgw8ydpvGjBpokvRZsCjLBSmbmbxrwUqsuUSYpyQWZuRqokQJMTIEbpXJdIzERIJEREAREwTABMAQBMwBERAEREAxaLTMQDGWYyyUQMEckZJKJOSMEckZJKIyMEcszlmYkEmLTMRAEREAREQCO6SiR3QCUREAwTAEATMAREQBERAERNWptGkrZWqIGuFsWF7tuFusA2omnS2rRawWqhzWK2YagkAEc9WX3yB2vRDWNRftcdO5fNruuLGAb8TRfatIEjNqCgNgTq7mmouB7SkdLQdr0f8ANTfb1hvuo/rT7w5wDeiaS7Wo8aijWoNe7rSJD7+AynXpFLalJs5DrZLZumYDL7728bwDdiaJ2xQH+KnAesON7fI+48pt0qqsoZSCCLgjiDAJxOfiNr00zZi3cco3cY2Ip+lJ3aqE1uNOG+U/9wUe93j3GKtZSbFc+YnoPRtfwHMQDrROa+26QvmLCzlGJRgFYKG104hgf+DMptmkUV83dYORoTpSBLmw4C2/qBxEA6MSnC4kVBdb6EgggggjeCDLoAiIgCIiAR3SUSNuUAlERAEREAREQBOditiUKjO7pdnQoxzOLqQAdx0NlGo1ERAMJsHDhkZadmQEIQzjKDnOmvOq58xyFsnYlE5roTmLFrvU1LXvrm6mIgE02TSG4NvU+vUOqVDVU3zb87Met7HTSVLsDDhSgQhTvAeoOKng27ur7oiAWVdjUW9ZSfXNs7gfWZs2gNt7sRyubWmBsWiMxytd8udvSVLsUtkJbNe4sLHeIiAE2NRBJym533eoeJPFubMepJM26WHVQABou7jbfxPiYiAalfY1Jy5YMc7Zm+sqAXyGnoA1gChsQNDpfdMVNh0GuGQkMwYgu+8FyBa+i3qP3d3e3REAwmwqIt3W0DgA1KhFqls4ILa3trDbCoG2anmIzWZmdm76lWu5NyMptYnlyERANzC4ZaYype1yTdmYkneSzEky6IgCIiAIiIAiIg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976" name="AutoShape 34" descr="http://t2.gstatic.com/images?q=tbn:ANd9GcRPfOh3nEhCLADPbyDzpy6Qe1hVxAAClyb47a4o1VkN3vy71yq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2977" name="Picture 36" descr="http://png-1.vector.me/files/images/3/0/306760/inclement_weather_thum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6238" y="6021388"/>
            <a:ext cx="6477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78" name="Picture 36" descr="http://png-1.vector.me/files/images/3/0/306760/inclement_weather_thum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9813" y="6037263"/>
            <a:ext cx="6477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79" name="Picture 36" descr="http://png-1.vector.me/files/images/3/0/306760/inclement_weather_thum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5763" y="6021388"/>
            <a:ext cx="6492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975" y="7937"/>
            <a:ext cx="854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Meteorological Hazards Calendar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05600" y="5410200"/>
            <a:ext cx="53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6000" y="5410200"/>
            <a:ext cx="53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86400" y="5410200"/>
            <a:ext cx="53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76800" y="5410200"/>
            <a:ext cx="53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67200" y="5410200"/>
            <a:ext cx="53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7077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tin\Downloads\precip23(00z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77" t="4440" r="16794"/>
          <a:stretch/>
        </p:blipFill>
        <p:spPr bwMode="auto">
          <a:xfrm>
            <a:off x="5148064" y="36308"/>
            <a:ext cx="3962070" cy="26726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C:\Users\tin\Downloads\AN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5" y="2855353"/>
            <a:ext cx="3962070" cy="25178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754" name="Picture 2" descr="C:\Users\tin\Downloads\Wave (1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7769" y="4293096"/>
            <a:ext cx="4042659" cy="29217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51512818"/>
              </p:ext>
            </p:extLst>
          </p:nvPr>
        </p:nvGraphicFramePr>
        <p:xfrm>
          <a:off x="72008" y="116632"/>
          <a:ext cx="4932040" cy="4183772"/>
        </p:xfrm>
        <a:graphic>
          <a:graphicData uri="http://schemas.openxmlformats.org/drawingml/2006/table">
            <a:tbl>
              <a:tblPr/>
              <a:tblGrid>
                <a:gridCol w="1521547"/>
                <a:gridCol w="1580925"/>
                <a:gridCol w="1829568"/>
              </a:tblGrid>
              <a:tr h="495362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Data assimilation</a:t>
                      </a:r>
                      <a:endParaRPr kumimoji="1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  <a:cs typeface="Arial Unicode MS" pitchFamily="50" charset="-128"/>
                      </a:endParaRPr>
                    </a:p>
                  </a:txBody>
                  <a:tcPr marL="90000" marR="90000" marT="43151" marB="43151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Numerical model</a:t>
                      </a:r>
                      <a:endParaRPr kumimoji="1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  <a:cs typeface="Arial Unicode MS" pitchFamily="50" charset="-128"/>
                      </a:endParaRPr>
                    </a:p>
                  </a:txBody>
                  <a:tcPr marL="90000" marR="90000" marT="43151" marB="4315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Production data</a:t>
                      </a:r>
                      <a:endParaRPr kumimoji="1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  <a:cs typeface="Arial Unicode MS" pitchFamily="50" charset="-128"/>
                      </a:endParaRPr>
                    </a:p>
                  </a:txBody>
                  <a:tcPr marL="90000" marR="90000" marT="43151" marB="4315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195"/>
                      </a:schemeClr>
                    </a:solidFill>
                  </a:tcPr>
                </a:tc>
              </a:tr>
              <a:tr h="3544394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9pPr>
                    </a:lstStyle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 Input data</a:t>
                      </a: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: GFS model output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(</a:t>
                      </a: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GRIB</a:t>
                      </a: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data)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  <a:cs typeface="Arial Unicode MS" pitchFamily="50" charset="-128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 ECMWF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 (Net CDF)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  <a:cs typeface="Arial Unicode MS" pitchFamily="50" charset="-128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1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  <a:cs typeface="Arial Unicode MS" pitchFamily="50" charset="-128"/>
                      </a:endParaRPr>
                    </a:p>
                  </a:txBody>
                  <a:tcPr marL="90000" marR="90000" marT="43151" marB="431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WRF regional model,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 DIANA tools(Norway, Met. N0.)</a:t>
                      </a:r>
                      <a:endParaRPr kumimoji="1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  <a:cs typeface="Arial Unicode MS" pitchFamily="50" charset="-128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  <a:cs typeface="Arial Unicode MS" pitchFamily="50" charset="-128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Purchase  high-performance PC 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  <a:cs typeface="Arial Unicode MS" pitchFamily="50" charset="-128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  <a:cs typeface="Arial Unicode MS" pitchFamily="50" charset="-128"/>
                      </a:endParaRPr>
                    </a:p>
                  </a:txBody>
                  <a:tcPr marL="90000" marR="90000" marT="43151" marB="4315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Gulim" pitchFamily="34" charset="-127"/>
                          <a:ea typeface="Gulim" pitchFamily="34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Forecast elements</a:t>
                      </a:r>
                      <a:b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</a:br>
                      <a:endParaRPr kumimoji="0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  <a:cs typeface="Arial Unicode MS" pitchFamily="50" charset="-128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Max/Min.  Temp. 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Humidity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/>
                      </a:r>
                      <a:b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</a:b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Sea level pressure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/>
                      </a:r>
                      <a:b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</a:b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Surface  / Upper wind(speed, dir.)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  <a:cs typeface="Arial Unicode MS" pitchFamily="50" charset="-128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Precipitation &amp; </a:t>
                      </a:r>
                      <a:r>
                        <a:rPr kumimoji="0" lang="en-US" altLang="ko-K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Meteorogram</a:t>
                      </a:r>
                      <a:endParaRPr kumimoji="0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  <a:cs typeface="Arial Unicode MS" pitchFamily="50" charset="-128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+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  <a:cs typeface="Arial Unicode MS" pitchFamily="50" charset="-128"/>
                        </a:rPr>
                        <a:t>Other parameters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  <a:cs typeface="Arial Unicode MS" pitchFamily="50" charset="-128"/>
                      </a:endParaRPr>
                    </a:p>
                  </a:txBody>
                  <a:tcPr marL="90000" marR="90000" marT="43151" marB="4315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63" r="50000" b="4403"/>
          <a:stretch/>
        </p:blipFill>
        <p:spPr bwMode="auto">
          <a:xfrm>
            <a:off x="107504" y="4509483"/>
            <a:ext cx="2304256" cy="21598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in\Downloads\IMG_20150927_0905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97" t="17032" r="297" b="-2237"/>
          <a:stretch/>
        </p:blipFill>
        <p:spPr bwMode="auto">
          <a:xfrm>
            <a:off x="2699792" y="4669150"/>
            <a:ext cx="2189686" cy="1684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3059832" y="422108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Met.no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89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/>
              <a:t>WRF OUT PUT IN DMH </a:t>
            </a:r>
            <a:endParaRPr lang="th-TH" cap="none" smtClean="0"/>
          </a:p>
        </p:txBody>
      </p:sp>
      <p:pic>
        <p:nvPicPr>
          <p:cNvPr id="1026" name="Picture 12"/>
          <p:cNvPicPr>
            <a:picLocks noChangeAspect="1" noChangeArrowheads="1"/>
          </p:cNvPicPr>
          <p:nvPr/>
        </p:nvPicPr>
        <p:blipFill>
          <a:blip r:embed="rId2"/>
          <a:srcRect l="6000" t="2589" r="5000" b="5502"/>
          <a:stretch>
            <a:fillRect/>
          </a:stretch>
        </p:blipFill>
        <p:spPr bwMode="auto">
          <a:xfrm>
            <a:off x="304800" y="3429000"/>
            <a:ext cx="377809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/>
          <a:srcRect l="28955" t="10175" r="25446" b="13318"/>
          <a:stretch>
            <a:fillRect/>
          </a:stretch>
        </p:blipFill>
        <p:spPr bwMode="auto">
          <a:xfrm>
            <a:off x="0" y="838200"/>
            <a:ext cx="2908300" cy="2743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28" name="Picture 4" descr="C:\Users\hanswe\Desktop\21.8.16.gif"/>
          <p:cNvPicPr>
            <a:picLocks noChangeAspect="1" noChangeArrowheads="1"/>
          </p:cNvPicPr>
          <p:nvPr/>
        </p:nvPicPr>
        <p:blipFill>
          <a:blip r:embed="rId4"/>
          <a:srcRect l="10001" r="7001"/>
          <a:stretch>
            <a:fillRect/>
          </a:stretch>
        </p:blipFill>
        <p:spPr bwMode="auto">
          <a:xfrm>
            <a:off x="4005263" y="3581400"/>
            <a:ext cx="285273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C:\Users\tin\Downloads\IMG_12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1799" y="762000"/>
            <a:ext cx="2856555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/>
          <a:srcRect b="27083"/>
          <a:stretch>
            <a:fillRect/>
          </a:stretch>
        </p:blipFill>
        <p:spPr bwMode="auto">
          <a:xfrm>
            <a:off x="5791200" y="1676400"/>
            <a:ext cx="3124200" cy="1952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228600" y="-23574"/>
            <a:ext cx="8077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/>
              <a:t>NWP weather Forecasting Method from the </a:t>
            </a:r>
            <a:r>
              <a:rPr lang="en-US" sz="2000" dirty="0" smtClean="0"/>
              <a:t>NMHSs  </a:t>
            </a:r>
            <a:endParaRPr lang="en-US" sz="2000" dirty="0"/>
          </a:p>
          <a:p>
            <a:pPr>
              <a:lnSpc>
                <a:spcPts val="3000"/>
              </a:lnSpc>
            </a:pPr>
            <a:r>
              <a:rPr lang="en-US" sz="2000" dirty="0"/>
              <a:t>(JMA,TMD,KMA, NOAA, IMD, RIMES…etc.)</a:t>
            </a:r>
          </a:p>
        </p:txBody>
      </p:sp>
      <p:pic>
        <p:nvPicPr>
          <p:cNvPr id="9" name="Picture 2" descr="http://ds.data.jma.go.jp/tcc/tcc/products/model/map/1mE/map1/img/R07_1/Y201608.D0312_tr0.png"/>
          <p:cNvPicPr>
            <a:picLocks noChangeAspect="1" noChangeArrowheads="1"/>
          </p:cNvPicPr>
          <p:nvPr/>
        </p:nvPicPr>
        <p:blipFill>
          <a:blip r:embed="rId2"/>
          <a:srcRect t="33185" r="12411" b="34409"/>
          <a:stretch>
            <a:fillRect/>
          </a:stretch>
        </p:blipFill>
        <p:spPr bwMode="auto">
          <a:xfrm>
            <a:off x="0" y="914400"/>
            <a:ext cx="2971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 l="13750" t="12500" r="13750" b="3125"/>
          <a:stretch>
            <a:fillRect/>
          </a:stretch>
        </p:blipFill>
        <p:spPr bwMode="auto">
          <a:xfrm>
            <a:off x="2971800" y="1066800"/>
            <a:ext cx="28372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http://www.imd.gov.in/section/nhac/img/WRFd01-ZWd850_00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886200"/>
            <a:ext cx="3276600" cy="2438400"/>
          </a:xfrm>
          <a:prstGeom prst="rect">
            <a:avLst/>
          </a:prstGeom>
          <a:noFill/>
        </p:spPr>
      </p:pic>
      <p:pic>
        <p:nvPicPr>
          <p:cNvPr id="12292" name="Picture 4" descr="http://www.cpc.ncep.noaa.gov/products/international/cpci/data/00/gefs.t00z.day1_24h_precip_tot_gt_10mm.sasia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810000"/>
            <a:ext cx="2971800" cy="2590800"/>
          </a:xfrm>
          <a:prstGeom prst="rect">
            <a:avLst/>
          </a:prstGeom>
          <a:noFill/>
        </p:spPr>
      </p:pic>
      <p:pic>
        <p:nvPicPr>
          <p:cNvPr id="12294" name="Picture 6" descr="RA2D 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3038" y="1066800"/>
            <a:ext cx="3210962" cy="2514600"/>
          </a:xfrm>
          <a:prstGeom prst="rect">
            <a:avLst/>
          </a:prstGeom>
          <a:noFill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/>
          <a:srcRect l="9375" t="12000" r="22500" b="12000"/>
          <a:stretch>
            <a:fillRect/>
          </a:stretch>
        </p:blipFill>
        <p:spPr bwMode="auto">
          <a:xfrm>
            <a:off x="6324600" y="3886200"/>
            <a:ext cx="2775284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248400" y="1447800"/>
            <a:ext cx="309434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900" b="1" i="1" dirty="0" smtClean="0">
                <a:solidFill>
                  <a:schemeClr val="tx2"/>
                </a:solidFill>
                <a:latin typeface="Comic Sans MS" pitchFamily="66" charset="0"/>
              </a:rPr>
              <a:t>Based on IIT </a:t>
            </a:r>
            <a:r>
              <a:rPr lang="en-US" altLang="en-US" sz="900" b="1" i="1" dirty="0">
                <a:solidFill>
                  <a:schemeClr val="tx2"/>
                </a:solidFill>
                <a:latin typeface="Comic Sans MS" pitchFamily="66" charset="0"/>
              </a:rPr>
              <a:t>Storm Surge Model</a:t>
            </a:r>
            <a:endParaRPr lang="en-US" altLang="en-US" sz="900" i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tin\Desktop\surg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828800"/>
            <a:ext cx="1383432" cy="195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in\Pictures\cpt1.gi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61" t="5340"/>
          <a:stretch/>
        </p:blipFill>
        <p:spPr bwMode="auto">
          <a:xfrm>
            <a:off x="182880" y="1052735"/>
            <a:ext cx="2738330" cy="27950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7" name="Picture 5" descr="C:\Users\tin\Pictures\cpt2.gi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74" t="3966"/>
          <a:stretch/>
        </p:blipFill>
        <p:spPr bwMode="auto">
          <a:xfrm>
            <a:off x="611560" y="2371428"/>
            <a:ext cx="2699573" cy="28356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8" name="Picture 6" descr="C:\Users\tin\Pictures\cpt3.gi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70" t="4892"/>
          <a:stretch/>
        </p:blipFill>
        <p:spPr bwMode="auto">
          <a:xfrm>
            <a:off x="1468460" y="3488004"/>
            <a:ext cx="2631792" cy="28083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003774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687076" y="1568496"/>
            <a:ext cx="14414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cs typeface="Times New Roman" pitchFamily="18" charset="0"/>
              </a:rPr>
              <a:t>JMA Storm Surge Model</a:t>
            </a:r>
            <a:endParaRPr lang="en-US" altLang="en-US" sz="900" dirty="0"/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402414" y="188913"/>
            <a:ext cx="49302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7030A0"/>
                </a:solidFill>
              </a:rPr>
              <a:t>Model output for Forecasting tools:</a:t>
            </a: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6350" y="5445224"/>
            <a:ext cx="1441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CPT output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9" t="16045" r="9788" b="9145"/>
          <a:stretch/>
        </p:blipFill>
        <p:spPr bwMode="auto">
          <a:xfrm>
            <a:off x="6096000" y="4226012"/>
            <a:ext cx="2910240" cy="1404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15990" y="3830685"/>
            <a:ext cx="181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TCC Guidance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276600" y="971436"/>
            <a:ext cx="453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IIT and JMA Storm Surge Model</a:t>
            </a:r>
            <a:endParaRPr lang="en-US" sz="2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065174"/>
            <a:ext cx="2538825" cy="14077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3977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タイトル 1"/>
          <p:cNvSpPr>
            <a:spLocks noGrp="1"/>
          </p:cNvSpPr>
          <p:nvPr>
            <p:ph type="title"/>
          </p:nvPr>
        </p:nvSpPr>
        <p:spPr>
          <a:xfrm>
            <a:off x="1547664" y="331400"/>
            <a:ext cx="6552728" cy="706437"/>
          </a:xfr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kumimoji="1" lang="en-US" altLang="ja-JP" sz="2000" dirty="0" smtClean="0">
                <a:solidFill>
                  <a:srgbClr val="0000FF"/>
                </a:solidFill>
              </a:rPr>
              <a:t>Installation of </a:t>
            </a:r>
            <a:r>
              <a:rPr kumimoji="1" lang="en-US" altLang="ja-JP" sz="2000" dirty="0" err="1" smtClean="0">
                <a:solidFill>
                  <a:srgbClr val="0000FF"/>
                </a:solidFill>
              </a:rPr>
              <a:t>Himawari</a:t>
            </a:r>
            <a:r>
              <a:rPr kumimoji="1" lang="en-US" altLang="ja-JP" sz="2000" dirty="0" smtClean="0">
                <a:solidFill>
                  <a:srgbClr val="0000FF"/>
                </a:solidFill>
              </a:rPr>
              <a:t> cast and SATAID</a:t>
            </a:r>
            <a:br>
              <a:rPr kumimoji="1" lang="en-US" altLang="ja-JP" sz="2000" dirty="0" smtClean="0">
                <a:solidFill>
                  <a:srgbClr val="0000FF"/>
                </a:solidFill>
              </a:rPr>
            </a:br>
            <a:r>
              <a:rPr kumimoji="1" lang="en-US" altLang="ja-JP" sz="2000" dirty="0" smtClean="0">
                <a:solidFill>
                  <a:srgbClr val="0000FF"/>
                </a:solidFill>
              </a:rPr>
              <a:t>(JICA)</a:t>
            </a:r>
            <a:endParaRPr kumimoji="1" lang="ja-JP" alt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28675" name="テキスト ボックス 2"/>
          <p:cNvSpPr txBox="1">
            <a:spLocks noChangeArrowheads="1"/>
          </p:cNvSpPr>
          <p:nvPr/>
        </p:nvSpPr>
        <p:spPr bwMode="auto">
          <a:xfrm>
            <a:off x="3030538" y="2708275"/>
            <a:ext cx="4619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ja-JP" altLang="en-US" sz="1800">
              <a:latin typeface="Arial" pitchFamily="34" charset="0"/>
            </a:endParaRPr>
          </a:p>
        </p:txBody>
      </p:sp>
      <p:sp>
        <p:nvSpPr>
          <p:cNvPr id="28677" name="テキスト ボックス 18"/>
          <p:cNvSpPr txBox="1">
            <a:spLocks noChangeArrowheads="1"/>
          </p:cNvSpPr>
          <p:nvPr/>
        </p:nvSpPr>
        <p:spPr bwMode="auto">
          <a:xfrm>
            <a:off x="468313" y="4797425"/>
            <a:ext cx="30813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2200" i="1" dirty="0" err="1" smtClean="0">
                <a:solidFill>
                  <a:srgbClr val="C00000"/>
                </a:solidFill>
                <a:latin typeface="Arial" pitchFamily="34" charset="0"/>
              </a:rPr>
              <a:t>Himawari</a:t>
            </a:r>
            <a:r>
              <a:rPr kumimoji="1" lang="en-US" altLang="ja-JP" sz="2200" i="1" dirty="0" smtClean="0">
                <a:solidFill>
                  <a:srgbClr val="C00000"/>
                </a:solidFill>
                <a:latin typeface="Arial" pitchFamily="34" charset="0"/>
              </a:rPr>
              <a:t> cast </a:t>
            </a:r>
            <a:r>
              <a:rPr kumimoji="1" lang="en-US" altLang="ja-JP" sz="2200" i="1" dirty="0">
                <a:solidFill>
                  <a:srgbClr val="C00000"/>
                </a:solidFill>
                <a:latin typeface="Arial" pitchFamily="34" charset="0"/>
              </a:rPr>
              <a:t>Direct Receiving Antenna</a:t>
            </a:r>
            <a:endParaRPr kumimoji="1" lang="ja-JP" altLang="en-US" sz="1800" dirty="0">
              <a:latin typeface="Arial" pitchFamily="34" charset="0"/>
            </a:endParaRPr>
          </a:p>
        </p:txBody>
      </p:sp>
      <p:pic>
        <p:nvPicPr>
          <p:cNvPr id="28678" name="Picture 2" descr="C:\Users\AKATSU Kunio\Pictures\Myanmar(2ndVisit)\ForWork\MtsatInstallation\IMG_3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37837"/>
            <a:ext cx="2887270" cy="38313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テキスト ボックス 8"/>
          <p:cNvSpPr txBox="1">
            <a:spLocks noChangeArrowheads="1"/>
          </p:cNvSpPr>
          <p:nvPr/>
        </p:nvSpPr>
        <p:spPr bwMode="auto">
          <a:xfrm>
            <a:off x="4427538" y="4797425"/>
            <a:ext cx="4464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2200" i="1" dirty="0">
                <a:solidFill>
                  <a:srgbClr val="C00000"/>
                </a:solidFill>
                <a:latin typeface="Arial" pitchFamily="34" charset="0"/>
              </a:rPr>
              <a:t>MTSAT/HRIT Data Processing System in DMH, Nay </a:t>
            </a:r>
            <a:r>
              <a:rPr kumimoji="1" lang="en-US" altLang="ja-JP" sz="2200" i="1" dirty="0" err="1">
                <a:solidFill>
                  <a:srgbClr val="C00000"/>
                </a:solidFill>
                <a:latin typeface="Arial" pitchFamily="34" charset="0"/>
              </a:rPr>
              <a:t>Pyi</a:t>
            </a:r>
            <a:r>
              <a:rPr kumimoji="1" lang="en-US" altLang="ja-JP" sz="2200" i="1" dirty="0">
                <a:solidFill>
                  <a:srgbClr val="C00000"/>
                </a:solidFill>
                <a:latin typeface="Arial" pitchFamily="34" charset="0"/>
              </a:rPr>
              <a:t> Taw</a:t>
            </a:r>
          </a:p>
        </p:txBody>
      </p:sp>
      <p:sp>
        <p:nvSpPr>
          <p:cNvPr id="28680" name="TextBox 8"/>
          <p:cNvSpPr txBox="1">
            <a:spLocks noChangeArrowheads="1"/>
          </p:cNvSpPr>
          <p:nvPr/>
        </p:nvSpPr>
        <p:spPr bwMode="auto">
          <a:xfrm>
            <a:off x="250825" y="5876925"/>
            <a:ext cx="8569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kumimoji="1" lang="en-US" altLang="ja-JP" sz="1800" b="1" i="1" dirty="0">
                <a:solidFill>
                  <a:srgbClr val="0033CC"/>
                </a:solidFill>
                <a:latin typeface="Arial" pitchFamily="34" charset="0"/>
              </a:rPr>
              <a:t>Installation of MTSAT and SATAID are started from 2010 December, </a:t>
            </a:r>
            <a:r>
              <a:rPr kumimoji="1" lang="en-US" altLang="ja-JP" sz="1800" b="1" i="1" dirty="0">
                <a:solidFill>
                  <a:srgbClr val="0000FF"/>
                </a:solidFill>
                <a:latin typeface="Arial" pitchFamily="34" charset="0"/>
              </a:rPr>
              <a:t>donated by </a:t>
            </a:r>
            <a:r>
              <a:rPr kumimoji="1" lang="en-US" altLang="ja-JP" sz="1800" b="1" i="1" dirty="0" smtClean="0">
                <a:solidFill>
                  <a:srgbClr val="0000FF"/>
                </a:solidFill>
                <a:latin typeface="Arial" pitchFamily="34" charset="0"/>
              </a:rPr>
              <a:t>JICA</a:t>
            </a:r>
            <a:r>
              <a:rPr kumimoji="1" lang="en-US" altLang="ja-JP" sz="1800" b="1" i="1" dirty="0">
                <a:solidFill>
                  <a:srgbClr val="0033CC"/>
                </a:solidFill>
                <a:latin typeface="Arial" pitchFamily="34" charset="0"/>
              </a:rPr>
              <a:t> </a:t>
            </a:r>
            <a:r>
              <a:rPr kumimoji="1" lang="en-US" altLang="ja-JP" sz="1800" b="1" i="1" dirty="0" smtClean="0">
                <a:solidFill>
                  <a:srgbClr val="0033CC"/>
                </a:solidFill>
                <a:latin typeface="Arial" pitchFamily="34" charset="0"/>
              </a:rPr>
              <a:t>. </a:t>
            </a:r>
            <a:r>
              <a:rPr kumimoji="1" lang="en-US" altLang="ko-KR" sz="1800" b="1" dirty="0">
                <a:solidFill>
                  <a:srgbClr val="0033CC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Preparing </a:t>
            </a:r>
            <a:r>
              <a:rPr kumimoji="1" lang="en-US" altLang="ko-KR" sz="1800" b="1" dirty="0" err="1">
                <a:solidFill>
                  <a:srgbClr val="0033CC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Himawari</a:t>
            </a:r>
            <a:r>
              <a:rPr kumimoji="1" lang="en-US" altLang="ko-KR" sz="1800" b="1" dirty="0">
                <a:solidFill>
                  <a:srgbClr val="0033CC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8 (MTSAT</a:t>
            </a:r>
            <a:r>
              <a:rPr kumimoji="1" lang="en-US" altLang="ko-KR" sz="1800" b="1" dirty="0" smtClean="0">
                <a:solidFill>
                  <a:srgbClr val="0033CC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) received November, 2015)</a:t>
            </a:r>
            <a:endParaRPr lang="en-US" altLang="en-US" sz="1800" b="1" dirty="0">
              <a:solidFill>
                <a:srgbClr val="0033CC"/>
              </a:solidFill>
              <a:latin typeface="Arial" pitchFamily="34" charset="0"/>
            </a:endParaRPr>
          </a:p>
        </p:txBody>
      </p:sp>
      <p:pic>
        <p:nvPicPr>
          <p:cNvPr id="15" name="Picture 6" descr="C:\Users\tin\Downloads\IMG_20150926_145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26" t="23415" r="22901" b="13164"/>
          <a:stretch/>
        </p:blipFill>
        <p:spPr bwMode="auto">
          <a:xfrm>
            <a:off x="251520" y="1556792"/>
            <a:ext cx="178982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267744" y="2708275"/>
            <a:ext cx="432048" cy="432693"/>
          </a:xfrm>
          <a:prstGeom prst="rightArrow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724128" y="2636912"/>
            <a:ext cx="432048" cy="432693"/>
          </a:xfrm>
          <a:prstGeom prst="rightArrow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:\DCIM\Camera\IMG_20151128_1342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03648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515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3581400" cy="56356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2400" dirty="0" smtClean="0"/>
              <a:t>Using Radar Product</a:t>
            </a:r>
            <a:endParaRPr lang="th-TH" sz="2400" dirty="0"/>
          </a:p>
        </p:txBody>
      </p:sp>
      <p:pic>
        <p:nvPicPr>
          <p:cNvPr id="2050" name="Picture 2" descr="RadarViewer_20160731181352"/>
          <p:cNvPicPr>
            <a:picLocks noChangeAspect="1" noChangeArrowheads="1"/>
          </p:cNvPicPr>
          <p:nvPr/>
        </p:nvPicPr>
        <p:blipFill>
          <a:blip r:embed="rId2"/>
          <a:srcRect t="3519" r="18216"/>
          <a:stretch>
            <a:fillRect/>
          </a:stretch>
        </p:blipFill>
        <p:spPr bwMode="auto">
          <a:xfrm>
            <a:off x="228600" y="914400"/>
            <a:ext cx="2532062" cy="239871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051" name="Picture 3" descr="RadarViewer_20160731181720"/>
          <p:cNvPicPr>
            <a:picLocks noChangeAspect="1" noChangeArrowheads="1"/>
          </p:cNvPicPr>
          <p:nvPr/>
        </p:nvPicPr>
        <p:blipFill>
          <a:blip r:embed="rId3"/>
          <a:srcRect t="2725" r="15204"/>
          <a:stretch>
            <a:fillRect/>
          </a:stretch>
        </p:blipFill>
        <p:spPr bwMode="auto">
          <a:xfrm>
            <a:off x="3124200" y="1111250"/>
            <a:ext cx="2530475" cy="24701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4419600"/>
            <a:ext cx="26320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1" y="2133600"/>
            <a:ext cx="2590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657600"/>
            <a:ext cx="2819400" cy="231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cap="none" dirty="0" smtClean="0">
                <a:latin typeface="Arial" pitchFamily="34" charset="0"/>
                <a:cs typeface="Arial" pitchFamily="34" charset="0"/>
              </a:rPr>
              <a:t>CONTENTS</a:t>
            </a:r>
            <a:endParaRPr lang="th-TH" sz="2400" cap="none" dirty="0" smtClean="0">
              <a:latin typeface="Arial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3352800"/>
          </a:xfrm>
        </p:spPr>
        <p:txBody>
          <a:bodyPr>
            <a:normAutofit/>
          </a:bodyPr>
          <a:lstStyle/>
          <a:p>
            <a:pPr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Vision of Meteorological Services</a:t>
            </a:r>
          </a:p>
          <a:p>
            <a:pPr marL="342900" indent="-342900" algn="just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latin typeface="Arial" pitchFamily="34" charset="0"/>
                <a:ea typeface="맑은 고딕" pitchFamily="34" charset="-127"/>
                <a:cs typeface="Arial" pitchFamily="34" charset="0"/>
              </a:rPr>
              <a:t>Observation Network System</a:t>
            </a:r>
          </a:p>
          <a:p>
            <a:pPr marL="342900" indent="-342900" algn="just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latin typeface="Arial" pitchFamily="34" charset="0"/>
                <a:ea typeface="맑은 고딕" pitchFamily="34" charset="-127"/>
                <a:cs typeface="Arial" pitchFamily="34" charset="0"/>
              </a:rPr>
              <a:t>Current forecast and warning System in DMH </a:t>
            </a:r>
          </a:p>
          <a:p>
            <a:pPr marL="342900" indent="-342900" algn="just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latin typeface="Arial" pitchFamily="34" charset="0"/>
                <a:ea typeface="맑은 고딕" pitchFamily="34" charset="-127"/>
                <a:cs typeface="Arial" pitchFamily="34" charset="0"/>
              </a:rPr>
              <a:t>Ongoing Activities</a:t>
            </a:r>
          </a:p>
          <a:p>
            <a:pPr marL="342900" indent="-342900" algn="just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latin typeface="Arial" pitchFamily="34" charset="0"/>
                <a:ea typeface="맑은 고딕" pitchFamily="34" charset="-127"/>
                <a:cs typeface="Arial" pitchFamily="34" charset="0"/>
              </a:rPr>
              <a:t>Needs and Challenges</a:t>
            </a:r>
          </a:p>
          <a:p>
            <a:pPr marL="342900" indent="-342900" algn="just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v"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th-TH" dirty="0" smtClean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20" y="836713"/>
            <a:ext cx="8892480" cy="573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lnSpc>
                <a:spcPct val="140000"/>
              </a:lnSpc>
              <a:buFont typeface="Wingdings" pitchFamily="2" charset="2"/>
              <a:buChar char="v"/>
            </a:pPr>
            <a:r>
              <a:rPr lang="en-US" altLang="en-US" sz="2000" dirty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DMH actively cooperate with the regional partners- WMO, Norwegian Government</a:t>
            </a:r>
            <a:r>
              <a:rPr lang="en-US" altLang="en-US" sz="2000" dirty="0" smtClean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, TMD, </a:t>
            </a:r>
            <a:r>
              <a:rPr lang="en-US" altLang="en-US" sz="2000" dirty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JMA,JICA, KOICA, KMA</a:t>
            </a:r>
            <a:r>
              <a:rPr lang="en-US" altLang="en-US" sz="2000" dirty="0" smtClean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, CMA. UNESCAP, </a:t>
            </a:r>
            <a:r>
              <a:rPr lang="en-US" altLang="en-US" sz="2000" dirty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IMD, ADPC, and RIMES to develop the skilled man power in weather forecasting. </a:t>
            </a:r>
            <a:endParaRPr lang="en-US" altLang="en-US" sz="2000" dirty="0" smtClean="0">
              <a:solidFill>
                <a:srgbClr val="0000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  <a:p>
            <a:pPr marL="285750" indent="-285750" algn="just" eaLnBrk="1" hangingPunct="1">
              <a:lnSpc>
                <a:spcPct val="140000"/>
              </a:lnSpc>
              <a:buFont typeface="Wingdings" pitchFamily="2" charset="2"/>
              <a:buChar char="v"/>
            </a:pPr>
            <a:endParaRPr lang="en-US" altLang="en-US" sz="800" dirty="0">
              <a:solidFill>
                <a:srgbClr val="0000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  <a:p>
            <a:pPr marL="285750" indent="-285750" algn="just" eaLnBrk="1" hangingPunct="1">
              <a:lnSpc>
                <a:spcPct val="140000"/>
              </a:lnSpc>
              <a:buFont typeface="Wingdings" pitchFamily="2" charset="2"/>
              <a:buChar char="v"/>
            </a:pPr>
            <a:r>
              <a:rPr lang="en-US" altLang="en-US" sz="2000" dirty="0" smtClean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JMA, JICA</a:t>
            </a:r>
            <a:r>
              <a:rPr lang="en-US" altLang="en-US" sz="2000" dirty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, KOICA, </a:t>
            </a:r>
            <a:r>
              <a:rPr lang="en-US" altLang="en-US" sz="2000" dirty="0" smtClean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KMA, RIMES, TMD and ADPC  </a:t>
            </a:r>
            <a:r>
              <a:rPr lang="en-US" altLang="en-US" sz="2000" dirty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provide technical assistance and instruments to improve weather forecast, climate and climate change, disaster risk reduction and communication</a:t>
            </a:r>
            <a:r>
              <a:rPr lang="en-US" altLang="en-US" sz="2000" dirty="0" smtClean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40000"/>
              </a:lnSpc>
            </a:pPr>
            <a:endParaRPr lang="en-US" altLang="en-US" sz="800" dirty="0">
              <a:solidFill>
                <a:srgbClr val="0000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v"/>
            </a:pPr>
            <a:r>
              <a:rPr lang="en-US" altLang="en-US" sz="2000" dirty="0" smtClean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Strengthening Capacity Development  Program with Norwegian Meteorological Institute and technical assistance from ADPC.</a:t>
            </a: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v"/>
            </a:pPr>
            <a:endParaRPr lang="en-US" altLang="en-US" sz="800" dirty="0" smtClean="0">
              <a:solidFill>
                <a:srgbClr val="0000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v"/>
            </a:pPr>
            <a:r>
              <a:rPr lang="en-US" altLang="en-US" sz="2000" dirty="0" smtClean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DMH cooperate with World Bank(WB) to develop Hydro-meteorological Services</a:t>
            </a: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ü"/>
            </a:pPr>
            <a:endParaRPr lang="en-US" altLang="en-US" sz="1800" dirty="0">
              <a:solidFill>
                <a:srgbClr val="0000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251520" y="53804"/>
            <a:ext cx="2915816" cy="46166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dk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eaLnBrk="1" hangingPunct="1"/>
            <a:r>
              <a:rPr lang="en-US" altLang="en-US" sz="2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Ongoing Activities</a:t>
            </a:r>
          </a:p>
        </p:txBody>
      </p:sp>
    </p:spTree>
    <p:extLst>
      <p:ext uri="{BB962C8B-B14F-4D97-AF65-F5344CB8AC3E}">
        <p14:creationId xmlns:p14="http://schemas.microsoft.com/office/powerpoint/2010/main" xmlns="" val="335049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251520" y="681335"/>
            <a:ext cx="2915816" cy="46166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dk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eaLnBrk="1" hangingPunct="1"/>
            <a:r>
              <a:rPr lang="en-US" altLang="en-US" sz="2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Ongoing Activities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1495130"/>
            <a:ext cx="8712968" cy="4451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Establishment of Master Plan for the Advancement of National Meteorological System in Myanmar with KMIPA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v"/>
            </a:pPr>
            <a:endParaRPr lang="en-US" sz="2000" dirty="0" smtClean="0">
              <a:solidFill>
                <a:srgbClr val="0000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Establishment of End to End Early Warning System for Natural Disaster (Connection between MRTV &amp; DMH HQ with cable link )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v"/>
            </a:pPr>
            <a:endParaRPr lang="en-US" sz="2000" dirty="0" smtClean="0">
              <a:solidFill>
                <a:srgbClr val="0000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en-US" altLang="en-US" sz="2000" dirty="0" smtClean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The installation of Meteorological (3)Radar System and (30)AWOS with Japan Gov.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v"/>
            </a:pPr>
            <a:endParaRPr lang="en-US" altLang="en-US" sz="2000" dirty="0" smtClean="0">
              <a:solidFill>
                <a:srgbClr val="0000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v"/>
            </a:pPr>
            <a:r>
              <a:rPr lang="en-US" altLang="en-US" sz="2000" dirty="0" smtClean="0">
                <a:solidFill>
                  <a:srgbClr val="0000FF"/>
                </a:solidFill>
                <a:latin typeface="Arial" pitchFamily="34" charset="0"/>
                <a:ea typeface="Adobe Fan Heiti Std B" pitchFamily="34" charset="-128"/>
                <a:cs typeface="Arial" pitchFamily="34" charset="0"/>
              </a:rPr>
              <a:t>UNESCAP- RIMES Project on reducing risks of tsunami, Drought, Capacity Building for NWP</a:t>
            </a:r>
            <a:endParaRPr lang="en-US" sz="2000" dirty="0">
              <a:solidFill>
                <a:srgbClr val="0000FF"/>
              </a:solidFill>
              <a:latin typeface="Arial" pitchFamily="34" charset="0"/>
              <a:ea typeface="Adobe Fan Heiti Std B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834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Key Capacity Needs….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77200" cy="487375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0000FF"/>
              </a:buClr>
              <a:buFont typeface="Wingdings" pitchFamily="2" charset="2"/>
              <a:buChar char="v"/>
            </a:pPr>
            <a:r>
              <a:rPr lang="en-US" b="1" dirty="0" smtClean="0"/>
              <a:t>Extend advanced observations instruments/ tools/system.</a:t>
            </a:r>
          </a:p>
          <a:p>
            <a:pPr>
              <a:lnSpc>
                <a:spcPct val="120000"/>
              </a:lnSpc>
              <a:buClr>
                <a:srgbClr val="0000FF"/>
              </a:buClr>
              <a:buFont typeface="Wingdings" pitchFamily="2" charset="2"/>
              <a:buChar char="v"/>
            </a:pPr>
            <a:r>
              <a:rPr lang="en-US" b="1" dirty="0" smtClean="0"/>
              <a:t>Enhance technical capabilities of DMH Staffs/</a:t>
            </a:r>
          </a:p>
          <a:p>
            <a:pPr>
              <a:lnSpc>
                <a:spcPct val="120000"/>
              </a:lnSpc>
              <a:buClr>
                <a:srgbClr val="0000FF"/>
              </a:buClr>
              <a:buNone/>
            </a:pPr>
            <a:r>
              <a:rPr lang="en-US" b="1" dirty="0" smtClean="0"/>
              <a:t>    Forecasters/Observers/ICT Engineers.</a:t>
            </a:r>
          </a:p>
          <a:p>
            <a:pPr>
              <a:lnSpc>
                <a:spcPct val="120000"/>
              </a:lnSpc>
              <a:buClr>
                <a:srgbClr val="0000FF"/>
              </a:buClr>
              <a:buFont typeface="Wingdings" pitchFamily="2" charset="2"/>
              <a:buChar char="v"/>
            </a:pPr>
            <a:r>
              <a:rPr lang="en-US" b="1" dirty="0" smtClean="0"/>
              <a:t>Upgrade observations networks for weather, water and climate activities.</a:t>
            </a:r>
          </a:p>
          <a:p>
            <a:pPr>
              <a:lnSpc>
                <a:spcPct val="120000"/>
              </a:lnSpc>
              <a:buClr>
                <a:srgbClr val="0000FF"/>
              </a:buClr>
              <a:buFont typeface="Wingdings" pitchFamily="2" charset="2"/>
              <a:buChar char="v"/>
            </a:pPr>
            <a:r>
              <a:rPr lang="en-US" b="1" dirty="0" smtClean="0"/>
              <a:t>Improve knowledge on advanced weather, climate, climate change, radar, NWP.</a:t>
            </a:r>
          </a:p>
          <a:p>
            <a:pPr>
              <a:lnSpc>
                <a:spcPct val="120000"/>
              </a:lnSpc>
              <a:buClr>
                <a:srgbClr val="0000FF"/>
              </a:buClr>
              <a:buFont typeface="Wingdings" pitchFamily="2" charset="2"/>
              <a:buChar char="v"/>
            </a:pPr>
            <a:r>
              <a:rPr lang="en-US" b="1" dirty="0" smtClean="0"/>
              <a:t>Develop international and regional cooperation for sharing technical </a:t>
            </a:r>
            <a:r>
              <a:rPr lang="en-US" b="1" dirty="0" err="1" smtClean="0"/>
              <a:t>expertises</a:t>
            </a:r>
            <a:r>
              <a:rPr lang="en-US" b="1" dirty="0" smtClean="0"/>
              <a:t>.</a:t>
            </a:r>
            <a:endParaRPr lang="th-TH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Needs and Challenges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05800" cy="487375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Observing and monitoring system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Data Processing and Management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Forecasting &amp; Prediction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ea typeface="Adobe Fan Heiti Std B"/>
                <a:cs typeface="Aharoni" pitchFamily="2" charset="-79"/>
              </a:rPr>
              <a:t>Now-casting system ( Numerical Weather Prediction, Satellite application and Radar Technology</a:t>
            </a:r>
            <a:endParaRPr lang="en-US" dirty="0" smtClean="0"/>
          </a:p>
          <a:p>
            <a:pPr>
              <a:lnSpc>
                <a:spcPct val="130000"/>
              </a:lnSpc>
            </a:pPr>
            <a:r>
              <a:rPr lang="en-US" altLang="en-US" dirty="0" smtClean="0">
                <a:ea typeface="Adobe Fan Heiti Std B"/>
                <a:cs typeface="Arial" pitchFamily="34" charset="0"/>
              </a:rPr>
              <a:t>Policies and guidelines on specialized technicians and         professionals for each sectors of Meteorology</a:t>
            </a:r>
          </a:p>
          <a:p>
            <a:pPr>
              <a:lnSpc>
                <a:spcPct val="130000"/>
              </a:lnSpc>
            </a:pPr>
            <a:r>
              <a:rPr lang="en-US" altLang="en-US" dirty="0" smtClean="0">
                <a:ea typeface="Adobe Fan Heiti Std B"/>
                <a:cs typeface="Arial" pitchFamily="34" charset="0"/>
              </a:rPr>
              <a:t>Meteorological Services Law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ea typeface="Adobe Fan Heiti Std B"/>
                <a:cs typeface="Arial" pitchFamily="34" charset="0"/>
              </a:rPr>
              <a:t>Instrument Calibration Lab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ea typeface="Adobe Fan Heiti Std B"/>
                <a:cs typeface="Aharoni" pitchFamily="2" charset="-79"/>
              </a:rPr>
              <a:t>Modernization of operations centers, data management and communications/IT systems, engineering and calibration facilities</a:t>
            </a:r>
          </a:p>
          <a:p>
            <a:pPr>
              <a:lnSpc>
                <a:spcPct val="130000"/>
              </a:lnSpc>
            </a:pPr>
            <a:endParaRPr lang="en-US" altLang="en-US" dirty="0" smtClean="0">
              <a:ea typeface="Adobe Fan Heiti Std B"/>
              <a:cs typeface="Arial" pitchFamily="34" charset="0"/>
            </a:endParaRPr>
          </a:p>
          <a:p>
            <a:endParaRPr lang="en-US" altLang="en-US" dirty="0" smtClean="0">
              <a:latin typeface="Arial" pitchFamily="34" charset="0"/>
              <a:ea typeface="Adobe Fan Heiti Std B"/>
              <a:cs typeface="Arial" pitchFamily="34" charset="0"/>
            </a:endParaRPr>
          </a:p>
          <a:p>
            <a:endParaRPr lang="th-TH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26563" t="25000" r="11719" b="162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 rot="16200000" flipH="1">
            <a:off x="1607344" y="3498056"/>
            <a:ext cx="2743200" cy="142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2778125" y="4038600"/>
            <a:ext cx="533400" cy="45720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86200" y="762000"/>
            <a:ext cx="990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rot="5400000">
            <a:off x="3963194" y="1675606"/>
            <a:ext cx="7620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886200" y="1544638"/>
            <a:ext cx="990600" cy="457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54038" y="2874963"/>
            <a:ext cx="1524000" cy="206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95400" y="2133600"/>
            <a:ext cx="62484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929482" y="2513806"/>
            <a:ext cx="7620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38200" y="2286000"/>
            <a:ext cx="990600" cy="457200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4496594" y="2513806"/>
            <a:ext cx="7620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876007" y="3504406"/>
            <a:ext cx="27432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7149307" y="2513806"/>
            <a:ext cx="7620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343400" y="2286000"/>
            <a:ext cx="990600" cy="457200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5238" y="2286000"/>
            <a:ext cx="990600" cy="457200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38800" y="2286000"/>
            <a:ext cx="990600" cy="457200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31038" y="2286000"/>
            <a:ext cx="990600" cy="457200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rot="5400000">
            <a:off x="-397668" y="3847306"/>
            <a:ext cx="19050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96838" y="4800600"/>
            <a:ext cx="762000" cy="9906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35038" y="4800600"/>
            <a:ext cx="762000" cy="9906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773238" y="4800600"/>
            <a:ext cx="762000" cy="9906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rot="5400000">
            <a:off x="364332" y="3847306"/>
            <a:ext cx="19050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1126332" y="3847306"/>
            <a:ext cx="19050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484563" y="4800600"/>
            <a:ext cx="762000" cy="9906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322763" y="4800600"/>
            <a:ext cx="762000" cy="9906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160963" y="4800600"/>
            <a:ext cx="762000" cy="9906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837363" y="4800600"/>
            <a:ext cx="657225" cy="9906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605713" y="4800600"/>
            <a:ext cx="658812" cy="9906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382000" y="4800600"/>
            <a:ext cx="658813" cy="9906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rot="5400000">
            <a:off x="3010694" y="3847306"/>
            <a:ext cx="19050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3696494" y="3847306"/>
            <a:ext cx="19050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4514057" y="3847306"/>
            <a:ext cx="19050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6079332" y="3847306"/>
            <a:ext cx="19050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6841332" y="3847306"/>
            <a:ext cx="19050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7603332" y="3847306"/>
            <a:ext cx="19050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49238" y="3200400"/>
            <a:ext cx="533400" cy="45720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1238" y="3200400"/>
            <a:ext cx="533400" cy="45720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73238" y="3200400"/>
            <a:ext cx="533400" cy="45720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2438" y="3200400"/>
            <a:ext cx="533400" cy="45720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64438" y="3200400"/>
            <a:ext cx="533400" cy="45720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26438" y="3200400"/>
            <a:ext cx="533400" cy="45720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33800" y="3276600"/>
            <a:ext cx="533400" cy="45720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19600" y="3276600"/>
            <a:ext cx="533400" cy="45720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5400" y="3276600"/>
            <a:ext cx="533400" cy="45720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05400" y="4038600"/>
            <a:ext cx="533400" cy="45720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19600" y="4038600"/>
            <a:ext cx="533400" cy="45720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33800" y="4038600"/>
            <a:ext cx="533400" cy="45720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52600" y="4038600"/>
            <a:ext cx="533400" cy="45720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11238" y="4038600"/>
            <a:ext cx="533400" cy="45720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2888" y="4038600"/>
            <a:ext cx="533400" cy="45720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326438" y="4038600"/>
            <a:ext cx="533400" cy="45720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16838" y="4038600"/>
            <a:ext cx="533400" cy="45720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75475" y="4038600"/>
            <a:ext cx="533400" cy="45720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3941763" y="2895600"/>
            <a:ext cx="1524000" cy="206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031038" y="2895600"/>
            <a:ext cx="1524000" cy="206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8" name="TextBox 62"/>
          <p:cNvSpPr txBox="1">
            <a:spLocks noChangeArrowheads="1"/>
          </p:cNvSpPr>
          <p:nvPr/>
        </p:nvSpPr>
        <p:spPr bwMode="auto">
          <a:xfrm>
            <a:off x="3810000" y="762000"/>
            <a:ext cx="11430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/>
              <a:t>Director General-1</a:t>
            </a:r>
          </a:p>
        </p:txBody>
      </p:sp>
      <p:sp>
        <p:nvSpPr>
          <p:cNvPr id="13369" name="TextBox 63"/>
          <p:cNvSpPr txBox="1">
            <a:spLocks noChangeArrowheads="1"/>
          </p:cNvSpPr>
          <p:nvPr/>
        </p:nvSpPr>
        <p:spPr bwMode="auto">
          <a:xfrm>
            <a:off x="3657600" y="15240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Deputy Director General-1</a:t>
            </a:r>
          </a:p>
        </p:txBody>
      </p:sp>
      <p:sp>
        <p:nvSpPr>
          <p:cNvPr id="13370" name="TextBox 64"/>
          <p:cNvSpPr txBox="1">
            <a:spLocks noChangeArrowheads="1"/>
          </p:cNvSpPr>
          <p:nvPr/>
        </p:nvSpPr>
        <p:spPr bwMode="auto">
          <a:xfrm>
            <a:off x="762000" y="227965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Director-1</a:t>
            </a:r>
          </a:p>
          <a:p>
            <a:pPr algn="ctr" eaLnBrk="1" hangingPunct="1"/>
            <a:r>
              <a:rPr lang="en-US" altLang="en-US" sz="1200" b="1"/>
              <a:t>Met</a:t>
            </a:r>
          </a:p>
        </p:txBody>
      </p:sp>
      <p:sp>
        <p:nvSpPr>
          <p:cNvPr id="3131" name="TextBox 65"/>
          <p:cNvSpPr txBox="1">
            <a:spLocks noChangeArrowheads="1"/>
          </p:cNvSpPr>
          <p:nvPr/>
        </p:nvSpPr>
        <p:spPr bwMode="auto">
          <a:xfrm>
            <a:off x="2514600" y="2279650"/>
            <a:ext cx="1066800" cy="460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/>
              <a:t>Director-1</a:t>
            </a:r>
          </a:p>
          <a:p>
            <a:pPr algn="ctr">
              <a:defRPr/>
            </a:pPr>
            <a:r>
              <a:rPr lang="en-US" sz="1200" b="1" dirty="0"/>
              <a:t>UM</a:t>
            </a:r>
          </a:p>
        </p:txBody>
      </p:sp>
      <p:sp>
        <p:nvSpPr>
          <p:cNvPr id="3132" name="TextBox 66"/>
          <p:cNvSpPr txBox="1">
            <a:spLocks noChangeArrowheads="1"/>
          </p:cNvSpPr>
          <p:nvPr/>
        </p:nvSpPr>
        <p:spPr bwMode="auto">
          <a:xfrm>
            <a:off x="4343400" y="2286000"/>
            <a:ext cx="990600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/>
              <a:t>Director-1</a:t>
            </a:r>
          </a:p>
          <a:p>
            <a:pPr algn="ctr">
              <a:defRPr/>
            </a:pPr>
            <a:r>
              <a:rPr lang="en-US" sz="1200" b="1" dirty="0"/>
              <a:t>Admin</a:t>
            </a:r>
          </a:p>
        </p:txBody>
      </p:sp>
      <p:sp>
        <p:nvSpPr>
          <p:cNvPr id="3133" name="TextBox 67"/>
          <p:cNvSpPr txBox="1">
            <a:spLocks noChangeArrowheads="1"/>
          </p:cNvSpPr>
          <p:nvPr/>
        </p:nvSpPr>
        <p:spPr bwMode="auto">
          <a:xfrm>
            <a:off x="5638800" y="2286000"/>
            <a:ext cx="1066800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/>
              <a:t>Director-1</a:t>
            </a:r>
          </a:p>
          <a:p>
            <a:pPr algn="ctr">
              <a:defRPr/>
            </a:pPr>
            <a:r>
              <a:rPr lang="en-US" sz="1200" b="1" dirty="0"/>
              <a:t>LM</a:t>
            </a:r>
          </a:p>
        </p:txBody>
      </p:sp>
      <p:sp>
        <p:nvSpPr>
          <p:cNvPr id="13374" name="TextBox 68"/>
          <p:cNvSpPr txBox="1">
            <a:spLocks noChangeArrowheads="1"/>
          </p:cNvSpPr>
          <p:nvPr/>
        </p:nvSpPr>
        <p:spPr bwMode="auto">
          <a:xfrm>
            <a:off x="7010400" y="22860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Director-1</a:t>
            </a:r>
          </a:p>
          <a:p>
            <a:pPr algn="ctr" eaLnBrk="1" hangingPunct="1"/>
            <a:r>
              <a:rPr lang="en-US" altLang="en-US" sz="1200" b="1"/>
              <a:t>Hydro</a:t>
            </a:r>
          </a:p>
        </p:txBody>
      </p:sp>
      <p:sp>
        <p:nvSpPr>
          <p:cNvPr id="13375" name="TextBox 69"/>
          <p:cNvSpPr txBox="1">
            <a:spLocks noChangeArrowheads="1"/>
          </p:cNvSpPr>
          <p:nvPr/>
        </p:nvSpPr>
        <p:spPr bwMode="auto">
          <a:xfrm>
            <a:off x="0" y="32004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DD-1</a:t>
            </a:r>
          </a:p>
          <a:p>
            <a:pPr algn="ctr" eaLnBrk="1" hangingPunct="1"/>
            <a:r>
              <a:rPr lang="en-US" altLang="en-US" sz="1200" b="1"/>
              <a:t>Agromet</a:t>
            </a:r>
          </a:p>
        </p:txBody>
      </p:sp>
      <p:sp>
        <p:nvSpPr>
          <p:cNvPr id="13376" name="TextBox 70"/>
          <p:cNvSpPr txBox="1">
            <a:spLocks noChangeArrowheads="1"/>
          </p:cNvSpPr>
          <p:nvPr/>
        </p:nvSpPr>
        <p:spPr bwMode="auto">
          <a:xfrm>
            <a:off x="914400" y="3200400"/>
            <a:ext cx="630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DD-1</a:t>
            </a:r>
          </a:p>
          <a:p>
            <a:pPr algn="ctr" eaLnBrk="1" hangingPunct="1"/>
            <a:r>
              <a:rPr lang="en-US" altLang="en-US" sz="1200" b="1"/>
              <a:t>Avia</a:t>
            </a:r>
          </a:p>
        </p:txBody>
      </p:sp>
      <p:sp>
        <p:nvSpPr>
          <p:cNvPr id="13377" name="TextBox 71"/>
          <p:cNvSpPr txBox="1">
            <a:spLocks noChangeArrowheads="1"/>
          </p:cNvSpPr>
          <p:nvPr/>
        </p:nvSpPr>
        <p:spPr bwMode="auto">
          <a:xfrm>
            <a:off x="1676400" y="32004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DD-1</a:t>
            </a:r>
          </a:p>
          <a:p>
            <a:pPr algn="ctr" eaLnBrk="1" hangingPunct="1"/>
            <a:r>
              <a:rPr lang="en-US" altLang="en-US" sz="1200" b="1"/>
              <a:t>Met</a:t>
            </a:r>
          </a:p>
        </p:txBody>
      </p:sp>
      <p:sp>
        <p:nvSpPr>
          <p:cNvPr id="13378" name="TextBox 72"/>
          <p:cNvSpPr txBox="1">
            <a:spLocks noChangeArrowheads="1"/>
          </p:cNvSpPr>
          <p:nvPr/>
        </p:nvSpPr>
        <p:spPr bwMode="auto">
          <a:xfrm>
            <a:off x="3581400" y="32766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DD-1</a:t>
            </a:r>
          </a:p>
          <a:p>
            <a:pPr algn="ctr" eaLnBrk="1" hangingPunct="1"/>
            <a:r>
              <a:rPr lang="en-US" altLang="en-US" sz="1200" b="1"/>
              <a:t>Admin</a:t>
            </a:r>
          </a:p>
        </p:txBody>
      </p:sp>
      <p:sp>
        <p:nvSpPr>
          <p:cNvPr id="13379" name="TextBox 73"/>
          <p:cNvSpPr txBox="1">
            <a:spLocks noChangeArrowheads="1"/>
          </p:cNvSpPr>
          <p:nvPr/>
        </p:nvSpPr>
        <p:spPr bwMode="auto">
          <a:xfrm>
            <a:off x="4267200" y="32766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DD-1</a:t>
            </a:r>
          </a:p>
          <a:p>
            <a:pPr algn="ctr" eaLnBrk="1" hangingPunct="1"/>
            <a:r>
              <a:rPr lang="en-US" altLang="en-US" sz="1200" b="1"/>
              <a:t>Budget</a:t>
            </a:r>
          </a:p>
        </p:txBody>
      </p:sp>
      <p:sp>
        <p:nvSpPr>
          <p:cNvPr id="13380" name="TextBox 74"/>
          <p:cNvSpPr txBox="1">
            <a:spLocks noChangeArrowheads="1"/>
          </p:cNvSpPr>
          <p:nvPr/>
        </p:nvSpPr>
        <p:spPr bwMode="auto">
          <a:xfrm>
            <a:off x="5029200" y="32766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CE-1</a:t>
            </a:r>
          </a:p>
          <a:p>
            <a:pPr algn="ctr" eaLnBrk="1" hangingPunct="1"/>
            <a:r>
              <a:rPr lang="en-US" altLang="en-US" sz="1200" b="1"/>
              <a:t>Engg:</a:t>
            </a:r>
          </a:p>
        </p:txBody>
      </p:sp>
      <p:sp>
        <p:nvSpPr>
          <p:cNvPr id="13381" name="TextBox 75"/>
          <p:cNvSpPr txBox="1">
            <a:spLocks noChangeArrowheads="1"/>
          </p:cNvSpPr>
          <p:nvPr/>
        </p:nvSpPr>
        <p:spPr bwMode="auto">
          <a:xfrm>
            <a:off x="6705600" y="3200400"/>
            <a:ext cx="636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DD-1</a:t>
            </a:r>
          </a:p>
          <a:p>
            <a:pPr algn="ctr" eaLnBrk="1" hangingPunct="1"/>
            <a:r>
              <a:rPr lang="en-US" altLang="en-US" sz="1200" b="1"/>
              <a:t>Hydro</a:t>
            </a:r>
          </a:p>
        </p:txBody>
      </p:sp>
      <p:sp>
        <p:nvSpPr>
          <p:cNvPr id="13382" name="TextBox 76"/>
          <p:cNvSpPr txBox="1">
            <a:spLocks noChangeArrowheads="1"/>
          </p:cNvSpPr>
          <p:nvPr/>
        </p:nvSpPr>
        <p:spPr bwMode="auto">
          <a:xfrm>
            <a:off x="7391400" y="32004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DD-1</a:t>
            </a:r>
          </a:p>
          <a:p>
            <a:pPr algn="ctr" eaLnBrk="1" hangingPunct="1"/>
            <a:r>
              <a:rPr lang="en-US" altLang="en-US" sz="1200" b="1"/>
              <a:t>RS-GIS</a:t>
            </a:r>
          </a:p>
        </p:txBody>
      </p:sp>
      <p:sp>
        <p:nvSpPr>
          <p:cNvPr id="13383" name="TextBox 77"/>
          <p:cNvSpPr txBox="1">
            <a:spLocks noChangeArrowheads="1"/>
          </p:cNvSpPr>
          <p:nvPr/>
        </p:nvSpPr>
        <p:spPr bwMode="auto">
          <a:xfrm>
            <a:off x="8153400" y="32004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DD-1</a:t>
            </a:r>
          </a:p>
          <a:p>
            <a:pPr algn="ctr" eaLnBrk="1" hangingPunct="1"/>
            <a:r>
              <a:rPr lang="en-US" altLang="en-US" sz="1200" b="1"/>
              <a:t>Seismo</a:t>
            </a:r>
          </a:p>
        </p:txBody>
      </p:sp>
      <p:sp>
        <p:nvSpPr>
          <p:cNvPr id="13384" name="TextBox 78"/>
          <p:cNvSpPr txBox="1">
            <a:spLocks noChangeArrowheads="1"/>
          </p:cNvSpPr>
          <p:nvPr/>
        </p:nvSpPr>
        <p:spPr bwMode="auto">
          <a:xfrm>
            <a:off x="255588" y="40386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AD</a:t>
            </a:r>
          </a:p>
          <a:p>
            <a:pPr algn="ctr" eaLnBrk="1" hangingPunct="1"/>
            <a:r>
              <a:rPr lang="en-US" altLang="en-US" sz="1200" b="1"/>
              <a:t>(2)</a:t>
            </a:r>
          </a:p>
        </p:txBody>
      </p:sp>
      <p:sp>
        <p:nvSpPr>
          <p:cNvPr id="13385" name="TextBox 79"/>
          <p:cNvSpPr txBox="1">
            <a:spLocks noChangeArrowheads="1"/>
          </p:cNvSpPr>
          <p:nvPr/>
        </p:nvSpPr>
        <p:spPr bwMode="auto">
          <a:xfrm>
            <a:off x="1011238" y="40386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AD</a:t>
            </a:r>
          </a:p>
          <a:p>
            <a:pPr algn="ctr" eaLnBrk="1" hangingPunct="1"/>
            <a:r>
              <a:rPr lang="en-US" altLang="en-US" sz="1200" b="1"/>
              <a:t>(2)</a:t>
            </a:r>
          </a:p>
        </p:txBody>
      </p:sp>
      <p:sp>
        <p:nvSpPr>
          <p:cNvPr id="13386" name="TextBox 80"/>
          <p:cNvSpPr txBox="1">
            <a:spLocks noChangeArrowheads="1"/>
          </p:cNvSpPr>
          <p:nvPr/>
        </p:nvSpPr>
        <p:spPr bwMode="auto">
          <a:xfrm>
            <a:off x="1773238" y="40386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AD</a:t>
            </a:r>
          </a:p>
          <a:p>
            <a:pPr algn="ctr" eaLnBrk="1" hangingPunct="1"/>
            <a:r>
              <a:rPr lang="en-US" altLang="en-US" sz="1200" b="1"/>
              <a:t>(2)</a:t>
            </a:r>
          </a:p>
        </p:txBody>
      </p:sp>
      <p:sp>
        <p:nvSpPr>
          <p:cNvPr id="13387" name="TextBox 81"/>
          <p:cNvSpPr txBox="1">
            <a:spLocks noChangeArrowheads="1"/>
          </p:cNvSpPr>
          <p:nvPr/>
        </p:nvSpPr>
        <p:spPr bwMode="auto">
          <a:xfrm>
            <a:off x="3719513" y="40338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AD</a:t>
            </a:r>
          </a:p>
          <a:p>
            <a:pPr algn="ctr" eaLnBrk="1" hangingPunct="1"/>
            <a:r>
              <a:rPr lang="en-US" altLang="en-US" sz="1200" b="1"/>
              <a:t>(3)</a:t>
            </a:r>
          </a:p>
        </p:txBody>
      </p:sp>
      <p:sp>
        <p:nvSpPr>
          <p:cNvPr id="13388" name="TextBox 82"/>
          <p:cNvSpPr txBox="1">
            <a:spLocks noChangeArrowheads="1"/>
          </p:cNvSpPr>
          <p:nvPr/>
        </p:nvSpPr>
        <p:spPr bwMode="auto">
          <a:xfrm>
            <a:off x="4419600" y="40386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AD</a:t>
            </a:r>
          </a:p>
          <a:p>
            <a:pPr algn="ctr" eaLnBrk="1" hangingPunct="1"/>
            <a:r>
              <a:rPr lang="en-US" altLang="en-US" sz="1200" b="1"/>
              <a:t>(2)</a:t>
            </a:r>
          </a:p>
        </p:txBody>
      </p:sp>
      <p:sp>
        <p:nvSpPr>
          <p:cNvPr id="13389" name="TextBox 83"/>
          <p:cNvSpPr txBox="1">
            <a:spLocks noChangeArrowheads="1"/>
          </p:cNvSpPr>
          <p:nvPr/>
        </p:nvSpPr>
        <p:spPr bwMode="auto">
          <a:xfrm>
            <a:off x="5140325" y="40386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EE</a:t>
            </a:r>
          </a:p>
          <a:p>
            <a:pPr algn="ctr" eaLnBrk="1" hangingPunct="1"/>
            <a:r>
              <a:rPr lang="en-US" altLang="en-US" sz="1200" b="1"/>
              <a:t>(3)</a:t>
            </a:r>
          </a:p>
        </p:txBody>
      </p:sp>
      <p:sp>
        <p:nvSpPr>
          <p:cNvPr id="13390" name="TextBox 84"/>
          <p:cNvSpPr txBox="1">
            <a:spLocks noChangeArrowheads="1"/>
          </p:cNvSpPr>
          <p:nvPr/>
        </p:nvSpPr>
        <p:spPr bwMode="auto">
          <a:xfrm>
            <a:off x="6940550" y="40386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AD</a:t>
            </a:r>
          </a:p>
          <a:p>
            <a:pPr algn="ctr" eaLnBrk="1" hangingPunct="1"/>
            <a:r>
              <a:rPr lang="en-US" altLang="en-US" sz="1200" b="1"/>
              <a:t>(2)</a:t>
            </a:r>
          </a:p>
        </p:txBody>
      </p:sp>
      <p:sp>
        <p:nvSpPr>
          <p:cNvPr id="13391" name="TextBox 85"/>
          <p:cNvSpPr txBox="1">
            <a:spLocks noChangeArrowheads="1"/>
          </p:cNvSpPr>
          <p:nvPr/>
        </p:nvSpPr>
        <p:spPr bwMode="auto">
          <a:xfrm>
            <a:off x="7696200" y="40386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AD</a:t>
            </a:r>
          </a:p>
          <a:p>
            <a:pPr algn="ctr" eaLnBrk="1" hangingPunct="1"/>
            <a:r>
              <a:rPr lang="en-US" altLang="en-US" sz="1200" b="1"/>
              <a:t>(2)</a:t>
            </a:r>
          </a:p>
        </p:txBody>
      </p:sp>
      <p:sp>
        <p:nvSpPr>
          <p:cNvPr id="13392" name="TextBox 86"/>
          <p:cNvSpPr txBox="1">
            <a:spLocks noChangeArrowheads="1"/>
          </p:cNvSpPr>
          <p:nvPr/>
        </p:nvSpPr>
        <p:spPr bwMode="auto">
          <a:xfrm>
            <a:off x="8326438" y="40386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AD</a:t>
            </a:r>
          </a:p>
          <a:p>
            <a:pPr algn="ctr" eaLnBrk="1" hangingPunct="1"/>
            <a:r>
              <a:rPr lang="en-US" altLang="en-US" sz="1200" b="1"/>
              <a:t>(2)</a:t>
            </a:r>
          </a:p>
        </p:txBody>
      </p:sp>
      <p:sp>
        <p:nvSpPr>
          <p:cNvPr id="13393" name="TextBox 87"/>
          <p:cNvSpPr txBox="1">
            <a:spLocks noChangeArrowheads="1"/>
          </p:cNvSpPr>
          <p:nvPr/>
        </p:nvSpPr>
        <p:spPr bwMode="auto">
          <a:xfrm>
            <a:off x="96838" y="4876800"/>
            <a:ext cx="76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b="1"/>
              <a:t>MO   -3</a:t>
            </a:r>
          </a:p>
          <a:p>
            <a:pPr eaLnBrk="1" hangingPunct="1"/>
            <a:r>
              <a:rPr lang="en-US" altLang="en-US" sz="1200" b="1"/>
              <a:t> 24</a:t>
            </a:r>
          </a:p>
          <a:p>
            <a:pPr eaLnBrk="1" hangingPunct="1"/>
            <a:r>
              <a:rPr lang="en-US" altLang="en-US" sz="1200" b="1"/>
              <a:t>HMA - </a:t>
            </a:r>
          </a:p>
          <a:p>
            <a:pPr eaLnBrk="1" hangingPunct="1"/>
            <a:r>
              <a:rPr lang="en-US" altLang="en-US" sz="1200" b="1"/>
              <a:t>SO   - </a:t>
            </a:r>
          </a:p>
          <a:p>
            <a:pPr eaLnBrk="1" hangingPunct="1"/>
            <a:r>
              <a:rPr lang="en-US" altLang="en-US" sz="1200" b="1"/>
              <a:t>JO   - </a:t>
            </a:r>
          </a:p>
        </p:txBody>
      </p:sp>
      <p:sp>
        <p:nvSpPr>
          <p:cNvPr id="13394" name="TextBox 88"/>
          <p:cNvSpPr txBox="1">
            <a:spLocks noChangeArrowheads="1"/>
          </p:cNvSpPr>
          <p:nvPr/>
        </p:nvSpPr>
        <p:spPr bwMode="auto">
          <a:xfrm>
            <a:off x="935038" y="4800600"/>
            <a:ext cx="76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b="1"/>
              <a:t>MO   -7</a:t>
            </a:r>
          </a:p>
          <a:p>
            <a:pPr eaLnBrk="1" hangingPunct="1"/>
            <a:r>
              <a:rPr lang="en-US" altLang="en-US" sz="1200" b="1"/>
              <a:t>35 </a:t>
            </a:r>
          </a:p>
          <a:p>
            <a:pPr eaLnBrk="1" hangingPunct="1"/>
            <a:r>
              <a:rPr lang="en-US" altLang="en-US" sz="1200" b="1"/>
              <a:t>HMA - </a:t>
            </a:r>
          </a:p>
          <a:p>
            <a:pPr eaLnBrk="1" hangingPunct="1"/>
            <a:r>
              <a:rPr lang="en-US" altLang="en-US" sz="1200" b="1"/>
              <a:t>SO   - </a:t>
            </a:r>
          </a:p>
          <a:p>
            <a:pPr eaLnBrk="1" hangingPunct="1"/>
            <a:r>
              <a:rPr lang="en-US" altLang="en-US" sz="1200" b="1"/>
              <a:t>JO   - </a:t>
            </a:r>
          </a:p>
        </p:txBody>
      </p:sp>
      <p:sp>
        <p:nvSpPr>
          <p:cNvPr id="13395" name="TextBox 89"/>
          <p:cNvSpPr txBox="1">
            <a:spLocks noChangeArrowheads="1"/>
          </p:cNvSpPr>
          <p:nvPr/>
        </p:nvSpPr>
        <p:spPr bwMode="auto">
          <a:xfrm>
            <a:off x="1773238" y="4800600"/>
            <a:ext cx="76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b="1"/>
              <a:t>MO   -8</a:t>
            </a:r>
          </a:p>
          <a:p>
            <a:pPr eaLnBrk="1" hangingPunct="1"/>
            <a:r>
              <a:rPr lang="en-US" altLang="en-US" sz="1200" b="1"/>
              <a:t>48 </a:t>
            </a:r>
          </a:p>
          <a:p>
            <a:pPr eaLnBrk="1" hangingPunct="1"/>
            <a:r>
              <a:rPr lang="en-US" altLang="en-US" sz="1200" b="1"/>
              <a:t>HMA -</a:t>
            </a:r>
          </a:p>
          <a:p>
            <a:pPr eaLnBrk="1" hangingPunct="1"/>
            <a:r>
              <a:rPr lang="en-US" altLang="en-US" sz="1200" b="1"/>
              <a:t>SO   - </a:t>
            </a:r>
          </a:p>
          <a:p>
            <a:pPr eaLnBrk="1" hangingPunct="1"/>
            <a:r>
              <a:rPr lang="en-US" altLang="en-US" sz="1200" b="1"/>
              <a:t>JO   - </a:t>
            </a:r>
          </a:p>
        </p:txBody>
      </p:sp>
      <p:sp>
        <p:nvSpPr>
          <p:cNvPr id="13396" name="TextBox 90"/>
          <p:cNvSpPr txBox="1">
            <a:spLocks noChangeArrowheads="1"/>
          </p:cNvSpPr>
          <p:nvPr/>
        </p:nvSpPr>
        <p:spPr bwMode="auto">
          <a:xfrm>
            <a:off x="3455988" y="4800600"/>
            <a:ext cx="76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b="1"/>
              <a:t>MO   -5</a:t>
            </a:r>
          </a:p>
          <a:p>
            <a:pPr eaLnBrk="1" hangingPunct="1"/>
            <a:r>
              <a:rPr lang="en-US" altLang="en-US" sz="1200" b="1"/>
              <a:t> </a:t>
            </a:r>
          </a:p>
          <a:p>
            <a:pPr eaLnBrk="1" hangingPunct="1"/>
            <a:r>
              <a:rPr lang="en-US" altLang="en-US" sz="1200" b="1"/>
              <a:t>UD -4 </a:t>
            </a:r>
          </a:p>
          <a:p>
            <a:pPr eaLnBrk="1" hangingPunct="1"/>
            <a:r>
              <a:rPr lang="en-US" altLang="en-US" sz="1200" b="1"/>
              <a:t>LD   -6 </a:t>
            </a:r>
          </a:p>
          <a:p>
            <a:pPr eaLnBrk="1" hangingPunct="1"/>
            <a:r>
              <a:rPr lang="en-US" altLang="en-US" sz="1200" b="1"/>
              <a:t> </a:t>
            </a:r>
          </a:p>
        </p:txBody>
      </p:sp>
      <p:sp>
        <p:nvSpPr>
          <p:cNvPr id="13397" name="TextBox 91"/>
          <p:cNvSpPr txBox="1">
            <a:spLocks noChangeArrowheads="1"/>
          </p:cNvSpPr>
          <p:nvPr/>
        </p:nvSpPr>
        <p:spPr bwMode="auto">
          <a:xfrm>
            <a:off x="4343400" y="4800600"/>
            <a:ext cx="76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b="1"/>
              <a:t>MO   -4</a:t>
            </a:r>
          </a:p>
          <a:p>
            <a:pPr eaLnBrk="1" hangingPunct="1"/>
            <a:r>
              <a:rPr lang="en-US" altLang="en-US" sz="1200" b="1"/>
              <a:t> </a:t>
            </a:r>
          </a:p>
          <a:p>
            <a:pPr eaLnBrk="1" hangingPunct="1"/>
            <a:r>
              <a:rPr lang="en-US" altLang="en-US" sz="1200" b="1"/>
              <a:t>UD – 2</a:t>
            </a:r>
          </a:p>
          <a:p>
            <a:pPr eaLnBrk="1" hangingPunct="1"/>
            <a:r>
              <a:rPr lang="en-US" altLang="en-US" sz="1200" b="1"/>
              <a:t>LD - 9</a:t>
            </a:r>
          </a:p>
        </p:txBody>
      </p:sp>
      <p:sp>
        <p:nvSpPr>
          <p:cNvPr id="13398" name="TextBox 92"/>
          <p:cNvSpPr txBox="1">
            <a:spLocks noChangeArrowheads="1"/>
          </p:cNvSpPr>
          <p:nvPr/>
        </p:nvSpPr>
        <p:spPr bwMode="auto">
          <a:xfrm>
            <a:off x="5181600" y="4800600"/>
            <a:ext cx="76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b="1"/>
              <a:t>AE   -5</a:t>
            </a:r>
          </a:p>
          <a:p>
            <a:pPr eaLnBrk="1" hangingPunct="1"/>
            <a:r>
              <a:rPr lang="en-US" altLang="en-US" sz="1200" b="1"/>
              <a:t> </a:t>
            </a:r>
          </a:p>
          <a:p>
            <a:pPr eaLnBrk="1" hangingPunct="1"/>
            <a:r>
              <a:rPr lang="en-US" altLang="en-US" sz="1200" b="1"/>
              <a:t>JE 1 – 3</a:t>
            </a:r>
          </a:p>
          <a:p>
            <a:pPr eaLnBrk="1" hangingPunct="1"/>
            <a:r>
              <a:rPr lang="en-US" altLang="en-US" sz="1200" b="1"/>
              <a:t> JE 2 - 6</a:t>
            </a:r>
          </a:p>
        </p:txBody>
      </p:sp>
      <p:sp>
        <p:nvSpPr>
          <p:cNvPr id="13399" name="TextBox 93"/>
          <p:cNvSpPr txBox="1">
            <a:spLocks noChangeArrowheads="1"/>
          </p:cNvSpPr>
          <p:nvPr/>
        </p:nvSpPr>
        <p:spPr bwMode="auto">
          <a:xfrm>
            <a:off x="6781800" y="4800600"/>
            <a:ext cx="76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b="1"/>
              <a:t>MO   -7</a:t>
            </a:r>
          </a:p>
          <a:p>
            <a:pPr eaLnBrk="1" hangingPunct="1"/>
            <a:r>
              <a:rPr lang="en-US" altLang="en-US" sz="1200" b="1"/>
              <a:t>23 </a:t>
            </a:r>
          </a:p>
          <a:p>
            <a:pPr eaLnBrk="1" hangingPunct="1"/>
            <a:r>
              <a:rPr lang="en-US" altLang="en-US" sz="1200" b="1"/>
              <a:t>HMA - </a:t>
            </a:r>
          </a:p>
          <a:p>
            <a:pPr eaLnBrk="1" hangingPunct="1"/>
            <a:r>
              <a:rPr lang="en-US" altLang="en-US" sz="1200" b="1"/>
              <a:t>SO   - </a:t>
            </a:r>
          </a:p>
          <a:p>
            <a:pPr eaLnBrk="1" hangingPunct="1"/>
            <a:r>
              <a:rPr lang="en-US" altLang="en-US" sz="1200" b="1"/>
              <a:t>JO   - </a:t>
            </a:r>
          </a:p>
        </p:txBody>
      </p:sp>
      <p:sp>
        <p:nvSpPr>
          <p:cNvPr id="13400" name="TextBox 94"/>
          <p:cNvSpPr txBox="1">
            <a:spLocks noChangeArrowheads="1"/>
          </p:cNvSpPr>
          <p:nvPr/>
        </p:nvSpPr>
        <p:spPr bwMode="auto">
          <a:xfrm>
            <a:off x="7578725" y="4800600"/>
            <a:ext cx="76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b="1"/>
              <a:t>MO   -6</a:t>
            </a:r>
          </a:p>
          <a:p>
            <a:pPr eaLnBrk="1" hangingPunct="1"/>
            <a:r>
              <a:rPr lang="en-US" altLang="en-US" sz="1200" b="1"/>
              <a:t>20 </a:t>
            </a:r>
          </a:p>
          <a:p>
            <a:pPr eaLnBrk="1" hangingPunct="1"/>
            <a:r>
              <a:rPr lang="en-US" altLang="en-US" sz="1200" b="1"/>
              <a:t>HMA - </a:t>
            </a:r>
          </a:p>
          <a:p>
            <a:pPr eaLnBrk="1" hangingPunct="1"/>
            <a:r>
              <a:rPr lang="en-US" altLang="en-US" sz="1200" b="1"/>
              <a:t>SO   - </a:t>
            </a:r>
          </a:p>
          <a:p>
            <a:pPr eaLnBrk="1" hangingPunct="1"/>
            <a:r>
              <a:rPr lang="en-US" altLang="en-US" sz="1200" b="1"/>
              <a:t>JO   - </a:t>
            </a:r>
          </a:p>
        </p:txBody>
      </p:sp>
      <p:sp>
        <p:nvSpPr>
          <p:cNvPr id="13401" name="TextBox 95"/>
          <p:cNvSpPr txBox="1">
            <a:spLocks noChangeArrowheads="1"/>
          </p:cNvSpPr>
          <p:nvPr/>
        </p:nvSpPr>
        <p:spPr bwMode="auto">
          <a:xfrm>
            <a:off x="8326438" y="4800600"/>
            <a:ext cx="76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b="1"/>
              <a:t>MO   -6</a:t>
            </a:r>
          </a:p>
          <a:p>
            <a:pPr eaLnBrk="1" hangingPunct="1"/>
            <a:r>
              <a:rPr lang="en-US" altLang="en-US" sz="1200" b="1"/>
              <a:t>30 </a:t>
            </a:r>
          </a:p>
          <a:p>
            <a:pPr eaLnBrk="1" hangingPunct="1"/>
            <a:r>
              <a:rPr lang="en-US" altLang="en-US" sz="1200" b="1"/>
              <a:t>HMA - </a:t>
            </a:r>
          </a:p>
          <a:p>
            <a:pPr eaLnBrk="1" hangingPunct="1"/>
            <a:r>
              <a:rPr lang="en-US" altLang="en-US" sz="1200" b="1"/>
              <a:t>SO    - </a:t>
            </a:r>
          </a:p>
          <a:p>
            <a:pPr eaLnBrk="1" hangingPunct="1"/>
            <a:r>
              <a:rPr lang="en-US" altLang="en-US" sz="1200" b="1"/>
              <a:t>JO    -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2605088" y="4800600"/>
            <a:ext cx="762000" cy="9906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13403" name="TextBox 99"/>
          <p:cNvSpPr txBox="1">
            <a:spLocks noChangeArrowheads="1"/>
          </p:cNvSpPr>
          <p:nvPr/>
        </p:nvSpPr>
        <p:spPr bwMode="auto">
          <a:xfrm>
            <a:off x="2770188" y="40338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AD</a:t>
            </a:r>
          </a:p>
          <a:p>
            <a:pPr algn="ctr" eaLnBrk="1" hangingPunct="1"/>
            <a:r>
              <a:rPr lang="en-US" altLang="en-US" sz="1200" b="1"/>
              <a:t>(5)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5984875" y="4038600"/>
            <a:ext cx="533400" cy="45720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984875" y="4800600"/>
            <a:ext cx="762000" cy="9906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13406" name="TextBox 108"/>
          <p:cNvSpPr txBox="1">
            <a:spLocks noChangeArrowheads="1"/>
          </p:cNvSpPr>
          <p:nvPr/>
        </p:nvSpPr>
        <p:spPr bwMode="auto">
          <a:xfrm>
            <a:off x="6005513" y="40338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AD</a:t>
            </a:r>
          </a:p>
          <a:p>
            <a:pPr algn="ctr" eaLnBrk="1" hangingPunct="1"/>
            <a:r>
              <a:rPr lang="en-US" altLang="en-US" sz="1200" b="1"/>
              <a:t>(9)</a:t>
            </a:r>
          </a:p>
        </p:txBody>
      </p:sp>
      <p:sp>
        <p:nvSpPr>
          <p:cNvPr id="13407" name="TextBox 109"/>
          <p:cNvSpPr txBox="1">
            <a:spLocks noChangeArrowheads="1"/>
          </p:cNvSpPr>
          <p:nvPr/>
        </p:nvSpPr>
        <p:spPr bwMode="auto">
          <a:xfrm>
            <a:off x="2590800" y="4800600"/>
            <a:ext cx="76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b="1"/>
              <a:t>MO  -39</a:t>
            </a:r>
          </a:p>
          <a:p>
            <a:pPr eaLnBrk="1" hangingPunct="1"/>
            <a:r>
              <a:rPr lang="en-US" altLang="en-US" sz="1200" b="1"/>
              <a:t> </a:t>
            </a:r>
          </a:p>
          <a:p>
            <a:pPr eaLnBrk="1" hangingPunct="1"/>
            <a:r>
              <a:rPr lang="en-US" altLang="en-US" sz="1200" b="1"/>
              <a:t>HMA - 4</a:t>
            </a:r>
          </a:p>
          <a:p>
            <a:pPr eaLnBrk="1" hangingPunct="1"/>
            <a:r>
              <a:rPr lang="en-US" altLang="en-US" sz="1200" b="1"/>
              <a:t>SO   -5 </a:t>
            </a:r>
          </a:p>
          <a:p>
            <a:pPr eaLnBrk="1" hangingPunct="1"/>
            <a:r>
              <a:rPr lang="en-US" altLang="en-US" sz="1200" b="1"/>
              <a:t>JO   -8 </a:t>
            </a:r>
          </a:p>
        </p:txBody>
      </p:sp>
      <p:sp>
        <p:nvSpPr>
          <p:cNvPr id="13408" name="TextBox 110"/>
          <p:cNvSpPr txBox="1">
            <a:spLocks noChangeArrowheads="1"/>
          </p:cNvSpPr>
          <p:nvPr/>
        </p:nvSpPr>
        <p:spPr bwMode="auto">
          <a:xfrm>
            <a:off x="6019800" y="4800600"/>
            <a:ext cx="76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b="1"/>
              <a:t>MO - 43 </a:t>
            </a:r>
          </a:p>
          <a:p>
            <a:pPr eaLnBrk="1" hangingPunct="1"/>
            <a:r>
              <a:rPr lang="en-US" altLang="en-US" sz="1200" b="1"/>
              <a:t>HMA -4 </a:t>
            </a:r>
          </a:p>
          <a:p>
            <a:pPr eaLnBrk="1" hangingPunct="1"/>
            <a:r>
              <a:rPr lang="en-US" altLang="en-US" sz="1200" b="1"/>
              <a:t>SO    - 9</a:t>
            </a:r>
          </a:p>
          <a:p>
            <a:pPr eaLnBrk="1" hangingPunct="1"/>
            <a:r>
              <a:rPr lang="en-US" altLang="en-US" sz="1200" b="1"/>
              <a:t>JO    - 3</a:t>
            </a:r>
          </a:p>
        </p:txBody>
      </p:sp>
      <p:sp>
        <p:nvSpPr>
          <p:cNvPr id="13409" name="TextBox 111"/>
          <p:cNvSpPr txBox="1">
            <a:spLocks noChangeArrowheads="1"/>
          </p:cNvSpPr>
          <p:nvPr/>
        </p:nvSpPr>
        <p:spPr bwMode="auto">
          <a:xfrm>
            <a:off x="852488" y="228600"/>
            <a:ext cx="731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Department of Meteorology and Hydrology (beyond 12.3.2013)</a:t>
            </a:r>
          </a:p>
        </p:txBody>
      </p:sp>
    </p:spTree>
    <p:extLst>
      <p:ext uri="{BB962C8B-B14F-4D97-AF65-F5344CB8AC3E}">
        <p14:creationId xmlns:p14="http://schemas.microsoft.com/office/powerpoint/2010/main" xmlns="" val="368606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7467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Our Vision for meteorological services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7467600" cy="4343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To upgrade weather observations system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To develop capacity building for weather forecasting, climate &amp; climate change research activities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To achieve the provision of quality weather and climate services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To improve existing EWS</a:t>
            </a:r>
            <a:endParaRPr lang="th-TH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4981" y="1"/>
            <a:ext cx="6696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Meteorological Observation Network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4284662" y="2281635"/>
            <a:ext cx="4859338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lnSpc>
                <a:spcPct val="1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 smtClean="0">
                <a:latin typeface="Arial" pitchFamily="34" charset="0"/>
              </a:rPr>
              <a:t> Reporting Stations   		    - 50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 smtClean="0">
                <a:latin typeface="Arial" pitchFamily="34" charset="0"/>
              </a:rPr>
              <a:t> RBCN</a:t>
            </a:r>
            <a:r>
              <a:rPr lang="en-US" altLang="en-US" sz="1600" b="1" dirty="0">
                <a:latin typeface="Arial" pitchFamily="34" charset="0"/>
              </a:rPr>
              <a:t>	                   </a:t>
            </a:r>
            <a:r>
              <a:rPr lang="en-US" altLang="en-US" sz="1600" b="1" dirty="0" smtClean="0">
                <a:latin typeface="Arial" pitchFamily="34" charset="0"/>
              </a:rPr>
              <a:t>		    </a:t>
            </a:r>
            <a:r>
              <a:rPr lang="en-US" altLang="en-US" sz="1600" b="1" dirty="0">
                <a:latin typeface="Arial" pitchFamily="34" charset="0"/>
              </a:rPr>
              <a:t>- </a:t>
            </a:r>
            <a:r>
              <a:rPr lang="en-US" altLang="en-US" sz="1600" b="1" dirty="0" smtClean="0">
                <a:latin typeface="Arial" pitchFamily="34" charset="0"/>
              </a:rPr>
              <a:t> 5</a:t>
            </a:r>
            <a:endParaRPr lang="en-US" altLang="en-US" sz="1600" b="1" dirty="0">
              <a:latin typeface="Arial" pitchFamily="34" charset="0"/>
            </a:endParaRP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pitchFamily="34" charset="0"/>
              </a:rPr>
              <a:t>Agro meteorological Stations                  - 17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pitchFamily="34" charset="0"/>
              </a:rPr>
              <a:t>Upper Air Station 			    -  1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pitchFamily="34" charset="0"/>
              </a:rPr>
              <a:t>Aviation Weather Station    		    -  8 </a:t>
            </a:r>
          </a:p>
        </p:txBody>
      </p:sp>
      <p:sp>
        <p:nvSpPr>
          <p:cNvPr id="15383" name="TextBox 32"/>
          <p:cNvSpPr txBox="1">
            <a:spLocks noChangeArrowheads="1"/>
          </p:cNvSpPr>
          <p:nvPr/>
        </p:nvSpPr>
        <p:spPr bwMode="auto">
          <a:xfrm>
            <a:off x="3671095" y="606078"/>
            <a:ext cx="5472906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en-US" altLang="en-US" sz="1800" dirty="0">
                <a:latin typeface="Arial" pitchFamily="34" charset="0"/>
              </a:rPr>
              <a:t>(50) WMO Register (3)hourly Synoptic Observation Stations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en-US" altLang="en-US" sz="1800" dirty="0">
                <a:latin typeface="Arial" pitchFamily="34" charset="0"/>
              </a:rPr>
              <a:t>(1) Upper Air Observation Global Meteorological Observation System</a:t>
            </a:r>
          </a:p>
        </p:txBody>
      </p:sp>
      <p:grpSp>
        <p:nvGrpSpPr>
          <p:cNvPr id="7" name="그룹 51"/>
          <p:cNvGrpSpPr>
            <a:grpSpLocks/>
          </p:cNvGrpSpPr>
          <p:nvPr/>
        </p:nvGrpSpPr>
        <p:grpSpPr bwMode="auto">
          <a:xfrm>
            <a:off x="3419475" y="4752577"/>
            <a:ext cx="5400675" cy="2132807"/>
            <a:chOff x="4016896" y="3717032"/>
            <a:chExt cx="5400600" cy="2376264"/>
          </a:xfrm>
        </p:grpSpPr>
        <p:sp>
          <p:nvSpPr>
            <p:cNvPr id="50" name="직사각형 49"/>
            <p:cNvSpPr/>
            <p:nvPr/>
          </p:nvSpPr>
          <p:spPr>
            <a:xfrm>
              <a:off x="4016896" y="3717032"/>
              <a:ext cx="5400600" cy="2376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latinLnBrk="1" hangingPunct="1">
                <a:defRPr/>
              </a:pPr>
              <a:endParaRPr lang="ko-KR" altLang="en-US" smtClean="0">
                <a:solidFill>
                  <a:srgbClr val="FFFFFF"/>
                </a:solidFill>
                <a:latin typeface="Lucida Sans Unicode" pitchFamily="34" charset="0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4161357" y="3817036"/>
              <a:ext cx="935024" cy="28731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latinLnBrk="1" hangingPunct="1">
                <a:defRPr/>
              </a:pPr>
              <a:r>
                <a:rPr lang="en-US" altLang="ko-KR" sz="1000" smtClean="0">
                  <a:latin typeface="Lucida Sans Unicode" pitchFamily="34" charset="0"/>
                </a:rPr>
                <a:t>Observatory</a:t>
              </a:r>
              <a:endParaRPr lang="ko-KR" altLang="en-US" sz="1000" smtClean="0">
                <a:latin typeface="Lucida Sans Unicode" pitchFamily="34" charset="0"/>
              </a:endParaRPr>
            </a:p>
          </p:txBody>
        </p:sp>
        <p:sp>
          <p:nvSpPr>
            <p:cNvPr id="2" name="직사각형 18"/>
            <p:cNvSpPr/>
            <p:nvPr/>
          </p:nvSpPr>
          <p:spPr>
            <a:xfrm>
              <a:off x="4161357" y="4393243"/>
              <a:ext cx="935024" cy="28731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latinLnBrk="1" hangingPunct="1">
                <a:defRPr/>
              </a:pPr>
              <a:r>
                <a:rPr lang="en-US" altLang="ko-KR" sz="1000" smtClean="0">
                  <a:latin typeface="Lucida Sans Unicode" pitchFamily="34" charset="0"/>
                </a:rPr>
                <a:t>Observatory</a:t>
              </a:r>
              <a:endParaRPr lang="ko-KR" altLang="en-US" sz="1000" smtClean="0">
                <a:latin typeface="Lucida Sans Unicode" pitchFamily="34" charset="0"/>
              </a:endParaRPr>
            </a:p>
          </p:txBody>
        </p:sp>
        <p:sp>
          <p:nvSpPr>
            <p:cNvPr id="3" name="직사각형 19"/>
            <p:cNvSpPr/>
            <p:nvPr/>
          </p:nvSpPr>
          <p:spPr>
            <a:xfrm>
              <a:off x="4161357" y="4993262"/>
              <a:ext cx="935024" cy="28731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latinLnBrk="1" hangingPunct="1">
                <a:defRPr/>
              </a:pPr>
              <a:r>
                <a:rPr lang="en-US" altLang="ko-KR" sz="1000" smtClean="0">
                  <a:latin typeface="Lucida Sans Unicode" pitchFamily="34" charset="0"/>
                </a:rPr>
                <a:t>Observatory</a:t>
              </a:r>
              <a:endParaRPr lang="ko-KR" altLang="en-US" sz="1000" smtClean="0">
                <a:latin typeface="Lucida Sans Unicode" pitchFamily="34" charset="0"/>
              </a:endParaRPr>
            </a:p>
          </p:txBody>
        </p:sp>
        <p:sp>
          <p:nvSpPr>
            <p:cNvPr id="5" name="직사각형 20"/>
            <p:cNvSpPr/>
            <p:nvPr/>
          </p:nvSpPr>
          <p:spPr>
            <a:xfrm>
              <a:off x="4161357" y="5544073"/>
              <a:ext cx="935024" cy="288898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latinLnBrk="1" hangingPunct="1">
                <a:defRPr/>
              </a:pPr>
              <a:r>
                <a:rPr lang="en-US" altLang="ko-KR" sz="1000" smtClean="0">
                  <a:latin typeface="Lucida Sans Unicode" pitchFamily="34" charset="0"/>
                </a:rPr>
                <a:t>Observatory</a:t>
              </a:r>
              <a:endParaRPr lang="ko-KR" altLang="en-US" sz="1000" smtClean="0">
                <a:latin typeface="Lucida Sans Unicode" pitchFamily="34" charset="0"/>
              </a:endParaRPr>
            </a:p>
          </p:txBody>
        </p:sp>
        <p:cxnSp>
          <p:nvCxnSpPr>
            <p:cNvPr id="11" name="직선 연결선 27"/>
            <p:cNvCxnSpPr/>
            <p:nvPr/>
          </p:nvCxnSpPr>
          <p:spPr bwMode="auto">
            <a:xfrm>
              <a:off x="5096381" y="4536105"/>
              <a:ext cx="136840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28"/>
            <p:cNvCxnSpPr/>
            <p:nvPr/>
          </p:nvCxnSpPr>
          <p:spPr bwMode="auto">
            <a:xfrm>
              <a:off x="5096381" y="5688521"/>
              <a:ext cx="136840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  <a:headEnd type="none" w="med" len="med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구름 31"/>
            <p:cNvSpPr/>
            <p:nvPr/>
          </p:nvSpPr>
          <p:spPr>
            <a:xfrm>
              <a:off x="8049090" y="4175777"/>
              <a:ext cx="1223946" cy="649226"/>
            </a:xfrm>
            <a:prstGeom prst="cloud">
              <a:avLst/>
            </a:prstGeom>
            <a:solidFill>
              <a:srgbClr val="FFCC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latinLnBrk="1" hangingPunct="1">
                <a:defRPr/>
              </a:pPr>
              <a:r>
                <a:rPr lang="en-US" altLang="ko-KR" sz="1000" smtClean="0">
                  <a:latin typeface="Lucida Sans Unicode" pitchFamily="34" charset="0"/>
                </a:rPr>
                <a:t>Bangkok &amp;</a:t>
              </a:r>
            </a:p>
            <a:p>
              <a:pPr algn="ctr" eaLnBrk="1" latinLnBrk="1" hangingPunct="1">
                <a:defRPr/>
              </a:pPr>
              <a:r>
                <a:rPr lang="en-US" altLang="ko-KR" sz="1000" smtClean="0">
                  <a:latin typeface="Lucida Sans Unicode" pitchFamily="34" charset="0"/>
                </a:rPr>
                <a:t>New Delhi</a:t>
              </a:r>
              <a:endParaRPr lang="ko-KR" altLang="en-US" sz="1000" smtClean="0">
                <a:latin typeface="Lucida Sans Unicode" pitchFamily="34" charset="0"/>
              </a:endParaRPr>
            </a:p>
          </p:txBody>
        </p:sp>
        <p:sp>
          <p:nvSpPr>
            <p:cNvPr id="14" name="구름 33"/>
            <p:cNvSpPr/>
            <p:nvPr/>
          </p:nvSpPr>
          <p:spPr>
            <a:xfrm>
              <a:off x="8049090" y="5280573"/>
              <a:ext cx="1223946" cy="647639"/>
            </a:xfrm>
            <a:prstGeom prst="cloud">
              <a:avLst/>
            </a:prstGeom>
            <a:solidFill>
              <a:srgbClr val="FFCC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latinLnBrk="1" hangingPunct="1">
                <a:defRPr/>
              </a:pPr>
              <a:r>
                <a:rPr lang="en-US" altLang="ko-KR" sz="1000" smtClean="0">
                  <a:latin typeface="Lucida Sans Unicode" pitchFamily="34" charset="0"/>
                </a:rPr>
                <a:t>Bangkok &amp;</a:t>
              </a:r>
            </a:p>
            <a:p>
              <a:pPr algn="ctr" eaLnBrk="1" latinLnBrk="1" hangingPunct="1">
                <a:defRPr/>
              </a:pPr>
              <a:r>
                <a:rPr lang="en-US" altLang="ko-KR" sz="1000" smtClean="0">
                  <a:latin typeface="Lucida Sans Unicode" pitchFamily="34" charset="0"/>
                </a:rPr>
                <a:t>New Delhi</a:t>
              </a:r>
              <a:endParaRPr lang="ko-KR" altLang="en-US" sz="1000" smtClean="0">
                <a:latin typeface="Lucida Sans Unicode" pitchFamily="34" charset="0"/>
              </a:endParaRPr>
            </a:p>
          </p:txBody>
        </p:sp>
        <p:cxnSp>
          <p:nvCxnSpPr>
            <p:cNvPr id="15" name="직선 연결선 34"/>
            <p:cNvCxnSpPr/>
            <p:nvPr/>
          </p:nvCxnSpPr>
          <p:spPr bwMode="auto">
            <a:xfrm>
              <a:off x="6753708" y="4680554"/>
              <a:ext cx="0" cy="720657"/>
            </a:xfrm>
            <a:prstGeom prst="line">
              <a:avLst/>
            </a:prstGeom>
            <a:ln w="19050">
              <a:solidFill>
                <a:srgbClr val="0000CC"/>
              </a:solidFill>
              <a:prstDash val="solid"/>
              <a:headEnd type="none" w="med" len="med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99" name="모서리가 둥근 직사각형 38"/>
            <p:cNvSpPr>
              <a:spLocks noChangeArrowheads="1"/>
            </p:cNvSpPr>
            <p:nvPr/>
          </p:nvSpPr>
          <p:spPr bwMode="auto">
            <a:xfrm>
              <a:off x="5385048" y="4248514"/>
              <a:ext cx="864096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marL="182563" indent="-182563"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itchFamily="34" charset="0"/>
                <a:buChar char="◦"/>
                <a:defRPr sz="2300"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eaLnBrk="1" hangingPunct="1">
                <a:lnSpc>
                  <a:spcPts val="1800"/>
                </a:lnSpc>
                <a:spcBef>
                  <a:spcPct val="0"/>
                </a:spcBef>
                <a:buClrTx/>
                <a:buSzPct val="70000"/>
                <a:buFontTx/>
                <a:buNone/>
              </a:pPr>
              <a:r>
                <a:rPr lang="en-US" altLang="ko-KR" sz="1000" b="1" i="1">
                  <a:latin typeface="Malgun Gothic" pitchFamily="34" charset="-127"/>
                </a:rPr>
                <a:t>Telephone</a:t>
              </a:r>
            </a:p>
          </p:txBody>
        </p:sp>
        <p:sp>
          <p:nvSpPr>
            <p:cNvPr id="15400" name="모서리가 둥근 직사각형 38"/>
            <p:cNvSpPr>
              <a:spLocks noChangeArrowheads="1"/>
            </p:cNvSpPr>
            <p:nvPr/>
          </p:nvSpPr>
          <p:spPr bwMode="auto">
            <a:xfrm>
              <a:off x="5385048" y="5400642"/>
              <a:ext cx="864096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marL="182563" indent="-182563"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itchFamily="34" charset="0"/>
                <a:buChar char="◦"/>
                <a:defRPr sz="2300"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eaLnBrk="1" hangingPunct="1">
                <a:lnSpc>
                  <a:spcPts val="1800"/>
                </a:lnSpc>
                <a:spcBef>
                  <a:spcPct val="0"/>
                </a:spcBef>
                <a:buClrTx/>
                <a:buSzPct val="70000"/>
                <a:buFontTx/>
                <a:buNone/>
              </a:pPr>
              <a:r>
                <a:rPr lang="en-US" altLang="ko-KR" sz="1000" b="1" i="1">
                  <a:latin typeface="Malgun Gothic" pitchFamily="34" charset="-127"/>
                </a:rPr>
                <a:t>Telephone</a:t>
              </a:r>
            </a:p>
          </p:txBody>
        </p:sp>
        <p:sp>
          <p:nvSpPr>
            <p:cNvPr id="15401" name="모서리가 둥근 직사각형 38"/>
            <p:cNvSpPr>
              <a:spLocks noChangeArrowheads="1"/>
            </p:cNvSpPr>
            <p:nvPr/>
          </p:nvSpPr>
          <p:spPr bwMode="auto">
            <a:xfrm>
              <a:off x="6709767" y="4869160"/>
              <a:ext cx="1224136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marL="182563" indent="-182563"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itchFamily="34" charset="0"/>
                <a:buChar char="◦"/>
                <a:defRPr sz="2300"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eaLnBrk="1" hangingPunct="1">
                <a:lnSpc>
                  <a:spcPts val="1800"/>
                </a:lnSpc>
                <a:spcBef>
                  <a:spcPct val="0"/>
                </a:spcBef>
                <a:buClrTx/>
                <a:buSzPct val="70000"/>
                <a:buFontTx/>
                <a:buNone/>
              </a:pPr>
              <a:r>
                <a:rPr lang="en-US" altLang="ko-KR" sz="1000" b="1" i="1">
                  <a:solidFill>
                    <a:srgbClr val="3717F5"/>
                  </a:solidFill>
                  <a:latin typeface="Malgun Gothic" pitchFamily="34" charset="-127"/>
                </a:rPr>
                <a:t>IP/VPN(Internet)</a:t>
              </a:r>
            </a:p>
          </p:txBody>
        </p:sp>
        <p:sp>
          <p:nvSpPr>
            <p:cNvPr id="40" name="Freeform 27"/>
            <p:cNvSpPr>
              <a:spLocks/>
            </p:cNvSpPr>
            <p:nvPr/>
          </p:nvSpPr>
          <p:spPr bwMode="auto">
            <a:xfrm rot="1864883">
              <a:off x="7467068" y="4375575"/>
              <a:ext cx="543593" cy="184666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726" y="182"/>
                </a:cxn>
                <a:cxn ang="0">
                  <a:pos x="544" y="544"/>
                </a:cxn>
                <a:cxn ang="0">
                  <a:pos x="1179" y="0"/>
                </a:cxn>
                <a:cxn ang="0">
                  <a:pos x="499" y="726"/>
                </a:cxn>
                <a:cxn ang="0">
                  <a:pos x="363" y="862"/>
                </a:cxn>
                <a:cxn ang="0">
                  <a:pos x="499" y="499"/>
                </a:cxn>
                <a:cxn ang="0">
                  <a:pos x="0" y="726"/>
                </a:cxn>
              </a:cxnLst>
              <a:rect l="0" t="0" r="r" b="b"/>
              <a:pathLst>
                <a:path w="1179" h="862">
                  <a:moveTo>
                    <a:pt x="0" y="726"/>
                  </a:moveTo>
                  <a:lnTo>
                    <a:pt x="726" y="182"/>
                  </a:lnTo>
                  <a:lnTo>
                    <a:pt x="544" y="544"/>
                  </a:lnTo>
                  <a:lnTo>
                    <a:pt x="1179" y="0"/>
                  </a:lnTo>
                  <a:lnTo>
                    <a:pt x="499" y="726"/>
                  </a:lnTo>
                  <a:lnTo>
                    <a:pt x="363" y="862"/>
                  </a:lnTo>
                  <a:lnTo>
                    <a:pt x="499" y="499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1500000"/>
              </a:camera>
              <a:lightRig rig="threePt" dir="t"/>
            </a:scene3d>
          </p:spPr>
          <p:txBody>
            <a:bodyPr lIns="90000" tIns="0" rIns="90000" bIns="0" anchor="ctr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200">
                <a:latin typeface="+mn-lt"/>
              </a:endParaRPr>
            </a:p>
          </p:txBody>
        </p:sp>
        <p:sp>
          <p:nvSpPr>
            <p:cNvPr id="41" name="Freeform 27"/>
            <p:cNvSpPr>
              <a:spLocks/>
            </p:cNvSpPr>
            <p:nvPr/>
          </p:nvSpPr>
          <p:spPr bwMode="auto">
            <a:xfrm rot="1864883">
              <a:off x="7462877" y="5494936"/>
              <a:ext cx="543593" cy="184666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726" y="182"/>
                </a:cxn>
                <a:cxn ang="0">
                  <a:pos x="544" y="544"/>
                </a:cxn>
                <a:cxn ang="0">
                  <a:pos x="1179" y="0"/>
                </a:cxn>
                <a:cxn ang="0">
                  <a:pos x="499" y="726"/>
                </a:cxn>
                <a:cxn ang="0">
                  <a:pos x="363" y="862"/>
                </a:cxn>
                <a:cxn ang="0">
                  <a:pos x="499" y="499"/>
                </a:cxn>
                <a:cxn ang="0">
                  <a:pos x="0" y="726"/>
                </a:cxn>
              </a:cxnLst>
              <a:rect l="0" t="0" r="r" b="b"/>
              <a:pathLst>
                <a:path w="1179" h="862">
                  <a:moveTo>
                    <a:pt x="0" y="726"/>
                  </a:moveTo>
                  <a:lnTo>
                    <a:pt x="726" y="182"/>
                  </a:lnTo>
                  <a:lnTo>
                    <a:pt x="544" y="544"/>
                  </a:lnTo>
                  <a:lnTo>
                    <a:pt x="1179" y="0"/>
                  </a:lnTo>
                  <a:lnTo>
                    <a:pt x="499" y="726"/>
                  </a:lnTo>
                  <a:lnTo>
                    <a:pt x="363" y="862"/>
                  </a:lnTo>
                  <a:lnTo>
                    <a:pt x="499" y="499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1500000"/>
              </a:camera>
              <a:lightRig rig="threePt" dir="t"/>
            </a:scene3d>
          </p:spPr>
          <p:txBody>
            <a:bodyPr lIns="90000" tIns="0" rIns="90000" bIns="0" anchor="ctr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200">
                <a:latin typeface="+mn-lt"/>
              </a:endParaRPr>
            </a:p>
          </p:txBody>
        </p:sp>
        <p:sp>
          <p:nvSpPr>
            <p:cNvPr id="15404" name="모서리가 둥근 직사각형 38"/>
            <p:cNvSpPr>
              <a:spLocks noChangeArrowheads="1"/>
            </p:cNvSpPr>
            <p:nvPr/>
          </p:nvSpPr>
          <p:spPr bwMode="auto">
            <a:xfrm>
              <a:off x="7545288" y="4157456"/>
              <a:ext cx="432048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marL="182563" indent="-182563"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itchFamily="34" charset="0"/>
                <a:buChar char="◦"/>
                <a:defRPr sz="2300"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eaLnBrk="1" hangingPunct="1">
                <a:lnSpc>
                  <a:spcPts val="1800"/>
                </a:lnSpc>
                <a:spcBef>
                  <a:spcPct val="0"/>
                </a:spcBef>
                <a:buClrTx/>
                <a:buSzPct val="70000"/>
                <a:buFontTx/>
                <a:buNone/>
              </a:pPr>
              <a:r>
                <a:rPr lang="en-US" altLang="ko-KR" sz="1000" b="1" i="1">
                  <a:solidFill>
                    <a:srgbClr val="FF0000"/>
                  </a:solidFill>
                  <a:latin typeface="Malgun Gothic" pitchFamily="34" charset="-127"/>
                </a:rPr>
                <a:t>GTS</a:t>
              </a:r>
            </a:p>
          </p:txBody>
        </p:sp>
        <p:sp>
          <p:nvSpPr>
            <p:cNvPr id="15405" name="모서리가 둥근 직사각형 38"/>
            <p:cNvSpPr>
              <a:spLocks noChangeArrowheads="1"/>
            </p:cNvSpPr>
            <p:nvPr/>
          </p:nvSpPr>
          <p:spPr bwMode="auto">
            <a:xfrm>
              <a:off x="7545288" y="5256626"/>
              <a:ext cx="432048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marL="182563" indent="-182563"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itchFamily="34" charset="0"/>
                <a:buChar char="◦"/>
                <a:defRPr sz="2300"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eaLnBrk="1" hangingPunct="1">
                <a:lnSpc>
                  <a:spcPts val="1800"/>
                </a:lnSpc>
                <a:spcBef>
                  <a:spcPct val="0"/>
                </a:spcBef>
                <a:buClrTx/>
                <a:buSzPct val="70000"/>
                <a:buFontTx/>
                <a:buNone/>
              </a:pPr>
              <a:r>
                <a:rPr lang="en-US" altLang="ko-KR" sz="1000" b="1" i="1">
                  <a:solidFill>
                    <a:srgbClr val="FF0000"/>
                  </a:solidFill>
                  <a:latin typeface="Malgun Gothic" pitchFamily="34" charset="-127"/>
                </a:rPr>
                <a:t>GTS</a:t>
              </a:r>
            </a:p>
          </p:txBody>
        </p:sp>
        <p:sp>
          <p:nvSpPr>
            <p:cNvPr id="44" name="Freeform 27"/>
            <p:cNvSpPr>
              <a:spLocks/>
            </p:cNvSpPr>
            <p:nvPr/>
          </p:nvSpPr>
          <p:spPr bwMode="auto">
            <a:xfrm rot="3017395">
              <a:off x="5435459" y="4044615"/>
              <a:ext cx="695816" cy="184666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726" y="182"/>
                </a:cxn>
                <a:cxn ang="0">
                  <a:pos x="544" y="544"/>
                </a:cxn>
                <a:cxn ang="0">
                  <a:pos x="1179" y="0"/>
                </a:cxn>
                <a:cxn ang="0">
                  <a:pos x="499" y="726"/>
                </a:cxn>
                <a:cxn ang="0">
                  <a:pos x="363" y="862"/>
                </a:cxn>
                <a:cxn ang="0">
                  <a:pos x="499" y="499"/>
                </a:cxn>
                <a:cxn ang="0">
                  <a:pos x="0" y="726"/>
                </a:cxn>
              </a:cxnLst>
              <a:rect l="0" t="0" r="r" b="b"/>
              <a:pathLst>
                <a:path w="1179" h="862">
                  <a:moveTo>
                    <a:pt x="0" y="726"/>
                  </a:moveTo>
                  <a:lnTo>
                    <a:pt x="726" y="182"/>
                  </a:lnTo>
                  <a:lnTo>
                    <a:pt x="544" y="544"/>
                  </a:lnTo>
                  <a:lnTo>
                    <a:pt x="1179" y="0"/>
                  </a:lnTo>
                  <a:lnTo>
                    <a:pt x="499" y="726"/>
                  </a:lnTo>
                  <a:lnTo>
                    <a:pt x="363" y="862"/>
                  </a:lnTo>
                  <a:lnTo>
                    <a:pt x="499" y="499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1500000"/>
              </a:camera>
              <a:lightRig rig="threePt" dir="t"/>
            </a:scene3d>
          </p:spPr>
          <p:txBody>
            <a:bodyPr lIns="90000" tIns="0" rIns="90000" bIns="0" anchor="ctr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200">
                <a:latin typeface="+mn-lt"/>
              </a:endParaRPr>
            </a:p>
          </p:txBody>
        </p:sp>
        <p:sp>
          <p:nvSpPr>
            <p:cNvPr id="15407" name="모서리가 둥근 직사각형 38"/>
            <p:cNvSpPr>
              <a:spLocks noChangeArrowheads="1"/>
            </p:cNvSpPr>
            <p:nvPr/>
          </p:nvSpPr>
          <p:spPr bwMode="auto">
            <a:xfrm>
              <a:off x="5671939" y="3816466"/>
              <a:ext cx="504056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marL="182563" indent="-182563"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itchFamily="34" charset="0"/>
                <a:buChar char="◦"/>
                <a:defRPr sz="2300"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eaLnBrk="1" hangingPunct="1">
                <a:lnSpc>
                  <a:spcPts val="1800"/>
                </a:lnSpc>
                <a:spcBef>
                  <a:spcPct val="0"/>
                </a:spcBef>
                <a:buClrTx/>
                <a:buSzPct val="70000"/>
                <a:buFontTx/>
                <a:buNone/>
              </a:pPr>
              <a:r>
                <a:rPr lang="en-US" altLang="ko-KR" sz="1000" b="1" i="1">
                  <a:solidFill>
                    <a:srgbClr val="FF0000"/>
                  </a:solidFill>
                  <a:latin typeface="Malgun Gothic" pitchFamily="34" charset="-127"/>
                </a:rPr>
                <a:t>SSB</a:t>
              </a:r>
            </a:p>
          </p:txBody>
        </p:sp>
        <p:sp>
          <p:nvSpPr>
            <p:cNvPr id="46" name="Freeform 27"/>
            <p:cNvSpPr>
              <a:spLocks/>
            </p:cNvSpPr>
            <p:nvPr/>
          </p:nvSpPr>
          <p:spPr bwMode="auto">
            <a:xfrm rot="3017395">
              <a:off x="5436600" y="5208227"/>
              <a:ext cx="695816" cy="184666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726" y="182"/>
                </a:cxn>
                <a:cxn ang="0">
                  <a:pos x="544" y="544"/>
                </a:cxn>
                <a:cxn ang="0">
                  <a:pos x="1179" y="0"/>
                </a:cxn>
                <a:cxn ang="0">
                  <a:pos x="499" y="726"/>
                </a:cxn>
                <a:cxn ang="0">
                  <a:pos x="363" y="862"/>
                </a:cxn>
                <a:cxn ang="0">
                  <a:pos x="499" y="499"/>
                </a:cxn>
                <a:cxn ang="0">
                  <a:pos x="0" y="726"/>
                </a:cxn>
              </a:cxnLst>
              <a:rect l="0" t="0" r="r" b="b"/>
              <a:pathLst>
                <a:path w="1179" h="862">
                  <a:moveTo>
                    <a:pt x="0" y="726"/>
                  </a:moveTo>
                  <a:lnTo>
                    <a:pt x="726" y="182"/>
                  </a:lnTo>
                  <a:lnTo>
                    <a:pt x="544" y="544"/>
                  </a:lnTo>
                  <a:lnTo>
                    <a:pt x="1179" y="0"/>
                  </a:lnTo>
                  <a:lnTo>
                    <a:pt x="499" y="726"/>
                  </a:lnTo>
                  <a:lnTo>
                    <a:pt x="363" y="862"/>
                  </a:lnTo>
                  <a:lnTo>
                    <a:pt x="499" y="499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>
                <a:rot lat="0" lon="0" rev="1500000"/>
              </a:camera>
              <a:lightRig rig="threePt" dir="t"/>
            </a:scene3d>
          </p:spPr>
          <p:txBody>
            <a:bodyPr lIns="90000" tIns="0" rIns="90000" bIns="0" anchor="ctr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200">
                <a:latin typeface="+mn-lt"/>
              </a:endParaRPr>
            </a:p>
          </p:txBody>
        </p:sp>
        <p:sp>
          <p:nvSpPr>
            <p:cNvPr id="15409" name="모서리가 둥근 직사각형 38"/>
            <p:cNvSpPr>
              <a:spLocks noChangeArrowheads="1"/>
            </p:cNvSpPr>
            <p:nvPr/>
          </p:nvSpPr>
          <p:spPr bwMode="auto">
            <a:xfrm>
              <a:off x="5673080" y="4980078"/>
              <a:ext cx="504056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marL="182563" indent="-182563"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itchFamily="34" charset="0"/>
                <a:buChar char="◦"/>
                <a:defRPr sz="2300"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eaLnBrk="1" hangingPunct="1">
                <a:lnSpc>
                  <a:spcPts val="1800"/>
                </a:lnSpc>
                <a:spcBef>
                  <a:spcPct val="0"/>
                </a:spcBef>
                <a:buClrTx/>
                <a:buSzPct val="70000"/>
                <a:buFontTx/>
                <a:buNone/>
              </a:pPr>
              <a:r>
                <a:rPr lang="en-US" altLang="ko-KR" sz="1000" b="1" i="1">
                  <a:solidFill>
                    <a:srgbClr val="FF0000"/>
                  </a:solidFill>
                  <a:latin typeface="Malgun Gothic" pitchFamily="34" charset="-127"/>
                </a:rPr>
                <a:t>SSB</a:t>
              </a:r>
            </a:p>
          </p:txBody>
        </p:sp>
        <p:sp>
          <p:nvSpPr>
            <p:cNvPr id="16" name="직사각형 21"/>
            <p:cNvSpPr/>
            <p:nvPr/>
          </p:nvSpPr>
          <p:spPr>
            <a:xfrm>
              <a:off x="6321914" y="4248795"/>
              <a:ext cx="1079485" cy="431759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latinLnBrk="1" hangingPunct="1">
                <a:defRPr/>
              </a:pPr>
              <a:r>
                <a:rPr lang="en-US" altLang="ko-KR" sz="1000" smtClean="0">
                  <a:latin typeface="Lucida Sans Unicode" pitchFamily="34" charset="0"/>
                </a:rPr>
                <a:t>Main Center</a:t>
              </a:r>
            </a:p>
            <a:p>
              <a:pPr algn="ctr" eaLnBrk="1" latinLnBrk="1" hangingPunct="1">
                <a:defRPr/>
              </a:pPr>
              <a:r>
                <a:rPr lang="en-US" altLang="ko-KR" sz="1000" smtClean="0">
                  <a:latin typeface="Lucida Sans Unicode" pitchFamily="34" charset="0"/>
                </a:rPr>
                <a:t>(NayPyiTaw)</a:t>
              </a:r>
              <a:endParaRPr lang="ko-KR" altLang="en-US" sz="1000" smtClean="0">
                <a:latin typeface="Lucida Sans Unicode" pitchFamily="34" charset="0"/>
              </a:endParaRPr>
            </a:p>
          </p:txBody>
        </p:sp>
        <p:sp>
          <p:nvSpPr>
            <p:cNvPr id="17" name="직사각형 22"/>
            <p:cNvSpPr/>
            <p:nvPr/>
          </p:nvSpPr>
          <p:spPr>
            <a:xfrm>
              <a:off x="6321914" y="5401211"/>
              <a:ext cx="1079485" cy="431759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latinLnBrk="1" hangingPunct="1">
                <a:defRPr/>
              </a:pPr>
              <a:r>
                <a:rPr lang="en-US" altLang="ko-KR" sz="1000" smtClean="0">
                  <a:latin typeface="Lucida Sans Unicode" pitchFamily="34" charset="0"/>
                </a:rPr>
                <a:t>Backup Center</a:t>
              </a:r>
            </a:p>
            <a:p>
              <a:pPr algn="ctr" eaLnBrk="1" latinLnBrk="1" hangingPunct="1">
                <a:defRPr/>
              </a:pPr>
              <a:r>
                <a:rPr lang="en-US" altLang="ko-KR" sz="1000" smtClean="0">
                  <a:latin typeface="Lucida Sans Unicode" pitchFamily="34" charset="0"/>
                </a:rPr>
                <a:t>(Yangon)</a:t>
              </a:r>
              <a:endParaRPr lang="ko-KR" altLang="en-US" sz="1000" smtClean="0">
                <a:latin typeface="Lucida Sans Unicode" pitchFamily="34" charset="0"/>
              </a:endParaRPr>
            </a:p>
          </p:txBody>
        </p:sp>
      </p:grpSp>
      <p:pic>
        <p:nvPicPr>
          <p:cNvPr id="645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961" t="47221" r="35550" b="48208"/>
          <a:stretch/>
        </p:blipFill>
        <p:spPr bwMode="auto">
          <a:xfrm>
            <a:off x="3563938" y="2850369"/>
            <a:ext cx="359918" cy="36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060" t="73265" r="42728" b="23210"/>
          <a:stretch/>
        </p:blipFill>
        <p:spPr bwMode="auto">
          <a:xfrm>
            <a:off x="3544581" y="2508934"/>
            <a:ext cx="287782" cy="2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GIS\DM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06" r="36441" b="175"/>
          <a:stretch/>
        </p:blipFill>
        <p:spPr bwMode="auto">
          <a:xfrm>
            <a:off x="0" y="690941"/>
            <a:ext cx="2622756" cy="518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26" t="61794" r="91147" b="34174"/>
          <a:stretch/>
        </p:blipFill>
        <p:spPr bwMode="auto">
          <a:xfrm>
            <a:off x="3618536" y="3212976"/>
            <a:ext cx="250722" cy="29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72" t="57964" r="90807" b="38608"/>
          <a:stretch/>
        </p:blipFill>
        <p:spPr bwMode="auto">
          <a:xfrm>
            <a:off x="3563888" y="4114380"/>
            <a:ext cx="353963" cy="25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3671095" y="3789040"/>
            <a:ext cx="72802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52" y="5346429"/>
            <a:ext cx="2198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AWOS(JICA) 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2419" y="5921514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17AWOS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(RIMES-AGRO) 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2965" y="594360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AWOS</a:t>
            </a:r>
          </a:p>
          <a:p>
            <a:pPr algn="ctr"/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DMH)</a:t>
            </a:r>
            <a:endParaRPr lang="en-US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0" y="5983069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AWOS</a:t>
            </a:r>
          </a:p>
          <a:p>
            <a:pPr algn="ctr"/>
            <a:r>
              <a:rPr lang="en-US" sz="1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CMA </a:t>
            </a:r>
            <a:endParaRPr lang="en-US" sz="1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D:\GIS\17AG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837" t="-595" r="36891" b="595"/>
          <a:stretch/>
        </p:blipFill>
        <p:spPr bwMode="auto">
          <a:xfrm>
            <a:off x="4603682" y="1288450"/>
            <a:ext cx="2291548" cy="470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GIS\8ARMIC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22" r="36712"/>
          <a:stretch/>
        </p:blipFill>
        <p:spPr bwMode="auto">
          <a:xfrm>
            <a:off x="2339752" y="869582"/>
            <a:ext cx="2335337" cy="47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zapya\photo\IMG_20150328_065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4203" y="4638179"/>
            <a:ext cx="1029685" cy="131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GIS\30AWO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22" t="598" r="36474"/>
          <a:stretch/>
        </p:blipFill>
        <p:spPr bwMode="auto">
          <a:xfrm>
            <a:off x="-1" y="497624"/>
            <a:ext cx="2339753" cy="482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095094" y="116632"/>
            <a:ext cx="6098657" cy="523220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yanmar2" pitchFamily="34" charset="0"/>
                <a:cs typeface="Myanmar2" pitchFamily="34" charset="0"/>
              </a:rPr>
              <a:t>Network of AWOS in </a:t>
            </a:r>
            <a:r>
              <a:rPr lang="en-US" sz="2400" b="1" dirty="0" smtClean="0">
                <a:solidFill>
                  <a:schemeClr val="bg1"/>
                </a:solidFill>
                <a:latin typeface="Myanmar2" pitchFamily="34" charset="0"/>
                <a:cs typeface="Myanmar2" pitchFamily="34" charset="0"/>
              </a:rPr>
              <a:t>DMH-Myanmar</a:t>
            </a:r>
            <a:r>
              <a:rPr lang="en-US" sz="2800" b="1" dirty="0" smtClean="0">
                <a:solidFill>
                  <a:schemeClr val="bg1"/>
                </a:solidFill>
                <a:latin typeface="Myanmar2" pitchFamily="34" charset="0"/>
                <a:cs typeface="Myanmar2" pitchFamily="34" charset="0"/>
              </a:rPr>
              <a:t>  </a:t>
            </a:r>
            <a:endParaRPr lang="en-US" sz="2800" b="1" dirty="0">
              <a:solidFill>
                <a:schemeClr val="bg1"/>
              </a:solidFill>
              <a:latin typeface="Myanmar2" pitchFamily="34" charset="0"/>
              <a:cs typeface="Myanmar2" pitchFamily="34" charset="0"/>
            </a:endParaRPr>
          </a:p>
        </p:txBody>
      </p:sp>
      <p:pic>
        <p:nvPicPr>
          <p:cNvPr id="4101" name="Picture 5" descr="D:\GIS\5cm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12" r="35906"/>
          <a:stretch/>
        </p:blipFill>
        <p:spPr bwMode="auto">
          <a:xfrm>
            <a:off x="6831315" y="1483221"/>
            <a:ext cx="2372940" cy="454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406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3352800" cy="533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 smtClean="0"/>
              <a:t>Radar Network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6669088" y="457200"/>
            <a:ext cx="2246312" cy="3124200"/>
            <a:chOff x="6669182" y="457200"/>
            <a:chExt cx="2246218" cy="3124843"/>
          </a:xfrm>
        </p:grpSpPr>
        <p:pic>
          <p:nvPicPr>
            <p:cNvPr id="3091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69182" y="457200"/>
              <a:ext cx="1941418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2" name="Rectangle 98"/>
            <p:cNvSpPr>
              <a:spLocks noChangeArrowheads="1"/>
            </p:cNvSpPr>
            <p:nvPr/>
          </p:nvSpPr>
          <p:spPr bwMode="auto">
            <a:xfrm>
              <a:off x="6934200" y="3200400"/>
              <a:ext cx="1981200" cy="38164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lnSpc>
                  <a:spcPct val="94000"/>
                </a:lnSpc>
              </a:pPr>
              <a:r>
                <a:rPr lang="en-US" altLang="ja-JP" sz="2000" i="1" dirty="0">
                  <a:solidFill>
                    <a:srgbClr val="0000FF"/>
                  </a:solidFill>
                  <a:latin typeface="Arial" pitchFamily="34" charset="0"/>
                  <a:ea typeface="ＭＳ 明朝" pitchFamily="17" charset="-128"/>
                </a:rPr>
                <a:t>Mandalay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990600" y="3898900"/>
            <a:ext cx="4040188" cy="2617788"/>
            <a:chOff x="990600" y="3898900"/>
            <a:chExt cx="4040722" cy="2617164"/>
          </a:xfrm>
        </p:grpSpPr>
        <p:pic>
          <p:nvPicPr>
            <p:cNvPr id="3089" name="Picture 8"/>
            <p:cNvPicPr>
              <a:picLocks noChangeAspect="1"/>
            </p:cNvPicPr>
            <p:nvPr/>
          </p:nvPicPr>
          <p:blipFill>
            <a:blip r:embed="rId5"/>
            <a:srcRect t="18507"/>
            <a:stretch>
              <a:fillRect/>
            </a:stretch>
          </p:blipFill>
          <p:spPr bwMode="auto">
            <a:xfrm>
              <a:off x="990600" y="3898900"/>
              <a:ext cx="4040722" cy="2235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0" name="Rectangle 98"/>
            <p:cNvSpPr>
              <a:spLocks noChangeArrowheads="1"/>
            </p:cNvSpPr>
            <p:nvPr/>
          </p:nvSpPr>
          <p:spPr bwMode="auto">
            <a:xfrm>
              <a:off x="1891239" y="6134421"/>
              <a:ext cx="1981200" cy="38164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lnSpc>
                  <a:spcPct val="94000"/>
                </a:lnSpc>
              </a:pPr>
              <a:r>
                <a:rPr lang="en-US" altLang="ja-JP" sz="2000" i="1">
                  <a:solidFill>
                    <a:srgbClr val="0000FF"/>
                  </a:solidFill>
                  <a:latin typeface="Arial" pitchFamily="34" charset="0"/>
                  <a:ea typeface="ＭＳ 明朝" pitchFamily="17" charset="-128"/>
                </a:rPr>
                <a:t>Nay Pyi Taw</a:t>
              </a: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3952875" y="493713"/>
            <a:ext cx="1420813" cy="573087"/>
            <a:chOff x="3952875" y="493005"/>
            <a:chExt cx="1420146" cy="573795"/>
          </a:xfrm>
        </p:grpSpPr>
        <p:pic>
          <p:nvPicPr>
            <p:cNvPr id="3086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328" y="493005"/>
              <a:ext cx="860693" cy="573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074" name="Object 11"/>
            <p:cNvGraphicFramePr>
              <a:graphicFrameLocks noChangeAspect="1"/>
            </p:cNvGraphicFramePr>
            <p:nvPr/>
          </p:nvGraphicFramePr>
          <p:xfrm>
            <a:off x="3952875" y="493005"/>
            <a:ext cx="542925" cy="285750"/>
          </p:xfrm>
          <a:graphic>
            <a:graphicData uri="http://schemas.openxmlformats.org/presentationml/2006/ole">
              <p:oleObj spid="_x0000_s2050" name="Visio" r:id="rId7" imgW="542797" imgH="285860" progId="Visio.Drawing.11">
                <p:link updateAutomatic="1"/>
              </p:oleObj>
            </a:graphicData>
          </a:graphic>
        </p:graphicFrame>
      </p:grp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H="1">
            <a:off x="3179763" y="838200"/>
            <a:ext cx="1331912" cy="914400"/>
          </a:xfrm>
          <a:prstGeom prst="line">
            <a:avLst/>
          </a:prstGeom>
          <a:noFill/>
          <a:ln w="25400" algn="ctr">
            <a:solidFill>
              <a:srgbClr val="0000FF"/>
            </a:solidFill>
            <a:prstDash val="sysDash"/>
            <a:round/>
            <a:headEnd/>
            <a:tailEnd/>
          </a:ln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 flipH="1">
            <a:off x="3846513" y="1066800"/>
            <a:ext cx="855662" cy="2705100"/>
          </a:xfrm>
          <a:prstGeom prst="line">
            <a:avLst/>
          </a:prstGeom>
          <a:noFill/>
          <a:ln w="25400" algn="ctr">
            <a:solidFill>
              <a:srgbClr val="0000FF"/>
            </a:solidFill>
            <a:prstDash val="sysDash"/>
            <a:round/>
            <a:headEnd/>
            <a:tailEnd/>
          </a:ln>
        </p:spPr>
      </p:cxnSp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 flipH="1" flipV="1">
            <a:off x="5373688" y="838200"/>
            <a:ext cx="1179512" cy="914400"/>
          </a:xfrm>
          <a:prstGeom prst="line">
            <a:avLst/>
          </a:prstGeom>
          <a:noFill/>
          <a:ln w="25400" algn="ctr">
            <a:solidFill>
              <a:srgbClr val="0000FF"/>
            </a:solidFill>
            <a:prstDash val="sysDash"/>
            <a:round/>
            <a:headEnd/>
            <a:tailEnd/>
          </a:ln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5106988" y="1066800"/>
            <a:ext cx="855662" cy="1676400"/>
          </a:xfrm>
          <a:prstGeom prst="line">
            <a:avLst/>
          </a:prstGeom>
          <a:noFill/>
          <a:ln w="25400" algn="ctr">
            <a:solidFill>
              <a:srgbClr val="0000FF"/>
            </a:solidFill>
            <a:prstDash val="sysDash"/>
            <a:round/>
            <a:headEnd/>
            <a:tailEnd/>
          </a:ln>
        </p:spPr>
      </p:cxnSp>
      <p:sp>
        <p:nvSpPr>
          <p:cNvPr id="5" name="Rectangle 98"/>
          <p:cNvSpPr>
            <a:spLocks noChangeArrowheads="1"/>
          </p:cNvSpPr>
          <p:nvPr/>
        </p:nvSpPr>
        <p:spPr bwMode="auto">
          <a:xfrm>
            <a:off x="381000" y="3352800"/>
            <a:ext cx="1981200" cy="381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94000"/>
              </a:lnSpc>
            </a:pPr>
            <a:r>
              <a:rPr lang="en-US" altLang="ja-JP" sz="2000" i="1" dirty="0" smtClean="0">
                <a:solidFill>
                  <a:srgbClr val="0000FF"/>
                </a:solidFill>
                <a:latin typeface="Arial" pitchFamily="34" charset="0"/>
                <a:ea typeface="ＭＳ 明朝" pitchFamily="17" charset="-128"/>
              </a:rPr>
              <a:t>Yangon</a:t>
            </a:r>
            <a:endParaRPr lang="en-US" altLang="ja-JP" sz="2000" i="1" dirty="0">
              <a:solidFill>
                <a:srgbClr val="0000FF"/>
              </a:solidFill>
              <a:latin typeface="Arial" pitchFamily="34" charset="0"/>
              <a:ea typeface="ＭＳ 明朝" pitchFamily="17" charset="-128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00" y="3552834"/>
            <a:ext cx="1981200" cy="244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 descr="C:\Users\tin\Desktop\viber image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84" t="1" r="4796" b="-272"/>
          <a:stretch/>
        </p:blipFill>
        <p:spPr bwMode="auto">
          <a:xfrm>
            <a:off x="381000" y="838200"/>
            <a:ext cx="2057400" cy="25717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98"/>
          <p:cNvSpPr>
            <a:spLocks noChangeArrowheads="1"/>
          </p:cNvSpPr>
          <p:nvPr/>
        </p:nvSpPr>
        <p:spPr bwMode="auto">
          <a:xfrm>
            <a:off x="5410200" y="6096000"/>
            <a:ext cx="1981200" cy="381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94000"/>
              </a:lnSpc>
            </a:pPr>
            <a:r>
              <a:rPr lang="en-US" altLang="ja-JP" sz="2000" i="1" dirty="0" err="1">
                <a:solidFill>
                  <a:srgbClr val="0000FF"/>
                </a:solidFill>
                <a:latin typeface="Arial" pitchFamily="34" charset="0"/>
                <a:ea typeface="ＭＳ 明朝" pitchFamily="17" charset="-128"/>
              </a:rPr>
              <a:t>Kyauk</a:t>
            </a:r>
            <a:r>
              <a:rPr lang="en-US" altLang="ja-JP" sz="2000" i="1" dirty="0">
                <a:solidFill>
                  <a:srgbClr val="0000FF"/>
                </a:solidFill>
                <a:latin typeface="Arial" pitchFamily="34" charset="0"/>
                <a:ea typeface="ＭＳ 明朝" pitchFamily="17" charset="-128"/>
              </a:rPr>
              <a:t> </a:t>
            </a:r>
            <a:r>
              <a:rPr lang="en-US" altLang="ja-JP" sz="2000" i="1" dirty="0" err="1">
                <a:solidFill>
                  <a:srgbClr val="0000FF"/>
                </a:solidFill>
                <a:latin typeface="Arial" pitchFamily="34" charset="0"/>
                <a:ea typeface="ＭＳ 明朝" pitchFamily="17" charset="-128"/>
              </a:rPr>
              <a:t>Phyu</a:t>
            </a:r>
            <a:endParaRPr lang="en-US" altLang="ja-JP" sz="2000" i="1" dirty="0">
              <a:solidFill>
                <a:srgbClr val="0000FF"/>
              </a:solidFill>
              <a:latin typeface="Arial" pitchFamily="34" charset="0"/>
              <a:ea typeface="ＭＳ 明朝" pitchFamily="1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ChangeArrowheads="1"/>
          </p:cNvSpPr>
          <p:nvPr/>
        </p:nvSpPr>
        <p:spPr bwMode="auto">
          <a:xfrm>
            <a:off x="2175478" y="87015"/>
            <a:ext cx="4484754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n>
                  <a:solidFill>
                    <a:srgbClr val="99FF33"/>
                  </a:solidFill>
                </a:ln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Climate Information Timeline </a:t>
            </a:r>
          </a:p>
        </p:txBody>
      </p:sp>
      <p:graphicFrame>
        <p:nvGraphicFramePr>
          <p:cNvPr id="14406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9277362"/>
              </p:ext>
            </p:extLst>
          </p:nvPr>
        </p:nvGraphicFramePr>
        <p:xfrm>
          <a:off x="72009" y="637747"/>
          <a:ext cx="8964487" cy="595960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32168"/>
                <a:gridCol w="2918831"/>
                <a:gridCol w="3213488"/>
              </a:tblGrid>
              <a:tr h="314228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Type of Forecast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Time of Issuance</a:t>
                      </a:r>
                      <a:endParaRPr kumimoji="1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Forecast Validity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</a:tr>
              <a:tr h="530252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Daily  Weather  Forecast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7:00Am/12:00noom/2:00pm/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4:00pm/7:00pm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anchorCtr="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24 hours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</a:tr>
              <a:tr h="381020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Sea Route Forecast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10:30 Am/1:30Pm</a:t>
                      </a:r>
                      <a:endParaRPr kumimoji="0" lang="nb-NO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anchorCtr="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24 hours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</a:tr>
              <a:tr h="518187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Special weather forecast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As per request and weather conditions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Depend on duration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</a:tr>
              <a:tr h="325455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Cyclone/surge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24-36 Hr before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-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</a:tr>
              <a:tr h="431822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Untimely Rainfall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Weather disturbance....</a:t>
                      </a:r>
                      <a:endParaRPr kumimoji="0" lang="nb-NO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-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</a:tr>
              <a:tr h="360382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Strong Wind Warning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March (15)(31)/April(1)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Pre Monsoon Period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</a:tr>
              <a:tr h="360382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significant day &amp; night temperature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If necessary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-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</a:tr>
              <a:tr h="360382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Heavy Rainfall/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Scarcity Rainfall Warning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If necessary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-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</a:tr>
              <a:tr h="360382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New Records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(Rainfall/Max/Min)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when new record occur..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-</a:t>
                      </a:r>
                      <a:endParaRPr kumimoji="0" lang="nb-NO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2" marB="45722" anchor="ctr" horzOverflow="overflow"/>
                </a:tc>
              </a:tr>
              <a:tr h="360382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ucida Fax" panose="02060602050505020204" pitchFamily="18" charset="0"/>
                        </a:rPr>
                        <a:t>(10)Day Weather Forecast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Lucida Fax" panose="02060602050505020204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ucida Fax" panose="02060602050505020204" pitchFamily="18" charset="0"/>
                        </a:rPr>
                        <a:t>Every Month of 8/18/28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Lucida Fax" panose="02060602050505020204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ucida Fax" panose="02060602050505020204" pitchFamily="18" charset="0"/>
                        </a:rPr>
                        <a:t>(10)Days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Lucida Fax" panose="02060602050505020204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</a:tr>
              <a:tr h="360382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ucida Fax" panose="02060602050505020204" pitchFamily="18" charset="0"/>
                        </a:rPr>
                        <a:t>Monthly Weather Forecast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Lucida Fax" panose="02060602050505020204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ucida Fax" panose="02060602050505020204" pitchFamily="18" charset="0"/>
                        </a:rPr>
                        <a:t>Every Month of 28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Lucida Fax" panose="02060602050505020204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ucida Fax" panose="02060602050505020204" pitchFamily="18" charset="0"/>
                        </a:rPr>
                        <a:t>(1) Month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Lucida Fax" panose="02060602050505020204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</a:tr>
              <a:tr h="518187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General Weather Outlook for (SW/NE)Monsoon Season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April 28/October 28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Monsoon Season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</a:tr>
              <a:tr h="304816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Seasonal Weather Forecast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April 28,  June 28, August 28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Tahoma" pitchFamily="34" charset="0"/>
                        <a:buNone/>
                        <a:tabLst/>
                      </a:pPr>
                      <a:r>
                        <a:rPr kumimoji="1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Early, Peak, Late  Monsoon</a:t>
                      </a:r>
                      <a:endParaRPr kumimoji="1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ourier"/>
                        <a:cs typeface="Times New Roman" pitchFamily="18" charset="0"/>
                      </a:endParaRPr>
                    </a:p>
                  </a:txBody>
                  <a:tcPr marT="45722" marB="45722" anchor="ctr" anchorCtr="1" horzOverflow="overflow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 txBox="1">
            <a:spLocks noChangeArrowheads="1"/>
          </p:cNvSpPr>
          <p:nvPr/>
        </p:nvSpPr>
        <p:spPr bwMode="auto">
          <a:xfrm>
            <a:off x="0" y="1052513"/>
            <a:ext cx="432117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5600" indent="-295275">
              <a:lnSpc>
                <a:spcPct val="90000"/>
              </a:lnSpc>
              <a:spcBef>
                <a:spcPct val="20000"/>
              </a:spcBef>
              <a:buClr>
                <a:srgbClr val="800080"/>
              </a:buClr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Cyclone Warning</a:t>
            </a:r>
          </a:p>
          <a:p>
            <a:pPr marL="355600" indent="-295275">
              <a:lnSpc>
                <a:spcPct val="90000"/>
              </a:lnSpc>
              <a:spcBef>
                <a:spcPct val="20000"/>
              </a:spcBef>
              <a:buClr>
                <a:srgbClr val="800080"/>
              </a:buClr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Storm Surge Warning</a:t>
            </a:r>
          </a:p>
          <a:p>
            <a:pPr marL="355600" indent="-295275">
              <a:lnSpc>
                <a:spcPct val="90000"/>
              </a:lnSpc>
              <a:spcBef>
                <a:spcPct val="20000"/>
              </a:spcBef>
              <a:buClr>
                <a:srgbClr val="800080"/>
              </a:buClr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Flood Warning</a:t>
            </a:r>
          </a:p>
          <a:p>
            <a:pPr marL="355600" indent="-295275">
              <a:lnSpc>
                <a:spcPct val="90000"/>
              </a:lnSpc>
              <a:spcBef>
                <a:spcPct val="20000"/>
              </a:spcBef>
              <a:buClr>
                <a:srgbClr val="800080"/>
              </a:buClr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Untimely Rainfall Warning</a:t>
            </a:r>
          </a:p>
          <a:p>
            <a:pPr marL="355600" indent="-295275">
              <a:lnSpc>
                <a:spcPct val="90000"/>
              </a:lnSpc>
              <a:spcBef>
                <a:spcPct val="20000"/>
              </a:spcBef>
              <a:buClr>
                <a:srgbClr val="800080"/>
              </a:buClr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Fog Warning</a:t>
            </a:r>
          </a:p>
          <a:p>
            <a:pPr marL="355600" indent="-295275">
              <a:lnSpc>
                <a:spcPct val="90000"/>
              </a:lnSpc>
              <a:spcBef>
                <a:spcPct val="20000"/>
              </a:spcBef>
              <a:buClr>
                <a:srgbClr val="800080"/>
              </a:buClr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Heavy Rain Warning</a:t>
            </a:r>
          </a:p>
          <a:p>
            <a:pPr marL="355600" indent="-295275">
              <a:lnSpc>
                <a:spcPct val="90000"/>
              </a:lnSpc>
              <a:spcBef>
                <a:spcPct val="20000"/>
              </a:spcBef>
              <a:buClr>
                <a:srgbClr val="800080"/>
              </a:buClr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Aviation weather warning</a:t>
            </a:r>
          </a:p>
          <a:p>
            <a:pPr marL="355600" indent="-295275">
              <a:lnSpc>
                <a:spcPct val="90000"/>
              </a:lnSpc>
              <a:spcBef>
                <a:spcPct val="20000"/>
              </a:spcBef>
              <a:buClr>
                <a:srgbClr val="800080"/>
              </a:buClr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Low flow water level</a:t>
            </a:r>
          </a:p>
          <a:p>
            <a:pPr marL="355600" indent="-295275">
              <a:lnSpc>
                <a:spcPct val="90000"/>
              </a:lnSpc>
              <a:spcBef>
                <a:spcPct val="20000"/>
              </a:spcBef>
              <a:buClr>
                <a:srgbClr val="800080"/>
              </a:buClr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Tsunami</a:t>
            </a:r>
          </a:p>
          <a:p>
            <a:pPr marL="355600" indent="-295275">
              <a:lnSpc>
                <a:spcPct val="90000"/>
              </a:lnSpc>
              <a:spcBef>
                <a:spcPct val="20000"/>
              </a:spcBef>
              <a:buClr>
                <a:srgbClr val="800080"/>
              </a:buClr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Port Warning</a:t>
            </a:r>
          </a:p>
          <a:p>
            <a:pPr marL="355600" indent="-295275">
              <a:lnSpc>
                <a:spcPct val="90000"/>
              </a:lnSpc>
              <a:spcBef>
                <a:spcPct val="20000"/>
              </a:spcBef>
              <a:buClr>
                <a:srgbClr val="800080"/>
              </a:buClr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Squall Warning</a:t>
            </a:r>
          </a:p>
          <a:p>
            <a:pPr marL="355600" indent="-295275">
              <a:lnSpc>
                <a:spcPct val="130000"/>
              </a:lnSpc>
              <a:buClr>
                <a:srgbClr val="3333CC"/>
              </a:buClr>
              <a:buSzPct val="115000"/>
              <a:buFontTx/>
              <a:buChar char="•"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Agro-meteorological Bulletin</a:t>
            </a:r>
          </a:p>
          <a:p>
            <a:pPr marL="355600" indent="-295275">
              <a:lnSpc>
                <a:spcPct val="130000"/>
              </a:lnSpc>
              <a:buClr>
                <a:srgbClr val="3333CC"/>
              </a:buClr>
              <a:buSzPct val="115000"/>
              <a:buFontTx/>
              <a:buChar char="•"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Bay Bulletin</a:t>
            </a:r>
          </a:p>
          <a:p>
            <a:pPr marL="355600" indent="-295275">
              <a:lnSpc>
                <a:spcPct val="130000"/>
              </a:lnSpc>
              <a:buClr>
                <a:srgbClr val="3333CC"/>
              </a:buClr>
              <a:buSzPct val="115000"/>
              <a:buFontTx/>
              <a:buChar char="•"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Flood Bulletin</a:t>
            </a:r>
          </a:p>
          <a:p>
            <a:pPr marL="355600" indent="-295275">
              <a:lnSpc>
                <a:spcPct val="130000"/>
              </a:lnSpc>
              <a:buClr>
                <a:srgbClr val="3333CC"/>
              </a:buClr>
              <a:buSzPct val="115000"/>
              <a:buFontTx/>
              <a:buChar char="•"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Special Weather Bulletin</a:t>
            </a:r>
          </a:p>
          <a:p>
            <a:pPr marL="355600" indent="-295275">
              <a:lnSpc>
                <a:spcPct val="90000"/>
              </a:lnSpc>
              <a:spcBef>
                <a:spcPct val="20000"/>
              </a:spcBef>
              <a:buClr>
                <a:srgbClr val="800080"/>
              </a:buClr>
              <a:buSzPct val="115000"/>
              <a:buFont typeface="Arial" pitchFamily="34" charset="0"/>
              <a:buChar char="•"/>
            </a:pP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Rectangle 4"/>
          <p:cNvSpPr txBox="1">
            <a:spLocks noChangeArrowheads="1"/>
          </p:cNvSpPr>
          <p:nvPr/>
        </p:nvSpPr>
        <p:spPr bwMode="auto">
          <a:xfrm>
            <a:off x="4206875" y="1125538"/>
            <a:ext cx="493712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96875" indent="-396875">
              <a:lnSpc>
                <a:spcPct val="90000"/>
              </a:lnSpc>
              <a:spcBef>
                <a:spcPct val="20000"/>
              </a:spcBef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Daily Weather/water level</a:t>
            </a:r>
          </a:p>
          <a:p>
            <a:pPr marL="396875" indent="-396875">
              <a:lnSpc>
                <a:spcPct val="90000"/>
              </a:lnSpc>
              <a:spcBef>
                <a:spcPct val="20000"/>
              </a:spcBef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Dekad Weather/water level</a:t>
            </a:r>
          </a:p>
          <a:p>
            <a:pPr marL="396875" indent="-396875">
              <a:lnSpc>
                <a:spcPct val="90000"/>
              </a:lnSpc>
              <a:spcBef>
                <a:spcPct val="20000"/>
              </a:spcBef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Monthly Weather/water level</a:t>
            </a:r>
          </a:p>
          <a:p>
            <a:pPr marL="396875" indent="-396875">
              <a:lnSpc>
                <a:spcPct val="90000"/>
              </a:lnSpc>
              <a:spcBef>
                <a:spcPct val="20000"/>
              </a:spcBef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General Weather Outlook for Monsoon season</a:t>
            </a:r>
          </a:p>
          <a:p>
            <a:pPr marL="396875" indent="-396875">
              <a:lnSpc>
                <a:spcPct val="90000"/>
              </a:lnSpc>
              <a:spcBef>
                <a:spcPct val="20000"/>
              </a:spcBef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Seasonal Weather/water level  Forecast</a:t>
            </a:r>
          </a:p>
          <a:p>
            <a:pPr marL="396875" indent="-396875">
              <a:lnSpc>
                <a:spcPct val="90000"/>
              </a:lnSpc>
              <a:spcBef>
                <a:spcPct val="20000"/>
              </a:spcBef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Aviation Weather Forecast</a:t>
            </a:r>
          </a:p>
          <a:p>
            <a:pPr marL="396875" indent="-396875">
              <a:lnSpc>
                <a:spcPct val="90000"/>
              </a:lnSpc>
              <a:spcBef>
                <a:spcPct val="20000"/>
              </a:spcBef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Marine Weather Forecast</a:t>
            </a:r>
          </a:p>
          <a:p>
            <a:pPr marL="396875" indent="-396875">
              <a:lnSpc>
                <a:spcPct val="90000"/>
              </a:lnSpc>
              <a:spcBef>
                <a:spcPct val="20000"/>
              </a:spcBef>
              <a:buSzPct val="115000"/>
              <a:buFont typeface="Arial" pitchFamily="34" charset="0"/>
              <a:buChar char="•"/>
            </a:pPr>
            <a:r>
              <a:rPr lang="en-US" sz="20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Special Forecast</a:t>
            </a:r>
          </a:p>
          <a:p>
            <a:pPr marL="396875" indent="-396875">
              <a:lnSpc>
                <a:spcPct val="130000"/>
              </a:lnSpc>
              <a:buClr>
                <a:srgbClr val="3333CC"/>
              </a:buClr>
              <a:buSzPct val="115000"/>
              <a:buFontTx/>
              <a:buChar char="•"/>
            </a:pPr>
            <a:r>
              <a:rPr lang="en-US" sz="20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Rainfall/Temperature New Records</a:t>
            </a:r>
          </a:p>
          <a:p>
            <a:pPr marL="396875" indent="-396875">
              <a:lnSpc>
                <a:spcPct val="130000"/>
              </a:lnSpc>
              <a:buClr>
                <a:srgbClr val="3333CC"/>
              </a:buClr>
              <a:buSzPct val="115000"/>
              <a:buFontTx/>
              <a:buChar char="•"/>
            </a:pPr>
            <a:r>
              <a:rPr lang="en-US" sz="20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Cyclone News</a:t>
            </a:r>
          </a:p>
          <a:p>
            <a:pPr marL="396875" indent="-396875">
              <a:lnSpc>
                <a:spcPct val="130000"/>
              </a:lnSpc>
              <a:buClr>
                <a:srgbClr val="3333CC"/>
              </a:buClr>
              <a:buSzPct val="115000"/>
              <a:buFontTx/>
              <a:buChar char="•"/>
            </a:pPr>
            <a:r>
              <a:rPr lang="en-US" sz="20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Condition of Southwest Monsoon Onset and withdrawal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1619250" y="188913"/>
            <a:ext cx="5329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/>
              <a:t>Type of </a:t>
            </a:r>
            <a:r>
              <a:rPr lang="en-US" sz="2400" b="1" dirty="0">
                <a:solidFill>
                  <a:srgbClr val="0000FF"/>
                </a:solidFill>
              </a:rPr>
              <a:t>Warning</a:t>
            </a:r>
            <a:r>
              <a:rPr lang="en-US" sz="2400" b="1" dirty="0"/>
              <a:t> and </a:t>
            </a:r>
            <a:r>
              <a:rPr lang="en-US" sz="2400" b="1" dirty="0">
                <a:solidFill>
                  <a:srgbClr val="E95F01"/>
                </a:solidFill>
              </a:rPr>
              <a:t>Forecast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1677</TotalTime>
  <Words>1142</Words>
  <Application>Microsoft Office PowerPoint</Application>
  <PresentationFormat>On-screen Show (4:3)</PresentationFormat>
  <Paragraphs>377</Paragraphs>
  <Slides>24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Oriel</vt:lpstr>
      <vt:lpstr>Documents\JRC\WEATHER RADAR SYSTEM\S-Band Myanmar\2015\Kyauk Phyu 2015 0313\Presentations for OJT\Nay Pyi Taw\Materials\Myanmar_System_Diagram.vsd\Drawing\~ページ - 1\Sheet.5535</vt:lpstr>
      <vt:lpstr>Slide 1</vt:lpstr>
      <vt:lpstr>CONTENTS</vt:lpstr>
      <vt:lpstr>Slide 3</vt:lpstr>
      <vt:lpstr>Our Vision for meteorological services</vt:lpstr>
      <vt:lpstr>Slide 5</vt:lpstr>
      <vt:lpstr>Slide 6</vt:lpstr>
      <vt:lpstr>Radar Network</vt:lpstr>
      <vt:lpstr>Slide 8</vt:lpstr>
      <vt:lpstr>Slide 9</vt:lpstr>
      <vt:lpstr>Slide 10</vt:lpstr>
      <vt:lpstr>Slide 11</vt:lpstr>
      <vt:lpstr>Slide 12</vt:lpstr>
      <vt:lpstr>Slide 13</vt:lpstr>
      <vt:lpstr>Slide 14</vt:lpstr>
      <vt:lpstr>WRF OUT PUT IN DMH </vt:lpstr>
      <vt:lpstr>Slide 16</vt:lpstr>
      <vt:lpstr>Slide 17</vt:lpstr>
      <vt:lpstr>Installation of Himawari cast and SATAID (JICA)</vt:lpstr>
      <vt:lpstr>Using Radar Product</vt:lpstr>
      <vt:lpstr>Slide 20</vt:lpstr>
      <vt:lpstr>Slide 21</vt:lpstr>
      <vt:lpstr>Key Capacity Needs….</vt:lpstr>
      <vt:lpstr>Needs and Challenges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hanswe</dc:creator>
  <cp:lastModifiedBy>hanswe</cp:lastModifiedBy>
  <cp:revision>12</cp:revision>
  <dcterms:created xsi:type="dcterms:W3CDTF">2016-09-04T14:43:04Z</dcterms:created>
  <dcterms:modified xsi:type="dcterms:W3CDTF">2016-09-06T05:45:55Z</dcterms:modified>
</cp:coreProperties>
</file>