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IT</a:t>
                    </a:r>
                    <a:r>
                      <a:rPr lang="en-US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Administration</c:v>
                </c:pt>
                <c:pt idx="1">
                  <c:v>Aeronautical</c:v>
                </c:pt>
                <c:pt idx="2">
                  <c:v>Climatology</c:v>
                </c:pt>
                <c:pt idx="3">
                  <c:v>Instruments</c:v>
                </c:pt>
                <c:pt idx="4">
                  <c:v>Computerization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9.0</c:v>
                </c:pt>
                <c:pt idx="1">
                  <c:v>38.0</c:v>
                </c:pt>
                <c:pt idx="2">
                  <c:v>12.0</c:v>
                </c:pt>
                <c:pt idx="3">
                  <c:v>9.0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E3CB7-3AF1-D34D-9E82-0EDFA9F31955}" type="doc">
      <dgm:prSet loTypeId="urn:microsoft.com/office/officeart/2008/layout/RadialCluster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690CF-1332-B944-9FE7-369ACD6D8656}">
      <dgm:prSet phldrT="[Text]"/>
      <dgm:spPr/>
      <dgm:t>
        <a:bodyPr/>
        <a:lstStyle/>
        <a:p>
          <a:r>
            <a:rPr lang="en-US" dirty="0" err="1" smtClean="0"/>
            <a:t>Cymet</a:t>
          </a:r>
          <a:endParaRPr lang="en-US" dirty="0" smtClean="0"/>
        </a:p>
        <a:p>
          <a:r>
            <a:rPr lang="en-US" dirty="0" smtClean="0"/>
            <a:t>2015</a:t>
          </a:r>
          <a:endParaRPr lang="en-US" dirty="0"/>
        </a:p>
      </dgm:t>
    </dgm:pt>
    <dgm:pt modelId="{D7D9B54D-EB87-1644-AA6F-1AC5554895A6}" type="parTrans" cxnId="{3FBD9039-2884-C243-BE7F-D9B61D0FB8F2}">
      <dgm:prSet/>
      <dgm:spPr/>
      <dgm:t>
        <a:bodyPr/>
        <a:lstStyle/>
        <a:p>
          <a:endParaRPr lang="en-US"/>
        </a:p>
      </dgm:t>
    </dgm:pt>
    <dgm:pt modelId="{E7FF595D-0A78-3742-9283-AE3DC9AEFF6B}" type="sibTrans" cxnId="{3FBD9039-2884-C243-BE7F-D9B61D0FB8F2}">
      <dgm:prSet/>
      <dgm:spPr/>
      <dgm:t>
        <a:bodyPr/>
        <a:lstStyle/>
        <a:p>
          <a:endParaRPr lang="en-US"/>
        </a:p>
      </dgm:t>
    </dgm:pt>
    <dgm:pt modelId="{89A0AF4D-ABCC-4A4D-84C9-D44857D2CD19}">
      <dgm:prSet phldrT="[Text]"/>
      <dgm:spPr/>
      <dgm:t>
        <a:bodyPr/>
        <a:lstStyle/>
        <a:p>
          <a:r>
            <a:rPr lang="en-US" dirty="0" smtClean="0"/>
            <a:t>Management,</a:t>
          </a:r>
          <a:r>
            <a:rPr lang="el-GR" dirty="0" smtClean="0"/>
            <a:t> </a:t>
          </a:r>
          <a:r>
            <a:rPr lang="en-US" dirty="0" smtClean="0"/>
            <a:t>Registry, Logistics</a:t>
          </a:r>
        </a:p>
        <a:p>
          <a:r>
            <a:rPr lang="en-US" dirty="0" smtClean="0"/>
            <a:t>5 </a:t>
          </a:r>
          <a:r>
            <a:rPr lang="en-US" smtClean="0"/>
            <a:t>/ </a:t>
          </a:r>
          <a:r>
            <a:rPr lang="en-US" smtClean="0"/>
            <a:t>9</a:t>
          </a:r>
          <a:endParaRPr lang="en-US" dirty="0"/>
        </a:p>
      </dgm:t>
    </dgm:pt>
    <dgm:pt modelId="{59D58A8F-8ABA-244C-998B-D66FCB6A76E4}" type="parTrans" cxnId="{5169D3F8-1583-7F46-8A97-AF43CA67D7FD}">
      <dgm:prSet/>
      <dgm:spPr/>
      <dgm:t>
        <a:bodyPr/>
        <a:lstStyle/>
        <a:p>
          <a:endParaRPr lang="en-US"/>
        </a:p>
      </dgm:t>
    </dgm:pt>
    <dgm:pt modelId="{691FC2D7-19C8-8B4E-865E-C0FC87394159}" type="sibTrans" cxnId="{5169D3F8-1583-7F46-8A97-AF43CA67D7FD}">
      <dgm:prSet/>
      <dgm:spPr/>
      <dgm:t>
        <a:bodyPr/>
        <a:lstStyle/>
        <a:p>
          <a:endParaRPr lang="en-US"/>
        </a:p>
      </dgm:t>
    </dgm:pt>
    <dgm:pt modelId="{ED5D023E-BCE8-B547-8146-E1CDC370BDC5}">
      <dgm:prSet phldrT="[Text]"/>
      <dgm:spPr/>
      <dgm:t>
        <a:bodyPr/>
        <a:lstStyle/>
        <a:p>
          <a:r>
            <a:rPr lang="en-US" dirty="0" smtClean="0"/>
            <a:t>Technical Personnel</a:t>
          </a:r>
        </a:p>
        <a:p>
          <a:r>
            <a:rPr lang="en-US" dirty="0" smtClean="0"/>
            <a:t>36/47</a:t>
          </a:r>
        </a:p>
      </dgm:t>
    </dgm:pt>
    <dgm:pt modelId="{6BFD7E9A-60F9-3C44-A9AC-52B8571434C5}" type="parTrans" cxnId="{3EE9679D-3865-3D46-A6AF-67BECA888925}">
      <dgm:prSet/>
      <dgm:spPr/>
      <dgm:t>
        <a:bodyPr/>
        <a:lstStyle/>
        <a:p>
          <a:endParaRPr lang="en-US"/>
        </a:p>
      </dgm:t>
    </dgm:pt>
    <dgm:pt modelId="{67401904-60CA-9149-8952-90F5E346ED07}" type="sibTrans" cxnId="{3EE9679D-3865-3D46-A6AF-67BECA888925}">
      <dgm:prSet/>
      <dgm:spPr/>
      <dgm:t>
        <a:bodyPr/>
        <a:lstStyle/>
        <a:p>
          <a:endParaRPr lang="en-US"/>
        </a:p>
      </dgm:t>
    </dgm:pt>
    <dgm:pt modelId="{4A85F4B3-6D66-8549-A9DA-6EAF130CF993}">
      <dgm:prSet phldrT="[Text]"/>
      <dgm:spPr/>
      <dgm:t>
        <a:bodyPr/>
        <a:lstStyle/>
        <a:p>
          <a:r>
            <a:rPr lang="en-US" dirty="0" smtClean="0"/>
            <a:t>Scientific personnel</a:t>
          </a:r>
        </a:p>
        <a:p>
          <a:r>
            <a:rPr lang="en-US" dirty="0" smtClean="0"/>
            <a:t>19/22</a:t>
          </a:r>
          <a:endParaRPr lang="en-US" dirty="0"/>
        </a:p>
      </dgm:t>
    </dgm:pt>
    <dgm:pt modelId="{5F27E181-5A47-074F-BDC0-0C3E2BC60E48}" type="parTrans" cxnId="{337CFD84-333F-A941-BC8E-BC17D26ACEE5}">
      <dgm:prSet/>
      <dgm:spPr/>
      <dgm:t>
        <a:bodyPr/>
        <a:lstStyle/>
        <a:p>
          <a:endParaRPr lang="en-US"/>
        </a:p>
      </dgm:t>
    </dgm:pt>
    <dgm:pt modelId="{8AB70A49-B604-EE43-913D-37258B1A679A}" type="sibTrans" cxnId="{337CFD84-333F-A941-BC8E-BC17D26ACEE5}">
      <dgm:prSet/>
      <dgm:spPr/>
      <dgm:t>
        <a:bodyPr/>
        <a:lstStyle/>
        <a:p>
          <a:endParaRPr lang="en-US"/>
        </a:p>
      </dgm:t>
    </dgm:pt>
    <dgm:pt modelId="{6DFC55BF-4E2C-774A-A43C-A12BF64B9D2F}" type="pres">
      <dgm:prSet presAssocID="{F6DE3CB7-3AF1-D34D-9E82-0EDFA9F319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50FA77-215F-F940-93D0-BB5D6F4CC1A4}" type="pres">
      <dgm:prSet presAssocID="{0B6690CF-1332-B944-9FE7-369ACD6D8656}" presName="singleCycle" presStyleCnt="0"/>
      <dgm:spPr/>
      <dgm:t>
        <a:bodyPr/>
        <a:lstStyle/>
        <a:p>
          <a:endParaRPr lang="en-US"/>
        </a:p>
      </dgm:t>
    </dgm:pt>
    <dgm:pt modelId="{5CDE500F-3121-9C49-AEBE-D3D37D4144A1}" type="pres">
      <dgm:prSet presAssocID="{0B6690CF-1332-B944-9FE7-369ACD6D8656}" presName="singleCenter" presStyleLbl="node1" presStyleIdx="0" presStyleCnt="4" custLinFactNeighborX="-3022" custLinFactNeighborY="-967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23F08F9-DE8A-C643-A822-691AE64A60E0}" type="pres">
      <dgm:prSet presAssocID="{59D58A8F-8ABA-244C-998B-D66FCB6A76E4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A1C3F4A-6568-5545-9641-C306F2089CEB}" type="pres">
      <dgm:prSet presAssocID="{89A0AF4D-ABCC-4A4D-84C9-D44857D2CD19}" presName="text0" presStyleLbl="node1" presStyleIdx="1" presStyleCnt="4" custScaleX="276138" custScaleY="162121" custRadScaleRad="111728" custRadScaleInc="-3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FCD71-9B8A-4F40-93EF-C78BF81841E2}" type="pres">
      <dgm:prSet presAssocID="{6BFD7E9A-60F9-3C44-A9AC-52B8571434C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1089C98-5434-CD4E-8F3C-2D4452CBCCBD}" type="pres">
      <dgm:prSet presAssocID="{ED5D023E-BCE8-B547-8146-E1CDC370BDC5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B5B9-F44E-6144-8431-C4889736E1F1}" type="pres">
      <dgm:prSet presAssocID="{5F27E181-5A47-074F-BDC0-0C3E2BC60E4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D009372-5CC7-514B-82DA-7B619A2AEAF9}" type="pres">
      <dgm:prSet presAssocID="{4A85F4B3-6D66-8549-A9DA-6EAF130CF993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9679D-3865-3D46-A6AF-67BECA888925}" srcId="{0B6690CF-1332-B944-9FE7-369ACD6D8656}" destId="{ED5D023E-BCE8-B547-8146-E1CDC370BDC5}" srcOrd="1" destOrd="0" parTransId="{6BFD7E9A-60F9-3C44-A9AC-52B8571434C5}" sibTransId="{67401904-60CA-9149-8952-90F5E346ED07}"/>
    <dgm:cxn modelId="{94404A83-80A2-4549-BE9D-9DC1C89ECB7A}" type="presOf" srcId="{0B6690CF-1332-B944-9FE7-369ACD6D8656}" destId="{5CDE500F-3121-9C49-AEBE-D3D37D4144A1}" srcOrd="0" destOrd="0" presId="urn:microsoft.com/office/officeart/2008/layout/RadialCluster"/>
    <dgm:cxn modelId="{92918781-92BE-8D41-B685-CF4319832ACB}" type="presOf" srcId="{89A0AF4D-ABCC-4A4D-84C9-D44857D2CD19}" destId="{9A1C3F4A-6568-5545-9641-C306F2089CEB}" srcOrd="0" destOrd="0" presId="urn:microsoft.com/office/officeart/2008/layout/RadialCluster"/>
    <dgm:cxn modelId="{2682B744-68EF-3D47-A17D-8AB22D896AB3}" type="presOf" srcId="{ED5D023E-BCE8-B547-8146-E1CDC370BDC5}" destId="{11089C98-5434-CD4E-8F3C-2D4452CBCCBD}" srcOrd="0" destOrd="0" presId="urn:microsoft.com/office/officeart/2008/layout/RadialCluster"/>
    <dgm:cxn modelId="{337CFD84-333F-A941-BC8E-BC17D26ACEE5}" srcId="{0B6690CF-1332-B944-9FE7-369ACD6D8656}" destId="{4A85F4B3-6D66-8549-A9DA-6EAF130CF993}" srcOrd="2" destOrd="0" parTransId="{5F27E181-5A47-074F-BDC0-0C3E2BC60E48}" sibTransId="{8AB70A49-B604-EE43-913D-37258B1A679A}"/>
    <dgm:cxn modelId="{C9146AA9-13D4-4248-93EC-70A9525B5C1E}" type="presOf" srcId="{4A85F4B3-6D66-8549-A9DA-6EAF130CF993}" destId="{AD009372-5CC7-514B-82DA-7B619A2AEAF9}" srcOrd="0" destOrd="0" presId="urn:microsoft.com/office/officeart/2008/layout/RadialCluster"/>
    <dgm:cxn modelId="{3FBD9039-2884-C243-BE7F-D9B61D0FB8F2}" srcId="{F6DE3CB7-3AF1-D34D-9E82-0EDFA9F31955}" destId="{0B6690CF-1332-B944-9FE7-369ACD6D8656}" srcOrd="0" destOrd="0" parTransId="{D7D9B54D-EB87-1644-AA6F-1AC5554895A6}" sibTransId="{E7FF595D-0A78-3742-9283-AE3DC9AEFF6B}"/>
    <dgm:cxn modelId="{ED62EE46-37B8-5541-A23A-CD70520D5B6E}" type="presOf" srcId="{F6DE3CB7-3AF1-D34D-9E82-0EDFA9F31955}" destId="{6DFC55BF-4E2C-774A-A43C-A12BF64B9D2F}" srcOrd="0" destOrd="0" presId="urn:microsoft.com/office/officeart/2008/layout/RadialCluster"/>
    <dgm:cxn modelId="{97B5D2C6-7761-2445-84A6-F6EDB3354747}" type="presOf" srcId="{5F27E181-5A47-074F-BDC0-0C3E2BC60E48}" destId="{64C9B5B9-F44E-6144-8431-C4889736E1F1}" srcOrd="0" destOrd="0" presId="urn:microsoft.com/office/officeart/2008/layout/RadialCluster"/>
    <dgm:cxn modelId="{5169D3F8-1583-7F46-8A97-AF43CA67D7FD}" srcId="{0B6690CF-1332-B944-9FE7-369ACD6D8656}" destId="{89A0AF4D-ABCC-4A4D-84C9-D44857D2CD19}" srcOrd="0" destOrd="0" parTransId="{59D58A8F-8ABA-244C-998B-D66FCB6A76E4}" sibTransId="{691FC2D7-19C8-8B4E-865E-C0FC87394159}"/>
    <dgm:cxn modelId="{D3081945-8501-C544-8C20-7E2B204C5BF1}" type="presOf" srcId="{6BFD7E9A-60F9-3C44-A9AC-52B8571434C5}" destId="{F0FFCD71-9B8A-4F40-93EF-C78BF81841E2}" srcOrd="0" destOrd="0" presId="urn:microsoft.com/office/officeart/2008/layout/RadialCluster"/>
    <dgm:cxn modelId="{8D7A96CE-67A1-FC4C-B024-760925D2091F}" type="presOf" srcId="{59D58A8F-8ABA-244C-998B-D66FCB6A76E4}" destId="{623F08F9-DE8A-C643-A822-691AE64A60E0}" srcOrd="0" destOrd="0" presId="urn:microsoft.com/office/officeart/2008/layout/RadialCluster"/>
    <dgm:cxn modelId="{EB8010AA-48F0-3841-A8F3-4F58852CE592}" type="presParOf" srcId="{6DFC55BF-4E2C-774A-A43C-A12BF64B9D2F}" destId="{1950FA77-215F-F940-93D0-BB5D6F4CC1A4}" srcOrd="0" destOrd="0" presId="urn:microsoft.com/office/officeart/2008/layout/RadialCluster"/>
    <dgm:cxn modelId="{5D5683C3-F6D5-484A-9CC3-A5B921696611}" type="presParOf" srcId="{1950FA77-215F-F940-93D0-BB5D6F4CC1A4}" destId="{5CDE500F-3121-9C49-AEBE-D3D37D4144A1}" srcOrd="0" destOrd="0" presId="urn:microsoft.com/office/officeart/2008/layout/RadialCluster"/>
    <dgm:cxn modelId="{DA17DE32-995C-B54F-B812-18B1B20F8EA3}" type="presParOf" srcId="{1950FA77-215F-F940-93D0-BB5D6F4CC1A4}" destId="{623F08F9-DE8A-C643-A822-691AE64A60E0}" srcOrd="1" destOrd="0" presId="urn:microsoft.com/office/officeart/2008/layout/RadialCluster"/>
    <dgm:cxn modelId="{36C24E24-8963-CF4A-B711-0E785FC9E8E6}" type="presParOf" srcId="{1950FA77-215F-F940-93D0-BB5D6F4CC1A4}" destId="{9A1C3F4A-6568-5545-9641-C306F2089CEB}" srcOrd="2" destOrd="0" presId="urn:microsoft.com/office/officeart/2008/layout/RadialCluster"/>
    <dgm:cxn modelId="{90DE11F3-CDE0-304E-A40E-1C0269F55AEB}" type="presParOf" srcId="{1950FA77-215F-F940-93D0-BB5D6F4CC1A4}" destId="{F0FFCD71-9B8A-4F40-93EF-C78BF81841E2}" srcOrd="3" destOrd="0" presId="urn:microsoft.com/office/officeart/2008/layout/RadialCluster"/>
    <dgm:cxn modelId="{C60BAF9C-C260-5E4E-B84C-C7393E2D8284}" type="presParOf" srcId="{1950FA77-215F-F940-93D0-BB5D6F4CC1A4}" destId="{11089C98-5434-CD4E-8F3C-2D4452CBCCBD}" srcOrd="4" destOrd="0" presId="urn:microsoft.com/office/officeart/2008/layout/RadialCluster"/>
    <dgm:cxn modelId="{F98058A0-B8B6-5747-97DD-C8429E8699D7}" type="presParOf" srcId="{1950FA77-215F-F940-93D0-BB5D6F4CC1A4}" destId="{64C9B5B9-F44E-6144-8431-C4889736E1F1}" srcOrd="5" destOrd="0" presId="urn:microsoft.com/office/officeart/2008/layout/RadialCluster"/>
    <dgm:cxn modelId="{052DDA48-92A7-414B-9C78-F8205CBE4029}" type="presParOf" srcId="{1950FA77-215F-F940-93D0-BB5D6F4CC1A4}" destId="{AD009372-5CC7-514B-82DA-7B619A2AEAF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E500F-3121-9C49-AEBE-D3D37D4144A1}">
      <dsp:nvSpPr>
        <dsp:cNvPr id="0" name=""/>
        <dsp:cNvSpPr/>
      </dsp:nvSpPr>
      <dsp:spPr>
        <a:xfrm>
          <a:off x="3309816" y="1843363"/>
          <a:ext cx="1357788" cy="13577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Cymet</a:t>
          </a: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2015</a:t>
          </a:r>
          <a:endParaRPr lang="en-US" sz="3200" kern="1200" dirty="0"/>
        </a:p>
      </dsp:txBody>
      <dsp:txXfrm>
        <a:off x="3376098" y="1909645"/>
        <a:ext cx="1225224" cy="1225224"/>
      </dsp:txXfrm>
    </dsp:sp>
    <dsp:sp modelId="{623F08F9-DE8A-C643-A822-691AE64A60E0}">
      <dsp:nvSpPr>
        <dsp:cNvPr id="0" name=""/>
        <dsp:cNvSpPr/>
      </dsp:nvSpPr>
      <dsp:spPr>
        <a:xfrm rot="16299606">
          <a:off x="3829390" y="1659104"/>
          <a:ext cx="3686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67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C3F4A-6568-5545-9641-C306F2089CEB}">
      <dsp:nvSpPr>
        <dsp:cNvPr id="0" name=""/>
        <dsp:cNvSpPr/>
      </dsp:nvSpPr>
      <dsp:spPr>
        <a:xfrm>
          <a:off x="2784400" y="0"/>
          <a:ext cx="2512078" cy="14748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Management,</a:t>
          </a:r>
          <a:r>
            <a:rPr lang="el-GR" sz="2400" kern="1200" dirty="0" smtClean="0"/>
            <a:t> </a:t>
          </a:r>
          <a:r>
            <a:rPr lang="en-US" sz="2400" kern="1200" dirty="0" smtClean="0"/>
            <a:t>Registry, Logistics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 </a:t>
          </a:r>
          <a:r>
            <a:rPr lang="en-US" sz="2400" kern="1200" smtClean="0"/>
            <a:t>/ </a:t>
          </a:r>
          <a:r>
            <a:rPr lang="en-US" sz="2400" kern="1200" smtClean="0"/>
            <a:t>9</a:t>
          </a:r>
          <a:endParaRPr lang="en-US" sz="2400" kern="1200" dirty="0"/>
        </a:p>
      </dsp:txBody>
      <dsp:txXfrm>
        <a:off x="2856396" y="71996"/>
        <a:ext cx="2368086" cy="1330852"/>
      </dsp:txXfrm>
    </dsp:sp>
    <dsp:sp modelId="{F0FFCD71-9B8A-4F40-93EF-C78BF81841E2}">
      <dsp:nvSpPr>
        <dsp:cNvPr id="0" name=""/>
        <dsp:cNvSpPr/>
      </dsp:nvSpPr>
      <dsp:spPr>
        <a:xfrm rot="2208845">
          <a:off x="4568091" y="3329423"/>
          <a:ext cx="9980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80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89C98-5434-CD4E-8F3C-2D4452CBCCBD}">
      <dsp:nvSpPr>
        <dsp:cNvPr id="0" name=""/>
        <dsp:cNvSpPr/>
      </dsp:nvSpPr>
      <dsp:spPr>
        <a:xfrm>
          <a:off x="5466630" y="3514043"/>
          <a:ext cx="909718" cy="909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Technical Personnel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36/47</a:t>
          </a:r>
        </a:p>
      </dsp:txBody>
      <dsp:txXfrm>
        <a:off x="5511039" y="3558452"/>
        <a:ext cx="820900" cy="820900"/>
      </dsp:txXfrm>
    </dsp:sp>
    <dsp:sp modelId="{64C9B5B9-F44E-6144-8431-C4889736E1F1}">
      <dsp:nvSpPr>
        <dsp:cNvPr id="0" name=""/>
        <dsp:cNvSpPr/>
      </dsp:nvSpPr>
      <dsp:spPr>
        <a:xfrm rot="8356707">
          <a:off x="2675622" y="3342003"/>
          <a:ext cx="7215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5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09372-5CC7-514B-82DA-7B619A2AEAF9}">
      <dsp:nvSpPr>
        <dsp:cNvPr id="0" name=""/>
        <dsp:cNvSpPr/>
      </dsp:nvSpPr>
      <dsp:spPr>
        <a:xfrm>
          <a:off x="1853250" y="3514043"/>
          <a:ext cx="909718" cy="909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Scientific personnel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19/22</a:t>
          </a:r>
          <a:endParaRPr lang="en-US" sz="1400" kern="1200" dirty="0"/>
        </a:p>
      </dsp:txBody>
      <dsp:txXfrm>
        <a:off x="1897659" y="3558452"/>
        <a:ext cx="820900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3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0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86AE-BB8B-F84B-9FEB-1E16E2D19026}" type="datetimeFigureOut">
              <a:rPr lang="en-US" smtClean="0"/>
              <a:t>12/06/15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3361-9C1F-4140-8BCE-7FAC9EF59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tymvios@dom.moa.gov.c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ia.gov/library/publications/the-world-factbook/fields/2012.html%23c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Filippos Tymvios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Cyprus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8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</a:t>
            </a:r>
            <a:r>
              <a:rPr lang="en-US" dirty="0" smtClean="0"/>
              <a:t>Meteorology 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837558"/>
              </p:ext>
            </p:extLst>
          </p:nvPr>
        </p:nvGraphicFramePr>
        <p:xfrm>
          <a:off x="457200" y="17733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47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.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04" r="-14304"/>
          <a:stretch>
            <a:fillRect/>
          </a:stretch>
        </p:blipFill>
        <p:spPr>
          <a:xfrm>
            <a:off x="609600" y="17526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4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&amp; Services for 2014</a:t>
            </a:r>
            <a:br>
              <a:rPr lang="en-US" dirty="0" smtClean="0"/>
            </a:br>
            <a:r>
              <a:rPr lang="en-US" sz="2200" dirty="0" smtClean="0"/>
              <a:t>(rounded data)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Annual Budget: 4,100,000 (30% reduction)</a:t>
            </a:r>
          </a:p>
          <a:p>
            <a:r>
              <a:rPr lang="en-US" dirty="0" smtClean="0"/>
              <a:t>Cost of Personnel: 3,000,000</a:t>
            </a:r>
          </a:p>
          <a:p>
            <a:r>
              <a:rPr lang="en-US" dirty="0" smtClean="0"/>
              <a:t>Recovered: 4,450,000 (Civil Aviation)</a:t>
            </a:r>
          </a:p>
          <a:p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Civil Aviation </a:t>
            </a:r>
          </a:p>
          <a:p>
            <a:pPr lvl="1"/>
            <a:r>
              <a:rPr lang="en-US" dirty="0" smtClean="0"/>
              <a:t>Agriculture, Fisheries, Farms, Marine (free of charge)</a:t>
            </a:r>
          </a:p>
          <a:p>
            <a:pPr lvl="1"/>
            <a:r>
              <a:rPr lang="en-US" dirty="0" smtClean="0"/>
              <a:t>General Public, Media (free of charge charge)</a:t>
            </a:r>
          </a:p>
          <a:p>
            <a:pPr lvl="1"/>
            <a:r>
              <a:rPr lang="en-US" dirty="0" smtClean="0"/>
              <a:t>Constructions, Advice to professionals, Research (nominal profit)</a:t>
            </a:r>
          </a:p>
          <a:p>
            <a:pPr lvl="1"/>
            <a:r>
              <a:rPr lang="en-US" dirty="0" smtClean="0"/>
              <a:t>Civil Protection and other Governmental Authorities</a:t>
            </a:r>
            <a:endParaRPr lang="en-US" dirty="0"/>
          </a:p>
          <a:p>
            <a:pPr lvl="1"/>
            <a:r>
              <a:rPr lang="en-US" dirty="0" smtClean="0"/>
              <a:t>Numerical output for Army, Wind Farms, Solar Plants, Electricity Company, Telecommunications (nominal profit)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1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of Services for 2014</a:t>
            </a:r>
            <a:br>
              <a:rPr lang="en-US" dirty="0" smtClean="0"/>
            </a:br>
            <a:r>
              <a:rPr lang="en-US" sz="2200" dirty="0" smtClean="0"/>
              <a:t>(personnel)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17845966"/>
              </p:ext>
            </p:extLst>
          </p:nvPr>
        </p:nvGraphicFramePr>
        <p:xfrm>
          <a:off x="1037735" y="1600200"/>
          <a:ext cx="7649065" cy="496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53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Gaps..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Tight Budget – and it is getting worse year by year</a:t>
            </a:r>
          </a:p>
          <a:p>
            <a:r>
              <a:rPr lang="en-US" dirty="0" smtClean="0"/>
              <a:t>Absolutely no funding for development – in theory, we have to continue business as usual</a:t>
            </a:r>
          </a:p>
          <a:p>
            <a:r>
              <a:rPr lang="en-US" dirty="0" smtClean="0"/>
              <a:t>No funds for replacement of old or obsolete equipment</a:t>
            </a:r>
          </a:p>
          <a:p>
            <a:r>
              <a:rPr lang="en-US" dirty="0" smtClean="0"/>
              <a:t>No training opportunities</a:t>
            </a:r>
          </a:p>
          <a:p>
            <a:r>
              <a:rPr lang="en-US" dirty="0" smtClean="0"/>
              <a:t>No recruitments. Every  retirement leaves a black hole behind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7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introduction: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Filippos Tymvios (</a:t>
            </a:r>
            <a:r>
              <a:rPr lang="en-US" dirty="0" smtClean="0">
                <a:hlinkClick r:id="rId2"/>
              </a:rPr>
              <a:t>ftymvios@dom.moa.gov.cy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Cyprus Department of Meteorology</a:t>
            </a:r>
          </a:p>
          <a:p>
            <a:r>
              <a:rPr lang="en-US" dirty="0" smtClean="0"/>
              <a:t>Weather Forecaster - .., .., -Head of the IT section</a:t>
            </a:r>
          </a:p>
          <a:p>
            <a:r>
              <a:rPr lang="en-US" dirty="0" smtClean="0"/>
              <a:t>Studied..</a:t>
            </a:r>
          </a:p>
          <a:p>
            <a:pPr lvl="1"/>
            <a:r>
              <a:rPr lang="en-US" dirty="0" smtClean="0"/>
              <a:t>BSc	: Physics</a:t>
            </a:r>
          </a:p>
          <a:p>
            <a:pPr lvl="1"/>
            <a:r>
              <a:rPr lang="en-US" dirty="0" smtClean="0"/>
              <a:t>MSc	: Environmental Physics, Public Sector Management</a:t>
            </a:r>
          </a:p>
          <a:p>
            <a:pPr lvl="1"/>
            <a:r>
              <a:rPr lang="en-US" dirty="0" err="1" smtClean="0"/>
              <a:t>Phd</a:t>
            </a:r>
            <a:r>
              <a:rPr lang="en-US" dirty="0" smtClean="0"/>
              <a:t>	: Solar radiation </a:t>
            </a:r>
          </a:p>
          <a:p>
            <a:pPr lvl="1"/>
            <a:r>
              <a:rPr lang="en-US" dirty="0" smtClean="0"/>
              <a:t>Weather Forecasting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0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Cyprus</a:t>
            </a:r>
            <a:endParaRPr lang="en-US" dirty="0"/>
          </a:p>
        </p:txBody>
      </p:sp>
      <p:pic>
        <p:nvPicPr>
          <p:cNvPr id="4" name="Content Placeholder 3" descr="eastern_mediterranean_count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0" r="-249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4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Cyprus</a:t>
            </a:r>
            <a:endParaRPr lang="en-US" dirty="0"/>
          </a:p>
        </p:txBody>
      </p:sp>
      <p:pic>
        <p:nvPicPr>
          <p:cNvPr id="4" name="Content Placeholder 3" descr="cy-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8" b="-3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396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1,172,458 (July 2014 est.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Native population: Greek </a:t>
            </a:r>
            <a:r>
              <a:rPr lang="en-US" dirty="0"/>
              <a:t>77%, Turkish 18%, other 5% </a:t>
            </a:r>
            <a:r>
              <a:rPr lang="en-US" dirty="0" smtClean="0"/>
              <a:t>(Armenian, Latin)</a:t>
            </a:r>
          </a:p>
          <a:p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Greek </a:t>
            </a:r>
            <a:r>
              <a:rPr lang="en-US" dirty="0"/>
              <a:t>(official) 80.9%, Turkish (official) 0.2%, English 4.1%, Romanian 2.9%, Russian 2.5%, Bulgarian 2.2%, Arabic 1.2%, </a:t>
            </a:r>
            <a:r>
              <a:rPr lang="en-US" dirty="0" err="1"/>
              <a:t>Filippino</a:t>
            </a:r>
            <a:r>
              <a:rPr lang="en-US" dirty="0"/>
              <a:t> 1.1%, other 4.3%, unspecified 0.6% (2011 est.)</a:t>
            </a:r>
          </a:p>
        </p:txBody>
      </p:sp>
    </p:spTree>
    <p:extLst>
      <p:ext uri="{BB962C8B-B14F-4D97-AF65-F5344CB8AC3E}">
        <p14:creationId xmlns:p14="http://schemas.microsoft.com/office/powerpoint/2010/main" val="295038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GDP ≈25 Billions </a:t>
            </a:r>
          </a:p>
          <a:p>
            <a:pPr lvl="1"/>
            <a:r>
              <a:rPr lang="en-US" dirty="0" smtClean="0"/>
              <a:t>Growth rate</a:t>
            </a:r>
          </a:p>
          <a:p>
            <a:pPr lvl="2"/>
            <a:r>
              <a:rPr lang="en-US" dirty="0" smtClean="0"/>
              <a:t>+0.5% (2015 est.)</a:t>
            </a:r>
          </a:p>
          <a:p>
            <a:pPr lvl="2"/>
            <a:r>
              <a:rPr lang="en-US" dirty="0" smtClean="0"/>
              <a:t>-</a:t>
            </a:r>
            <a:r>
              <a:rPr lang="en-US" dirty="0"/>
              <a:t>3.2% (2014 est.)</a:t>
            </a:r>
          </a:p>
          <a:p>
            <a:pPr lvl="2"/>
            <a:r>
              <a:rPr lang="en-US" dirty="0"/>
              <a:t>-5.4% (</a:t>
            </a:r>
            <a:r>
              <a:rPr lang="en-US" dirty="0" smtClean="0"/>
              <a:t>2013 </a:t>
            </a:r>
            <a:r>
              <a:rPr lang="en-US" dirty="0"/>
              <a:t>est.)</a:t>
            </a:r>
          </a:p>
          <a:p>
            <a:pPr lvl="2"/>
            <a:r>
              <a:rPr lang="en-US" dirty="0"/>
              <a:t>-2.4% (2012 est.</a:t>
            </a:r>
            <a:r>
              <a:rPr lang="en-US" dirty="0" smtClean="0"/>
              <a:t>)</a:t>
            </a:r>
          </a:p>
          <a:p>
            <a:r>
              <a:rPr lang="en-US" dirty="0" smtClean="0"/>
              <a:t>GDP by sector of origin (2014 est.)</a:t>
            </a:r>
            <a:endParaRPr lang="en-US" b="1" dirty="0">
              <a:hlinkClick r:id="rId2"/>
            </a:endParaRPr>
          </a:p>
          <a:p>
            <a:pPr lvl="1"/>
            <a:r>
              <a:rPr lang="en-US" sz="2000" dirty="0"/>
              <a:t>agriculture: 2.8</a:t>
            </a:r>
            <a:r>
              <a:rPr lang="en-US" sz="2000" dirty="0" smtClean="0"/>
              <a:t>%	(Labor 4% from 15% in 2004)</a:t>
            </a:r>
            <a:endParaRPr lang="en-US" sz="2000" dirty="0"/>
          </a:p>
          <a:p>
            <a:pPr lvl="1"/>
            <a:r>
              <a:rPr lang="en-US" sz="2000" dirty="0"/>
              <a:t>industry: 12.8</a:t>
            </a:r>
            <a:r>
              <a:rPr lang="en-US" sz="2000" dirty="0" smtClean="0"/>
              <a:t>%	(Labor 16% from 30% in 2004)</a:t>
            </a:r>
            <a:endParaRPr lang="en-US" sz="2000" dirty="0"/>
          </a:p>
          <a:p>
            <a:pPr lvl="1"/>
            <a:r>
              <a:rPr lang="en-US" sz="2000" dirty="0"/>
              <a:t>services: 84.4</a:t>
            </a:r>
            <a:r>
              <a:rPr lang="en-US" sz="2000" dirty="0" smtClean="0"/>
              <a:t>%	(Labor 80% from 55% in 2004)</a:t>
            </a:r>
          </a:p>
          <a:p>
            <a:r>
              <a:rPr lang="en-US" sz="2400" dirty="0" smtClean="0"/>
              <a:t>Unemployment: From 9% in 2004 to 18% in 2014 and to 15% today (mid-2015)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664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National Income</a:t>
            </a:r>
          </a:p>
          <a:p>
            <a:pPr lvl="1"/>
            <a:r>
              <a:rPr lang="en-US" dirty="0" smtClean="0"/>
              <a:t>Tourism</a:t>
            </a:r>
          </a:p>
          <a:p>
            <a:pPr lvl="1"/>
            <a:r>
              <a:rPr lang="en-US" dirty="0" smtClean="0"/>
              <a:t>Shipping and Communications hub</a:t>
            </a:r>
          </a:p>
          <a:p>
            <a:pPr lvl="1"/>
            <a:r>
              <a:rPr lang="en-US" dirty="0" smtClean="0"/>
              <a:t>Financial and Legal Services to Offshore Companies</a:t>
            </a:r>
          </a:p>
          <a:p>
            <a:pPr lvl="1"/>
            <a:r>
              <a:rPr lang="en-US" dirty="0" smtClean="0"/>
              <a:t>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Energy hub??</a:t>
            </a:r>
          </a:p>
        </p:txBody>
      </p:sp>
    </p:spTree>
    <p:extLst>
      <p:ext uri="{BB962C8B-B14F-4D97-AF65-F5344CB8AC3E}">
        <p14:creationId xmlns:p14="http://schemas.microsoft.com/office/powerpoint/2010/main" val="424829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Industry:</a:t>
            </a:r>
          </a:p>
          <a:p>
            <a:pPr lvl="1"/>
            <a:r>
              <a:rPr lang="en-US" dirty="0"/>
              <a:t>tourism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food and beverage processing, </a:t>
            </a:r>
            <a:endParaRPr lang="en-US" dirty="0" smtClean="0"/>
          </a:p>
          <a:p>
            <a:pPr lvl="1"/>
            <a:r>
              <a:rPr lang="en-US" dirty="0" smtClean="0"/>
              <a:t>cement </a:t>
            </a:r>
            <a:r>
              <a:rPr lang="en-US" dirty="0"/>
              <a:t>and gypsum, ship repair and refurbishment, </a:t>
            </a:r>
            <a:endParaRPr lang="en-US" dirty="0" smtClean="0"/>
          </a:p>
          <a:p>
            <a:pPr lvl="1"/>
            <a:r>
              <a:rPr lang="en-US" dirty="0" smtClean="0"/>
              <a:t>textiles</a:t>
            </a:r>
            <a:r>
              <a:rPr lang="en-US" dirty="0"/>
              <a:t>, light chemicals, metal products, wood, paper, stone and clay products</a:t>
            </a:r>
            <a:endParaRPr lang="en-US" dirty="0" smtClean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3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Weather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Mild Dry Mediterranean Climate </a:t>
            </a:r>
          </a:p>
          <a:p>
            <a:pPr lvl="1"/>
            <a:r>
              <a:rPr lang="en-US" dirty="0" smtClean="0"/>
              <a:t>Max and min temperatures ranging from 14 – 5 during winter to 35 – 22 during summer</a:t>
            </a:r>
          </a:p>
          <a:p>
            <a:pPr lvl="1"/>
            <a:r>
              <a:rPr lang="en-US" dirty="0" smtClean="0"/>
              <a:t>Mean annual rainfall : 450mm</a:t>
            </a:r>
          </a:p>
          <a:p>
            <a:r>
              <a:rPr lang="en-US" dirty="0" smtClean="0"/>
              <a:t>Water supply shortage</a:t>
            </a:r>
          </a:p>
          <a:p>
            <a:r>
              <a:rPr lang="en-US" dirty="0" smtClean="0"/>
              <a:t>Sahara dust</a:t>
            </a:r>
          </a:p>
          <a:p>
            <a:r>
              <a:rPr lang="en-US" dirty="0" smtClean="0"/>
              <a:t>Violent Storms</a:t>
            </a:r>
          </a:p>
          <a:p>
            <a:r>
              <a:rPr lang="en-US" dirty="0" smtClean="0"/>
              <a:t>Low temperature events during winter (</a:t>
            </a:r>
            <a:r>
              <a:rPr lang="en-US" dirty="0" err="1" smtClean="0"/>
              <a:t>siberia</a:t>
            </a:r>
            <a:r>
              <a:rPr lang="en-US" dirty="0" smtClean="0"/>
              <a:t> high)</a:t>
            </a:r>
          </a:p>
          <a:p>
            <a:r>
              <a:rPr lang="en-US" dirty="0" smtClean="0"/>
              <a:t>UV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9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451</Words>
  <Application>Microsoft Macintosh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Filippos Tymvios</vt:lpstr>
      <vt:lpstr>Self introduction: </vt:lpstr>
      <vt:lpstr>Cyprus</vt:lpstr>
      <vt:lpstr>Cyprus</vt:lpstr>
      <vt:lpstr>Facts</vt:lpstr>
      <vt:lpstr>Facts</vt:lpstr>
      <vt:lpstr>Facts</vt:lpstr>
      <vt:lpstr>Facts</vt:lpstr>
      <vt:lpstr>Climate and Weather Hazards</vt:lpstr>
      <vt:lpstr>Department of Meteorology </vt:lpstr>
      <vt:lpstr>Department of Meteorology</vt:lpstr>
      <vt:lpstr>Budget &amp; Services for 2014 (rounded data)</vt:lpstr>
      <vt:lpstr>Cost of Services for 2014 (personnel)</vt:lpstr>
      <vt:lpstr>Funding Gaps..</vt:lpstr>
      <vt:lpstr>Thank you!</vt:lpstr>
    </vt:vector>
  </TitlesOfParts>
  <Company>Cyprus Meteorological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Filippos Tymvios</dc:title>
  <dc:creator>Filippos Tymvios</dc:creator>
  <cp:lastModifiedBy>Filippos Tymvios</cp:lastModifiedBy>
  <cp:revision>11</cp:revision>
  <dcterms:created xsi:type="dcterms:W3CDTF">2015-06-12T07:22:38Z</dcterms:created>
  <dcterms:modified xsi:type="dcterms:W3CDTF">2015-06-12T12:38:30Z</dcterms:modified>
</cp:coreProperties>
</file>