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9" r:id="rId2"/>
    <p:sldId id="330" r:id="rId3"/>
    <p:sldId id="314" r:id="rId4"/>
    <p:sldId id="310" r:id="rId5"/>
    <p:sldId id="311" r:id="rId6"/>
    <p:sldId id="302" r:id="rId7"/>
    <p:sldId id="318" r:id="rId8"/>
    <p:sldId id="319" r:id="rId9"/>
    <p:sldId id="331" r:id="rId10"/>
    <p:sldId id="321" r:id="rId11"/>
    <p:sldId id="322" r:id="rId12"/>
    <p:sldId id="257" r:id="rId13"/>
    <p:sldId id="295" r:id="rId14"/>
    <p:sldId id="307" r:id="rId15"/>
    <p:sldId id="259" r:id="rId16"/>
    <p:sldId id="327" r:id="rId17"/>
    <p:sldId id="329" r:id="rId18"/>
    <p:sldId id="297" r:id="rId19"/>
    <p:sldId id="298" r:id="rId20"/>
    <p:sldId id="299" r:id="rId21"/>
    <p:sldId id="300" r:id="rId22"/>
    <p:sldId id="26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9" autoAdjust="0"/>
    <p:restoredTop sz="94640" autoAdjust="0"/>
  </p:normalViewPr>
  <p:slideViewPr>
    <p:cSldViewPr snapToGrid="0" snapToObjects="1"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DB1B45-956E-42AE-9172-35CFBDC6743A}" type="datetimeFigureOut">
              <a:rPr lang="hr-HR"/>
              <a:pPr>
                <a:defRPr/>
              </a:pPr>
              <a:t>24.6.2015.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943B9B-4A48-404F-80F6-1C65477F06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0FA16E-D1AA-40E9-86B1-AF9F731377EA}" type="datetimeFigureOut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32FE04-B6A8-43E5-8579-4F77EF031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2008-F747-4025-A814-7C4961C3FDCD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9812-7923-43C9-88E7-AECAF4E1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80A9-BDAC-4D7C-8D9F-4AF2AC547925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9942-BC84-4844-AED0-2EF1B950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E5A1-573C-412E-A52C-79426CB32C36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B760-707D-4A92-99F2-9B45898D2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5616" y="6309320"/>
            <a:ext cx="7200900" cy="35981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1400" baseline="0">
                <a:solidFill>
                  <a:schemeClr val="tx1">
                    <a:lumMod val="50000"/>
                  </a:schemeClr>
                </a:solidFill>
              </a:defRPr>
            </a:lvl1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5616" y="6309320"/>
            <a:ext cx="7200900" cy="35981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1400" baseline="0">
                <a:solidFill>
                  <a:schemeClr val="tx1">
                    <a:lumMod val="50000"/>
                  </a:schemeClr>
                </a:solidFill>
              </a:defRPr>
            </a:lvl1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5616" y="6309320"/>
            <a:ext cx="7200900" cy="35981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1400" baseline="0">
                <a:solidFill>
                  <a:schemeClr val="tx1">
                    <a:lumMod val="50000"/>
                  </a:schemeClr>
                </a:solidFill>
              </a:defRPr>
            </a:lvl1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5616" y="6309320"/>
            <a:ext cx="7200900" cy="35981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1400" baseline="0">
                <a:solidFill>
                  <a:schemeClr val="tx1">
                    <a:lumMod val="50000"/>
                  </a:schemeClr>
                </a:solidFill>
              </a:defRPr>
            </a:lvl1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5616" y="6309320"/>
            <a:ext cx="7200900" cy="35981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r">
              <a:defRPr sz="1400" baseline="0">
                <a:solidFill>
                  <a:schemeClr val="tx1">
                    <a:lumMod val="50000"/>
                  </a:schemeClr>
                </a:solidFill>
              </a:defRPr>
            </a:lvl1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DF4B-B403-40FC-8E9B-29AD483CDCAD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73B7-2BCA-425E-AABD-F41BB67C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0729-3E6F-4185-8F92-D6D25F5A06B1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01EA-A774-4D08-918F-6A433602B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72D0-B49A-47C1-8950-85BD5588108E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0A03-7B6E-4DE6-AC5B-3E12BC258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4504-FB95-479D-A2FE-5EEF3D7E8950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FF90-E4E5-4ED5-805E-230678EBE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ED82-B915-484C-816E-5A65B3C28A7C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DF57-E607-4DF6-861F-5BD5D9334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8E31-E742-4667-AE96-3A9014120D8A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1ECC-17C5-4D50-A9CF-8E8DC2C96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1721-A568-4617-90BA-9C0023854CC5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AEA2-9B79-4F08-9E13-3AABD292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A965-3B95-4CBC-9088-4F1B2F578827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A84E-64CE-4630-9FB4-D49B166B1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94C720-A8A6-48CD-A94B-06D41DB385CA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BD959-4647-4E28-8CF7-D5C3AC4C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2/25/Satellite_image_of_Croatia_in_September_2003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http://upload.wikimedia.org/wikipedia/commons/thumb/2/25/Satellite_image_of_Croatia_in_September_2003.jpg/605px-Satellite_image_of_Croatia_in_September_200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1"/>
          <p:cNvSpPr>
            <a:spLocks noChangeArrowheads="1" noChangeShapeType="1" noTextEdit="1"/>
          </p:cNvSpPr>
          <p:nvPr/>
        </p:nvSpPr>
        <p:spPr bwMode="auto">
          <a:xfrm>
            <a:off x="1831975" y="2486025"/>
            <a:ext cx="6583363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99"/>
                  </a:gs>
                  <a:gs pos="100000">
                    <a:schemeClr val="tx1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99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Arial Black"/>
              </a:rPr>
              <a:t>Meteorological and Hydrological Service of Croatia</a:t>
            </a:r>
            <a:endParaRPr lang="hr-HR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99"/>
                  </a:gs>
                  <a:gs pos="100000">
                    <a:schemeClr val="tx1"/>
                  </a:gs>
                </a:gsLst>
                <a:lin ang="2700000" scaled="1"/>
              </a:gradFill>
              <a:latin typeface="Arial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B53B-0A84-42DD-8F08-1848D865E3B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1319213" y="223838"/>
            <a:ext cx="2665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www.meteo.hr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042988" y="549275"/>
            <a:ext cx="6318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000"/>
          </a:p>
          <a:p>
            <a:endParaRPr lang="hr-HR" sz="2000"/>
          </a:p>
          <a:p>
            <a:r>
              <a:rPr lang="hr-HR" sz="2000"/>
              <a:t>Floods are threat for ~15% of Croatian continental territory!</a:t>
            </a:r>
          </a:p>
          <a:p>
            <a:endParaRPr lang="en-US" sz="200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414588"/>
            <a:ext cx="42259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58888" y="5734050"/>
            <a:ext cx="6913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/>
              <a:t>(DUZS, 2009: Assesment of Natural and Technological Hazards in Republic Croatia)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44650" y="2852738"/>
            <a:ext cx="617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800" b="1">
                <a:solidFill>
                  <a:srgbClr val="000066"/>
                </a:solidFill>
                <a:latin typeface="Calibri" pitchFamily="34" charset="0"/>
              </a:rPr>
              <a:t>Meteorological and Hydrological Service</a:t>
            </a:r>
          </a:p>
          <a:p>
            <a:pPr algn="ctr"/>
            <a:endParaRPr lang="hr-HR" sz="2800" b="1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8435" name="Picture 3" descr="DHMZ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908050"/>
            <a:ext cx="14017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3316288" y="3806825"/>
            <a:ext cx="2665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www.meteo.hr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2CF09-EA51-45DB-8844-984976B6452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450" y="450850"/>
            <a:ext cx="7153275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002060"/>
                </a:solidFill>
                <a:cs typeface="+mn-cs"/>
              </a:rPr>
              <a:t>Meteorological and Hydrological Service of Croatia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b="1" dirty="0">
                <a:solidFill>
                  <a:srgbClr val="002060"/>
                </a:solidFill>
                <a:cs typeface="+mn-cs"/>
              </a:rPr>
              <a:t>  is </a:t>
            </a:r>
            <a:r>
              <a:rPr lang="hr-HR" b="1" dirty="0">
                <a:solidFill>
                  <a:srgbClr val="C00000"/>
                </a:solidFill>
                <a:cs typeface="+mn-cs"/>
              </a:rPr>
              <a:t>a national centre of exellence </a:t>
            </a:r>
            <a:r>
              <a:rPr lang="hr-HR" b="1" dirty="0">
                <a:solidFill>
                  <a:srgbClr val="002060"/>
                </a:solidFill>
                <a:cs typeface="+mn-cs"/>
              </a:rPr>
              <a:t>based on high standards of scientific, professional and technical resources for the production, collection and dissemination of high-quality meteorological and hydrological information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b="1" dirty="0">
                <a:solidFill>
                  <a:srgbClr val="002060"/>
                </a:solidFill>
                <a:cs typeface="+mn-cs"/>
              </a:rPr>
              <a:t>  the basic tasks are stipulated by </a:t>
            </a:r>
            <a:r>
              <a:rPr lang="hr-HR" b="1" dirty="0">
                <a:solidFill>
                  <a:srgbClr val="C00000"/>
                </a:solidFill>
                <a:cs typeface="+mn-cs"/>
              </a:rPr>
              <a:t>the Law on meteorological and hydrological activities in Croatia</a:t>
            </a:r>
            <a:r>
              <a:rPr lang="hr-HR" b="1" dirty="0">
                <a:solidFill>
                  <a:srgbClr val="002060"/>
                </a:solidFill>
                <a:cs typeface="+mn-cs"/>
              </a:rPr>
              <a:t> (to provide support to economic development, environment protection, to act towards the preservation of life and material goods from natural hazards and disasters and to mitigate their consequences)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hr-HR" b="1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r-HR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n-lt"/>
                <a:cs typeface="+mn-cs"/>
              </a:rPr>
              <a:t>DHMZ represents Republic of Croatia </a:t>
            </a:r>
            <a:r>
              <a:rPr lang="en-GB" b="1" dirty="0">
                <a:solidFill>
                  <a:srgbClr val="002060"/>
                </a:solidFill>
                <a:latin typeface="+mn-lt"/>
                <a:cs typeface="+mn-cs"/>
              </a:rPr>
              <a:t>at </a:t>
            </a:r>
            <a:r>
              <a:rPr lang="hr-HR" b="1" dirty="0">
                <a:solidFill>
                  <a:srgbClr val="002060"/>
                </a:solidFill>
                <a:latin typeface="+mn-lt"/>
                <a:cs typeface="+mn-cs"/>
              </a:rPr>
              <a:t>the </a:t>
            </a:r>
            <a:r>
              <a:rPr lang="en-GB" b="1" dirty="0">
                <a:solidFill>
                  <a:srgbClr val="002060"/>
                </a:solidFill>
                <a:latin typeface="+mn-lt"/>
                <a:cs typeface="+mn-cs"/>
              </a:rPr>
              <a:t>World Meteorological Organization (WMO) and </a:t>
            </a:r>
            <a:r>
              <a:rPr lang="hr-HR" b="1" dirty="0">
                <a:solidFill>
                  <a:srgbClr val="002060"/>
                </a:solidFill>
                <a:latin typeface="+mn-lt"/>
                <a:cs typeface="+mn-cs"/>
              </a:rPr>
              <a:t>the </a:t>
            </a:r>
            <a:r>
              <a:rPr lang="en-GB" b="1" dirty="0">
                <a:solidFill>
                  <a:srgbClr val="002060"/>
                </a:solidFill>
                <a:latin typeface="+mn-lt"/>
                <a:cs typeface="+mn-cs"/>
              </a:rPr>
              <a:t>Joint WMO-IOC Technical Commission for Oceanography and Marine Meteorology (JCOMM). </a:t>
            </a:r>
            <a:endParaRPr lang="hr-HR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002060"/>
                </a:solidFill>
                <a:cs typeface="+mn-cs"/>
              </a:rPr>
              <a:t/>
            </a:r>
            <a:br>
              <a:rPr lang="hr-HR" b="1" dirty="0">
                <a:solidFill>
                  <a:srgbClr val="002060"/>
                </a:solidFill>
                <a:cs typeface="+mn-cs"/>
              </a:rPr>
            </a:br>
            <a:endParaRPr lang="hr-HR" b="1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72275" y="6081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D6C8FA-0648-4A09-883C-4B4D780BBFB8}" type="slidenum">
              <a:rPr lang="en-US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2425" y="-287338"/>
            <a:ext cx="7283450" cy="15700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hr-HR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DHMZ official duties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7913" y="917575"/>
            <a:ext cx="7827962" cy="5164138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DHMZ operates several ranges of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observation networks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(meteorological,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climatological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hydrological, marine), at more than 600 observation sites with automated and human operated programs.  </a:t>
            </a:r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DHMZ provides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wide range of products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toward national and international partners and authorities, based on high end achievements in data analyses and forecasts, provided by well trained experts and scientists.</a:t>
            </a:r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DHMZ runs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 centers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dedicated to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meteo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hydrological and marine information services.   </a:t>
            </a:r>
            <a:endParaRPr lang="hr-H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5586413"/>
            <a:ext cx="88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72275" y="6081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490C3C-C08C-44BE-86D6-98DF7CBEFE77}" type="slidenum">
              <a:rPr lang="en-US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2425" y="-287338"/>
            <a:ext cx="7283450" cy="15700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hr-HR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DHMZ official duties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1077913" y="917575"/>
            <a:ext cx="782796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</a:pPr>
            <a:endParaRPr lang="hr-HR" sz="2000" b="1">
              <a:solidFill>
                <a:srgbClr val="00206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000">
                <a:solidFill>
                  <a:srgbClr val="002060"/>
                </a:solidFill>
              </a:rPr>
              <a:t>DHMZ hold </a:t>
            </a:r>
            <a:r>
              <a:rPr lang="en-GB" sz="2000" b="1">
                <a:solidFill>
                  <a:srgbClr val="002060"/>
                </a:solidFill>
              </a:rPr>
              <a:t>official membership </a:t>
            </a:r>
            <a:r>
              <a:rPr lang="en-GB" sz="2000">
                <a:solidFill>
                  <a:srgbClr val="002060"/>
                </a:solidFill>
              </a:rPr>
              <a:t>at intergovernmental and international organisations as are: WMO, EUMETNET, ECMWF, EUMETSAT and GEO.</a:t>
            </a:r>
            <a:endParaRPr lang="hr-HR" sz="2000">
              <a:solidFill>
                <a:srgbClr val="00206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v"/>
            </a:pPr>
            <a:endParaRPr lang="hr-HR" sz="2000">
              <a:solidFill>
                <a:srgbClr val="00206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000">
                <a:solidFill>
                  <a:srgbClr val="002060"/>
                </a:solidFill>
              </a:rPr>
              <a:t>DHMZ is also member of </a:t>
            </a:r>
            <a:r>
              <a:rPr lang="en-GB" sz="2000" b="1">
                <a:solidFill>
                  <a:srgbClr val="002060"/>
                </a:solidFill>
              </a:rPr>
              <a:t>many international projects </a:t>
            </a:r>
            <a:r>
              <a:rPr lang="en-GB" sz="2000">
                <a:solidFill>
                  <a:srgbClr val="002060"/>
                </a:solidFill>
              </a:rPr>
              <a:t>as are: EU IPA and FP7 projects, CLIM-RUN, COST, ECLAIRE, EMEP, EUMeTrain, HyMex, projects, as well is a member of ALADIN and LACE NWP research groups.</a:t>
            </a:r>
            <a:endParaRPr lang="hr-HR" sz="2000">
              <a:solidFill>
                <a:srgbClr val="00206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v"/>
            </a:pPr>
            <a:endParaRPr lang="hr-HR" sz="2000">
              <a:solidFill>
                <a:srgbClr val="002060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000">
                <a:solidFill>
                  <a:srgbClr val="002060"/>
                </a:solidFill>
              </a:rPr>
              <a:t>DHMZ holds several </a:t>
            </a:r>
            <a:r>
              <a:rPr lang="en-GB" sz="2000" b="1">
                <a:solidFill>
                  <a:srgbClr val="002060"/>
                </a:solidFill>
              </a:rPr>
              <a:t>ISO Accreditation Certificates </a:t>
            </a:r>
            <a:r>
              <a:rPr lang="en-GB" sz="2000">
                <a:solidFill>
                  <a:srgbClr val="002060"/>
                </a:solidFill>
              </a:rPr>
              <a:t>for calibration of measurements</a:t>
            </a:r>
            <a:endParaRPr lang="en-US" sz="2000" b="1" u="sng">
              <a:solidFill>
                <a:srgbClr val="00206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b="1" u="sng">
              <a:solidFill>
                <a:srgbClr val="00206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5586413"/>
            <a:ext cx="88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48439-32FA-4CFA-8FCE-3A43A0F5B7B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214438" y="401638"/>
            <a:ext cx="73374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hr-HR" sz="2000" b="1">
                <a:solidFill>
                  <a:schemeClr val="bg2"/>
                </a:solidFill>
              </a:rPr>
              <a:t> </a:t>
            </a:r>
            <a:r>
              <a:rPr lang="hr-HR" sz="2000" b="1">
                <a:solidFill>
                  <a:srgbClr val="A50021"/>
                </a:solidFill>
              </a:rPr>
              <a:t>Structure of Meteorological and Hydrological Service:</a:t>
            </a:r>
          </a:p>
          <a:p>
            <a:pPr>
              <a:tabLst>
                <a:tab pos="571500" algn="l"/>
              </a:tabLst>
            </a:pPr>
            <a:r>
              <a:rPr lang="hr-HR" sz="2000" b="1">
                <a:solidFill>
                  <a:schemeClr val="bg2"/>
                </a:solidFill>
              </a:rPr>
              <a:t>	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Weather Analysis and Forecast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Weather and Climate Observation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Research and Development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Air Quality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Remote Sensing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Hydrology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IT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International and Customers Relation 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</a:t>
            </a:r>
            <a:r>
              <a:rPr lang="en-GB" sz="2000" b="1">
                <a:solidFill>
                  <a:srgbClr val="002060"/>
                </a:solidFill>
              </a:rPr>
              <a:t>Personnel, Legal and Finance </a:t>
            </a:r>
            <a:r>
              <a:rPr lang="hr-HR" sz="2000" b="1">
                <a:solidFill>
                  <a:srgbClr val="002060"/>
                </a:solidFill>
              </a:rPr>
              <a:t>Division</a:t>
            </a:r>
          </a:p>
          <a:p>
            <a:pPr>
              <a:buFontTx/>
              <a:buChar char="•"/>
              <a:tabLst>
                <a:tab pos="571500" algn="l"/>
              </a:tabLst>
            </a:pPr>
            <a:r>
              <a:rPr lang="hr-HR" sz="2000" b="1">
                <a:solidFill>
                  <a:srgbClr val="002060"/>
                </a:solidFill>
              </a:rPr>
              <a:t>   Independent Departement for Measurements Calibration</a:t>
            </a:r>
          </a:p>
          <a:p>
            <a:pPr>
              <a:tabLst>
                <a:tab pos="571500" algn="l"/>
              </a:tabLst>
            </a:pPr>
            <a:endParaRPr lang="hr-HR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408113" y="1125538"/>
            <a:ext cx="69596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/>
              <a:t>Staff: 375 (end of 2014)</a:t>
            </a:r>
          </a:p>
          <a:p>
            <a:endParaRPr lang="hr-HR" sz="2400"/>
          </a:p>
          <a:p>
            <a:r>
              <a:rPr lang="hr-HR" sz="2400"/>
              <a:t>Budget: 14.3 mil EUR (2015)</a:t>
            </a:r>
          </a:p>
          <a:p>
            <a:endParaRPr lang="hr-HR" sz="2400"/>
          </a:p>
          <a:p>
            <a:r>
              <a:rPr lang="hr-HR" sz="2400"/>
              <a:t>Estimated costs: 14.3 mil EUR (2015)</a:t>
            </a:r>
          </a:p>
          <a:p>
            <a:endParaRPr lang="hr-HR" sz="2400"/>
          </a:p>
          <a:p>
            <a:endParaRPr lang="hr-HR" sz="2400"/>
          </a:p>
          <a:p>
            <a:r>
              <a:rPr lang="hr-HR" sz="2000"/>
              <a:t>Main funding sources for operations and capital equipment: </a:t>
            </a:r>
          </a:p>
          <a:p>
            <a:pPr>
              <a:buFont typeface="Arial" charset="0"/>
              <a:buChar char="•"/>
            </a:pPr>
            <a:r>
              <a:rPr lang="hr-HR" sz="2000"/>
              <a:t> state budget</a:t>
            </a:r>
          </a:p>
          <a:p>
            <a:pPr>
              <a:buFont typeface="Arial" charset="0"/>
              <a:buChar char="•"/>
            </a:pPr>
            <a:r>
              <a:rPr lang="hr-HR" sz="2000"/>
              <a:t> R&amp;D projects</a:t>
            </a:r>
          </a:p>
          <a:p>
            <a:pPr>
              <a:buFont typeface="Arial" charset="0"/>
              <a:buChar char="•"/>
            </a:pPr>
            <a:r>
              <a:rPr lang="hr-HR" sz="2000"/>
              <a:t> special national program</a:t>
            </a:r>
          </a:p>
          <a:p>
            <a:pPr>
              <a:buFont typeface="Arial" charset="0"/>
              <a:buChar char="•"/>
            </a:pPr>
            <a:r>
              <a:rPr lang="hr-HR" sz="2000"/>
              <a:t> DHMZ commercial activities </a:t>
            </a:r>
          </a:p>
          <a:p>
            <a:pPr>
              <a:buFont typeface="Arial" charset="0"/>
              <a:buChar char="•"/>
            </a:pPr>
            <a:endParaRPr lang="hr-HR" sz="2000"/>
          </a:p>
          <a:p>
            <a:endParaRPr lang="hr-HR" sz="2400"/>
          </a:p>
          <a:p>
            <a:endParaRPr lang="hr-H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384300" y="971550"/>
            <a:ext cx="6319838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latin typeface="Calibri" pitchFamily="34" charset="0"/>
              </a:rPr>
              <a:t>DHMZ Users/Customers:</a:t>
            </a:r>
          </a:p>
          <a:p>
            <a:endParaRPr lang="hr-HR" sz="20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Public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Government;  State  Administration, Local Authorities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Civil Protection – </a:t>
            </a:r>
            <a:r>
              <a:rPr lang="en-US" sz="2000">
                <a:latin typeface="Calibri" pitchFamily="34" charset="0"/>
              </a:rPr>
              <a:t>N</a:t>
            </a:r>
            <a:r>
              <a:rPr lang="hr-HR" sz="2000">
                <a:latin typeface="Calibri" pitchFamily="34" charset="0"/>
              </a:rPr>
              <a:t>ational Protection and Rescue Directorate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Media (radio, television, newspapers)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Croatian Waters, Croatian Electricity Company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Croatian Roads  (traffic sector in general)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tourism  &amp; nautical tourism</a:t>
            </a:r>
          </a:p>
          <a:p>
            <a:endParaRPr lang="hr-HR" sz="2000" b="1">
              <a:latin typeface="Calibri" pitchFamily="34" charset="0"/>
            </a:endParaRPr>
          </a:p>
          <a:p>
            <a:r>
              <a:rPr lang="hr-HR" sz="2000" b="1">
                <a:latin typeface="Calibri" pitchFamily="34" charset="0"/>
              </a:rPr>
              <a:t>DHMZ Products:</a:t>
            </a:r>
          </a:p>
          <a:p>
            <a:endParaRPr lang="hr-HR" sz="20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meteorological , hydrological and air quality data 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meteorological and hydrological forecasts and warnings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numerical modelling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climatological analyses</a:t>
            </a:r>
          </a:p>
          <a:p>
            <a:pPr>
              <a:buFontTx/>
              <a:buChar char="-"/>
            </a:pPr>
            <a:r>
              <a:rPr lang="hr-HR" sz="2000">
                <a:latin typeface="Calibri" pitchFamily="34" charset="0"/>
              </a:rPr>
              <a:t> climate predictions</a:t>
            </a:r>
          </a:p>
          <a:p>
            <a:pPr>
              <a:buFontTx/>
              <a:buChar char="-"/>
            </a:pPr>
            <a:endParaRPr lang="hr-HR" sz="2000">
              <a:latin typeface="Calibri" pitchFamily="34" charset="0"/>
            </a:endParaRPr>
          </a:p>
          <a:p>
            <a:pPr>
              <a:buFontTx/>
              <a:buChar char="-"/>
            </a:pPr>
            <a:endParaRPr lang="hr-HR" sz="2000">
              <a:latin typeface="Calibri" pitchFamily="34" charset="0"/>
            </a:endParaRPr>
          </a:p>
          <a:p>
            <a:endParaRPr lang="hr-H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208D7-6F04-4729-83A4-DBCB204D4C9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1125538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9688" y="138113"/>
            <a:ext cx="82581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ALADIN/HR meteo mesoscale numerical model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		</a:t>
            </a:r>
          </a:p>
        </p:txBody>
      </p:sp>
      <p:pic>
        <p:nvPicPr>
          <p:cNvPr id="6" name="Picture 7" descr="HRn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92250"/>
            <a:ext cx="4835525" cy="38576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38775" y="2224088"/>
            <a:ext cx="356076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resolution: </a:t>
            </a:r>
            <a:r>
              <a:rPr lang="hr-HR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hr-HR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hr-H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model: </a:t>
            </a:r>
            <a:r>
              <a:rPr lang="hr-HR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frequency: 3 hours</a:t>
            </a:r>
            <a:b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range: </a:t>
            </a:r>
            <a:r>
              <a:rPr lang="hr-HR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+72</a:t>
            </a: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hours</a:t>
            </a:r>
            <a:b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every: 1 hour</a:t>
            </a:r>
            <a:endParaRPr lang="hr-HR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hr-H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hr-HR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Run: 00, 06, 12 and 18 UTC</a:t>
            </a:r>
            <a:r>
              <a:rPr lang="en-GB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/>
            </a:r>
            <a:br>
              <a:rPr lang="en-GB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</a:br>
            <a:endParaRPr lang="en-GB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972E0-A56D-4146-9DD3-331C9FD5157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949325"/>
            <a:ext cx="60547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49950" y="30797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ALADIN/HR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6191250" y="1884363"/>
            <a:ext cx="26654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www.meteo.hr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738" y="2605088"/>
            <a:ext cx="40386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99313" y="4548188"/>
            <a:ext cx="183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Resolution    2 x 2 km</a:t>
            </a:r>
            <a:endParaRPr lang="en-GB" sz="20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70750" y="3757613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Dynamical adaptation</a:t>
            </a:r>
            <a:endParaRPr lang="en-GB" sz="20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3926" y="2967335"/>
            <a:ext cx="27961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CROATIA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7E0AA-7CD5-4276-B28D-E455868D603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35585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90575" y="1125538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35038" y="404813"/>
            <a:ext cx="8424862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r>
              <a:rPr lang="hr-H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			</a:t>
            </a:r>
            <a:r>
              <a:rPr lang="hr-HR" sz="2000" b="1" u="sng" dirty="0">
                <a:solidFill>
                  <a:srgbClr val="990000"/>
                </a:solidFill>
                <a:latin typeface="Verdana" pitchFamily="34" charset="0"/>
                <a:cs typeface="+mn-cs"/>
              </a:rPr>
              <a:t>WEATHER  and MARINE FORECASTS</a:t>
            </a: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endParaRPr lang="hr-HR" sz="2000" b="1" u="sng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endParaRPr lang="hr-HR" sz="2000" b="1" u="sng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000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Nowcasting - (0 – 3 hours)</a:t>
            </a: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endParaRPr lang="hr-HR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range forecast and warnings  –(up to 72 hours) </a:t>
            </a: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endParaRPr lang="hr-HR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range forecasts </a:t>
            </a:r>
            <a:r>
              <a:rPr lang="hr-HR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(up to 10 days)</a:t>
            </a: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seasonal forecast– (up to 6 months)</a:t>
            </a: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endParaRPr lang="hr-HR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r>
              <a:rPr lang="hr-HR" sz="2000" b="1" u="sng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FORECAST</a:t>
            </a: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endParaRPr lang="en-US" sz="2000" b="1" u="sng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climate modeling </a:t>
            </a:r>
            <a:r>
              <a:rPr lang="hr-HR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(up to 100 years)		</a:t>
            </a:r>
            <a:endParaRPr lang="hr-HR" sz="20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03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Pct val="75000"/>
              <a:buFont typeface="Wingdings" pitchFamily="2" charset="2"/>
              <a:buNone/>
              <a:defRPr/>
            </a:pPr>
            <a:endParaRPr lang="en-US" sz="20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1263"/>
            <a:ext cx="9979025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A3F6AD-8039-4A2F-B3A1-3511CAB9658C}" type="slidenum">
              <a:rPr lang="en-US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3167062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www.meteoalarm.eu</a:t>
            </a:r>
          </a:p>
        </p:txBody>
      </p:sp>
      <p:pic>
        <p:nvPicPr>
          <p:cNvPr id="28677" name="Picture 7" descr="DHMZ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052513"/>
            <a:ext cx="14017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6516688" y="260350"/>
            <a:ext cx="345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2060"/>
                </a:solidFill>
                <a:latin typeface="Calibri" pitchFamily="34" charset="0"/>
              </a:rPr>
              <a:t>since 17 July 2009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5088" y="2830513"/>
            <a:ext cx="458311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WordArt 10"/>
          <p:cNvSpPr>
            <a:spLocks noChangeArrowheads="1" noChangeShapeType="1" noTextEdit="1"/>
          </p:cNvSpPr>
          <p:nvPr/>
        </p:nvSpPr>
        <p:spPr bwMode="auto">
          <a:xfrm rot="-2146703">
            <a:off x="6011863" y="4941888"/>
            <a:ext cx="2624137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climatological areas!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F4A5-B9F0-4DC5-AADC-5D081DFD062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9699" name="Picture 6" descr="fah05_bura_sen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0"/>
            <a:ext cx="9972675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DHMZ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7080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00113" y="749896"/>
            <a:ext cx="38567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THANK YOU!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rvatska u Euro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1228725"/>
            <a:ext cx="358298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267325" y="941388"/>
            <a:ext cx="369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u="sng">
                <a:latin typeface="Calibri" pitchFamily="34" charset="0"/>
              </a:rPr>
              <a:t>Area:</a:t>
            </a:r>
          </a:p>
          <a:p>
            <a:r>
              <a:rPr lang="en-US">
                <a:latin typeface="Calibri" pitchFamily="34" charset="0"/>
              </a:rPr>
              <a:t>total: 56,594 sq km</a:t>
            </a:r>
          </a:p>
          <a:p>
            <a:r>
              <a:rPr lang="en-US">
                <a:latin typeface="Calibri" pitchFamily="34" charset="0"/>
              </a:rPr>
              <a:t>land: 55,974 sq km</a:t>
            </a:r>
          </a:p>
          <a:p>
            <a:r>
              <a:rPr lang="en-US">
                <a:latin typeface="Calibri" pitchFamily="34" charset="0"/>
              </a:rPr>
              <a:t>water: 620 sq km</a:t>
            </a:r>
            <a:endParaRPr lang="hr-HR">
              <a:latin typeface="Calibri" pitchFamily="34" charset="0"/>
            </a:endParaRPr>
          </a:p>
          <a:p>
            <a:endParaRPr lang="hr-HR">
              <a:latin typeface="Calibri" pitchFamily="34" charset="0"/>
            </a:endParaRPr>
          </a:p>
          <a:p>
            <a:r>
              <a:rPr lang="hr-HR" u="sng">
                <a:latin typeface="Calibri" pitchFamily="34" charset="0"/>
              </a:rPr>
              <a:t>Population:</a:t>
            </a:r>
          </a:p>
          <a:p>
            <a:pPr>
              <a:buFont typeface="Arial" charset="0"/>
              <a:buChar char="•"/>
            </a:pPr>
            <a:r>
              <a:rPr lang="hr-HR">
                <a:latin typeface="Calibri" pitchFamily="34" charset="0"/>
              </a:rPr>
              <a:t>     4.253 mil (2014)    </a:t>
            </a:r>
          </a:p>
          <a:p>
            <a:pPr>
              <a:buFont typeface="Arial" charset="0"/>
              <a:buChar char="•"/>
            </a:pPr>
            <a:r>
              <a:rPr lang="hr-HR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urban population: 58.7% </a:t>
            </a:r>
            <a:endParaRPr lang="hr-HR">
              <a:latin typeface="Calibri" pitchFamily="34" charset="0"/>
            </a:endParaRPr>
          </a:p>
          <a:p>
            <a:r>
              <a:rPr lang="hr-HR">
                <a:latin typeface="Calibri" pitchFamily="34" charset="0"/>
              </a:rPr>
              <a:t>     </a:t>
            </a:r>
            <a:r>
              <a:rPr lang="en-US">
                <a:latin typeface="Calibri" pitchFamily="34" charset="0"/>
              </a:rPr>
              <a:t>of total population (2014)</a:t>
            </a:r>
            <a:r>
              <a:rPr lang="hr-HR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hr-HR">
                <a:latin typeface="Calibri" pitchFamily="34" charset="0"/>
              </a:rPr>
              <a:t>    ZAGREB (capital) 687,000   </a:t>
            </a:r>
          </a:p>
          <a:p>
            <a:r>
              <a:rPr lang="hr-HR">
                <a:latin typeface="Calibri" pitchFamily="34" charset="0"/>
              </a:rPr>
              <a:t>     (2014)</a:t>
            </a:r>
            <a:endParaRPr lang="en-US">
              <a:latin typeface="Calibri" pitchFamily="34" charset="0"/>
            </a:endParaRPr>
          </a:p>
          <a:p>
            <a:endParaRPr lang="hr-HR">
              <a:latin typeface="Calibri" pitchFamily="34" charset="0"/>
            </a:endParaRPr>
          </a:p>
          <a:p>
            <a:endParaRPr lang="hr-HR">
              <a:latin typeface="Calibri" pitchFamily="34" charset="0"/>
            </a:endParaRPr>
          </a:p>
          <a:p>
            <a:r>
              <a:rPr lang="hr-HR" u="sng">
                <a:latin typeface="Calibri" pitchFamily="34" charset="0"/>
              </a:rPr>
              <a:t>Natural resources:</a:t>
            </a:r>
          </a:p>
          <a:p>
            <a:r>
              <a:rPr lang="hr-HR">
                <a:latin typeface="Calibri" pitchFamily="34" charset="0"/>
              </a:rPr>
              <a:t>oil, gas, bauxite, natural asphalt, clays, salt, hydropower</a:t>
            </a:r>
          </a:p>
          <a:p>
            <a:endParaRPr lang="en-US">
              <a:latin typeface="Calibri" pitchFamily="34" charset="0"/>
            </a:endParaRPr>
          </a:p>
          <a:p>
            <a:endParaRPr lang="hr-HR">
              <a:latin typeface="Calibri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255713" y="6294438"/>
            <a:ext cx="704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u="sng">
                <a:latin typeface="Calibri" pitchFamily="34" charset="0"/>
              </a:rPr>
              <a:t>Source:    </a:t>
            </a:r>
            <a:r>
              <a:rPr lang="hr-HR">
                <a:latin typeface="Calibri" pitchFamily="34" charset="0"/>
              </a:rPr>
              <a:t>CIA World Factbook;  Croatian Bureau of Statistics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452563" y="1228725"/>
            <a:ext cx="1604962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CROATIA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1"/>
          <p:cNvSpPr>
            <a:spLocks noChangeArrowheads="1" noChangeShapeType="1" noTextEdit="1"/>
          </p:cNvSpPr>
          <p:nvPr/>
        </p:nvSpPr>
        <p:spPr bwMode="auto">
          <a:xfrm>
            <a:off x="1831975" y="2486025"/>
            <a:ext cx="6583363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99"/>
                  </a:gs>
                  <a:gs pos="100000">
                    <a:schemeClr val="tx1"/>
                  </a:gs>
                </a:gsLst>
                <a:lin ang="2700000" scaled="1"/>
              </a:gradFill>
              <a:latin typeface="Arial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3DCA-4894-4009-97FE-1DE14B3C821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1319213" y="223838"/>
            <a:ext cx="2665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www.meteo.hr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047875" y="1706563"/>
            <a:ext cx="6196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Calibri" pitchFamily="34" charset="0"/>
              </a:rPr>
              <a:t>GDP 				43,110 mil EUR </a:t>
            </a:r>
            <a:r>
              <a:rPr lang="hr-HR" dirty="0" smtClean="0">
                <a:latin typeface="Calibri" pitchFamily="34" charset="0"/>
              </a:rPr>
              <a:t>= 48,419 mil $     (2014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endParaRPr lang="hr-HR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GDP per capita  	10,129 mil </a:t>
            </a:r>
            <a:r>
              <a:rPr lang="hr-HR" dirty="0" smtClean="0">
                <a:latin typeface="Calibri" pitchFamily="34" charset="0"/>
              </a:rPr>
              <a:t>EUR = 11,376 mil $     (2014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endParaRPr lang="hr-HR" dirty="0">
              <a:latin typeface="Calibri" pitchFamily="34" charset="0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06713"/>
            <a:ext cx="9420225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1447800" y="1165225"/>
            <a:ext cx="594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Annual Gross Domestic Product in Croatia: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1"/>
          <p:cNvSpPr>
            <a:spLocks noChangeArrowheads="1" noChangeShapeType="1" noTextEdit="1"/>
          </p:cNvSpPr>
          <p:nvPr/>
        </p:nvSpPr>
        <p:spPr bwMode="auto">
          <a:xfrm>
            <a:off x="1831975" y="2486025"/>
            <a:ext cx="6583363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r-HR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99"/>
                  </a:gs>
                  <a:gs pos="100000">
                    <a:schemeClr val="tx1"/>
                  </a:gs>
                </a:gsLst>
                <a:lin ang="2700000" scaled="1"/>
              </a:gradFill>
              <a:latin typeface="Arial Blac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970DD-C575-4EAC-9B94-FB2D6FE219A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1319213" y="223838"/>
            <a:ext cx="2665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www.meteo.hr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457325" y="1230313"/>
            <a:ext cx="69580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GDP - composition by sector:</a:t>
            </a:r>
          </a:p>
          <a:p>
            <a:endParaRPr lang="hr-HR" b="1">
              <a:latin typeface="Calibri" pitchFamily="34" charset="0"/>
            </a:endParaRPr>
          </a:p>
          <a:p>
            <a:r>
              <a:rPr lang="hr-HR" b="1">
                <a:latin typeface="Calibri" pitchFamily="34" charset="0"/>
              </a:rPr>
              <a:t>agriculture: </a:t>
            </a:r>
            <a:r>
              <a:rPr lang="hr-HR">
                <a:latin typeface="Calibri" pitchFamily="34" charset="0"/>
              </a:rPr>
              <a:t>5% </a:t>
            </a:r>
            <a:br>
              <a:rPr lang="hr-HR">
                <a:latin typeface="Calibri" pitchFamily="34" charset="0"/>
              </a:rPr>
            </a:br>
            <a:r>
              <a:rPr lang="hr-HR" b="1">
                <a:latin typeface="Calibri" pitchFamily="34" charset="0"/>
              </a:rPr>
              <a:t>industry:</a:t>
            </a:r>
            <a:r>
              <a:rPr lang="hr-HR">
                <a:latin typeface="Calibri" pitchFamily="34" charset="0"/>
              </a:rPr>
              <a:t> 25.8% </a:t>
            </a:r>
            <a:br>
              <a:rPr lang="hr-HR">
                <a:latin typeface="Calibri" pitchFamily="34" charset="0"/>
              </a:rPr>
            </a:br>
            <a:r>
              <a:rPr lang="hr-HR" b="1">
                <a:latin typeface="Calibri" pitchFamily="34" charset="0"/>
              </a:rPr>
              <a:t>services:</a:t>
            </a:r>
            <a:r>
              <a:rPr lang="hr-HR">
                <a:latin typeface="Calibri" pitchFamily="34" charset="0"/>
              </a:rPr>
              <a:t> 69.2% (2013 est.)</a:t>
            </a:r>
          </a:p>
          <a:p>
            <a:endParaRPr lang="hr-HR">
              <a:latin typeface="Calibri" pitchFamily="34" charset="0"/>
            </a:endParaRPr>
          </a:p>
          <a:p>
            <a:r>
              <a:rPr lang="hr-HR">
                <a:latin typeface="Calibri" pitchFamily="34" charset="0"/>
              </a:rPr>
              <a:t>Source: http://www.indexmundi.com/croatia/economy_profile.html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9213" y="3527425"/>
            <a:ext cx="7613650" cy="23098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Branches of the economy</a:t>
            </a:r>
            <a:r>
              <a:rPr lang="hr-HR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Services account for about two-thirds of Croatian GDP. Major industries include </a:t>
            </a:r>
            <a:r>
              <a:rPr lang="en-US" b="1" dirty="0">
                <a:latin typeface="+mn-lt"/>
                <a:cs typeface="+mn-cs"/>
              </a:rPr>
              <a:t>shipbuilding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b="1" dirty="0">
                <a:latin typeface="+mn-lt"/>
                <a:cs typeface="+mn-cs"/>
              </a:rPr>
              <a:t>construction</a:t>
            </a:r>
            <a:r>
              <a:rPr lang="en-US" dirty="0">
                <a:latin typeface="+mn-lt"/>
                <a:cs typeface="+mn-cs"/>
              </a:rPr>
              <a:t>, petrochemicals, and food processing. Most important of all is the </a:t>
            </a:r>
            <a:r>
              <a:rPr lang="en-US" b="1" dirty="0">
                <a:latin typeface="+mn-lt"/>
                <a:cs typeface="+mn-cs"/>
              </a:rPr>
              <a:t>tourism</a:t>
            </a:r>
            <a:r>
              <a:rPr lang="en-US" dirty="0">
                <a:latin typeface="+mn-lt"/>
                <a:cs typeface="+mn-cs"/>
              </a:rPr>
              <a:t> industry, with about 10 million foreign visitors per year and </a:t>
            </a:r>
            <a:r>
              <a:rPr lang="en-US" b="1" dirty="0">
                <a:latin typeface="+mn-lt"/>
                <a:cs typeface="+mn-cs"/>
              </a:rPr>
              <a:t>accounting</a:t>
            </a:r>
            <a:r>
              <a:rPr lang="en-US" dirty="0">
                <a:latin typeface="+mn-lt"/>
                <a:cs typeface="+mn-cs"/>
              </a:rPr>
              <a:t> for 15% of GDP.</a:t>
            </a:r>
            <a:endParaRPr lang="hr-H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  <a:cs typeface="+mn-cs"/>
              </a:rPr>
              <a:t>Source: </a:t>
            </a:r>
            <a:r>
              <a:rPr lang="en-US" dirty="0">
                <a:latin typeface="+mn-lt"/>
                <a:cs typeface="+mn-cs"/>
              </a:rPr>
              <a:t>Croatia.eu</a:t>
            </a:r>
            <a:endParaRPr lang="hr-H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4D1AD-DBC8-4AAD-94D5-200AB1D1B8C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0" y="0"/>
            <a:ext cx="11220450" cy="752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Rot="1" noChangeArrowheads="1"/>
          </p:cNvSpPr>
          <p:nvPr/>
        </p:nvSpPr>
        <p:spPr bwMode="auto">
          <a:xfrm>
            <a:off x="684213" y="-26988"/>
            <a:ext cx="7267575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CROATIA  - MARITIME COUNTRY</a:t>
            </a:r>
          </a:p>
        </p:txBody>
      </p:sp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471488" y="1196975"/>
            <a:ext cx="89963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lang="hr-H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Total population 4,25  million / 30.000 seafarers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Lenght of coastline  6287 km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1246 islands of which 47 populated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Semi-closed sea basin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 major ports, 98 ports with ship lines, 407 small ports and marines</a:t>
            </a:r>
            <a:endParaRPr lang="hr-H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Ship lines traffic: 11 mil. passengers, 2.8 mil. vehicles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Total number of passengers: </a:t>
            </a:r>
            <a:r>
              <a:rPr lang="hr-H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mil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>
                <a:latin typeface="+mn-lt"/>
                <a:cs typeface="+mn-cs"/>
              </a:rPr>
              <a:t>maritime transport, ship cruisers, recreational ships</a:t>
            </a:r>
            <a:endParaRPr lang="hr-HR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539 yachts and 103.945 boats registered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r-H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visit of </a:t>
            </a: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54.000 foreign yachts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/year for recreational tourism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Search &amp; rescue /year: ~800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rescued persons,~200 rescued vessels</a:t>
            </a:r>
            <a:endParaRPr lang="hr-HR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itchFamily="2" charset="2"/>
              <a:buChar char="Ø"/>
              <a:defRPr/>
            </a:pPr>
            <a:endParaRPr lang="hr-H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endParaRPr lang="hr-H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Content Placeholder 5" descr="C:\Documents and Settings\DZ\My Documents\VTMIS\Graficki - Gustoca prometa1.jpg"/>
          <p:cNvPicPr>
            <a:picLocks noChangeAspect="1" noChangeArrowheads="1"/>
          </p:cNvPicPr>
          <p:nvPr/>
        </p:nvPicPr>
        <p:blipFill>
          <a:blip r:embed="rId3"/>
          <a:srcRect l="21236" t="7109" r="17915" b="13271"/>
          <a:stretch>
            <a:fillRect/>
          </a:stretch>
        </p:blipFill>
        <p:spPr bwMode="auto">
          <a:xfrm>
            <a:off x="6227763" y="260350"/>
            <a:ext cx="4032250" cy="277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AutoShape 2" descr="http://www.asksource.info/images/9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250" y="908050"/>
            <a:ext cx="6408738" cy="5184775"/>
            <a:chOff x="1521" y="5056"/>
            <a:chExt cx="4500" cy="4455"/>
          </a:xfrm>
        </p:grpSpPr>
        <p:pic>
          <p:nvPicPr>
            <p:cNvPr id="15365" name="Picture 3" descr="Slika:Satellite image of Croatia in September 200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1521" y="5056"/>
              <a:ext cx="4500" cy="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WordArt 4"/>
            <p:cNvSpPr>
              <a:spLocks noChangeArrowheads="1" noChangeShapeType="1" noTextEdit="1"/>
            </p:cNvSpPr>
            <p:nvPr/>
          </p:nvSpPr>
          <p:spPr bwMode="auto">
            <a:xfrm rot="2680717">
              <a:off x="2001" y="8386"/>
              <a:ext cx="1500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r-HR" sz="1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Adriatic Sea</a:t>
              </a:r>
            </a:p>
          </p:txBody>
        </p:sp>
        <p:sp>
          <p:nvSpPr>
            <p:cNvPr id="1536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061" y="5596"/>
              <a:ext cx="720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r-HR" sz="1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The Alps</a:t>
              </a:r>
            </a:p>
          </p:txBody>
        </p:sp>
        <p:sp>
          <p:nvSpPr>
            <p:cNvPr id="1536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21" y="5956"/>
              <a:ext cx="2160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r-HR" sz="1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Pannonian Valley</a:t>
              </a:r>
            </a:p>
          </p:txBody>
        </p:sp>
        <p:sp>
          <p:nvSpPr>
            <p:cNvPr id="15369" name="WordArt 7"/>
            <p:cNvSpPr>
              <a:spLocks noChangeArrowheads="1" noChangeShapeType="1" noTextEdit="1"/>
            </p:cNvSpPr>
            <p:nvPr/>
          </p:nvSpPr>
          <p:spPr bwMode="auto">
            <a:xfrm rot="2680717">
              <a:off x="2758" y="7071"/>
              <a:ext cx="1610" cy="2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r-HR" sz="1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The Dinaric Alps</a:t>
              </a:r>
            </a:p>
          </p:txBody>
        </p:sp>
      </p:grp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475288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WEATHER AND CLIMATE IN CROATIA</a:t>
            </a:r>
            <a:endParaRPr lang="hr-H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66"/>
              </a:solidFill>
              <a:latin typeface="Arial Black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5976938" y="2770188"/>
            <a:ext cx="2703512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CLIMATE: </a:t>
            </a:r>
          </a:p>
          <a:p>
            <a:r>
              <a:rPr lang="en-US">
                <a:latin typeface="Calibri" pitchFamily="34" charset="0"/>
              </a:rPr>
              <a:t>Mediterranean and continental; continental climate predominant with hot summers and cold winters; mild winters, dry summers along coast</a:t>
            </a:r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250825" y="1125538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873125" y="981075"/>
            <a:ext cx="739775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marL="269875" indent="-269875" algn="ctr" fontAlgn="auto">
              <a:spcBef>
                <a:spcPts val="0"/>
              </a:spcBef>
              <a:spcAft>
                <a:spcPts val="0"/>
              </a:spcAft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GB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Hazards list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Tornado (rotational high winds)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Strong winds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Storm surge</a:t>
            </a:r>
            <a:r>
              <a:rPr lang="hr-HR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                                                        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River flooding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Coastal floodin</a:t>
            </a:r>
            <a:r>
              <a:rPr lang="hr-HR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Flash flood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Thunderstorm or lightning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Heavy snow </a:t>
            </a:r>
            <a:endParaRPr lang="hr-HR" sz="14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Hailstor</a:t>
            </a:r>
            <a:r>
              <a:rPr lang="hr-HR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</a:t>
            </a: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Freezing rain</a:t>
            </a:r>
            <a:endParaRPr lang="hr-HR" sz="14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Dense fog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Heat wave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Cold wave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Drought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Marine hazards (storm</a:t>
            </a: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sea ice, icebergs, etc.) 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Landslide or mudslide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Airborne hazardous substances (i.e., nuclear, biological, chemical, etc.)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Waterborne hazards (i.e., nuclear, biological, chemical, oil spills, etc.)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Hydrometeorological hazards to aviation (i.e., turbulence, icing)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Forest or wild land fire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Smoke, Dust or Haze</a:t>
            </a:r>
            <a:endParaRPr lang="hr-HR" sz="1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r>
              <a:rPr lang="en-US" sz="1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Earthquakes</a:t>
            </a:r>
            <a:endParaRPr lang="hr-HR" sz="14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49263" algn="r"/>
                <a:tab pos="2743200" algn="ctr"/>
                <a:tab pos="5486400" algn="r"/>
              </a:tabLst>
              <a:defRPr/>
            </a:pPr>
            <a:endParaRPr lang="en-US" sz="1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2"/>
          <p:cNvSpPr>
            <a:spLocks noChangeShapeType="1"/>
          </p:cNvSpPr>
          <p:nvPr/>
        </p:nvSpPr>
        <p:spPr bwMode="auto">
          <a:xfrm flipV="1">
            <a:off x="1366838" y="1125538"/>
            <a:ext cx="709295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/>
          <a:lstStyle/>
          <a:p>
            <a:endParaRPr lang="hr-HR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29" name="Picture 5" descr="DHMZ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87450" y="1125538"/>
            <a:ext cx="7010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Economic losses (%) caused by different natural</a:t>
            </a:r>
          </a:p>
          <a:p>
            <a:pPr algn="ctr">
              <a:defRPr/>
            </a:pPr>
            <a:r>
              <a:rPr lang="hr-H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hazards in Croatia, 1981 - 2012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525" y="5949950"/>
            <a:ext cx="259238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0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Source: Ministry of Finance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547813" y="1916113"/>
          <a:ext cx="6408737" cy="4103687"/>
        </p:xfrm>
        <a:graphic>
          <a:graphicData uri="http://schemas.openxmlformats.org/presentationml/2006/ole">
            <p:oleObj spid="_x0000_s50178" name="Chart" r:id="rId4" imgW="7658100" imgH="48385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MZ_no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DHMZ_novo</Template>
  <TotalTime>417</TotalTime>
  <Words>907</Words>
  <Application>Microsoft Office PowerPoint</Application>
  <PresentationFormat>On-screen Show (4:3)</PresentationFormat>
  <Paragraphs>206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DHMZ_novo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dhmz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Vlasta</dc:creator>
  <cp:lastModifiedBy>Olcuric</cp:lastModifiedBy>
  <cp:revision>105</cp:revision>
  <dcterms:created xsi:type="dcterms:W3CDTF">2015-03-06T08:24:40Z</dcterms:created>
  <dcterms:modified xsi:type="dcterms:W3CDTF">2015-06-24T09:37:19Z</dcterms:modified>
</cp:coreProperties>
</file>