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7" r:id="rId1"/>
  </p:sldMasterIdLst>
  <p:notesMasterIdLst>
    <p:notesMasterId r:id="rId22"/>
  </p:notesMasterIdLst>
  <p:sldIdLst>
    <p:sldId id="331" r:id="rId2"/>
    <p:sldId id="397" r:id="rId3"/>
    <p:sldId id="360" r:id="rId4"/>
    <p:sldId id="422" r:id="rId5"/>
    <p:sldId id="412" r:id="rId6"/>
    <p:sldId id="439" r:id="rId7"/>
    <p:sldId id="441" r:id="rId8"/>
    <p:sldId id="424" r:id="rId9"/>
    <p:sldId id="408" r:id="rId10"/>
    <p:sldId id="410" r:id="rId11"/>
    <p:sldId id="431" r:id="rId12"/>
    <p:sldId id="425" r:id="rId13"/>
    <p:sldId id="442" r:id="rId14"/>
    <p:sldId id="440" r:id="rId15"/>
    <p:sldId id="309" r:id="rId16"/>
    <p:sldId id="432" r:id="rId17"/>
    <p:sldId id="433" r:id="rId18"/>
    <p:sldId id="434" r:id="rId19"/>
    <p:sldId id="437" r:id="rId20"/>
    <p:sldId id="43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33CC"/>
    <a:srgbClr val="360599"/>
    <a:srgbClr val="101323"/>
    <a:srgbClr val="2B1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3594" autoAdjust="0"/>
  </p:normalViewPr>
  <p:slideViewPr>
    <p:cSldViewPr>
      <p:cViewPr>
        <p:scale>
          <a:sx n="100" d="100"/>
          <a:sy n="100" d="100"/>
        </p:scale>
        <p:origin x="-51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47986-7C91-40AE-83DE-2B52358098C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388F235-FE68-40ED-92FB-F5F74B734842}">
      <dgm:prSet custT="1"/>
      <dgm:spPr/>
      <dgm:t>
        <a:bodyPr/>
        <a:lstStyle/>
        <a:p>
          <a:pPr algn="ctr" rtl="0"/>
          <a:r>
            <a:rPr lang="en-US" sz="1600" dirty="0" smtClean="0">
              <a:solidFill>
                <a:srgbClr val="0033CC"/>
              </a:solidFill>
            </a:rPr>
            <a:t>Climate</a:t>
          </a:r>
          <a:r>
            <a:rPr lang="en-US" sz="1600" dirty="0" smtClean="0"/>
            <a:t> : Is the process variability as well as </a:t>
          </a:r>
        </a:p>
        <a:p>
          <a:pPr algn="just"/>
          <a:r>
            <a:rPr lang="en-US" sz="1600" b="1" dirty="0" smtClean="0">
              <a:solidFill>
                <a:srgbClr val="0070C0"/>
              </a:solidFill>
            </a:rPr>
            <a:t>-</a:t>
          </a:r>
          <a:r>
            <a:rPr lang="en-US" sz="1600" b="1" u="sng" dirty="0" smtClean="0">
              <a:solidFill>
                <a:srgbClr val="002060"/>
              </a:solidFill>
            </a:rPr>
            <a:t>Cold wet, Cold dry.</a:t>
          </a:r>
        </a:p>
        <a:p>
          <a:pPr algn="just"/>
          <a:r>
            <a:rPr lang="en-US" sz="1600" b="1" dirty="0" smtClean="0">
              <a:solidFill>
                <a:srgbClr val="002060"/>
              </a:solidFill>
            </a:rPr>
            <a:t>-</a:t>
          </a:r>
          <a:r>
            <a:rPr lang="en-US" sz="1600" b="1" u="sng" dirty="0" smtClean="0">
              <a:solidFill>
                <a:srgbClr val="002060"/>
              </a:solidFill>
            </a:rPr>
            <a:t>Hot wet, Hot dry. </a:t>
          </a:r>
        </a:p>
        <a:p>
          <a:pPr algn="ctr"/>
          <a:r>
            <a:rPr lang="en-US" sz="1600" dirty="0" smtClean="0"/>
            <a:t>And divide two season: </a:t>
          </a:r>
          <a:endParaRPr lang="en-US" sz="1600" dirty="0"/>
        </a:p>
      </dgm:t>
    </dgm:pt>
    <dgm:pt modelId="{A89E084A-B9EC-4161-8AC0-83D885BEA17B}" type="parTrans" cxnId="{1FCADECB-EBED-420F-A8F7-F5409C0C9429}">
      <dgm:prSet/>
      <dgm:spPr/>
      <dgm:t>
        <a:bodyPr/>
        <a:lstStyle/>
        <a:p>
          <a:endParaRPr lang="en-US"/>
        </a:p>
      </dgm:t>
    </dgm:pt>
    <dgm:pt modelId="{A34EC2FA-728A-48C1-8B7A-933F058757A2}" type="sibTrans" cxnId="{1FCADECB-EBED-420F-A8F7-F5409C0C9429}">
      <dgm:prSet/>
      <dgm:spPr/>
      <dgm:t>
        <a:bodyPr/>
        <a:lstStyle/>
        <a:p>
          <a:endParaRPr lang="en-US"/>
        </a:p>
      </dgm:t>
    </dgm:pt>
    <dgm:pt modelId="{94403648-33EF-4C4E-9AD6-D3BA51B40387}">
      <dgm:prSet custT="1"/>
      <dgm:spPr/>
      <dgm:t>
        <a:bodyPr/>
        <a:lstStyle/>
        <a:p>
          <a:pPr rtl="0"/>
          <a:r>
            <a:rPr lang="en-US" sz="1600" dirty="0" smtClean="0">
              <a:solidFill>
                <a:srgbClr val="00B050"/>
              </a:solidFill>
            </a:rPr>
            <a:t>2/</a:t>
          </a:r>
          <a:r>
            <a:rPr lang="en-US" sz="1600" u="sng" dirty="0" smtClean="0">
              <a:solidFill>
                <a:srgbClr val="00B050"/>
              </a:solidFill>
            </a:rPr>
            <a:t>Wet Season</a:t>
          </a:r>
          <a:r>
            <a:rPr lang="en-US" sz="1600" dirty="0" smtClean="0">
              <a:solidFill>
                <a:srgbClr val="00B0F0"/>
              </a:solidFill>
            </a:rPr>
            <a:t>: </a:t>
          </a:r>
        </a:p>
        <a:p>
          <a:r>
            <a:rPr lang="en-US" sz="1600" u="sng" dirty="0" smtClean="0"/>
            <a:t>June-November, (SW monsoon).</a:t>
          </a:r>
          <a:r>
            <a:rPr lang="en-US" sz="1600" dirty="0" smtClean="0"/>
            <a:t> </a:t>
          </a:r>
        </a:p>
        <a:p>
          <a:r>
            <a:rPr lang="en-US" sz="1600" dirty="0" smtClean="0"/>
            <a:t>Hot wet, Bring more rainfalls, thunderstorms, Floods, Flash floods…</a:t>
          </a:r>
          <a:endParaRPr lang="en-US" sz="1600" dirty="0"/>
        </a:p>
      </dgm:t>
    </dgm:pt>
    <dgm:pt modelId="{416423ED-C97B-4113-A742-F2F3A464200B}" type="parTrans" cxnId="{7CBAEA12-7430-41E5-8C50-9282CCEDDE16}">
      <dgm:prSet/>
      <dgm:spPr/>
      <dgm:t>
        <a:bodyPr/>
        <a:lstStyle/>
        <a:p>
          <a:endParaRPr lang="en-US"/>
        </a:p>
      </dgm:t>
    </dgm:pt>
    <dgm:pt modelId="{1D89AFE8-739E-4C86-986F-1C8F12FF1B9E}" type="sibTrans" cxnId="{7CBAEA12-7430-41E5-8C50-9282CCEDDE16}">
      <dgm:prSet/>
      <dgm:spPr/>
      <dgm:t>
        <a:bodyPr/>
        <a:lstStyle/>
        <a:p>
          <a:endParaRPr lang="en-US"/>
        </a:p>
      </dgm:t>
    </dgm:pt>
    <dgm:pt modelId="{1E68CEAF-9C9A-486B-8B9C-E509A8275C27}">
      <dgm:prSet custT="1"/>
      <dgm:spPr/>
      <dgm:t>
        <a:bodyPr/>
        <a:lstStyle/>
        <a:p>
          <a:pPr rtl="0"/>
          <a:r>
            <a:rPr lang="en-US" sz="1600" dirty="0" smtClean="0">
              <a:solidFill>
                <a:srgbClr val="FF0000"/>
              </a:solidFill>
            </a:rPr>
            <a:t>1/</a:t>
          </a:r>
          <a:r>
            <a:rPr lang="en-US" sz="1600" u="sng" dirty="0" smtClean="0">
              <a:solidFill>
                <a:srgbClr val="FF0000"/>
              </a:solidFill>
            </a:rPr>
            <a:t>Dry Season</a:t>
          </a:r>
        </a:p>
        <a:p>
          <a:r>
            <a:rPr lang="en-US" sz="1600" u="sng" dirty="0" smtClean="0"/>
            <a:t>December-May,</a:t>
          </a:r>
        </a:p>
        <a:p>
          <a:r>
            <a:rPr lang="en-US" sz="1600" u="sng" dirty="0" smtClean="0"/>
            <a:t>( NW Monsoon)</a:t>
          </a:r>
        </a:p>
        <a:p>
          <a:r>
            <a:rPr lang="en-US" sz="1600" dirty="0" smtClean="0"/>
            <a:t>Brings cool air and mostly dry air between December and February, and next after hot dry.</a:t>
          </a:r>
          <a:endParaRPr lang="en-US" sz="1600" dirty="0"/>
        </a:p>
      </dgm:t>
    </dgm:pt>
    <dgm:pt modelId="{C979391C-CD52-4B33-B478-4BBE0F3F3DD2}" type="parTrans" cxnId="{79078E6C-85F0-4697-AED0-E0376E4AAACB}">
      <dgm:prSet/>
      <dgm:spPr/>
      <dgm:t>
        <a:bodyPr/>
        <a:lstStyle/>
        <a:p>
          <a:endParaRPr lang="en-US"/>
        </a:p>
      </dgm:t>
    </dgm:pt>
    <dgm:pt modelId="{6CBB55FE-CE72-461D-95C2-0A6BDF71B981}" type="sibTrans" cxnId="{79078E6C-85F0-4697-AED0-E0376E4AAACB}">
      <dgm:prSet/>
      <dgm:spPr/>
      <dgm:t>
        <a:bodyPr/>
        <a:lstStyle/>
        <a:p>
          <a:endParaRPr lang="en-US"/>
        </a:p>
      </dgm:t>
    </dgm:pt>
    <dgm:pt modelId="{B2EE281A-0C39-4A6A-AA6B-128A9998A100}" type="pres">
      <dgm:prSet presAssocID="{BEC47986-7C91-40AE-83DE-2B52358098C2}" presName="compositeShape" presStyleCnt="0">
        <dgm:presLayoutVars>
          <dgm:chMax val="7"/>
          <dgm:dir/>
          <dgm:resizeHandles val="exact"/>
        </dgm:presLayoutVars>
      </dgm:prSet>
      <dgm:spPr/>
      <dgm:t>
        <a:bodyPr/>
        <a:lstStyle/>
        <a:p>
          <a:endParaRPr lang="en-US"/>
        </a:p>
      </dgm:t>
    </dgm:pt>
    <dgm:pt modelId="{2E7CCB7E-863C-4F45-BCA2-76CCCC781F7A}" type="pres">
      <dgm:prSet presAssocID="{5388F235-FE68-40ED-92FB-F5F74B734842}" presName="circ1" presStyleLbl="vennNode1" presStyleIdx="0" presStyleCnt="3" custScaleX="87928" custScaleY="90163" custLinFactNeighborX="-1399" custLinFactNeighborY="9924"/>
      <dgm:spPr/>
      <dgm:t>
        <a:bodyPr/>
        <a:lstStyle/>
        <a:p>
          <a:endParaRPr lang="en-US"/>
        </a:p>
      </dgm:t>
    </dgm:pt>
    <dgm:pt modelId="{7879F985-E002-4A2D-BC05-02D13AE6E3A8}" type="pres">
      <dgm:prSet presAssocID="{5388F235-FE68-40ED-92FB-F5F74B734842}" presName="circ1Tx" presStyleLbl="revTx" presStyleIdx="0" presStyleCnt="0">
        <dgm:presLayoutVars>
          <dgm:chMax val="0"/>
          <dgm:chPref val="0"/>
          <dgm:bulletEnabled val="1"/>
        </dgm:presLayoutVars>
      </dgm:prSet>
      <dgm:spPr/>
      <dgm:t>
        <a:bodyPr/>
        <a:lstStyle/>
        <a:p>
          <a:endParaRPr lang="en-US"/>
        </a:p>
      </dgm:t>
    </dgm:pt>
    <dgm:pt modelId="{D296881A-6D65-4412-8B6C-F80DE35ED793}" type="pres">
      <dgm:prSet presAssocID="{94403648-33EF-4C4E-9AD6-D3BA51B40387}" presName="circ2" presStyleLbl="vennNode1" presStyleIdx="1" presStyleCnt="3" custScaleX="85244" custScaleY="90161" custLinFactNeighborX="12825" custLinFactNeighborY="1533"/>
      <dgm:spPr/>
      <dgm:t>
        <a:bodyPr/>
        <a:lstStyle/>
        <a:p>
          <a:endParaRPr lang="en-US"/>
        </a:p>
      </dgm:t>
    </dgm:pt>
    <dgm:pt modelId="{5B3FA218-1226-4609-BF24-1E2F971C6EC4}" type="pres">
      <dgm:prSet presAssocID="{94403648-33EF-4C4E-9AD6-D3BA51B40387}" presName="circ2Tx" presStyleLbl="revTx" presStyleIdx="0" presStyleCnt="0">
        <dgm:presLayoutVars>
          <dgm:chMax val="0"/>
          <dgm:chPref val="0"/>
          <dgm:bulletEnabled val="1"/>
        </dgm:presLayoutVars>
      </dgm:prSet>
      <dgm:spPr/>
      <dgm:t>
        <a:bodyPr/>
        <a:lstStyle/>
        <a:p>
          <a:endParaRPr lang="en-US"/>
        </a:p>
      </dgm:t>
    </dgm:pt>
    <dgm:pt modelId="{C79332B0-2BFA-44CD-B1C9-635E1D4AC206}" type="pres">
      <dgm:prSet presAssocID="{1E68CEAF-9C9A-486B-8B9C-E509A8275C27}" presName="circ3" presStyleLbl="vennNode1" presStyleIdx="2" presStyleCnt="3" custScaleX="84692" custScaleY="89071" custLinFactNeighborX="-1367" custLinFactNeighborY="5907"/>
      <dgm:spPr/>
      <dgm:t>
        <a:bodyPr/>
        <a:lstStyle/>
        <a:p>
          <a:endParaRPr lang="en-US"/>
        </a:p>
      </dgm:t>
    </dgm:pt>
    <dgm:pt modelId="{49D1FA10-9ED9-4FC6-ADE0-216539F5BC99}" type="pres">
      <dgm:prSet presAssocID="{1E68CEAF-9C9A-486B-8B9C-E509A8275C27}" presName="circ3Tx" presStyleLbl="revTx" presStyleIdx="0" presStyleCnt="0">
        <dgm:presLayoutVars>
          <dgm:chMax val="0"/>
          <dgm:chPref val="0"/>
          <dgm:bulletEnabled val="1"/>
        </dgm:presLayoutVars>
      </dgm:prSet>
      <dgm:spPr/>
      <dgm:t>
        <a:bodyPr/>
        <a:lstStyle/>
        <a:p>
          <a:endParaRPr lang="en-US"/>
        </a:p>
      </dgm:t>
    </dgm:pt>
  </dgm:ptLst>
  <dgm:cxnLst>
    <dgm:cxn modelId="{50428803-7EFE-487B-99AF-5A05E784F351}" type="presOf" srcId="{BEC47986-7C91-40AE-83DE-2B52358098C2}" destId="{B2EE281A-0C39-4A6A-AA6B-128A9998A100}" srcOrd="0" destOrd="0" presId="urn:microsoft.com/office/officeart/2005/8/layout/venn1"/>
    <dgm:cxn modelId="{7E4A2995-6407-43F7-AF4B-23F1C425956E}" type="presOf" srcId="{5388F235-FE68-40ED-92FB-F5F74B734842}" destId="{2E7CCB7E-863C-4F45-BCA2-76CCCC781F7A}" srcOrd="0" destOrd="0" presId="urn:microsoft.com/office/officeart/2005/8/layout/venn1"/>
    <dgm:cxn modelId="{79078E6C-85F0-4697-AED0-E0376E4AAACB}" srcId="{BEC47986-7C91-40AE-83DE-2B52358098C2}" destId="{1E68CEAF-9C9A-486B-8B9C-E509A8275C27}" srcOrd="2" destOrd="0" parTransId="{C979391C-CD52-4B33-B478-4BBE0F3F3DD2}" sibTransId="{6CBB55FE-CE72-461D-95C2-0A6BDF71B981}"/>
    <dgm:cxn modelId="{1E60D0C4-655B-43B1-91F0-F2AE67F23AE2}" type="presOf" srcId="{1E68CEAF-9C9A-486B-8B9C-E509A8275C27}" destId="{C79332B0-2BFA-44CD-B1C9-635E1D4AC206}" srcOrd="0" destOrd="0" presId="urn:microsoft.com/office/officeart/2005/8/layout/venn1"/>
    <dgm:cxn modelId="{1FCADECB-EBED-420F-A8F7-F5409C0C9429}" srcId="{BEC47986-7C91-40AE-83DE-2B52358098C2}" destId="{5388F235-FE68-40ED-92FB-F5F74B734842}" srcOrd="0" destOrd="0" parTransId="{A89E084A-B9EC-4161-8AC0-83D885BEA17B}" sibTransId="{A34EC2FA-728A-48C1-8B7A-933F058757A2}"/>
    <dgm:cxn modelId="{BB55D437-8AD7-4E48-97D7-00E402480C1E}" type="presOf" srcId="{94403648-33EF-4C4E-9AD6-D3BA51B40387}" destId="{5B3FA218-1226-4609-BF24-1E2F971C6EC4}" srcOrd="1" destOrd="0" presId="urn:microsoft.com/office/officeart/2005/8/layout/venn1"/>
    <dgm:cxn modelId="{18ACA6A6-E2C7-45ED-B7B7-74789C93ECD3}" type="presOf" srcId="{94403648-33EF-4C4E-9AD6-D3BA51B40387}" destId="{D296881A-6D65-4412-8B6C-F80DE35ED793}" srcOrd="0" destOrd="0" presId="urn:microsoft.com/office/officeart/2005/8/layout/venn1"/>
    <dgm:cxn modelId="{7CBAEA12-7430-41E5-8C50-9282CCEDDE16}" srcId="{BEC47986-7C91-40AE-83DE-2B52358098C2}" destId="{94403648-33EF-4C4E-9AD6-D3BA51B40387}" srcOrd="1" destOrd="0" parTransId="{416423ED-C97B-4113-A742-F2F3A464200B}" sibTransId="{1D89AFE8-739E-4C86-986F-1C8F12FF1B9E}"/>
    <dgm:cxn modelId="{177FB675-F554-4F43-BA90-AC7C944531A3}" type="presOf" srcId="{5388F235-FE68-40ED-92FB-F5F74B734842}" destId="{7879F985-E002-4A2D-BC05-02D13AE6E3A8}" srcOrd="1" destOrd="0" presId="urn:microsoft.com/office/officeart/2005/8/layout/venn1"/>
    <dgm:cxn modelId="{4D89BC0C-DF87-4066-87D5-E1E7283105ED}" type="presOf" srcId="{1E68CEAF-9C9A-486B-8B9C-E509A8275C27}" destId="{49D1FA10-9ED9-4FC6-ADE0-216539F5BC99}" srcOrd="1" destOrd="0" presId="urn:microsoft.com/office/officeart/2005/8/layout/venn1"/>
    <dgm:cxn modelId="{9D4E5ACC-4BC0-4B0E-8849-CB7BAA495C4F}" type="presParOf" srcId="{B2EE281A-0C39-4A6A-AA6B-128A9998A100}" destId="{2E7CCB7E-863C-4F45-BCA2-76CCCC781F7A}" srcOrd="0" destOrd="0" presId="urn:microsoft.com/office/officeart/2005/8/layout/venn1"/>
    <dgm:cxn modelId="{E3EFD398-5495-437B-B72A-6775B00DE280}" type="presParOf" srcId="{B2EE281A-0C39-4A6A-AA6B-128A9998A100}" destId="{7879F985-E002-4A2D-BC05-02D13AE6E3A8}" srcOrd="1" destOrd="0" presId="urn:microsoft.com/office/officeart/2005/8/layout/venn1"/>
    <dgm:cxn modelId="{901EF7F4-99AE-42BC-BF87-3143DC372681}" type="presParOf" srcId="{B2EE281A-0C39-4A6A-AA6B-128A9998A100}" destId="{D296881A-6D65-4412-8B6C-F80DE35ED793}" srcOrd="2" destOrd="0" presId="urn:microsoft.com/office/officeart/2005/8/layout/venn1"/>
    <dgm:cxn modelId="{3005AC64-3797-4CE6-B781-810B70A698D2}" type="presParOf" srcId="{B2EE281A-0C39-4A6A-AA6B-128A9998A100}" destId="{5B3FA218-1226-4609-BF24-1E2F971C6EC4}" srcOrd="3" destOrd="0" presId="urn:microsoft.com/office/officeart/2005/8/layout/venn1"/>
    <dgm:cxn modelId="{BCA6187F-F4DD-48E5-9D4A-A5F3B2A62E13}" type="presParOf" srcId="{B2EE281A-0C39-4A6A-AA6B-128A9998A100}" destId="{C79332B0-2BFA-44CD-B1C9-635E1D4AC206}" srcOrd="4" destOrd="0" presId="urn:microsoft.com/office/officeart/2005/8/layout/venn1"/>
    <dgm:cxn modelId="{756101F8-7FA7-4487-B1F1-897EAC79E810}" type="presParOf" srcId="{B2EE281A-0C39-4A6A-AA6B-128A9998A100}" destId="{49D1FA10-9ED9-4FC6-ADE0-216539F5BC9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CCB7E-863C-4F45-BCA2-76CCCC781F7A}">
      <dsp:nvSpPr>
        <dsp:cNvPr id="0" name=""/>
        <dsp:cNvSpPr/>
      </dsp:nvSpPr>
      <dsp:spPr>
        <a:xfrm>
          <a:off x="2743205" y="609604"/>
          <a:ext cx="2724150" cy="279339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0033CC"/>
              </a:solidFill>
            </a:rPr>
            <a:t>Climate</a:t>
          </a:r>
          <a:r>
            <a:rPr lang="en-US" sz="1600" kern="1200" dirty="0" smtClean="0"/>
            <a:t> : Is the process variability as well as </a:t>
          </a:r>
        </a:p>
        <a:p>
          <a:pPr lvl="0" algn="just" defTabSz="711200">
            <a:lnSpc>
              <a:spcPct val="90000"/>
            </a:lnSpc>
            <a:spcBef>
              <a:spcPct val="0"/>
            </a:spcBef>
            <a:spcAft>
              <a:spcPct val="35000"/>
            </a:spcAft>
          </a:pPr>
          <a:r>
            <a:rPr lang="en-US" sz="1600" b="1" kern="1200" dirty="0" smtClean="0">
              <a:solidFill>
                <a:srgbClr val="0070C0"/>
              </a:solidFill>
            </a:rPr>
            <a:t>-</a:t>
          </a:r>
          <a:r>
            <a:rPr lang="en-US" sz="1600" b="1" u="sng" kern="1200" dirty="0" smtClean="0">
              <a:solidFill>
                <a:srgbClr val="002060"/>
              </a:solidFill>
            </a:rPr>
            <a:t>Cold wet, Cold dry.</a:t>
          </a:r>
        </a:p>
        <a:p>
          <a:pPr lvl="0" algn="just" defTabSz="711200">
            <a:lnSpc>
              <a:spcPct val="90000"/>
            </a:lnSpc>
            <a:spcBef>
              <a:spcPct val="0"/>
            </a:spcBef>
            <a:spcAft>
              <a:spcPct val="35000"/>
            </a:spcAft>
          </a:pPr>
          <a:r>
            <a:rPr lang="en-US" sz="1600" b="1" kern="1200" dirty="0" smtClean="0">
              <a:solidFill>
                <a:srgbClr val="002060"/>
              </a:solidFill>
            </a:rPr>
            <a:t>-</a:t>
          </a:r>
          <a:r>
            <a:rPr lang="en-US" sz="1600" b="1" u="sng" kern="1200" dirty="0" smtClean="0">
              <a:solidFill>
                <a:srgbClr val="002060"/>
              </a:solidFill>
            </a:rPr>
            <a:t>Hot wet, Hot dry. </a:t>
          </a:r>
        </a:p>
        <a:p>
          <a:pPr lvl="0" algn="ctr" defTabSz="711200">
            <a:lnSpc>
              <a:spcPct val="90000"/>
            </a:lnSpc>
            <a:spcBef>
              <a:spcPct val="0"/>
            </a:spcBef>
            <a:spcAft>
              <a:spcPct val="35000"/>
            </a:spcAft>
          </a:pPr>
          <a:r>
            <a:rPr lang="en-US" sz="1600" kern="1200" dirty="0" smtClean="0"/>
            <a:t>And divide two season: </a:t>
          </a:r>
          <a:endParaRPr lang="en-US" sz="1600" kern="1200" dirty="0"/>
        </a:p>
      </dsp:txBody>
      <dsp:txXfrm>
        <a:off x="3106425" y="1098448"/>
        <a:ext cx="1997710" cy="1257027"/>
      </dsp:txXfrm>
    </dsp:sp>
    <dsp:sp modelId="{D296881A-6D65-4412-8B6C-F80DE35ED793}">
      <dsp:nvSpPr>
        <dsp:cNvPr id="0" name=""/>
        <dsp:cNvSpPr/>
      </dsp:nvSpPr>
      <dsp:spPr>
        <a:xfrm>
          <a:off x="4343385" y="2286019"/>
          <a:ext cx="2640996" cy="279333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00B050"/>
              </a:solidFill>
            </a:rPr>
            <a:t>2/</a:t>
          </a:r>
          <a:r>
            <a:rPr lang="en-US" sz="1600" u="sng" kern="1200" dirty="0" smtClean="0">
              <a:solidFill>
                <a:srgbClr val="00B050"/>
              </a:solidFill>
            </a:rPr>
            <a:t>Wet Season</a:t>
          </a:r>
          <a:r>
            <a:rPr lang="en-US" sz="1600" kern="1200" dirty="0" smtClean="0">
              <a:solidFill>
                <a:srgbClr val="00B0F0"/>
              </a:solidFill>
            </a:rPr>
            <a:t>: </a:t>
          </a:r>
        </a:p>
        <a:p>
          <a:pPr lvl="0" algn="ctr" defTabSz="711200">
            <a:lnSpc>
              <a:spcPct val="90000"/>
            </a:lnSpc>
            <a:spcBef>
              <a:spcPct val="0"/>
            </a:spcBef>
            <a:spcAft>
              <a:spcPct val="35000"/>
            </a:spcAft>
          </a:pPr>
          <a:r>
            <a:rPr lang="en-US" sz="1600" u="sng" kern="1200" dirty="0" smtClean="0"/>
            <a:t>June-November, (SW monsoon).</a:t>
          </a:r>
          <a:r>
            <a:rPr lang="en-US" sz="1600" kern="1200" dirty="0" smtClean="0"/>
            <a:t> </a:t>
          </a:r>
        </a:p>
        <a:p>
          <a:pPr lvl="0" algn="ctr" defTabSz="711200">
            <a:lnSpc>
              <a:spcPct val="90000"/>
            </a:lnSpc>
            <a:spcBef>
              <a:spcPct val="0"/>
            </a:spcBef>
            <a:spcAft>
              <a:spcPct val="35000"/>
            </a:spcAft>
          </a:pPr>
          <a:r>
            <a:rPr lang="en-US" sz="1600" kern="1200" dirty="0" smtClean="0"/>
            <a:t>Hot wet, Bring more rainfalls, thunderstorms, Floods, Flash floods…</a:t>
          </a:r>
          <a:endParaRPr lang="en-US" sz="1600" kern="1200" dirty="0"/>
        </a:p>
      </dsp:txBody>
      <dsp:txXfrm>
        <a:off x="5151089" y="3007630"/>
        <a:ext cx="1584597" cy="1536332"/>
      </dsp:txXfrm>
    </dsp:sp>
    <dsp:sp modelId="{C79332B0-2BFA-44CD-B1C9-635E1D4AC206}">
      <dsp:nvSpPr>
        <dsp:cNvPr id="0" name=""/>
        <dsp:cNvSpPr/>
      </dsp:nvSpPr>
      <dsp:spPr>
        <a:xfrm>
          <a:off x="1676405" y="2438417"/>
          <a:ext cx="2623894" cy="275956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F0000"/>
              </a:solidFill>
            </a:rPr>
            <a:t>1/</a:t>
          </a:r>
          <a:r>
            <a:rPr lang="en-US" sz="1600" u="sng" kern="1200" dirty="0" smtClean="0">
              <a:solidFill>
                <a:srgbClr val="FF0000"/>
              </a:solidFill>
            </a:rPr>
            <a:t>Dry Season</a:t>
          </a:r>
        </a:p>
        <a:p>
          <a:pPr lvl="0" algn="ctr" defTabSz="711200">
            <a:lnSpc>
              <a:spcPct val="90000"/>
            </a:lnSpc>
            <a:spcBef>
              <a:spcPct val="0"/>
            </a:spcBef>
            <a:spcAft>
              <a:spcPct val="35000"/>
            </a:spcAft>
          </a:pPr>
          <a:r>
            <a:rPr lang="en-US" sz="1600" u="sng" kern="1200" dirty="0" smtClean="0"/>
            <a:t>December-May,</a:t>
          </a:r>
        </a:p>
        <a:p>
          <a:pPr lvl="0" algn="ctr" defTabSz="711200">
            <a:lnSpc>
              <a:spcPct val="90000"/>
            </a:lnSpc>
            <a:spcBef>
              <a:spcPct val="0"/>
            </a:spcBef>
            <a:spcAft>
              <a:spcPct val="35000"/>
            </a:spcAft>
          </a:pPr>
          <a:r>
            <a:rPr lang="en-US" sz="1600" u="sng" kern="1200" dirty="0" smtClean="0"/>
            <a:t>( NW Monsoon)</a:t>
          </a:r>
        </a:p>
        <a:p>
          <a:pPr lvl="0" algn="ctr" defTabSz="711200">
            <a:lnSpc>
              <a:spcPct val="90000"/>
            </a:lnSpc>
            <a:spcBef>
              <a:spcPct val="0"/>
            </a:spcBef>
            <a:spcAft>
              <a:spcPct val="35000"/>
            </a:spcAft>
          </a:pPr>
          <a:r>
            <a:rPr lang="en-US" sz="1600" kern="1200" dirty="0" smtClean="0"/>
            <a:t>Brings cool air and mostly dry air between December and February, and next after hot dry.</a:t>
          </a:r>
          <a:endParaRPr lang="en-US" sz="1600" kern="1200" dirty="0"/>
        </a:p>
      </dsp:txBody>
      <dsp:txXfrm>
        <a:off x="1923489" y="3151304"/>
        <a:ext cx="1574336" cy="151775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9BD8E9-93B1-4C1C-9801-97FB2D19CDE3}" type="datetimeFigureOut">
              <a:rPr lang="en-US"/>
              <a:pPr>
                <a:defRPr/>
              </a:pPr>
              <a:t>3/26/2018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10E6D63-28FD-4518-88A4-64E98C960008}" type="slidenum">
              <a:rPr lang="en-US"/>
              <a:pPr>
                <a:defRPr/>
              </a:pPr>
              <a:t>‹#›</a:t>
            </a:fld>
            <a:endParaRPr lang="en-US"/>
          </a:p>
        </p:txBody>
      </p:sp>
    </p:spTree>
    <p:extLst>
      <p:ext uri="{BB962C8B-B14F-4D97-AF65-F5344CB8AC3E}">
        <p14:creationId xmlns:p14="http://schemas.microsoft.com/office/powerpoint/2010/main" val="3711702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0E6D63-28FD-4518-88A4-64E98C960008}" type="slidenum">
              <a:rPr lang="en-US" smtClean="0"/>
              <a:pPr>
                <a:defRPr/>
              </a:pPr>
              <a:t>7</a:t>
            </a:fld>
            <a:endParaRPr lang="en-US"/>
          </a:p>
        </p:txBody>
      </p:sp>
    </p:spTree>
    <p:extLst>
      <p:ext uri="{BB962C8B-B14F-4D97-AF65-F5344CB8AC3E}">
        <p14:creationId xmlns:p14="http://schemas.microsoft.com/office/powerpoint/2010/main" val="47269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0E6D63-28FD-4518-88A4-64E98C960008}" type="slidenum">
              <a:rPr lang="en-US" smtClean="0"/>
              <a:pPr>
                <a:defRPr/>
              </a:pPr>
              <a:t>18</a:t>
            </a:fld>
            <a:endParaRPr lang="en-US"/>
          </a:p>
        </p:txBody>
      </p:sp>
    </p:spTree>
    <p:extLst>
      <p:ext uri="{BB962C8B-B14F-4D97-AF65-F5344CB8AC3E}">
        <p14:creationId xmlns:p14="http://schemas.microsoft.com/office/powerpoint/2010/main" val="375346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ECBBCE2-8ECF-4D12-AC5D-496C8BBC9A50}" type="datetimeFigureOut">
              <a:rPr lang="en-US" smtClean="0"/>
              <a:pPr>
                <a:defRPr/>
              </a:pPr>
              <a:t>3/26/2018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4846FE-310C-4A5E-9859-5F56FD89DC1D}" type="slidenum">
              <a:rPr lang="en-US" smtClean="0"/>
              <a:pPr>
                <a:defRPr/>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9335FB0-DC07-4555-9315-615F54C081C3}" type="datetimeFigureOut">
              <a:rPr lang="en-US" smtClean="0"/>
              <a:pPr>
                <a:defRPr/>
              </a:pPr>
              <a:t>3/26/2018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3E0263-D0EE-4323-B099-F3531807DE1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857CE89-6831-4231-80F1-FB868A9DFB58}" type="datetimeFigureOut">
              <a:rPr lang="en-US" smtClean="0"/>
              <a:pPr>
                <a:defRPr/>
              </a:pPr>
              <a:t>3/26/2018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AFE001-B43C-43CE-B822-098FD444176C}"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05000"/>
            <a:ext cx="8229600" cy="4114800"/>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6D4C350-4289-4D04-888F-A9F272EAC2D8}" type="slidenum">
              <a:rPr lang="en-US"/>
              <a:pPr>
                <a:defRPr/>
              </a:pPr>
              <a:t>‹#›</a:t>
            </a:fld>
            <a:endParaRPr 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70D2A5C-3E59-4A1E-8571-16D4FB5A270C}" type="datetimeFigureOut">
              <a:rPr lang="en-US" smtClean="0"/>
              <a:pPr>
                <a:defRPr/>
              </a:pPr>
              <a:t>3/26/2018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BA732-745B-4B89-B3E5-4062027CA719}"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E1EAAA0-E429-402E-B12A-7E415B4752D9}" type="datetimeFigureOut">
              <a:rPr lang="en-US" smtClean="0"/>
              <a:pPr>
                <a:defRPr/>
              </a:pPr>
              <a:t>3/26/2018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4FEC3B-D0FA-4BC1-97A4-6882A3509C8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B0643F77-0019-4A7E-90E9-A199CF3E3BA0}" type="datetimeFigureOut">
              <a:rPr lang="en-US" smtClean="0"/>
              <a:pPr>
                <a:defRPr/>
              </a:pPr>
              <a:t>3/26/2018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68B01AA-3E9D-4568-A553-0A2AEAAE7563}"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75D44165-C2D2-46C1-B75E-622F8D677869}" type="datetimeFigureOut">
              <a:rPr lang="en-US" smtClean="0"/>
              <a:pPr>
                <a:defRPr/>
              </a:pPr>
              <a:t>3/26/2018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4F92149-54ED-42D9-9FD2-E527545F7325}"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D6AD5BA6-9BEB-4B35-8A13-7752ED2FB976}" type="datetimeFigureOut">
              <a:rPr lang="en-US" smtClean="0"/>
              <a:pPr>
                <a:defRPr/>
              </a:pPr>
              <a:t>3/26/2018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051BA9C-9B6E-4BA5-BFE1-2A441E61AF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3D0C069-9640-41B4-AA50-CE9152074956}" type="datetimeFigureOut">
              <a:rPr lang="en-US" smtClean="0"/>
              <a:pPr>
                <a:defRPr/>
              </a:pPr>
              <a:t>3/26/2018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6284C6C-4617-456A-8FC3-6C5D597A1962}"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FC17B1B-D66D-49D4-8BC8-534979860D4E}" type="datetimeFigureOut">
              <a:rPr lang="en-US" smtClean="0"/>
              <a:pPr>
                <a:defRPr/>
              </a:pPr>
              <a:t>3/26/2018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F5795B-2357-44F7-BBDA-1CEA8FC99B2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D40283E-A356-4C72-875F-6D582AC820C2}" type="datetimeFigureOut">
              <a:rPr lang="en-US" smtClean="0"/>
              <a:pPr>
                <a:defRPr/>
              </a:pPr>
              <a:t>3/26/2018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1B7B97-E1D4-4EAA-9ACC-3E451778AB49}" type="slidenum">
              <a:rPr lang="en-US" smtClean="0"/>
              <a:pPr>
                <a:defRPr/>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1EAE2DA5-EB53-4887-AC37-C38E507A7FF5}" type="datetimeFigureOut">
              <a:rPr lang="en-US" smtClean="0"/>
              <a:pPr>
                <a:defRPr/>
              </a:pPr>
              <a:t>3/26/2018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AF0CC438-D166-4EA1-9280-E9E01C60501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m.soknar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kh/search?q=cambodia+population&amp;stick=H4sIAAAAAAAAAOPgE-LUz9U3MKxISq_Q0spOttLPyU9OLMnMz9MvLgHSxSWZyYk58UWp6UAhq4L8gtIcsCwAN58xEjkAAAA&amp;sa=X&amp;ved=0ahUKEwiak7jpiOPYAhVMtY8KHfyuCbkQ6BMIzAEoADAc"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weather.gov/view/nationalwarnings.php"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dhrw-cam.org/" TargetMode="External"/><Relationship Id="rId2" Type="http://schemas.openxmlformats.org/officeDocument/2006/relationships/hyperlink" Target="http://www.cambobdiameteo.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5791200" y="5181600"/>
            <a:ext cx="3200400" cy="1219200"/>
          </a:xfrm>
        </p:spPr>
        <p:txBody>
          <a:bodyPr>
            <a:noAutofit/>
          </a:bodyPr>
          <a:lstStyle/>
          <a:p>
            <a:pPr algn="just"/>
            <a:r>
              <a:rPr lang="en-US" sz="1400" dirty="0" smtClean="0">
                <a:solidFill>
                  <a:srgbClr val="002060"/>
                </a:solidFill>
                <a:latin typeface="Arial" pitchFamily="34" charset="0"/>
                <a:cs typeface="Arial" pitchFamily="34" charset="0"/>
              </a:rPr>
              <a:t>Cambodia.</a:t>
            </a:r>
          </a:p>
          <a:p>
            <a:pPr algn="just"/>
            <a:r>
              <a:rPr lang="en-US" sz="1400" dirty="0" smtClean="0">
                <a:solidFill>
                  <a:srgbClr val="002060"/>
                </a:solidFill>
                <a:latin typeface="Arial" pitchFamily="34" charset="0"/>
                <a:cs typeface="Arial" pitchFamily="34" charset="0"/>
              </a:rPr>
              <a:t>Mr. Sam Oeurn Soknara.</a:t>
            </a:r>
          </a:p>
          <a:p>
            <a:pPr algn="just"/>
            <a:r>
              <a:rPr lang="en-US" sz="1400" dirty="0" smtClean="0">
                <a:solidFill>
                  <a:srgbClr val="002060"/>
                </a:solidFill>
                <a:latin typeface="Arial" pitchFamily="34" charset="0"/>
                <a:cs typeface="Arial" pitchFamily="34" charset="0"/>
              </a:rPr>
              <a:t>Email: </a:t>
            </a:r>
            <a:r>
              <a:rPr lang="en-US" sz="1400" dirty="0" smtClean="0">
                <a:solidFill>
                  <a:srgbClr val="FF0000"/>
                </a:solidFill>
                <a:latin typeface="Arial" pitchFamily="34" charset="0"/>
                <a:cs typeface="Arial" pitchFamily="34" charset="0"/>
                <a:hlinkClick r:id="rId2"/>
              </a:rPr>
              <a:t>sam.soknara@gmail.com</a:t>
            </a:r>
            <a:r>
              <a:rPr lang="en-US" sz="1400" dirty="0" smtClean="0">
                <a:solidFill>
                  <a:srgbClr val="FF0000"/>
                </a:solidFill>
                <a:latin typeface="Arial" pitchFamily="34" charset="0"/>
                <a:cs typeface="Arial" pitchFamily="34" charset="0"/>
              </a:rPr>
              <a:t>.</a:t>
            </a:r>
          </a:p>
          <a:p>
            <a:pPr algn="just"/>
            <a:r>
              <a:rPr lang="en-US" sz="1400" dirty="0" smtClean="0">
                <a:solidFill>
                  <a:srgbClr val="002060"/>
                </a:solidFill>
                <a:latin typeface="Arial" pitchFamily="34" charset="0"/>
                <a:cs typeface="Arial" pitchFamily="34" charset="0"/>
              </a:rPr>
              <a:t>Tel: (855)  976333635</a:t>
            </a:r>
          </a:p>
          <a:p>
            <a:pPr algn="just"/>
            <a:endParaRPr lang="en-US" sz="1400" dirty="0" smtClean="0">
              <a:solidFill>
                <a:srgbClr val="002060"/>
              </a:solidFill>
              <a:latin typeface="Arial" pitchFamily="34" charset="0"/>
              <a:cs typeface="Arial" pitchFamily="34" charset="0"/>
            </a:endParaRPr>
          </a:p>
        </p:txBody>
      </p:sp>
      <p:sp>
        <p:nvSpPr>
          <p:cNvPr id="3074" name="Title 1"/>
          <p:cNvSpPr>
            <a:spLocks noGrp="1"/>
          </p:cNvSpPr>
          <p:nvPr>
            <p:ph type="ctrTitle"/>
          </p:nvPr>
        </p:nvSpPr>
        <p:spPr>
          <a:xfrm>
            <a:off x="762000" y="533400"/>
            <a:ext cx="7772400" cy="3657600"/>
          </a:xfrm>
        </p:spPr>
        <p:txBody>
          <a:bodyPr>
            <a:noAutofit/>
          </a:bodyPr>
          <a:lstStyle/>
          <a:p>
            <a:pPr marL="182880" indent="0" algn="ctr">
              <a:buNone/>
              <a:defRPr/>
            </a:pPr>
            <a:r>
              <a:rPr sz="3200" dirty="0" smtClean="0">
                <a:solidFill>
                  <a:srgbClr val="0070C0"/>
                </a:solidFill>
                <a:effectLst/>
                <a:latin typeface="Times New Roman" pitchFamily="18" charset="0"/>
                <a:cs typeface="Times New Roman" pitchFamily="18" charset="0"/>
              </a:rPr>
              <a:t> </a:t>
            </a:r>
            <a:br>
              <a:rPr sz="3200" dirty="0" smtClean="0">
                <a:solidFill>
                  <a:srgbClr val="0070C0"/>
                </a:solidFill>
                <a:effectLst/>
                <a:latin typeface="Times New Roman" pitchFamily="18" charset="0"/>
                <a:cs typeface="Times New Roman" pitchFamily="18" charset="0"/>
              </a:rPr>
            </a:br>
            <a:r>
              <a:rPr lang="en-US" sz="3200" dirty="0" smtClean="0">
                <a:solidFill>
                  <a:srgbClr val="002060"/>
                </a:solidFill>
                <a:effectLst/>
                <a:latin typeface="Times New Roman" pitchFamily="18" charset="0"/>
                <a:cs typeface="Times New Roman" pitchFamily="18" charset="0"/>
              </a:rPr>
              <a:t>The WMO SWFDP-Sea Regional Training Workshop </a:t>
            </a:r>
            <a:br>
              <a:rPr lang="en-US" sz="3200" dirty="0" smtClean="0">
                <a:solidFill>
                  <a:srgbClr val="002060"/>
                </a:solidFill>
                <a:effectLst/>
                <a:latin typeface="Times New Roman" pitchFamily="18" charset="0"/>
                <a:cs typeface="Times New Roman" pitchFamily="18" charset="0"/>
              </a:rPr>
            </a:br>
            <a:r>
              <a:rPr lang="en-US" sz="3200" dirty="0" smtClean="0">
                <a:solidFill>
                  <a:srgbClr val="002060"/>
                </a:solidFill>
                <a:effectLst/>
                <a:latin typeface="Times New Roman" pitchFamily="18" charset="0"/>
                <a:cs typeface="Times New Roman" pitchFamily="18" charset="0"/>
              </a:rPr>
              <a:t>on Delivery of Warning Service.</a:t>
            </a:r>
            <a:br>
              <a:rPr lang="en-US" sz="3200" dirty="0" smtClean="0">
                <a:solidFill>
                  <a:srgbClr val="002060"/>
                </a:solidFill>
                <a:effectLst/>
                <a:latin typeface="Times New Roman" pitchFamily="18" charset="0"/>
                <a:cs typeface="Times New Roman" pitchFamily="18" charset="0"/>
              </a:rPr>
            </a:br>
            <a:r>
              <a:rPr lang="en-US" sz="3200" dirty="0" smtClean="0">
                <a:solidFill>
                  <a:srgbClr val="002060"/>
                </a:solidFill>
                <a:effectLst/>
                <a:latin typeface="Times New Roman" pitchFamily="18" charset="0"/>
                <a:cs typeface="Times New Roman" pitchFamily="18" charset="0"/>
              </a:rPr>
              <a:t>From 26</a:t>
            </a:r>
            <a:r>
              <a:rPr sz="3200" dirty="0" smtClean="0">
                <a:solidFill>
                  <a:srgbClr val="002060"/>
                </a:solidFill>
                <a:effectLst/>
                <a:latin typeface="Times New Roman" pitchFamily="18" charset="0"/>
                <a:cs typeface="Times New Roman" pitchFamily="18" charset="0"/>
              </a:rPr>
              <a:t>-30 </a:t>
            </a:r>
            <a:r>
              <a:rPr lang="en-US" sz="3200" dirty="0" smtClean="0">
                <a:solidFill>
                  <a:srgbClr val="002060"/>
                </a:solidFill>
                <a:effectLst/>
                <a:latin typeface="Times New Roman" pitchFamily="18" charset="0"/>
                <a:cs typeface="Times New Roman" pitchFamily="18" charset="0"/>
              </a:rPr>
              <a:t>March</a:t>
            </a:r>
            <a:r>
              <a:rPr sz="3200" dirty="0" smtClean="0">
                <a:solidFill>
                  <a:srgbClr val="002060"/>
                </a:solidFill>
                <a:effectLst/>
                <a:latin typeface="Times New Roman" pitchFamily="18" charset="0"/>
                <a:cs typeface="Times New Roman" pitchFamily="18" charset="0"/>
              </a:rPr>
              <a:t> 2018</a:t>
            </a:r>
            <a:r>
              <a:rPr lang="en-US" sz="3200" dirty="0" smtClean="0">
                <a:solidFill>
                  <a:srgbClr val="002060"/>
                </a:solidFill>
                <a:effectLst/>
                <a:latin typeface="Times New Roman" pitchFamily="18" charset="0"/>
                <a:cs typeface="Times New Roman" pitchFamily="18" charset="0"/>
              </a:rPr>
              <a:t>, in Hanoi of Vietnam.</a:t>
            </a:r>
            <a:endParaRPr sz="3200" dirty="0" smtClean="0">
              <a:solidFill>
                <a:srgbClr val="002060"/>
              </a:solidFill>
              <a:effectLst/>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52400"/>
            <a:ext cx="6248400" cy="838200"/>
          </a:xfrm>
        </p:spPr>
        <p:txBody>
          <a:bodyPr/>
          <a:lstStyle/>
          <a:p>
            <a:pPr algn="ctr">
              <a:buClr>
                <a:srgbClr val="002060"/>
              </a:buClr>
              <a:buFont typeface="Wingdings" pitchFamily="2" charset="2"/>
              <a:buChar char="Ø"/>
            </a:pPr>
            <a:r>
              <a:rPr lang="en-US" sz="4000" b="0" dirty="0" smtClean="0">
                <a:solidFill>
                  <a:schemeClr val="accent1">
                    <a:lumMod val="75000"/>
                  </a:schemeClr>
                </a:solidFill>
                <a:latin typeface="Times New Roman" pitchFamily="18" charset="0"/>
                <a:cs typeface="Times New Roman" pitchFamily="18" charset="0"/>
              </a:rPr>
              <a:t>Challenge</a:t>
            </a:r>
            <a:endParaRPr lang="en-US" sz="4000" b="0" dirty="0">
              <a:solidFill>
                <a:schemeClr val="accent1">
                  <a:lumMod val="75000"/>
                </a:schemeClr>
              </a:solidFill>
              <a:latin typeface="Times New Roman" pitchFamily="18" charset="0"/>
              <a:cs typeface="Times New Roman" pitchFamily="18" charset="0"/>
            </a:endParaRPr>
          </a:p>
        </p:txBody>
      </p:sp>
      <p:sp>
        <p:nvSpPr>
          <p:cNvPr id="3" name="Rectangle 2"/>
          <p:cNvSpPr/>
          <p:nvPr/>
        </p:nvSpPr>
        <p:spPr>
          <a:xfrm>
            <a:off x="228600" y="1524000"/>
            <a:ext cx="8686800" cy="4524315"/>
          </a:xfrm>
          <a:prstGeom prst="rect">
            <a:avLst/>
          </a:prstGeom>
        </p:spPr>
        <p:txBody>
          <a:bodyPr wrap="square">
            <a:spAutoFit/>
          </a:bodyPr>
          <a:lstStyle/>
          <a:p>
            <a:pPr marL="285750" indent="-285750" algn="just">
              <a:buFont typeface="Wingdings" pitchFamily="2" charset="2"/>
              <a:buChar char="Ø"/>
            </a:pPr>
            <a:r>
              <a:rPr lang="en-US" sz="2400" dirty="0" smtClean="0">
                <a:solidFill>
                  <a:srgbClr val="002060"/>
                </a:solidFill>
                <a:latin typeface="Arial" pitchFamily="34" charset="0"/>
                <a:cs typeface="Arial" pitchFamily="34" charset="0"/>
              </a:rPr>
              <a:t>With </a:t>
            </a:r>
            <a:r>
              <a:rPr lang="en-US" sz="2400" dirty="0">
                <a:solidFill>
                  <a:srgbClr val="002060"/>
                </a:solidFill>
                <a:latin typeface="Arial" pitchFamily="34" charset="0"/>
                <a:cs typeface="Arial" pitchFamily="34" charset="0"/>
              </a:rPr>
              <a:t>all the information and announcements EWS for reducing the vulnerabilities of communities, they </a:t>
            </a:r>
            <a:r>
              <a:rPr lang="en-US" sz="2400" dirty="0" smtClean="0">
                <a:solidFill>
                  <a:srgbClr val="002060"/>
                </a:solidFill>
                <a:latin typeface="Arial" pitchFamily="34" charset="0"/>
                <a:cs typeface="Arial" pitchFamily="34" charset="0"/>
              </a:rPr>
              <a:t>are so not take care with the weather dissemination. </a:t>
            </a:r>
          </a:p>
          <a:p>
            <a:pPr algn="just"/>
            <a:endParaRPr lang="en-US" sz="2400" dirty="0" smtClean="0">
              <a:solidFill>
                <a:srgbClr val="002060"/>
              </a:solidFill>
              <a:latin typeface="Arial" pitchFamily="34" charset="0"/>
              <a:cs typeface="Arial" pitchFamily="34" charset="0"/>
            </a:endParaRPr>
          </a:p>
          <a:p>
            <a:pPr marL="285750" indent="-285750" algn="just">
              <a:buFont typeface="Wingdings" pitchFamily="2" charset="2"/>
              <a:buChar char="Ø"/>
            </a:pPr>
            <a:r>
              <a:rPr lang="en-US" sz="2400" dirty="0" smtClean="0">
                <a:solidFill>
                  <a:srgbClr val="002060"/>
                </a:solidFill>
                <a:latin typeface="Arial" pitchFamily="34" charset="0"/>
                <a:cs typeface="Arial" pitchFamily="34" charset="0"/>
              </a:rPr>
              <a:t>The  warning system </a:t>
            </a:r>
            <a:r>
              <a:rPr lang="en-US" sz="2400" dirty="0">
                <a:solidFill>
                  <a:srgbClr val="002060"/>
                </a:solidFill>
                <a:latin typeface="Arial" pitchFamily="34" charset="0"/>
                <a:cs typeface="Arial" pitchFamily="34" charset="0"/>
              </a:rPr>
              <a:t>and communication network </a:t>
            </a:r>
            <a:r>
              <a:rPr lang="en-US" sz="2400" dirty="0" smtClean="0">
                <a:solidFill>
                  <a:srgbClr val="002060"/>
                </a:solidFill>
                <a:latin typeface="Arial" pitchFamily="34" charset="0"/>
                <a:cs typeface="Arial" pitchFamily="34" charset="0"/>
              </a:rPr>
              <a:t>to public is limited to get awareness service and experiences.</a:t>
            </a:r>
          </a:p>
          <a:p>
            <a:pPr algn="just"/>
            <a:endParaRPr lang="en-US" sz="2400" dirty="0">
              <a:solidFill>
                <a:srgbClr val="002060"/>
              </a:solidFill>
              <a:latin typeface="Arial" pitchFamily="34" charset="0"/>
              <a:cs typeface="Arial" pitchFamily="34" charset="0"/>
            </a:endParaRPr>
          </a:p>
          <a:p>
            <a:pPr marL="285750" indent="-285750" algn="just">
              <a:buFont typeface="Wingdings" pitchFamily="2" charset="2"/>
              <a:buChar char="Ø"/>
            </a:pPr>
            <a:r>
              <a:rPr lang="en-US" sz="2400" dirty="0">
                <a:solidFill>
                  <a:srgbClr val="002060"/>
                </a:solidFill>
                <a:latin typeface="Arial" pitchFamily="34" charset="0"/>
                <a:cs typeface="Arial" pitchFamily="34" charset="0"/>
              </a:rPr>
              <a:t>The </a:t>
            </a:r>
            <a:r>
              <a:rPr lang="en-US" sz="2400" dirty="0" smtClean="0">
                <a:solidFill>
                  <a:srgbClr val="002060"/>
                </a:solidFill>
                <a:latin typeface="Arial" pitchFamily="34" charset="0"/>
                <a:cs typeface="Arial" pitchFamily="34" charset="0"/>
              </a:rPr>
              <a:t>weather </a:t>
            </a:r>
            <a:r>
              <a:rPr lang="en-US" sz="2400" dirty="0">
                <a:solidFill>
                  <a:srgbClr val="002060"/>
                </a:solidFill>
                <a:latin typeface="Arial" pitchFamily="34" charset="0"/>
                <a:cs typeface="Arial" pitchFamily="34" charset="0"/>
              </a:rPr>
              <a:t>warning service carried out at the national, provincial, district and community (commune) level </a:t>
            </a:r>
            <a:r>
              <a:rPr lang="en-US" sz="2400" dirty="0" smtClean="0">
                <a:solidFill>
                  <a:srgbClr val="002060"/>
                </a:solidFill>
                <a:latin typeface="Arial" pitchFamily="34" charset="0"/>
                <a:cs typeface="Arial" pitchFamily="34" charset="0"/>
              </a:rPr>
              <a:t>is limited in risk reduction. </a:t>
            </a:r>
            <a:endParaRPr lang="en-US" sz="2400" dirty="0">
              <a:solidFill>
                <a:srgbClr val="002060"/>
              </a:solidFill>
              <a:latin typeface="Arial" pitchFamily="34" charset="0"/>
              <a:cs typeface="Arial" pitchFamily="34" charset="0"/>
            </a:endParaRPr>
          </a:p>
          <a:p>
            <a:pPr algn="just"/>
            <a:endParaRPr lang="en-US" sz="2400" dirty="0" smtClean="0">
              <a:solidFill>
                <a:srgbClr val="002060"/>
              </a:solidFill>
              <a:latin typeface="Arial" pitchFamily="34" charset="0"/>
              <a:cs typeface="Arial" pitchFamily="34" charset="0"/>
            </a:endParaRPr>
          </a:p>
          <a:p>
            <a:pPr algn="just"/>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864575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512511" cy="1143000"/>
          </a:xfrm>
        </p:spPr>
        <p:txBody>
          <a:bodyPr/>
          <a:lstStyle/>
          <a:p>
            <a:pPr algn="ctr">
              <a:buFont typeface="Wingdings" pitchFamily="2" charset="2"/>
              <a:buChar char="Ø"/>
            </a:pPr>
            <a:r>
              <a:rPr lang="en-US" sz="4400" b="0" dirty="0" smtClean="0">
                <a:latin typeface="Arial" pitchFamily="34" charset="0"/>
                <a:cs typeface="Arial" pitchFamily="34" charset="0"/>
              </a:rPr>
              <a:t>Pressure</a:t>
            </a:r>
            <a:endParaRPr lang="en-US" sz="4400" b="0" dirty="0">
              <a:latin typeface="Arial" pitchFamily="34" charset="0"/>
              <a:cs typeface="Arial" pitchFamily="34" charset="0"/>
            </a:endParaRPr>
          </a:p>
        </p:txBody>
      </p:sp>
      <p:sp>
        <p:nvSpPr>
          <p:cNvPr id="3" name="Rectangle 2"/>
          <p:cNvSpPr/>
          <p:nvPr/>
        </p:nvSpPr>
        <p:spPr>
          <a:xfrm>
            <a:off x="276225" y="1447800"/>
            <a:ext cx="8686800" cy="584775"/>
          </a:xfrm>
          <a:prstGeom prst="rect">
            <a:avLst/>
          </a:prstGeom>
        </p:spPr>
        <p:txBody>
          <a:bodyPr wrap="square">
            <a:spAutoFit/>
          </a:bodyPr>
          <a:lstStyle/>
          <a:p>
            <a:pPr marL="457200" indent="-457200" algn="just">
              <a:buClr>
                <a:srgbClr val="C00000"/>
              </a:buClr>
              <a:buFont typeface="Wingdings" pitchFamily="2" charset="2"/>
              <a:buChar char="§"/>
            </a:pPr>
            <a:r>
              <a:rPr lang="en-US" sz="3200" dirty="0" smtClean="0">
                <a:solidFill>
                  <a:srgbClr val="002060"/>
                </a:solidFill>
                <a:latin typeface="Arial" pitchFamily="34" charset="0"/>
                <a:cs typeface="Arial" pitchFamily="34" charset="0"/>
              </a:rPr>
              <a:t>Complaining, lose on believing and blaming.</a:t>
            </a:r>
          </a:p>
        </p:txBody>
      </p:sp>
      <p:sp>
        <p:nvSpPr>
          <p:cNvPr id="4" name="Title 1"/>
          <p:cNvSpPr txBox="1">
            <a:spLocks/>
          </p:cNvSpPr>
          <p:nvPr/>
        </p:nvSpPr>
        <p:spPr>
          <a:xfrm>
            <a:off x="571500" y="3124200"/>
            <a:ext cx="6477000" cy="838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uFont typeface="Wingdings" pitchFamily="2" charset="2"/>
              <a:buChar char="Ø"/>
            </a:pPr>
            <a:r>
              <a:rPr lang="en-US" sz="4400" b="0" dirty="0" smtClean="0">
                <a:latin typeface="Arial" pitchFamily="34" charset="0"/>
                <a:cs typeface="Arial" pitchFamily="34" charset="0"/>
              </a:rPr>
              <a:t>Concerns</a:t>
            </a:r>
            <a:br>
              <a:rPr lang="en-US" sz="4400" b="0" dirty="0" smtClean="0">
                <a:latin typeface="Arial" pitchFamily="34" charset="0"/>
                <a:cs typeface="Arial" pitchFamily="34" charset="0"/>
              </a:rPr>
            </a:br>
            <a:r>
              <a:rPr lang="en-US" sz="4400" b="0" dirty="0" smtClean="0">
                <a:latin typeface="Arial" pitchFamily="34" charset="0"/>
                <a:cs typeface="Arial" pitchFamily="34" charset="0"/>
              </a:rPr>
              <a:t/>
            </a:r>
            <a:br>
              <a:rPr lang="en-US" sz="4400" b="0" dirty="0" smtClean="0">
                <a:latin typeface="Arial" pitchFamily="34" charset="0"/>
                <a:cs typeface="Arial" pitchFamily="34" charset="0"/>
              </a:rPr>
            </a:br>
            <a:endParaRPr lang="en-US" sz="4400" b="0" dirty="0">
              <a:latin typeface="Arial" pitchFamily="34" charset="0"/>
              <a:cs typeface="Arial" pitchFamily="34" charset="0"/>
            </a:endParaRPr>
          </a:p>
        </p:txBody>
      </p:sp>
      <p:sp>
        <p:nvSpPr>
          <p:cNvPr id="5" name="Title 1"/>
          <p:cNvSpPr txBox="1">
            <a:spLocks/>
          </p:cNvSpPr>
          <p:nvPr/>
        </p:nvSpPr>
        <p:spPr>
          <a:xfrm>
            <a:off x="457200" y="4191000"/>
            <a:ext cx="8153400" cy="1219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buFont typeface="Wingdings" pitchFamily="2" charset="2"/>
              <a:buChar char="§"/>
            </a:pPr>
            <a:r>
              <a:rPr lang="en-US" sz="3200" b="0" dirty="0" smtClean="0">
                <a:solidFill>
                  <a:srgbClr val="002060"/>
                </a:solidFill>
                <a:latin typeface="Arial" pitchFamily="34" charset="0"/>
                <a:cs typeface="Arial" pitchFamily="34" charset="0"/>
              </a:rPr>
              <a:t>Capacities building and human resources.</a:t>
            </a:r>
          </a:p>
          <a:p>
            <a:pPr marL="0" indent="0" algn="just">
              <a:buNone/>
            </a:pPr>
            <a:endParaRPr lang="en-US" sz="3200" b="0" dirty="0" smtClean="0">
              <a:solidFill>
                <a:srgbClr val="002060"/>
              </a:solidFill>
              <a:latin typeface="Arial" pitchFamily="34" charset="0"/>
              <a:cs typeface="Arial" pitchFamily="34" charset="0"/>
            </a:endParaRPr>
          </a:p>
          <a:p>
            <a:pPr marL="0" indent="0" algn="just">
              <a:buNone/>
            </a:pPr>
            <a:endParaRPr lang="en-US" sz="3200" b="0" dirty="0" smtClean="0">
              <a:solidFill>
                <a:srgbClr val="002060"/>
              </a:solidFill>
              <a:latin typeface="Arial" pitchFamily="34" charset="0"/>
              <a:cs typeface="Arial" pitchFamily="34" charset="0"/>
            </a:endParaRPr>
          </a:p>
          <a:p>
            <a:pPr marL="0" indent="0">
              <a:buNone/>
            </a:pPr>
            <a:r>
              <a:rPr lang="en-US" sz="3200" b="0" dirty="0" smtClean="0">
                <a:solidFill>
                  <a:srgbClr val="002060"/>
                </a:solidFill>
                <a:latin typeface="Arial" pitchFamily="34" charset="0"/>
                <a:cs typeface="Arial" pitchFamily="34" charset="0"/>
              </a:rPr>
              <a:t/>
            </a:r>
            <a:br>
              <a:rPr lang="en-US" sz="3200" b="0" dirty="0" smtClean="0">
                <a:solidFill>
                  <a:srgbClr val="002060"/>
                </a:solidFill>
                <a:latin typeface="Arial" pitchFamily="34" charset="0"/>
                <a:cs typeface="Arial" pitchFamily="34" charset="0"/>
              </a:rPr>
            </a:br>
            <a:endParaRPr lang="en-US" sz="3200" b="0" dirty="0">
              <a:latin typeface="Arial" pitchFamily="34" charset="0"/>
              <a:cs typeface="Arial" pitchFamily="34" charset="0"/>
            </a:endParaRPr>
          </a:p>
        </p:txBody>
      </p:sp>
    </p:spTree>
    <p:extLst>
      <p:ext uri="{BB962C8B-B14F-4D97-AF65-F5344CB8AC3E}">
        <p14:creationId xmlns:p14="http://schemas.microsoft.com/office/powerpoint/2010/main" val="40125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43000" y="152400"/>
            <a:ext cx="7162800" cy="1066800"/>
          </a:xfrm>
        </p:spPr>
        <p:txBody>
          <a:bodyPr/>
          <a:lstStyle/>
          <a:p>
            <a:pPr algn="ctr">
              <a:buClr>
                <a:srgbClr val="002060"/>
              </a:buClr>
              <a:buFont typeface="Wingdings" pitchFamily="2" charset="2"/>
              <a:buChar char="Ø"/>
            </a:pPr>
            <a:r>
              <a:rPr lang="en-US" sz="3600" b="0" dirty="0">
                <a:solidFill>
                  <a:schemeClr val="accent1">
                    <a:lumMod val="75000"/>
                  </a:schemeClr>
                </a:solidFill>
                <a:latin typeface="Times New Roman" pitchFamily="18" charset="0"/>
                <a:cs typeface="Times New Roman" pitchFamily="18" charset="0"/>
              </a:rPr>
              <a:t>G</a:t>
            </a:r>
            <a:r>
              <a:rPr lang="en-US" sz="3600" b="0" dirty="0" smtClean="0">
                <a:solidFill>
                  <a:schemeClr val="accent1">
                    <a:lumMod val="75000"/>
                  </a:schemeClr>
                </a:solidFill>
                <a:latin typeface="Times New Roman" pitchFamily="18" charset="0"/>
                <a:cs typeface="Times New Roman" pitchFamily="18" charset="0"/>
              </a:rPr>
              <a:t>aps in warning</a:t>
            </a:r>
            <a:endParaRPr lang="en-US" sz="3600" b="0" dirty="0">
              <a:solidFill>
                <a:schemeClr val="accent1">
                  <a:lumMod val="75000"/>
                </a:schemeClr>
              </a:solidFill>
              <a:latin typeface="Times New Roman" pitchFamily="18" charset="0"/>
              <a:cs typeface="Times New Roman" pitchFamily="18" charset="0"/>
            </a:endParaRPr>
          </a:p>
        </p:txBody>
      </p:sp>
      <p:sp>
        <p:nvSpPr>
          <p:cNvPr id="4" name="Title 1"/>
          <p:cNvSpPr txBox="1">
            <a:spLocks/>
          </p:cNvSpPr>
          <p:nvPr/>
        </p:nvSpPr>
        <p:spPr>
          <a:xfrm>
            <a:off x="533400" y="1600200"/>
            <a:ext cx="6248400" cy="838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Clr>
                <a:srgbClr val="002060"/>
              </a:buClr>
              <a:buNone/>
            </a:pPr>
            <a:endParaRPr lang="en-US" sz="3200" b="0" dirty="0">
              <a:solidFill>
                <a:schemeClr val="accent1">
                  <a:lumMod val="75000"/>
                </a:schemeClr>
              </a:solidFill>
              <a:latin typeface="Times New Roman" pitchFamily="18" charset="0"/>
              <a:cs typeface="Times New Roman" pitchFamily="18" charset="0"/>
            </a:endParaRPr>
          </a:p>
        </p:txBody>
      </p:sp>
      <p:sp>
        <p:nvSpPr>
          <p:cNvPr id="6" name="Rectangle 5"/>
          <p:cNvSpPr/>
          <p:nvPr/>
        </p:nvSpPr>
        <p:spPr>
          <a:xfrm>
            <a:off x="257175" y="1143000"/>
            <a:ext cx="8686800" cy="3416320"/>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Basically caps assessment:</a:t>
            </a:r>
          </a:p>
          <a:p>
            <a:endParaRPr lang="en-US" sz="2400" dirty="0" smtClean="0">
              <a:solidFill>
                <a:srgbClr val="002060"/>
              </a:solidFill>
              <a:latin typeface="Arial" pitchFamily="34" charset="0"/>
              <a:cs typeface="Arial" pitchFamily="34" charset="0"/>
            </a:endParaRPr>
          </a:p>
          <a:p>
            <a:pPr marL="457200" indent="-457200">
              <a:buFont typeface="Wingdings" pitchFamily="2" charset="2"/>
              <a:buChar char="§"/>
            </a:pPr>
            <a:r>
              <a:rPr lang="en-US" sz="2400" dirty="0">
                <a:solidFill>
                  <a:srgbClr val="002060"/>
                </a:solidFill>
                <a:latin typeface="Arial" pitchFamily="34" charset="0"/>
                <a:cs typeface="Arial" pitchFamily="34" charset="0"/>
              </a:rPr>
              <a:t>The accuracy of weather forecast varies significantly, if comparing with the obviously action of </a:t>
            </a:r>
            <a:r>
              <a:rPr lang="en-US" sz="2400" dirty="0" smtClean="0">
                <a:solidFill>
                  <a:srgbClr val="002060"/>
                </a:solidFill>
                <a:latin typeface="Arial" pitchFamily="34" charset="0"/>
                <a:cs typeface="Arial" pitchFamily="34" charset="0"/>
              </a:rPr>
              <a:t>weather, (rainfall…).</a:t>
            </a:r>
          </a:p>
          <a:p>
            <a:endParaRPr lang="en-US" sz="2400" dirty="0" smtClean="0">
              <a:solidFill>
                <a:srgbClr val="002060"/>
              </a:solidFill>
              <a:latin typeface="Arial" pitchFamily="34" charset="0"/>
              <a:cs typeface="Arial" pitchFamily="34" charset="0"/>
            </a:endParaRPr>
          </a:p>
          <a:p>
            <a:pPr marL="457200" indent="-457200">
              <a:buFont typeface="Wingdings" pitchFamily="2" charset="2"/>
              <a:buChar char="§"/>
            </a:pPr>
            <a:r>
              <a:rPr lang="en-US" sz="2400" dirty="0" smtClean="0">
                <a:solidFill>
                  <a:srgbClr val="002060"/>
                </a:solidFill>
                <a:latin typeface="Arial" pitchFamily="34" charset="0"/>
                <a:cs typeface="Arial" pitchFamily="34" charset="0"/>
              </a:rPr>
              <a:t>Furthermore</a:t>
            </a:r>
            <a:r>
              <a:rPr lang="en-US" sz="2400" dirty="0">
                <a:solidFill>
                  <a:srgbClr val="002060"/>
                </a:solidFill>
                <a:latin typeface="Arial" pitchFamily="34" charset="0"/>
                <a:cs typeface="Arial" pitchFamily="34" charset="0"/>
              </a:rPr>
              <a:t>, the coordination between MOWRAM and NCDM was found to be weak as NCDM uses its own network from national to commune level to disseminate warnings</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869598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4825" y="990600"/>
            <a:ext cx="8382000" cy="6001643"/>
          </a:xfrm>
          <a:prstGeom prst="rect">
            <a:avLst/>
          </a:prstGeom>
        </p:spPr>
        <p:txBody>
          <a:bodyPr wrap="square">
            <a:spAutoFit/>
          </a:bodyPr>
          <a:lstStyle/>
          <a:p>
            <a:pPr algn="just"/>
            <a:r>
              <a:rPr lang="en-US" sz="2400" dirty="0" smtClean="0"/>
              <a:t>-To </a:t>
            </a:r>
            <a:r>
              <a:rPr lang="en-US" sz="2400" dirty="0"/>
              <a:t>establish and manage the Cambodian meteorological stations.</a:t>
            </a:r>
          </a:p>
          <a:p>
            <a:pPr algn="just"/>
            <a:r>
              <a:rPr lang="en-US" sz="2400" dirty="0" smtClean="0"/>
              <a:t>-To </a:t>
            </a:r>
            <a:r>
              <a:rPr lang="en-US" sz="2400" dirty="0"/>
              <a:t>provide weather forecast in short and long time range for all concerned sectors.</a:t>
            </a:r>
          </a:p>
          <a:p>
            <a:pPr algn="just"/>
            <a:r>
              <a:rPr lang="en-US" sz="2400" dirty="0" smtClean="0"/>
              <a:t>-To </a:t>
            </a:r>
            <a:r>
              <a:rPr lang="en-US" sz="2400" dirty="0"/>
              <a:t>predict </a:t>
            </a:r>
            <a:r>
              <a:rPr lang="en-US" sz="2400" dirty="0" smtClean="0"/>
              <a:t>meteorological </a:t>
            </a:r>
            <a:r>
              <a:rPr lang="en-US" sz="2400" dirty="0"/>
              <a:t>phenomenon and emit alert to enable the setting up of protective procedures.</a:t>
            </a:r>
          </a:p>
          <a:p>
            <a:pPr algn="just"/>
            <a:r>
              <a:rPr lang="en-US" sz="2400" dirty="0" smtClean="0"/>
              <a:t>-To </a:t>
            </a:r>
            <a:r>
              <a:rPr lang="en-US" sz="2400" dirty="0"/>
              <a:t>raise knowledge and communicate with national and international actors on meteorology technologies.</a:t>
            </a:r>
          </a:p>
          <a:p>
            <a:pPr algn="just"/>
            <a:r>
              <a:rPr lang="en-US" sz="2400" dirty="0" smtClean="0"/>
              <a:t>-To strengthen </a:t>
            </a:r>
            <a:r>
              <a:rPr lang="en-US" sz="2400" dirty="0"/>
              <a:t>and broaden Cambodian cooperation on meteorology with meteorological organizations, United Nation agencies and World Meteorological </a:t>
            </a:r>
            <a:r>
              <a:rPr lang="en-US" sz="2400" dirty="0" smtClean="0"/>
              <a:t>Organization, quarterly report as well.</a:t>
            </a:r>
          </a:p>
          <a:p>
            <a:pPr algn="just"/>
            <a:r>
              <a:rPr lang="en-US" sz="2400" dirty="0" smtClean="0"/>
              <a:t>-To </a:t>
            </a:r>
            <a:r>
              <a:rPr lang="en-US" sz="2400" dirty="0"/>
              <a:t>prepare annual reports on the situation of meteorology in </a:t>
            </a:r>
            <a:r>
              <a:rPr lang="en-US" sz="2400" dirty="0" smtClean="0"/>
              <a:t>Cambodia</a:t>
            </a:r>
            <a:r>
              <a:rPr lang="en-US" sz="2400" dirty="0"/>
              <a:t>.</a:t>
            </a:r>
          </a:p>
          <a:p>
            <a:pPr algn="just"/>
            <a:r>
              <a:rPr lang="en-US" sz="2400" dirty="0"/>
              <a:t/>
            </a:r>
            <a:br>
              <a:rPr lang="en-US" sz="2400" dirty="0"/>
            </a:br>
            <a:endParaRPr lang="en-US" sz="2400" dirty="0"/>
          </a:p>
        </p:txBody>
      </p:sp>
      <p:sp>
        <p:nvSpPr>
          <p:cNvPr id="5" name="Title 1"/>
          <p:cNvSpPr>
            <a:spLocks noGrp="1"/>
          </p:cNvSpPr>
          <p:nvPr>
            <p:ph type="title"/>
          </p:nvPr>
        </p:nvSpPr>
        <p:spPr>
          <a:xfrm>
            <a:off x="1143000" y="152400"/>
            <a:ext cx="7162800" cy="1066800"/>
          </a:xfrm>
        </p:spPr>
        <p:txBody>
          <a:bodyPr/>
          <a:lstStyle/>
          <a:p>
            <a:pPr algn="ctr">
              <a:buClr>
                <a:srgbClr val="002060"/>
              </a:buClr>
              <a:buFont typeface="Wingdings" pitchFamily="2" charset="2"/>
              <a:buChar char="Ø"/>
            </a:pPr>
            <a:r>
              <a:rPr lang="en-US" sz="3600" b="0" dirty="0" smtClean="0">
                <a:solidFill>
                  <a:schemeClr val="accent1">
                    <a:lumMod val="75000"/>
                  </a:schemeClr>
                </a:solidFill>
                <a:latin typeface="Times New Roman" pitchFamily="18" charset="0"/>
                <a:cs typeface="Times New Roman" pitchFamily="18" charset="0"/>
              </a:rPr>
              <a:t>Strategy improvement</a:t>
            </a:r>
            <a:endParaRPr lang="en-US" sz="3600" b="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48595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512511" cy="1143000"/>
          </a:xfrm>
        </p:spPr>
        <p:txBody>
          <a:bodyPr/>
          <a:lstStyle/>
          <a:p>
            <a:pPr algn="ctr">
              <a:buFont typeface="Wingdings" pitchFamily="2" charset="2"/>
              <a:buChar char="Ø"/>
            </a:pPr>
            <a:r>
              <a:rPr lang="en-US" sz="4400" b="0" dirty="0">
                <a:solidFill>
                  <a:srgbClr val="002060"/>
                </a:solidFill>
                <a:latin typeface="Times New Roman" pitchFamily="18" charset="0"/>
                <a:cs typeface="Times New Roman" pitchFamily="18" charset="0"/>
              </a:rPr>
              <a:t>Conclusions. </a:t>
            </a:r>
            <a:br>
              <a:rPr lang="en-US" sz="4400" b="0" dirty="0">
                <a:solidFill>
                  <a:srgbClr val="002060"/>
                </a:solidFill>
                <a:latin typeface="Times New Roman" pitchFamily="18" charset="0"/>
                <a:cs typeface="Times New Roman" pitchFamily="18" charset="0"/>
              </a:rPr>
            </a:br>
            <a:endParaRPr lang="en-US" sz="4400" b="0" dirty="0">
              <a:latin typeface="Arial" pitchFamily="34" charset="0"/>
              <a:cs typeface="Arial" pitchFamily="34" charset="0"/>
            </a:endParaRPr>
          </a:p>
        </p:txBody>
      </p:sp>
      <p:sp>
        <p:nvSpPr>
          <p:cNvPr id="3" name="Rectangle 2"/>
          <p:cNvSpPr/>
          <p:nvPr/>
        </p:nvSpPr>
        <p:spPr>
          <a:xfrm>
            <a:off x="685800" y="2057400"/>
            <a:ext cx="8077200" cy="2677656"/>
          </a:xfrm>
          <a:prstGeom prst="rect">
            <a:avLst/>
          </a:prstGeom>
        </p:spPr>
        <p:txBody>
          <a:bodyPr wrap="square">
            <a:spAutoFit/>
          </a:bodyPr>
          <a:lstStyle/>
          <a:p>
            <a:r>
              <a:rPr lang="en-US" sz="2800" dirty="0"/>
              <a:t>While little can be done to prevent the increased frequency of natural disasters, informed populations can lessen disaster impacts. By doing this, we can help reduce the loss of life disasters cause and help promote best practices for future generations to follow.</a:t>
            </a:r>
          </a:p>
        </p:txBody>
      </p:sp>
    </p:spTree>
    <p:extLst>
      <p:ext uri="{BB962C8B-B14F-4D97-AF65-F5344CB8AC3E}">
        <p14:creationId xmlns:p14="http://schemas.microsoft.com/office/powerpoint/2010/main" val="130843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838200" y="1905000"/>
            <a:ext cx="7772400" cy="2289175"/>
          </a:xfrm>
          <a:noFill/>
          <a:ln>
            <a:noFill/>
          </a:ln>
        </p:spPr>
        <p:txBody>
          <a:bodyPr/>
          <a:lstStyle/>
          <a:p>
            <a:pPr marL="182880" indent="0" algn="ctr" eaLnBrk="1" hangingPunct="1">
              <a:buNone/>
            </a:pPr>
            <a:r>
              <a:rPr b="1" dirty="0" smtClean="0">
                <a:solidFill>
                  <a:srgbClr val="002060"/>
                </a:solidFill>
                <a:latin typeface="Times New Roman" pitchFamily="18" charset="0"/>
                <a:cs typeface="Times New Roman" pitchFamily="18" charset="0"/>
              </a:rPr>
              <a:t>Thank</a:t>
            </a:r>
            <a:r>
              <a:rPr lang="en-US" b="1" dirty="0" smtClean="0">
                <a:solidFill>
                  <a:srgbClr val="002060"/>
                </a:solidFill>
                <a:latin typeface="Times New Roman" pitchFamily="18" charset="0"/>
                <a:cs typeface="Times New Roman" pitchFamily="18" charset="0"/>
              </a:rPr>
              <a:t>s</a:t>
            </a:r>
            <a:r>
              <a:rPr b="1" dirty="0" smtClean="0">
                <a:solidFill>
                  <a:srgbClr val="002060"/>
                </a:solidFill>
                <a:latin typeface="Times New Roman" pitchFamily="18" charset="0"/>
                <a:cs typeface="Times New Roman" pitchFamily="18" charset="0"/>
              </a:rPr>
              <a:t>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3140758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146023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NARA_ADMIN\Desktop\sw2.png"/>
          <p:cNvPicPr>
            <a:picLocks noChangeAspect="1" noChangeArrowheads="1"/>
          </p:cNvPicPr>
          <p:nvPr/>
        </p:nvPicPr>
        <p:blipFill>
          <a:blip r:embed="rId3"/>
          <a:srcRect/>
          <a:stretch>
            <a:fillRect/>
          </a:stretch>
        </p:blipFill>
        <p:spPr bwMode="auto">
          <a:xfrm>
            <a:off x="4474784" y="1447800"/>
            <a:ext cx="4452804" cy="5223091"/>
          </a:xfrm>
          <a:prstGeom prst="rect">
            <a:avLst/>
          </a:prstGeom>
          <a:noFill/>
        </p:spPr>
      </p:pic>
      <p:pic>
        <p:nvPicPr>
          <p:cNvPr id="5" name="Picture 3" descr="C:\Users\NARA_ADMIN\Desktop\sw1.png"/>
          <p:cNvPicPr>
            <a:picLocks noChangeAspect="1" noChangeArrowheads="1"/>
          </p:cNvPicPr>
          <p:nvPr/>
        </p:nvPicPr>
        <p:blipFill>
          <a:blip r:embed="rId4"/>
          <a:srcRect/>
          <a:stretch>
            <a:fillRect/>
          </a:stretch>
        </p:blipFill>
        <p:spPr bwMode="auto">
          <a:xfrm>
            <a:off x="533400" y="1447801"/>
            <a:ext cx="4648200" cy="5223090"/>
          </a:xfrm>
          <a:prstGeom prst="rect">
            <a:avLst/>
          </a:prstGeom>
          <a:noFill/>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5254" y="3460966"/>
            <a:ext cx="507233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09" y="1466851"/>
            <a:ext cx="7220202" cy="508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33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 y="952498"/>
            <a:ext cx="905256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 y="952498"/>
            <a:ext cx="8146097" cy="450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85836"/>
            <a:ext cx="8319482" cy="47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898266"/>
            <a:ext cx="8043117" cy="451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14400" y="304800"/>
            <a:ext cx="7772400" cy="584775"/>
          </a:xfrm>
          <a:prstGeom prst="rect">
            <a:avLst/>
          </a:prstGeom>
        </p:spPr>
        <p:txBody>
          <a:bodyPr wrap="square">
            <a:spAutoFit/>
          </a:bodyPr>
          <a:lstStyle/>
          <a:p>
            <a:pPr marL="457200" indent="-457200">
              <a:buFont typeface="Wingdings" pitchFamily="2" charset="2"/>
              <a:buChar char="Ø"/>
            </a:pPr>
            <a:r>
              <a:rPr lang="en-US" altLang="ja-JP" sz="3200" dirty="0" smtClean="0">
                <a:solidFill>
                  <a:srgbClr val="002060"/>
                </a:solidFill>
                <a:latin typeface="Times New Roman" pitchFamily="18" charset="0"/>
                <a:cs typeface="Times New Roman" pitchFamily="18" charset="0"/>
              </a:rPr>
              <a:t>Additional guidance products</a:t>
            </a:r>
            <a:r>
              <a:rPr kumimoji="1" lang="en-US" altLang="ja-JP" sz="3200" dirty="0" smtClean="0">
                <a:solidFill>
                  <a:srgbClr val="002060"/>
                </a:solidFill>
                <a:latin typeface="Times New Roman" pitchFamily="18" charset="0"/>
                <a:cs typeface="Times New Roman" pitchFamily="18" charset="0"/>
              </a:rPr>
              <a:t> </a:t>
            </a:r>
            <a:endParaRPr lang="en-US" sz="3200" dirty="0">
              <a:solidFill>
                <a:srgbClr val="002060"/>
              </a:solidFill>
            </a:endParaRPr>
          </a:p>
        </p:txBody>
      </p:sp>
    </p:spTree>
    <p:extLst>
      <p:ext uri="{BB962C8B-B14F-4D97-AF65-F5344CB8AC3E}">
        <p14:creationId xmlns:p14="http://schemas.microsoft.com/office/powerpoint/2010/main" val="31307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500" fill="hold"/>
                                        <p:tgtEl>
                                          <p:spTgt spid="5123"/>
                                        </p:tgtEl>
                                        <p:attrNameLst>
                                          <p:attrName>ppt_x</p:attrName>
                                        </p:attrNameLst>
                                      </p:cBhvr>
                                      <p:tavLst>
                                        <p:tav tm="0">
                                          <p:val>
                                            <p:strVal val="#ppt_x"/>
                                          </p:val>
                                        </p:tav>
                                        <p:tav tm="100000">
                                          <p:val>
                                            <p:strVal val="#ppt_x"/>
                                          </p:val>
                                        </p:tav>
                                      </p:tavLst>
                                    </p:anim>
                                    <p:anim calcmode="lin" valueType="num">
                                      <p:cBhvr additive="base">
                                        <p:cTn id="13"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additive="base">
                                        <p:cTn id="18" dur="500" fill="hold"/>
                                        <p:tgtEl>
                                          <p:spTgt spid="5124"/>
                                        </p:tgtEl>
                                        <p:attrNameLst>
                                          <p:attrName>ppt_x</p:attrName>
                                        </p:attrNameLst>
                                      </p:cBhvr>
                                      <p:tavLst>
                                        <p:tav tm="0">
                                          <p:val>
                                            <p:strVal val="#ppt_x"/>
                                          </p:val>
                                        </p:tav>
                                        <p:tav tm="100000">
                                          <p:val>
                                            <p:strVal val="#ppt_x"/>
                                          </p:val>
                                        </p:tav>
                                      </p:tavLst>
                                    </p:anim>
                                    <p:anim calcmode="lin" valueType="num">
                                      <p:cBhvr additive="base">
                                        <p:cTn id="19"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25"/>
                                        </p:tgtEl>
                                        <p:attrNameLst>
                                          <p:attrName>style.visibility</p:attrName>
                                        </p:attrNameLst>
                                      </p:cBhvr>
                                      <p:to>
                                        <p:strVal val="visible"/>
                                      </p:to>
                                    </p:set>
                                    <p:anim calcmode="lin" valueType="num">
                                      <p:cBhvr additive="base">
                                        <p:cTn id="24" dur="500" fill="hold"/>
                                        <p:tgtEl>
                                          <p:spTgt spid="5125"/>
                                        </p:tgtEl>
                                        <p:attrNameLst>
                                          <p:attrName>ppt_x</p:attrName>
                                        </p:attrNameLst>
                                      </p:cBhvr>
                                      <p:tavLst>
                                        <p:tav tm="0">
                                          <p:val>
                                            <p:strVal val="#ppt_x"/>
                                          </p:val>
                                        </p:tav>
                                        <p:tav tm="100000">
                                          <p:val>
                                            <p:strVal val="#ppt_x"/>
                                          </p:val>
                                        </p:tav>
                                      </p:tavLst>
                                    </p:anim>
                                    <p:anim calcmode="lin" valueType="num">
                                      <p:cBhvr additive="base">
                                        <p:cTn id="2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457200" y="304800"/>
            <a:ext cx="7772400" cy="715920"/>
          </a:xfrm>
          <a:prstGeom prst="rect">
            <a:avLst/>
          </a:prstGeom>
          <a:noFill/>
          <a:ln w="9360">
            <a:noFill/>
            <a:round/>
          </a:ln>
        </p:spPr>
        <p:style>
          <a:lnRef idx="0">
            <a:scrgbClr r="0" g="0" b="0"/>
          </a:lnRef>
          <a:fillRef idx="0">
            <a:scrgbClr r="0" g="0" b="0"/>
          </a:fillRef>
          <a:effectRef idx="0">
            <a:scrgbClr r="0" g="0" b="0"/>
          </a:effectRef>
          <a:fontRef idx="minor"/>
        </p:style>
        <p:txBody>
          <a:bodyPr lIns="90000" tIns="45000" rIns="90000" bIns="45000" anchor="ctr"/>
          <a:lstStyle/>
          <a:p>
            <a:pPr algn="ctr"/>
            <a:r>
              <a:rPr lang="en-US" sz="4000" spc="-1" dirty="0" smtClean="0">
                <a:solidFill>
                  <a:srgbClr val="002060"/>
                </a:solidFill>
                <a:uFill>
                  <a:solidFill>
                    <a:srgbClr val="FFFFFF"/>
                  </a:solidFill>
                </a:uFill>
                <a:latin typeface="Calibri"/>
              </a:rPr>
              <a:t>Outline</a:t>
            </a:r>
            <a:endParaRPr lang="en-US" sz="4000" spc="-1" dirty="0">
              <a:solidFill>
                <a:srgbClr val="002060"/>
              </a:solidFill>
              <a:uFill>
                <a:solidFill>
                  <a:srgbClr val="FFFFFF"/>
                </a:solidFill>
              </a:uFill>
              <a:latin typeface="Calibri"/>
            </a:endParaRPr>
          </a:p>
        </p:txBody>
      </p:sp>
      <p:sp>
        <p:nvSpPr>
          <p:cNvPr id="117" name="CustomShape 2"/>
          <p:cNvSpPr/>
          <p:nvPr/>
        </p:nvSpPr>
        <p:spPr>
          <a:xfrm>
            <a:off x="533400" y="1143000"/>
            <a:ext cx="838200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514440" indent="-513720">
              <a:lnSpc>
                <a:spcPct val="100000"/>
              </a:lnSpc>
              <a:buClr>
                <a:srgbClr val="0070C0"/>
              </a:buClr>
              <a:buFont typeface="Wingdings" pitchFamily="2" charset="2"/>
              <a:buChar char="Ø"/>
            </a:pPr>
            <a:r>
              <a:rPr lang="en-US" sz="2800" dirty="0" smtClean="0">
                <a:solidFill>
                  <a:srgbClr val="002060"/>
                </a:solidFill>
                <a:latin typeface="Times New Roman" pitchFamily="18" charset="0"/>
                <a:cs typeface="Times New Roman" pitchFamily="18" charset="0"/>
              </a:rPr>
              <a:t>Biographical location and population of Cambodia.</a:t>
            </a:r>
          </a:p>
          <a:p>
            <a:pPr marL="514440" indent="-513720">
              <a:lnSpc>
                <a:spcPct val="100000"/>
              </a:lnSpc>
              <a:buClr>
                <a:srgbClr val="0070C0"/>
              </a:buClr>
              <a:buFont typeface="Wingdings" pitchFamily="2" charset="2"/>
              <a:buChar char="Ø"/>
            </a:pPr>
            <a:r>
              <a:rPr lang="en-US" sz="2800" dirty="0" smtClean="0">
                <a:solidFill>
                  <a:srgbClr val="002060"/>
                </a:solidFill>
                <a:latin typeface="Times New Roman" pitchFamily="18" charset="0"/>
                <a:cs typeface="Times New Roman" pitchFamily="18" charset="0"/>
              </a:rPr>
              <a:t>Climate of Cambodia.</a:t>
            </a:r>
          </a:p>
          <a:p>
            <a:pPr marL="514440" indent="-513720">
              <a:buClr>
                <a:srgbClr val="0070C0"/>
              </a:buClr>
              <a:buFont typeface="Wingdings" pitchFamily="2" charset="2"/>
              <a:buChar char="Ø"/>
            </a:pPr>
            <a:r>
              <a:rPr lang="en-US" sz="2800" dirty="0" smtClean="0">
                <a:solidFill>
                  <a:srgbClr val="002060"/>
                </a:solidFill>
                <a:latin typeface="Times New Roman" pitchFamily="18" charset="0"/>
                <a:cs typeface="Times New Roman" pitchFamily="18" charset="0"/>
              </a:rPr>
              <a:t>Current Weather Dissemination warning </a:t>
            </a:r>
            <a:r>
              <a:rPr lang="en-US" sz="2800" dirty="0">
                <a:solidFill>
                  <a:srgbClr val="002060"/>
                </a:solidFill>
                <a:latin typeface="Times New Roman" pitchFamily="18" charset="0"/>
                <a:cs typeface="Times New Roman" pitchFamily="18" charset="0"/>
              </a:rPr>
              <a:t>System in Cambodia</a:t>
            </a:r>
            <a:r>
              <a:rPr lang="en-US" sz="2800" dirty="0" smtClean="0">
                <a:solidFill>
                  <a:srgbClr val="002060"/>
                </a:solidFill>
                <a:latin typeface="Times New Roman" pitchFamily="18" charset="0"/>
                <a:cs typeface="Times New Roman" pitchFamily="18" charset="0"/>
              </a:rPr>
              <a:t>.</a:t>
            </a:r>
          </a:p>
          <a:p>
            <a:pPr marL="514440" indent="-513720">
              <a:lnSpc>
                <a:spcPct val="100000"/>
              </a:lnSpc>
              <a:buClr>
                <a:srgbClr val="0070C0"/>
              </a:buClr>
              <a:buFont typeface="Wingdings" pitchFamily="2" charset="2"/>
              <a:buChar char="Ø"/>
            </a:pPr>
            <a:r>
              <a:rPr lang="en-US" sz="2800" dirty="0" smtClean="0">
                <a:solidFill>
                  <a:srgbClr val="002060"/>
                </a:solidFill>
                <a:latin typeface="Times New Roman" pitchFamily="18" charset="0"/>
                <a:cs typeface="Times New Roman" pitchFamily="18" charset="0"/>
              </a:rPr>
              <a:t>Challenges, Concerning, Pressure and Gaps</a:t>
            </a:r>
          </a:p>
          <a:p>
            <a:pPr marL="514440" indent="-513720">
              <a:lnSpc>
                <a:spcPct val="100000"/>
              </a:lnSpc>
              <a:buClr>
                <a:srgbClr val="0070C0"/>
              </a:buClr>
              <a:buFont typeface="Wingdings" pitchFamily="2" charset="2"/>
              <a:buChar char="Ø"/>
            </a:pPr>
            <a:r>
              <a:rPr lang="en-US" sz="2800" dirty="0" smtClean="0">
                <a:solidFill>
                  <a:srgbClr val="002060"/>
                </a:solidFill>
                <a:latin typeface="Times New Roman" pitchFamily="18" charset="0"/>
                <a:cs typeface="Times New Roman" pitchFamily="18" charset="0"/>
              </a:rPr>
              <a:t>Conclusions. </a:t>
            </a:r>
          </a:p>
          <a:p>
            <a:pPr marL="720">
              <a:lnSpc>
                <a:spcPct val="100000"/>
              </a:lnSpc>
              <a:buClr>
                <a:srgbClr val="0070C0"/>
              </a:buClr>
            </a:pPr>
            <a:endParaRPr lang="en-US" sz="28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99766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7772400" cy="965982"/>
          </a:xfrm>
        </p:spPr>
        <p:txBody>
          <a:bodyPr>
            <a:normAutofit/>
          </a:bodyPr>
          <a:lstStyle/>
          <a:p>
            <a:pPr marL="0" indent="0" algn="ctr">
              <a:buNone/>
            </a:pPr>
            <a:r>
              <a:rPr lang="en-US" sz="3600" b="0" dirty="0" smtClean="0">
                <a:solidFill>
                  <a:srgbClr val="002060"/>
                </a:solidFill>
                <a:latin typeface="Times New Roman" pitchFamily="18" charset="0"/>
                <a:cs typeface="Times New Roman" pitchFamily="18" charset="0"/>
              </a:rPr>
              <a:t>guidance products by SWFDP-sea</a:t>
            </a:r>
            <a:r>
              <a:rPr lang="en-US" sz="3600" b="0" dirty="0" smtClean="0">
                <a:solidFill>
                  <a:schemeClr val="accent5">
                    <a:lumMod val="75000"/>
                  </a:schemeClr>
                </a:solidFill>
                <a:latin typeface="Times New Roman" pitchFamily="18" charset="0"/>
                <a:cs typeface="Times New Roman" pitchFamily="18" charset="0"/>
              </a:rPr>
              <a:t> </a:t>
            </a:r>
            <a:endParaRPr lang="en-US" sz="3600" b="0" dirty="0">
              <a:solidFill>
                <a:srgbClr val="002060"/>
              </a:solidFill>
              <a:latin typeface="Times New Roman" pitchFamily="18" charset="0"/>
              <a:cs typeface="Times New Roman" pitchFamily="18" charset="0"/>
            </a:endParaRPr>
          </a:p>
        </p:txBody>
      </p:sp>
      <p:pic>
        <p:nvPicPr>
          <p:cNvPr id="3" name="Picture 2" descr="C:\Users\NARA_ADMIN\Desktop\SwdV2.png"/>
          <p:cNvPicPr>
            <a:picLocks noChangeAspect="1" noChangeArrowheads="1"/>
          </p:cNvPicPr>
          <p:nvPr/>
        </p:nvPicPr>
        <p:blipFill>
          <a:blip r:embed="rId2"/>
          <a:srcRect/>
          <a:stretch>
            <a:fillRect/>
          </a:stretch>
        </p:blipFill>
        <p:spPr bwMode="auto">
          <a:xfrm>
            <a:off x="0" y="11811000"/>
            <a:ext cx="6429376" cy="4535992"/>
          </a:xfrm>
          <a:prstGeom prst="rect">
            <a:avLst/>
          </a:prstGeom>
          <a:noFill/>
        </p:spPr>
      </p:pic>
      <p:pic>
        <p:nvPicPr>
          <p:cNvPr id="10" name="Picture 9" descr="C:\Users\NARA_ADMIN\Desktop\SwfV1.png"/>
          <p:cNvPicPr>
            <a:picLocks noChangeAspect="1" noChangeArrowheads="1"/>
          </p:cNvPicPr>
          <p:nvPr/>
        </p:nvPicPr>
        <p:blipFill>
          <a:blip r:embed="rId3" cstate="print"/>
          <a:srcRect/>
          <a:stretch>
            <a:fillRect/>
          </a:stretch>
        </p:blipFill>
        <p:spPr bwMode="auto">
          <a:xfrm>
            <a:off x="299762" y="1371600"/>
            <a:ext cx="7943690" cy="5181600"/>
          </a:xfrm>
          <a:prstGeom prst="rect">
            <a:avLst/>
          </a:prstGeom>
          <a:noFill/>
        </p:spPr>
      </p:pic>
      <p:pic>
        <p:nvPicPr>
          <p:cNvPr id="11" name="Picture 2" descr="C:\Users\NARA_ADMIN\Desktop\SWV3.png"/>
          <p:cNvPicPr>
            <a:picLocks noChangeAspect="1" noChangeArrowheads="1"/>
          </p:cNvPicPr>
          <p:nvPr/>
        </p:nvPicPr>
        <p:blipFill>
          <a:blip r:embed="rId4"/>
          <a:srcRect/>
          <a:stretch>
            <a:fillRect/>
          </a:stretch>
        </p:blipFill>
        <p:spPr bwMode="auto">
          <a:xfrm>
            <a:off x="609600" y="1371600"/>
            <a:ext cx="8156433" cy="4953000"/>
          </a:xfrm>
          <a:prstGeom prst="rect">
            <a:avLst/>
          </a:prstGeom>
          <a:noFill/>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189" y="2438400"/>
            <a:ext cx="3590943" cy="396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362200"/>
            <a:ext cx="3510933"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8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wheel(1)">
                                      <p:cBhvr>
                                        <p:cTn id="20" dur="2000"/>
                                        <p:tgtEl>
                                          <p:spTgt spid="4101"/>
                                        </p:tgtEl>
                                      </p:cBhvr>
                                    </p:animEffect>
                                  </p:childTnLst>
                                </p:cTn>
                              </p:par>
                              <p:par>
                                <p:cTn id="21" presetID="21" presetClass="entr" presetSubtype="1"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wheel(1)">
                                      <p:cBhvr>
                                        <p:cTn id="23"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228600"/>
            <a:ext cx="8686800" cy="1143000"/>
          </a:xfrm>
        </p:spPr>
        <p:txBody>
          <a:bodyPr/>
          <a:lstStyle/>
          <a:p>
            <a:pPr algn="ctr" eaLnBrk="1" hangingPunct="1">
              <a:buFont typeface="Wingdings" pitchFamily="2" charset="2"/>
              <a:buChar char="Ø"/>
            </a:pPr>
            <a:r>
              <a:rPr lang="en-US" sz="3200" b="0" dirty="0" smtClean="0">
                <a:solidFill>
                  <a:srgbClr val="002060"/>
                </a:solidFill>
                <a:latin typeface="Times New Roman" pitchFamily="18" charset="0"/>
                <a:cs typeface="Times New Roman" pitchFamily="18" charset="0"/>
              </a:rPr>
              <a:t>Ministry of Water Resources And Meteorology (MOWRAM)</a:t>
            </a:r>
          </a:p>
        </p:txBody>
      </p:sp>
      <p:pic>
        <p:nvPicPr>
          <p:cNvPr id="9220" name="Picture 2" descr="http://www.wepa-db.net/images/policies/structure/chart/cam/mowram.gif"/>
          <p:cNvPicPr>
            <a:picLocks noChangeAspect="1" noChangeArrowheads="1"/>
          </p:cNvPicPr>
          <p:nvPr/>
        </p:nvPicPr>
        <p:blipFill>
          <a:blip r:embed="rId2" cstate="print"/>
          <a:srcRect/>
          <a:stretch>
            <a:fillRect/>
          </a:stretch>
        </p:blipFill>
        <p:spPr bwMode="auto">
          <a:xfrm>
            <a:off x="304800" y="1524000"/>
            <a:ext cx="8382000" cy="4953000"/>
          </a:xfrm>
          <a:prstGeom prst="rect">
            <a:avLst/>
          </a:prstGeom>
          <a:noFill/>
          <a:ln w="9525">
            <a:noFill/>
            <a:miter lim="800000"/>
            <a:headEnd/>
            <a:tailEnd/>
          </a:ln>
        </p:spPr>
      </p:pic>
      <p:sp>
        <p:nvSpPr>
          <p:cNvPr id="5" name="Oval 4"/>
          <p:cNvSpPr/>
          <p:nvPr/>
        </p:nvSpPr>
        <p:spPr>
          <a:xfrm>
            <a:off x="6477000" y="5029200"/>
            <a:ext cx="2209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32" descr="Graphic1mowram"/>
          <p:cNvPicPr>
            <a:picLocks noChangeAspect="1" noChangeArrowheads="1"/>
          </p:cNvPicPr>
          <p:nvPr/>
        </p:nvPicPr>
        <p:blipFill>
          <a:blip r:embed="rId3" cstate="print">
            <a:clrChange>
              <a:clrFrom>
                <a:srgbClr val="201067"/>
              </a:clrFrom>
              <a:clrTo>
                <a:srgbClr val="201067">
                  <a:alpha val="0"/>
                </a:srgbClr>
              </a:clrTo>
            </a:clrChange>
          </a:blip>
          <a:srcRect l="2083" t="4172" r="4167" b="1956"/>
          <a:stretch>
            <a:fillRect/>
          </a:stretch>
        </p:blipFill>
        <p:spPr bwMode="auto">
          <a:xfrm>
            <a:off x="2362200" y="1828800"/>
            <a:ext cx="990600" cy="990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0"/>
            <a:ext cx="8382000" cy="3539430"/>
          </a:xfrm>
          <a:prstGeom prst="rect">
            <a:avLst/>
          </a:prstGeom>
        </p:spPr>
        <p:txBody>
          <a:bodyPr wrap="square">
            <a:spAutoFit/>
          </a:bodyPr>
          <a:lstStyle/>
          <a:p>
            <a:pPr marL="457200" indent="-457200" algn="just">
              <a:buFont typeface="Wingdings" pitchFamily="2" charset="2"/>
              <a:buChar char="§"/>
            </a:pPr>
            <a:r>
              <a:rPr lang="en-US" sz="3200" dirty="0" smtClean="0">
                <a:solidFill>
                  <a:srgbClr val="002060"/>
                </a:solidFill>
                <a:latin typeface="Times New Roman" pitchFamily="18" charset="0"/>
                <a:cs typeface="Times New Roman" pitchFamily="18" charset="0"/>
              </a:rPr>
              <a:t>Currently</a:t>
            </a:r>
            <a:r>
              <a:rPr lang="en-US" sz="3200" dirty="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we </a:t>
            </a:r>
            <a:r>
              <a:rPr lang="en-US" sz="3200" dirty="0">
                <a:solidFill>
                  <a:srgbClr val="002060"/>
                </a:solidFill>
                <a:latin typeface="Times New Roman" pitchFamily="18" charset="0"/>
                <a:cs typeface="Times New Roman" pitchFamily="18" charset="0"/>
              </a:rPr>
              <a:t>have </a:t>
            </a:r>
            <a:r>
              <a:rPr lang="en-US" sz="3200" dirty="0" smtClean="0">
                <a:solidFill>
                  <a:srgbClr val="002060"/>
                </a:solidFill>
                <a:latin typeface="Times New Roman" pitchFamily="18" charset="0"/>
                <a:cs typeface="Times New Roman" pitchFamily="18" charset="0"/>
              </a:rPr>
              <a:t>the intention </a:t>
            </a:r>
            <a:r>
              <a:rPr lang="en-US" sz="3200" dirty="0">
                <a:solidFill>
                  <a:srgbClr val="002060"/>
                </a:solidFill>
                <a:latin typeface="Times New Roman" pitchFamily="18" charset="0"/>
                <a:cs typeface="Times New Roman" pitchFamily="18" charset="0"/>
              </a:rPr>
              <a:t>to launch </a:t>
            </a:r>
            <a:r>
              <a:rPr lang="en-US" sz="3200" dirty="0" smtClean="0">
                <a:solidFill>
                  <a:srgbClr val="002060"/>
                </a:solidFill>
                <a:latin typeface="Times New Roman" pitchFamily="18" charset="0"/>
                <a:cs typeface="Times New Roman" pitchFamily="18" charset="0"/>
              </a:rPr>
              <a:t>the</a:t>
            </a:r>
          </a:p>
          <a:p>
            <a:pPr algn="just"/>
            <a:r>
              <a:rPr lang="en-US" sz="3200" dirty="0" smtClean="0">
                <a:solidFill>
                  <a:srgbClr val="002060"/>
                </a:solidFill>
                <a:latin typeface="Times New Roman" pitchFamily="18" charset="0"/>
                <a:cs typeface="Times New Roman" pitchFamily="18" charset="0"/>
              </a:rPr>
              <a:t>warning system </a:t>
            </a:r>
            <a:r>
              <a:rPr lang="en-US" sz="3200" dirty="0">
                <a:solidFill>
                  <a:srgbClr val="002060"/>
                </a:solidFill>
                <a:latin typeface="Times New Roman" pitchFamily="18" charset="0"/>
                <a:cs typeface="Times New Roman" pitchFamily="18" charset="0"/>
              </a:rPr>
              <a:t>in all </a:t>
            </a:r>
            <a:r>
              <a:rPr lang="en-US" sz="3200" dirty="0" smtClean="0">
                <a:solidFill>
                  <a:srgbClr val="002060"/>
                </a:solidFill>
                <a:latin typeface="Times New Roman" pitchFamily="18" charset="0"/>
                <a:cs typeface="Times New Roman" pitchFamily="18" charset="0"/>
              </a:rPr>
              <a:t>relevant  institutions, so</a:t>
            </a:r>
          </a:p>
          <a:p>
            <a:pPr algn="just"/>
            <a:r>
              <a:rPr lang="en-US" sz="3200" dirty="0" smtClean="0">
                <a:solidFill>
                  <a:srgbClr val="002060"/>
                </a:solidFill>
                <a:latin typeface="Times New Roman" pitchFamily="18" charset="0"/>
                <a:cs typeface="Times New Roman" pitchFamily="18" charset="0"/>
              </a:rPr>
              <a:t>the warning information out to summit to the understood, clear, useable and take care with the weather.</a:t>
            </a:r>
          </a:p>
          <a:p>
            <a:pPr algn="just"/>
            <a:endParaRPr lang="en-US" sz="3200" dirty="0">
              <a:solidFill>
                <a:srgbClr val="002060"/>
              </a:solidFill>
              <a:latin typeface="Times New Roman" pitchFamily="18" charset="0"/>
              <a:cs typeface="Times New Roman" pitchFamily="18" charset="0"/>
            </a:endParaRPr>
          </a:p>
          <a:p>
            <a:pPr algn="just"/>
            <a:endParaRPr lang="en-US" sz="3200" dirty="0" smtClean="0">
              <a:solidFill>
                <a:srgbClr val="002060"/>
              </a:solidFill>
              <a:latin typeface="Times New Roman" pitchFamily="18" charset="0"/>
              <a:cs typeface="Times New Roman" pitchFamily="18" charset="0"/>
            </a:endParaRPr>
          </a:p>
        </p:txBody>
      </p:sp>
      <p:sp>
        <p:nvSpPr>
          <p:cNvPr id="5" name="Rectangle 4"/>
          <p:cNvSpPr/>
          <p:nvPr/>
        </p:nvSpPr>
        <p:spPr>
          <a:xfrm>
            <a:off x="381000" y="304800"/>
            <a:ext cx="8382000" cy="1200329"/>
          </a:xfrm>
          <a:prstGeom prst="rect">
            <a:avLst/>
          </a:prstGeom>
        </p:spPr>
        <p:txBody>
          <a:bodyPr wrap="square">
            <a:spAutoFit/>
          </a:bodyPr>
          <a:lstStyle/>
          <a:p>
            <a:pPr marL="514440" indent="-513720" algn="ctr">
              <a:buClr>
                <a:srgbClr val="0070C0"/>
              </a:buClr>
              <a:buFont typeface="Wingdings" pitchFamily="2" charset="2"/>
              <a:buChar char="Ø"/>
            </a:pPr>
            <a:r>
              <a:rPr lang="en-US" sz="3600" dirty="0">
                <a:solidFill>
                  <a:srgbClr val="002060"/>
                </a:solidFill>
                <a:latin typeface="Times New Roman" pitchFamily="18" charset="0"/>
                <a:cs typeface="Times New Roman" pitchFamily="18" charset="0"/>
              </a:rPr>
              <a:t>Current Weather Dissemination warning System in Cambodia.</a:t>
            </a:r>
          </a:p>
        </p:txBody>
      </p:sp>
    </p:spTree>
    <p:extLst>
      <p:ext uri="{BB962C8B-B14F-4D97-AF65-F5344CB8AC3E}">
        <p14:creationId xmlns:p14="http://schemas.microsoft.com/office/powerpoint/2010/main" val="1448151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772400" cy="698500"/>
          </a:xfrm>
        </p:spPr>
        <p:txBody>
          <a:bodyPr>
            <a:normAutofit/>
          </a:bodyPr>
          <a:lstStyle/>
          <a:p>
            <a:pPr algn="ctr">
              <a:buClr>
                <a:srgbClr val="002060"/>
              </a:buClr>
              <a:buFont typeface="Wingdings" pitchFamily="2" charset="2"/>
              <a:buChar char="Ø"/>
            </a:pPr>
            <a:r>
              <a:rPr lang="en-US" sz="3200" dirty="0" smtClean="0">
                <a:solidFill>
                  <a:srgbClr val="002060"/>
                </a:solidFill>
                <a:latin typeface="Times New Roman" pitchFamily="18" charset="0"/>
                <a:cs typeface="Times New Roman" pitchFamily="18" charset="0"/>
              </a:rPr>
              <a:t>Biographical location &amp; Population </a:t>
            </a:r>
            <a:endParaRPr lang="en-US" sz="3200" dirty="0"/>
          </a:p>
        </p:txBody>
      </p:sp>
      <p:sp>
        <p:nvSpPr>
          <p:cNvPr id="6" name="Rectangle 5"/>
          <p:cNvSpPr/>
          <p:nvPr/>
        </p:nvSpPr>
        <p:spPr>
          <a:xfrm>
            <a:off x="1743075" y="4879002"/>
            <a:ext cx="6181725"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n-US" sz="1600" i="1" dirty="0"/>
              <a:t>Cambodia</a:t>
            </a:r>
            <a:r>
              <a:rPr lang="en-US" sz="1600" dirty="0"/>
              <a:t> is a </a:t>
            </a:r>
            <a:r>
              <a:rPr lang="en-US" sz="1600" dirty="0" smtClean="0"/>
              <a:t>SE </a:t>
            </a:r>
            <a:r>
              <a:rPr lang="en-US" sz="1600" dirty="0"/>
              <a:t>Asia, bordering Thailand, Laos, Vietnam, the Gulf of Thailand and covers a total area of 181,035 km</a:t>
            </a:r>
            <a:r>
              <a:rPr lang="en-US" sz="1600" baseline="30000" dirty="0"/>
              <a:t>2  </a:t>
            </a:r>
            <a:r>
              <a:rPr lang="en-US" sz="1600" dirty="0"/>
              <a:t>  </a:t>
            </a:r>
          </a:p>
          <a:p>
            <a:pPr lvl="0" algn="just"/>
            <a:r>
              <a:rPr lang="en-US" sz="1600" dirty="0">
                <a:solidFill>
                  <a:schemeClr val="bg1"/>
                </a:solidFill>
                <a:hlinkClick r:id="rId2"/>
              </a:rPr>
              <a:t>Population</a:t>
            </a:r>
            <a:r>
              <a:rPr lang="en-US" sz="1600" dirty="0">
                <a:solidFill>
                  <a:schemeClr val="bg1"/>
                </a:solidFill>
              </a:rPr>
              <a:t> </a:t>
            </a:r>
            <a:r>
              <a:rPr lang="en-US" sz="1600" dirty="0"/>
              <a:t>:  about 15.76 million (2017</a:t>
            </a:r>
            <a:r>
              <a:rPr lang="en-US" sz="1600" dirty="0" smtClean="0"/>
              <a:t>).</a:t>
            </a:r>
            <a:endParaRPr lang="en-US" sz="16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95811"/>
            <a:ext cx="6172200" cy="335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329105"/>
      </p:ext>
    </p:extLst>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65671766"/>
              </p:ext>
            </p:extLst>
          </p:nvPr>
        </p:nvGraphicFramePr>
        <p:xfrm>
          <a:off x="304800" y="1143000"/>
          <a:ext cx="8305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371600" y="304800"/>
            <a:ext cx="6076950" cy="1200329"/>
          </a:xfrm>
          <a:prstGeom prst="rect">
            <a:avLst/>
          </a:prstGeom>
        </p:spPr>
        <p:txBody>
          <a:bodyPr wrap="square">
            <a:spAutoFit/>
          </a:bodyPr>
          <a:lstStyle/>
          <a:p>
            <a:pPr marL="285750" indent="-285750">
              <a:buFont typeface="Wingdings" pitchFamily="2" charset="2"/>
              <a:buChar char="Ø"/>
            </a:pPr>
            <a:r>
              <a:rPr lang="en-US" sz="3600" dirty="0" smtClean="0">
                <a:solidFill>
                  <a:srgbClr val="002060"/>
                </a:solidFill>
                <a:latin typeface="Arial" pitchFamily="34" charset="0"/>
                <a:cs typeface="Arial" pitchFamily="34" charset="0"/>
              </a:rPr>
              <a:t>Climate of </a:t>
            </a:r>
            <a:r>
              <a:rPr lang="en-US" sz="3600" dirty="0">
                <a:solidFill>
                  <a:srgbClr val="002060"/>
                </a:solidFill>
                <a:latin typeface="Arial" pitchFamily="34" charset="0"/>
                <a:cs typeface="Arial" pitchFamily="34" charset="0"/>
              </a:rPr>
              <a:t>Cambodia</a:t>
            </a:r>
            <a:br>
              <a:rPr lang="en-US" sz="3600" dirty="0">
                <a:solidFill>
                  <a:srgbClr val="002060"/>
                </a:solidFill>
                <a:latin typeface="Arial" pitchFamily="34" charset="0"/>
                <a:cs typeface="Arial" pitchFamily="34" charset="0"/>
              </a:rPr>
            </a:br>
            <a:endParaRPr lang="en-US" sz="3600" dirty="0">
              <a:latin typeface="Arial" pitchFamily="34" charset="0"/>
              <a:cs typeface="Arial" pitchFamily="34" charset="0"/>
            </a:endParaRPr>
          </a:p>
        </p:txBody>
      </p:sp>
    </p:spTree>
    <p:extLst>
      <p:ext uri="{BB962C8B-B14F-4D97-AF65-F5344CB8AC3E}">
        <p14:creationId xmlns:p14="http://schemas.microsoft.com/office/powerpoint/2010/main" val="65813976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525" y="3010555"/>
            <a:ext cx="2381758"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1400" dirty="0" smtClean="0">
                <a:solidFill>
                  <a:srgbClr val="002060"/>
                </a:solidFill>
              </a:rPr>
              <a:t>Automatic rain gauge data </a:t>
            </a:r>
            <a:r>
              <a:rPr lang="en-US" altLang="ja-JP" sz="1400" dirty="0" smtClean="0">
                <a:solidFill>
                  <a:srgbClr val="002060"/>
                </a:solidFill>
              </a:rPr>
              <a:t>are transmitted to headquarters every 1 hour.</a:t>
            </a:r>
            <a:endParaRPr kumimoji="1" lang="ja-JP" altLang="en-US" sz="1400" dirty="0">
              <a:solidFill>
                <a:srgbClr val="002060"/>
              </a:solidFill>
            </a:endParaRPr>
          </a:p>
        </p:txBody>
      </p:sp>
      <p:pic>
        <p:nvPicPr>
          <p:cNvPr id="17"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209" y="838200"/>
            <a:ext cx="2948905" cy="1618784"/>
          </a:xfrm>
          <a:prstGeom prst="rect">
            <a:avLst/>
          </a:prstGeom>
        </p:spPr>
        <p:style>
          <a:lnRef idx="1">
            <a:schemeClr val="accent1"/>
          </a:lnRef>
          <a:fillRef idx="2">
            <a:schemeClr val="accent1"/>
          </a:fillRef>
          <a:effectRef idx="1">
            <a:schemeClr val="accent1"/>
          </a:effectRef>
          <a:fontRef idx="minor">
            <a:schemeClr val="dk1"/>
          </a:fontRef>
        </p:style>
      </p:pic>
      <p:pic>
        <p:nvPicPr>
          <p:cNvPr id="21" name="Picture 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45767"/>
            <a:ext cx="2391283" cy="206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右矢印 17"/>
          <p:cNvSpPr/>
          <p:nvPr/>
        </p:nvSpPr>
        <p:spPr>
          <a:xfrm rot="16200000" flipH="1">
            <a:off x="3468172" y="3401565"/>
            <a:ext cx="1406895" cy="567725"/>
          </a:xfrm>
          <a:prstGeom prst="rightArrow">
            <a:avLst>
              <a:gd name="adj1" fmla="val 31743"/>
              <a:gd name="adj2"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503" y="1788198"/>
            <a:ext cx="2818509" cy="196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9"/>
          <p:cNvSpPr txBox="1"/>
          <p:nvPr/>
        </p:nvSpPr>
        <p:spPr>
          <a:xfrm>
            <a:off x="6298688" y="2270889"/>
            <a:ext cx="2773838" cy="19236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1200" u="sng" dirty="0" smtClean="0">
                <a:solidFill>
                  <a:srgbClr val="002060"/>
                </a:solidFill>
              </a:rPr>
              <a:t>Parameter</a:t>
            </a:r>
            <a:r>
              <a:rPr kumimoji="1" lang="en-US" altLang="ja-JP" sz="1200" dirty="0" smtClean="0">
                <a:solidFill>
                  <a:srgbClr val="002060"/>
                </a:solidFill>
              </a:rPr>
              <a:t>:</a:t>
            </a:r>
          </a:p>
          <a:p>
            <a:r>
              <a:rPr kumimoji="1" lang="en-US" altLang="ja-JP" sz="1200" dirty="0" smtClean="0">
                <a:solidFill>
                  <a:srgbClr val="002060"/>
                </a:solidFill>
              </a:rPr>
              <a:t>-Air Tem </a:t>
            </a:r>
            <a:r>
              <a:rPr kumimoji="1" lang="en-US" altLang="ja-JP" sz="1200" dirty="0" err="1" smtClean="0">
                <a:solidFill>
                  <a:srgbClr val="002060"/>
                </a:solidFill>
              </a:rPr>
              <a:t>Avg</a:t>
            </a:r>
            <a:r>
              <a:rPr kumimoji="1" lang="en-US" altLang="ja-JP" sz="1200" dirty="0" smtClean="0">
                <a:solidFill>
                  <a:srgbClr val="002060"/>
                </a:solidFill>
              </a:rPr>
              <a:t> (</a:t>
            </a:r>
            <a:r>
              <a:rPr kumimoji="1" lang="en-US" altLang="ja-JP" sz="1200" dirty="0" err="1" smtClean="0">
                <a:solidFill>
                  <a:srgbClr val="002060"/>
                </a:solidFill>
              </a:rPr>
              <a:t>deg</a:t>
            </a:r>
            <a:r>
              <a:rPr kumimoji="1" lang="en-US" altLang="ja-JP" sz="1200" dirty="0" smtClean="0">
                <a:solidFill>
                  <a:srgbClr val="002060"/>
                </a:solidFill>
              </a:rPr>
              <a:t> C)</a:t>
            </a:r>
          </a:p>
          <a:p>
            <a:r>
              <a:rPr kumimoji="1" lang="en-US" altLang="ja-JP" sz="1200" dirty="0" smtClean="0">
                <a:solidFill>
                  <a:srgbClr val="002060"/>
                </a:solidFill>
              </a:rPr>
              <a:t>-RH </a:t>
            </a:r>
            <a:r>
              <a:rPr kumimoji="1" lang="en-US" altLang="ja-JP" sz="1200" dirty="0" err="1" smtClean="0">
                <a:solidFill>
                  <a:srgbClr val="002060"/>
                </a:solidFill>
              </a:rPr>
              <a:t>Avg</a:t>
            </a:r>
            <a:r>
              <a:rPr kumimoji="1" lang="en-US" altLang="ja-JP" sz="1200" dirty="0" smtClean="0">
                <a:solidFill>
                  <a:srgbClr val="002060"/>
                </a:solidFill>
              </a:rPr>
              <a:t> (%)</a:t>
            </a:r>
          </a:p>
          <a:p>
            <a:r>
              <a:rPr kumimoji="1" lang="en-US" altLang="ja-JP" sz="1200" dirty="0" smtClean="0">
                <a:solidFill>
                  <a:srgbClr val="002060"/>
                </a:solidFill>
              </a:rPr>
              <a:t>-Wind speed </a:t>
            </a:r>
            <a:r>
              <a:rPr kumimoji="1" lang="en-US" altLang="ja-JP" sz="1200" dirty="0" err="1" smtClean="0">
                <a:solidFill>
                  <a:srgbClr val="002060"/>
                </a:solidFill>
              </a:rPr>
              <a:t>Avg</a:t>
            </a:r>
            <a:r>
              <a:rPr kumimoji="1" lang="en-US" altLang="ja-JP" sz="1200" dirty="0" smtClean="0">
                <a:solidFill>
                  <a:srgbClr val="002060"/>
                </a:solidFill>
              </a:rPr>
              <a:t> (Km/h)</a:t>
            </a:r>
          </a:p>
          <a:p>
            <a:r>
              <a:rPr kumimoji="1" lang="en-US" altLang="ja-JP" sz="1200" dirty="0" smtClean="0">
                <a:solidFill>
                  <a:srgbClr val="002060"/>
                </a:solidFill>
              </a:rPr>
              <a:t>-Wind Direction </a:t>
            </a:r>
          </a:p>
          <a:p>
            <a:r>
              <a:rPr kumimoji="1" lang="en-US" altLang="ja-JP" sz="1200" dirty="0" smtClean="0">
                <a:solidFill>
                  <a:srgbClr val="002060"/>
                </a:solidFill>
              </a:rPr>
              <a:t>-Vector(Degree)</a:t>
            </a:r>
          </a:p>
          <a:p>
            <a:r>
              <a:rPr kumimoji="1" lang="en-US" altLang="ja-JP" sz="1200" dirty="0" smtClean="0">
                <a:solidFill>
                  <a:srgbClr val="002060"/>
                </a:solidFill>
              </a:rPr>
              <a:t>-Solar radiation (mm)</a:t>
            </a:r>
          </a:p>
          <a:p>
            <a:r>
              <a:rPr kumimoji="1" lang="en-US" altLang="ja-JP" sz="1200" dirty="0" smtClean="0">
                <a:solidFill>
                  <a:srgbClr val="002060"/>
                </a:solidFill>
              </a:rPr>
              <a:t>-Total precipitation(mm)</a:t>
            </a:r>
          </a:p>
          <a:p>
            <a:r>
              <a:rPr kumimoji="1" lang="en-US" altLang="ja-JP" sz="1200" dirty="0" smtClean="0">
                <a:solidFill>
                  <a:srgbClr val="002060"/>
                </a:solidFill>
              </a:rPr>
              <a:t>-Max 1min rainfall (mm</a:t>
            </a:r>
            <a:r>
              <a:rPr kumimoji="1" lang="en-US" altLang="ja-JP" sz="1100" dirty="0" smtClean="0">
                <a:solidFill>
                  <a:srgbClr val="002060"/>
                </a:solidFill>
              </a:rPr>
              <a:t>)</a:t>
            </a:r>
          </a:p>
          <a:p>
            <a:r>
              <a:rPr kumimoji="1" lang="en-US" altLang="ja-JP" sz="1100" dirty="0" smtClean="0">
                <a:solidFill>
                  <a:srgbClr val="002060"/>
                </a:solidFill>
              </a:rPr>
              <a:t>-pressure (</a:t>
            </a:r>
            <a:r>
              <a:rPr kumimoji="1" lang="en-US" altLang="ja-JP" sz="1100" dirty="0" err="1" smtClean="0">
                <a:solidFill>
                  <a:srgbClr val="002060"/>
                </a:solidFill>
              </a:rPr>
              <a:t>hpa</a:t>
            </a:r>
            <a:r>
              <a:rPr kumimoji="1" lang="en-US" altLang="ja-JP" sz="1100" dirty="0" smtClean="0">
                <a:solidFill>
                  <a:srgbClr val="002060"/>
                </a:solidFill>
              </a:rPr>
              <a:t>)</a:t>
            </a:r>
            <a:endParaRPr kumimoji="1" lang="ja-JP" altLang="en-US" sz="1100" dirty="0">
              <a:solidFill>
                <a:srgbClr val="002060"/>
              </a:solidFill>
            </a:endParaRPr>
          </a:p>
        </p:txBody>
      </p:sp>
      <p:sp>
        <p:nvSpPr>
          <p:cNvPr id="28" name="テキスト ボックス 9"/>
          <p:cNvSpPr txBox="1"/>
          <p:nvPr/>
        </p:nvSpPr>
        <p:spPr>
          <a:xfrm>
            <a:off x="6368099" y="228600"/>
            <a:ext cx="2635016"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en-US" altLang="ja-JP" sz="1400" dirty="0" smtClean="0">
                <a:solidFill>
                  <a:srgbClr val="002060"/>
                </a:solidFill>
              </a:rPr>
              <a:t>AWS observed data </a:t>
            </a:r>
            <a:r>
              <a:rPr lang="en-US" altLang="ja-JP" sz="1400" dirty="0" smtClean="0">
                <a:solidFill>
                  <a:srgbClr val="002060"/>
                </a:solidFill>
              </a:rPr>
              <a:t>are reported to headquarters 1time </a:t>
            </a:r>
            <a:r>
              <a:rPr lang="en-US" altLang="ja-JP" sz="1400" dirty="0" err="1" smtClean="0">
                <a:solidFill>
                  <a:srgbClr val="002060"/>
                </a:solidFill>
              </a:rPr>
              <a:t>perday</a:t>
            </a:r>
            <a:endParaRPr kumimoji="1" lang="ja-JP" altLang="en-US" sz="1400" dirty="0">
              <a:solidFill>
                <a:srgbClr val="002060"/>
              </a:solidFill>
            </a:endParaRPr>
          </a:p>
        </p:txBody>
      </p:sp>
      <p:sp>
        <p:nvSpPr>
          <p:cNvPr id="31" name="右矢印 17"/>
          <p:cNvSpPr/>
          <p:nvPr/>
        </p:nvSpPr>
        <p:spPr>
          <a:xfrm rot="13060305" flipH="1">
            <a:off x="1571098" y="2165688"/>
            <a:ext cx="1442076" cy="605945"/>
          </a:xfrm>
          <a:prstGeom prst="rightArrow">
            <a:avLst>
              <a:gd name="adj1" fmla="val 31743"/>
              <a:gd name="adj2"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17"/>
          <p:cNvSpPr/>
          <p:nvPr/>
        </p:nvSpPr>
        <p:spPr>
          <a:xfrm rot="20253956" flipH="1">
            <a:off x="5526816" y="1840896"/>
            <a:ext cx="1901942" cy="589006"/>
          </a:xfrm>
          <a:prstGeom prst="rightArrow">
            <a:avLst>
              <a:gd name="adj1" fmla="val 31743"/>
              <a:gd name="adj2"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
          <p:cNvSpPr/>
          <p:nvPr/>
        </p:nvSpPr>
        <p:spPr>
          <a:xfrm>
            <a:off x="381000" y="152399"/>
            <a:ext cx="6476999" cy="584775"/>
          </a:xfrm>
          <a:prstGeom prst="rect">
            <a:avLst/>
          </a:prstGeom>
        </p:spPr>
        <p:txBody>
          <a:bodyPr wrap="square">
            <a:spAutoFit/>
          </a:bodyPr>
          <a:lstStyle/>
          <a:p>
            <a:r>
              <a:rPr lang="en-US" sz="3200" dirty="0" smtClean="0">
                <a:solidFill>
                  <a:srgbClr val="002060"/>
                </a:solidFill>
                <a:latin typeface="Times New Roman" pitchFamily="18" charset="0"/>
                <a:cs typeface="Times New Roman" pitchFamily="18" charset="0"/>
              </a:rPr>
              <a:t>Meteorological </a:t>
            </a:r>
            <a:r>
              <a:rPr lang="en-US" sz="3200" dirty="0">
                <a:solidFill>
                  <a:srgbClr val="002060"/>
                </a:solidFill>
                <a:latin typeface="Times New Roman" pitchFamily="18" charset="0"/>
                <a:cs typeface="Times New Roman" pitchFamily="18" charset="0"/>
              </a:rPr>
              <a:t>Operation Center</a:t>
            </a:r>
            <a:endParaRPr lang="en-US" sz="3200" dirty="0"/>
          </a:p>
        </p:txBody>
      </p:sp>
      <p:sp>
        <p:nvSpPr>
          <p:cNvPr id="15" name="Rectangle 14"/>
          <p:cNvSpPr/>
          <p:nvPr/>
        </p:nvSpPr>
        <p:spPr>
          <a:xfrm>
            <a:off x="2340457" y="4388875"/>
            <a:ext cx="3390899" cy="1815882"/>
          </a:xfrm>
          <a:prstGeom prst="rect">
            <a:avLst/>
          </a:prstGeom>
          <a:ln>
            <a:solidFill>
              <a:srgbClr val="FF0000"/>
            </a:solidFill>
          </a:ln>
        </p:spPr>
        <p:txBody>
          <a:bodyPr wrap="square">
            <a:spAutoFit/>
          </a:bodyPr>
          <a:lstStyle/>
          <a:p>
            <a:pPr lvl="0" algn="just"/>
            <a:r>
              <a:rPr lang="en-US" sz="1600" b="1" u="sng" dirty="0">
                <a:latin typeface="Times New Roman" pitchFamily="18" charset="0"/>
                <a:cs typeface="Times New Roman" pitchFamily="18" charset="0"/>
                <a:hlinkClick r:id="rId6"/>
              </a:rPr>
              <a:t/>
            </a:r>
            <a:br>
              <a:rPr lang="en-US" sz="1600" b="1" u="sng" dirty="0">
                <a:latin typeface="Times New Roman" pitchFamily="18" charset="0"/>
                <a:cs typeface="Times New Roman" pitchFamily="18" charset="0"/>
                <a:hlinkClick r:id="rId6"/>
              </a:rPr>
            </a:br>
            <a:r>
              <a:rPr lang="en-US" sz="1600" b="1" dirty="0" smtClean="0">
                <a:solidFill>
                  <a:srgbClr val="FF3399"/>
                </a:solidFill>
                <a:latin typeface="Times New Roman" pitchFamily="18" charset="0"/>
                <a:cs typeface="Times New Roman" pitchFamily="18" charset="0"/>
                <a:hlinkClick r:id="rId6"/>
              </a:rPr>
              <a:t> Weather Warnings</a:t>
            </a:r>
            <a:r>
              <a:rPr lang="en-US" sz="1600" dirty="0">
                <a:latin typeface="Times New Roman" pitchFamily="18" charset="0"/>
                <a:cs typeface="Times New Roman" pitchFamily="18" charset="0"/>
              </a:rPr>
              <a:t> - The National Weather Service posts all available severe weather </a:t>
            </a:r>
            <a:r>
              <a:rPr lang="en-US" sz="1600" dirty="0" smtClean="0">
                <a:latin typeface="Times New Roman" pitchFamily="18" charset="0"/>
                <a:cs typeface="Times New Roman" pitchFamily="18" charset="0"/>
              </a:rPr>
              <a:t>warnings: tropical storms, floods, flash floods, drought, severe </a:t>
            </a:r>
            <a:r>
              <a:rPr lang="en-US" sz="1600" dirty="0">
                <a:latin typeface="Times New Roman" pitchFamily="18" charset="0"/>
                <a:cs typeface="Times New Roman" pitchFamily="18" charset="0"/>
              </a:rPr>
              <a:t>thunderstorms, and special </a:t>
            </a:r>
            <a:r>
              <a:rPr lang="en-US" sz="1600" dirty="0" smtClean="0">
                <a:latin typeface="Times New Roman" pitchFamily="18" charset="0"/>
                <a:cs typeface="Times New Roman" pitchFamily="18" charset="0"/>
              </a:rPr>
              <a:t>marine </a:t>
            </a:r>
            <a:r>
              <a:rPr lang="en-US" sz="1600" dirty="0">
                <a:latin typeface="Times New Roman" pitchFamily="18" charset="0"/>
                <a:cs typeface="Times New Roman" pitchFamily="18" charset="0"/>
              </a:rPr>
              <a:t>conditions</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etc</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864072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99" y="636089"/>
            <a:ext cx="3930362"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sz="1600" b="1" dirty="0" smtClean="0"/>
          </a:p>
          <a:p>
            <a:r>
              <a:rPr lang="en-US" sz="1600" b="1" dirty="0" smtClean="0"/>
              <a:t>-Department of Meteorology( DOM)</a:t>
            </a:r>
          </a:p>
          <a:p>
            <a:r>
              <a:rPr lang="en-US" sz="1600" b="1" dirty="0" smtClean="0"/>
              <a:t>-Department of Hydro and River Works</a:t>
            </a:r>
          </a:p>
          <a:p>
            <a:pPr algn="ctr"/>
            <a:r>
              <a:rPr lang="en-US" sz="1600" b="1" dirty="0" smtClean="0"/>
              <a:t>(DHRW)</a:t>
            </a:r>
            <a:endParaRPr lang="en-US" sz="1600" b="1" dirty="0"/>
          </a:p>
        </p:txBody>
      </p:sp>
      <p:sp>
        <p:nvSpPr>
          <p:cNvPr id="5" name="TextBox 4"/>
          <p:cNvSpPr txBox="1"/>
          <p:nvPr/>
        </p:nvSpPr>
        <p:spPr>
          <a:xfrm>
            <a:off x="5473410" y="644801"/>
            <a:ext cx="355369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Public</a:t>
            </a:r>
            <a:endParaRPr lang="en-US" b="1" dirty="0"/>
          </a:p>
        </p:txBody>
      </p:sp>
      <p:cxnSp>
        <p:nvCxnSpPr>
          <p:cNvPr id="7" name="Straight Arrow Connector 6"/>
          <p:cNvCxnSpPr/>
          <p:nvPr/>
        </p:nvCxnSpPr>
        <p:spPr>
          <a:xfrm>
            <a:off x="4071500" y="986350"/>
            <a:ext cx="14001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5444835" y="1162108"/>
            <a:ext cx="355369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t>Cabinet Minister</a:t>
            </a:r>
          </a:p>
          <a:p>
            <a:pPr algn="ctr"/>
            <a:r>
              <a:rPr lang="en-US" sz="1600" b="1" dirty="0" smtClean="0"/>
              <a:t> of Water Resources and Meteorology (MOWRAM)</a:t>
            </a:r>
            <a:endParaRPr lang="en-US" sz="1600" b="1" dirty="0"/>
          </a:p>
        </p:txBody>
      </p:sp>
      <p:cxnSp>
        <p:nvCxnSpPr>
          <p:cNvPr id="11" name="Straight Arrow Connector 10"/>
          <p:cNvCxnSpPr/>
          <p:nvPr/>
        </p:nvCxnSpPr>
        <p:spPr>
          <a:xfrm flipV="1">
            <a:off x="4003962" y="1619124"/>
            <a:ext cx="1440873" cy="4602"/>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023876" y="1206947"/>
            <a:ext cx="1447801"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t>Announcement </a:t>
            </a:r>
            <a:endParaRPr lang="en-US" sz="1400" dirty="0"/>
          </a:p>
        </p:txBody>
      </p:sp>
      <p:cxnSp>
        <p:nvCxnSpPr>
          <p:cNvPr id="19" name="Straight Connector 18"/>
          <p:cNvCxnSpPr/>
          <p:nvPr/>
        </p:nvCxnSpPr>
        <p:spPr>
          <a:xfrm>
            <a:off x="4724398" y="1669940"/>
            <a:ext cx="0" cy="3679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676400" y="1700717"/>
            <a:ext cx="0" cy="337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676400" y="2037885"/>
            <a:ext cx="304799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940628" y="2037885"/>
            <a:ext cx="0" cy="299092"/>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31257" y="2340329"/>
            <a:ext cx="44196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b="1" dirty="0" smtClean="0"/>
          </a:p>
          <a:p>
            <a:pPr algn="just"/>
            <a:r>
              <a:rPr lang="en-US" b="1" dirty="0" smtClean="0"/>
              <a:t>By Fax, Phone, Email, Facebook and Website to relevant i</a:t>
            </a:r>
            <a:r>
              <a:rPr lang="en-US" b="1" dirty="0"/>
              <a:t>nstitutions and all partners.</a:t>
            </a:r>
            <a:endParaRPr lang="en-US" b="1" dirty="0" smtClean="0"/>
          </a:p>
          <a:p>
            <a:pPr algn="ctr"/>
            <a:endParaRPr lang="en-US" b="1" dirty="0"/>
          </a:p>
        </p:txBody>
      </p:sp>
      <p:sp>
        <p:nvSpPr>
          <p:cNvPr id="36" name="Rectangle 35"/>
          <p:cNvSpPr/>
          <p:nvPr/>
        </p:nvSpPr>
        <p:spPr>
          <a:xfrm>
            <a:off x="3676215" y="506301"/>
            <a:ext cx="2096365" cy="646331"/>
          </a:xfrm>
          <a:prstGeom prst="rect">
            <a:avLst/>
          </a:prstGeom>
        </p:spPr>
        <p:txBody>
          <a:bodyPr wrap="square">
            <a:spAutoFit/>
          </a:bodyPr>
          <a:lstStyle/>
          <a:p>
            <a:pPr lvl="0" algn="ctr"/>
            <a:r>
              <a:rPr lang="en-US" sz="1200" b="1" dirty="0" smtClean="0">
                <a:latin typeface="Times New Roman" pitchFamily="18" charset="0"/>
                <a:cs typeface="Times New Roman" pitchFamily="18" charset="0"/>
                <a:hlinkClick r:id="rId2"/>
              </a:rPr>
              <a:t>www.cambobdiameteo.com</a:t>
            </a:r>
            <a:endParaRPr lang="en-US" sz="1200" b="1" dirty="0" smtClean="0">
              <a:latin typeface="Times New Roman" pitchFamily="18" charset="0"/>
              <a:cs typeface="Times New Roman" pitchFamily="18" charset="0"/>
            </a:endParaRPr>
          </a:p>
          <a:p>
            <a:pPr lvl="0" algn="ctr"/>
            <a:r>
              <a:rPr lang="en-US" sz="1200" b="1" dirty="0" smtClean="0">
                <a:latin typeface="Times New Roman" pitchFamily="18" charset="0"/>
                <a:cs typeface="Times New Roman" pitchFamily="18" charset="0"/>
                <a:hlinkClick r:id="rId3"/>
              </a:rPr>
              <a:t>www.dhrw-cam.org</a:t>
            </a:r>
            <a:endParaRPr lang="en-US" sz="1200" b="1" dirty="0" smtClean="0">
              <a:latin typeface="Times New Roman" pitchFamily="18" charset="0"/>
              <a:cs typeface="Times New Roman" pitchFamily="18" charset="0"/>
            </a:endParaRPr>
          </a:p>
          <a:p>
            <a:pPr lvl="0" algn="ctr"/>
            <a:endParaRPr lang="en-US" sz="1200" b="1" dirty="0">
              <a:latin typeface="Times New Roman" pitchFamily="18" charset="0"/>
              <a:cs typeface="Times New Roman" pitchFamily="18" charset="0"/>
            </a:endParaRPr>
          </a:p>
        </p:txBody>
      </p:sp>
      <p:sp>
        <p:nvSpPr>
          <p:cNvPr id="42" name="TextBox 41"/>
          <p:cNvSpPr txBox="1"/>
          <p:nvPr/>
        </p:nvSpPr>
        <p:spPr>
          <a:xfrm>
            <a:off x="209550" y="4267200"/>
            <a:ext cx="26289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smtClean="0"/>
              <a:t>Medea (Radio, TV, </a:t>
            </a:r>
          </a:p>
          <a:p>
            <a:pPr algn="ctr"/>
            <a:r>
              <a:rPr lang="en-US" sz="1600" b="1" dirty="0" smtClean="0"/>
              <a:t>New paper)</a:t>
            </a:r>
            <a:endParaRPr lang="en-US" sz="1600" b="1" dirty="0"/>
          </a:p>
        </p:txBody>
      </p:sp>
      <p:sp>
        <p:nvSpPr>
          <p:cNvPr id="43" name="TextBox 42"/>
          <p:cNvSpPr txBox="1"/>
          <p:nvPr/>
        </p:nvSpPr>
        <p:spPr>
          <a:xfrm>
            <a:off x="3172690" y="4296351"/>
            <a:ext cx="2843647"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smtClean="0"/>
              <a:t>Local Authorities and</a:t>
            </a:r>
          </a:p>
          <a:p>
            <a:pPr algn="ctr"/>
            <a:r>
              <a:rPr lang="en-US" sz="1600" b="1" dirty="0" smtClean="0"/>
              <a:t>Non Gov. Agencies</a:t>
            </a:r>
            <a:endParaRPr lang="en-US" sz="1600" b="1" dirty="0"/>
          </a:p>
        </p:txBody>
      </p:sp>
      <p:sp>
        <p:nvSpPr>
          <p:cNvPr id="44" name="TextBox 43"/>
          <p:cNvSpPr txBox="1"/>
          <p:nvPr/>
        </p:nvSpPr>
        <p:spPr>
          <a:xfrm>
            <a:off x="6307280" y="4267199"/>
            <a:ext cx="2656609"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smtClean="0"/>
              <a:t>National Committee </a:t>
            </a:r>
          </a:p>
          <a:p>
            <a:pPr algn="ctr"/>
            <a:r>
              <a:rPr lang="en-US" sz="1600" b="1" dirty="0" smtClean="0"/>
              <a:t>Disaster Management</a:t>
            </a:r>
            <a:endParaRPr lang="en-US" sz="1600" b="1" dirty="0"/>
          </a:p>
        </p:txBody>
      </p:sp>
      <p:cxnSp>
        <p:nvCxnSpPr>
          <p:cNvPr id="46" name="Straight Connector 45"/>
          <p:cNvCxnSpPr/>
          <p:nvPr/>
        </p:nvCxnSpPr>
        <p:spPr>
          <a:xfrm>
            <a:off x="1524000" y="3922564"/>
            <a:ext cx="5791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566804" y="3911841"/>
            <a:ext cx="0" cy="3737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6153150" y="3922564"/>
            <a:ext cx="0" cy="1359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1789834" y="5158937"/>
            <a:ext cx="2252227"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1600" b="1" dirty="0" smtClean="0"/>
          </a:p>
          <a:p>
            <a:pPr algn="ctr"/>
            <a:r>
              <a:rPr lang="en-US" sz="1600" b="1" dirty="0" smtClean="0"/>
              <a:t>Ministry of Interior</a:t>
            </a:r>
          </a:p>
          <a:p>
            <a:pPr algn="ctr"/>
            <a:endParaRPr lang="en-US" sz="1600" b="1" dirty="0"/>
          </a:p>
        </p:txBody>
      </p:sp>
      <p:sp>
        <p:nvSpPr>
          <p:cNvPr id="63" name="TextBox 62"/>
          <p:cNvSpPr txBox="1"/>
          <p:nvPr/>
        </p:nvSpPr>
        <p:spPr>
          <a:xfrm>
            <a:off x="5006684" y="5282047"/>
            <a:ext cx="2765716"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smtClean="0"/>
              <a:t>Ministry of National Defense</a:t>
            </a:r>
            <a:endParaRPr lang="en-US" sz="1600" b="1" dirty="0"/>
          </a:p>
        </p:txBody>
      </p:sp>
      <p:sp>
        <p:nvSpPr>
          <p:cNvPr id="66" name="TextBox 65"/>
          <p:cNvSpPr txBox="1"/>
          <p:nvPr/>
        </p:nvSpPr>
        <p:spPr>
          <a:xfrm>
            <a:off x="5850950" y="2514600"/>
            <a:ext cx="2902525"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smtClean="0"/>
              <a:t>Cabinet </a:t>
            </a:r>
          </a:p>
          <a:p>
            <a:pPr algn="ctr"/>
            <a:r>
              <a:rPr lang="en-US" sz="2000" b="1" dirty="0" smtClean="0"/>
              <a:t>Prime minister </a:t>
            </a:r>
            <a:endParaRPr lang="en-US" sz="2000" b="1" dirty="0"/>
          </a:p>
        </p:txBody>
      </p:sp>
      <p:cxnSp>
        <p:nvCxnSpPr>
          <p:cNvPr id="27" name="Straight Arrow Connector 26"/>
          <p:cNvCxnSpPr>
            <a:stCxn id="9" idx="2"/>
          </p:cNvCxnSpPr>
          <p:nvPr/>
        </p:nvCxnSpPr>
        <p:spPr>
          <a:xfrm>
            <a:off x="7221681" y="1993105"/>
            <a:ext cx="0" cy="5214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302212" y="3922564"/>
            <a:ext cx="6494" cy="373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42" idx="0"/>
          </p:cNvCxnSpPr>
          <p:nvPr/>
        </p:nvCxnSpPr>
        <p:spPr>
          <a:xfrm>
            <a:off x="1524000" y="3922564"/>
            <a:ext cx="0" cy="3446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5" idx="2"/>
          </p:cNvCxnSpPr>
          <p:nvPr/>
        </p:nvCxnSpPr>
        <p:spPr>
          <a:xfrm>
            <a:off x="2941057" y="3817657"/>
            <a:ext cx="0" cy="13639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09599" y="90007"/>
            <a:ext cx="8143875" cy="400110"/>
          </a:xfrm>
          <a:prstGeom prst="rect">
            <a:avLst/>
          </a:prstGeom>
          <a:noFill/>
          <a:ln>
            <a:noFill/>
          </a:ln>
        </p:spPr>
        <p:txBody>
          <a:bodyPr wrap="square" rtlCol="0">
            <a:spAutoFit/>
          </a:bodyPr>
          <a:lstStyle/>
          <a:p>
            <a:pPr algn="ctr"/>
            <a:r>
              <a:rPr lang="en-US" sz="2000" b="1" dirty="0" smtClean="0"/>
              <a:t>Current </a:t>
            </a:r>
            <a:r>
              <a:rPr lang="en-US" sz="2000" b="1" dirty="0"/>
              <a:t>Weather </a:t>
            </a:r>
            <a:r>
              <a:rPr lang="en-US" sz="2000" b="1" dirty="0" smtClean="0"/>
              <a:t>Warning dissemination  System </a:t>
            </a:r>
            <a:r>
              <a:rPr lang="en-US" sz="2000" b="1" dirty="0"/>
              <a:t>in Cambodia</a:t>
            </a:r>
          </a:p>
        </p:txBody>
      </p:sp>
      <p:sp>
        <p:nvSpPr>
          <p:cNvPr id="30" name="Rectangle 29"/>
          <p:cNvSpPr/>
          <p:nvPr/>
        </p:nvSpPr>
        <p:spPr>
          <a:xfrm>
            <a:off x="1867764" y="3152276"/>
            <a:ext cx="2096365" cy="646331"/>
          </a:xfrm>
          <a:prstGeom prst="rect">
            <a:avLst/>
          </a:prstGeom>
        </p:spPr>
        <p:txBody>
          <a:bodyPr wrap="square">
            <a:spAutoFit/>
          </a:bodyPr>
          <a:lstStyle/>
          <a:p>
            <a:pPr lvl="0" algn="just"/>
            <a:r>
              <a:rPr lang="en-US" sz="1200" b="1" dirty="0" smtClean="0">
                <a:latin typeface="Times New Roman" pitchFamily="18" charset="0"/>
                <a:cs typeface="Times New Roman" pitchFamily="18" charset="0"/>
                <a:hlinkClick r:id="rId2"/>
              </a:rPr>
              <a:t>www.cambobdiameteo.com</a:t>
            </a:r>
            <a:endParaRPr lang="en-US" sz="1200" b="1" dirty="0" smtClean="0">
              <a:latin typeface="Times New Roman" pitchFamily="18" charset="0"/>
              <a:cs typeface="Times New Roman" pitchFamily="18" charset="0"/>
            </a:endParaRPr>
          </a:p>
          <a:p>
            <a:pPr lvl="0" algn="just"/>
            <a:r>
              <a:rPr lang="en-US" sz="1200" b="1" dirty="0" smtClean="0">
                <a:latin typeface="Times New Roman" pitchFamily="18" charset="0"/>
                <a:cs typeface="Times New Roman" pitchFamily="18" charset="0"/>
                <a:hlinkClick r:id="rId3"/>
              </a:rPr>
              <a:t>www.dhrw-cam.org</a:t>
            </a:r>
            <a:endParaRPr lang="en-US" sz="1200" b="1" dirty="0" smtClean="0">
              <a:latin typeface="Times New Roman" pitchFamily="18" charset="0"/>
              <a:cs typeface="Times New Roman" pitchFamily="18" charset="0"/>
            </a:endParaRPr>
          </a:p>
          <a:p>
            <a:pPr lvl="0" algn="ct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424997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barn(inVertical)">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down)">
                                      <p:cBhvr>
                                        <p:cTn id="50" dur="500"/>
                                        <p:tgtEl>
                                          <p:spTgt spid="35"/>
                                        </p:tgtEl>
                                      </p:cBhvr>
                                    </p:animEffect>
                                  </p:childTnLst>
                                </p:cTn>
                              </p:par>
                              <p:par>
                                <p:cTn id="51" presetID="22" presetClass="entr" presetSubtype="4"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par>
                                <p:cTn id="54" presetID="22" presetClass="entr" presetSubtype="4"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par>
                                <p:cTn id="57" presetID="22" presetClass="entr" presetSubtype="4"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par>
                                <p:cTn id="60" presetID="2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par>
                                <p:cTn id="63" presetID="22" presetClass="entr" presetSubtype="4"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down)">
                                      <p:cBhvr>
                                        <p:cTn id="65" dur="500"/>
                                        <p:tgtEl>
                                          <p:spTgt spid="54"/>
                                        </p:tgtEl>
                                      </p:cBhvr>
                                    </p:animEffect>
                                  </p:childTnLst>
                                </p:cTn>
                              </p:par>
                              <p:par>
                                <p:cTn id="66" presetID="22" presetClass="entr" presetSubtype="4"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down)">
                                      <p:cBhvr>
                                        <p:cTn id="71" dur="500"/>
                                        <p:tgtEl>
                                          <p:spTgt spid="6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down)">
                                      <p:cBhvr>
                                        <p:cTn id="74" dur="500"/>
                                        <p:tgtEl>
                                          <p:spTgt spid="42"/>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down)">
                                      <p:cBhvr>
                                        <p:cTn id="77" dur="500"/>
                                        <p:tgtEl>
                                          <p:spTgt spid="43"/>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down)">
                                      <p:cBhvr>
                                        <p:cTn id="80" dur="500"/>
                                        <p:tgtEl>
                                          <p:spTgt spid="4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down)">
                                      <p:cBhvr>
                                        <p:cTn id="83" dur="500"/>
                                        <p:tgtEl>
                                          <p:spTgt spid="63"/>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barn(inVertical)">
                                      <p:cBhvr>
                                        <p:cTn id="8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2" grpId="0" animBg="1"/>
      <p:bldP spid="35" grpId="0" animBg="1"/>
      <p:bldP spid="36" grpId="0"/>
      <p:bldP spid="42" grpId="0" animBg="1"/>
      <p:bldP spid="43" grpId="0" animBg="1"/>
      <p:bldP spid="44" grpId="0" animBg="1"/>
      <p:bldP spid="62" grpId="0" animBg="1"/>
      <p:bldP spid="63" grpId="0" animBg="1"/>
      <p:bldP spid="66"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609600"/>
            <a:ext cx="7772400" cy="884238"/>
          </a:xfrm>
        </p:spPr>
        <p:txBody>
          <a:bodyPr>
            <a:normAutofit/>
          </a:bodyPr>
          <a:lstStyle/>
          <a:p>
            <a:pPr algn="ctr">
              <a:buFont typeface="Wingdings" pitchFamily="2" charset="2"/>
              <a:buChar char="Ø"/>
            </a:pPr>
            <a:r>
              <a:rPr lang="en-US" sz="3200" b="0" dirty="0" smtClean="0">
                <a:solidFill>
                  <a:srgbClr val="002060"/>
                </a:solidFill>
              </a:rPr>
              <a:t>Weather warning</a:t>
            </a:r>
          </a:p>
        </p:txBody>
      </p:sp>
      <p:sp>
        <p:nvSpPr>
          <p:cNvPr id="5" name="テキスト ボックス 18"/>
          <p:cNvSpPr txBox="1"/>
          <p:nvPr/>
        </p:nvSpPr>
        <p:spPr>
          <a:xfrm>
            <a:off x="6248508" y="6287155"/>
            <a:ext cx="2895492" cy="523220"/>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buNone/>
            </a:pPr>
            <a:r>
              <a:rPr lang="en-US" sz="1400" dirty="0">
                <a:solidFill>
                  <a:srgbClr val="002060"/>
                </a:solidFill>
                <a:latin typeface="Times New Roman" pitchFamily="18" charset="0"/>
                <a:cs typeface="Times New Roman" pitchFamily="18" charset="0"/>
              </a:rPr>
              <a:t>Announcement letter are issued by </a:t>
            </a:r>
            <a:r>
              <a:rPr lang="en-US" sz="1400" dirty="0" smtClean="0">
                <a:solidFill>
                  <a:srgbClr val="002060"/>
                </a:solidFill>
                <a:latin typeface="Times New Roman" pitchFamily="18" charset="0"/>
                <a:cs typeface="Times New Roman" pitchFamily="18" charset="0"/>
              </a:rPr>
              <a:t>Minister of  </a:t>
            </a:r>
            <a:r>
              <a:rPr lang="en-US" sz="1400" dirty="0">
                <a:solidFill>
                  <a:srgbClr val="002060"/>
                </a:solidFill>
                <a:latin typeface="Times New Roman" pitchFamily="18" charset="0"/>
                <a:cs typeface="Times New Roman" pitchFamily="18" charset="0"/>
              </a:rPr>
              <a:t>MOWRAM </a:t>
            </a:r>
          </a:p>
        </p:txBody>
      </p:sp>
      <p:pic>
        <p:nvPicPr>
          <p:cNvPr id="1026" name="Picture 2" descr="C:\Users\sovan computer\Desktop\ECMWF\Newpap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753" y="1905000"/>
            <a:ext cx="4464049" cy="4781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ovan computer\Desktop\ECMWF\Newpap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905000"/>
            <a:ext cx="3780178" cy="4781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508" y="1905000"/>
            <a:ext cx="2895492" cy="437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06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1000" fill="hold"/>
                                        <p:tgtEl>
                                          <p:spTgt spid="1028"/>
                                        </p:tgtEl>
                                        <p:attrNameLst>
                                          <p:attrName>ppt_w</p:attrName>
                                        </p:attrNameLst>
                                      </p:cBhvr>
                                      <p:tavLst>
                                        <p:tav tm="0">
                                          <p:val>
                                            <p:fltVal val="0"/>
                                          </p:val>
                                        </p:tav>
                                        <p:tav tm="100000">
                                          <p:val>
                                            <p:strVal val="#ppt_w"/>
                                          </p:val>
                                        </p:tav>
                                      </p:tavLst>
                                    </p:anim>
                                    <p:anim calcmode="lin" valueType="num">
                                      <p:cBhvr>
                                        <p:cTn id="14" dur="1000" fill="hold"/>
                                        <p:tgtEl>
                                          <p:spTgt spid="1028"/>
                                        </p:tgtEl>
                                        <p:attrNameLst>
                                          <p:attrName>ppt_h</p:attrName>
                                        </p:attrNameLst>
                                      </p:cBhvr>
                                      <p:tavLst>
                                        <p:tav tm="0">
                                          <p:val>
                                            <p:fltVal val="0"/>
                                          </p:val>
                                        </p:tav>
                                        <p:tav tm="100000">
                                          <p:val>
                                            <p:strVal val="#ppt_h"/>
                                          </p:val>
                                        </p:tav>
                                      </p:tavLst>
                                    </p:anim>
                                    <p:anim calcmode="lin" valueType="num">
                                      <p:cBhvr>
                                        <p:cTn id="15" dur="1000" fill="hold"/>
                                        <p:tgtEl>
                                          <p:spTgt spid="1028"/>
                                        </p:tgtEl>
                                        <p:attrNameLst>
                                          <p:attrName>style.rotation</p:attrName>
                                        </p:attrNameLst>
                                      </p:cBhvr>
                                      <p:tavLst>
                                        <p:tav tm="0">
                                          <p:val>
                                            <p:fltVal val="90"/>
                                          </p:val>
                                        </p:tav>
                                        <p:tav tm="100000">
                                          <p:val>
                                            <p:fltVal val="0"/>
                                          </p:val>
                                        </p:tav>
                                      </p:tavLst>
                                    </p:anim>
                                    <p:animEffect transition="in" filter="fade">
                                      <p:cBhvr>
                                        <p:cTn id="16" dur="1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heel(1)">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1000"/>
                                        <p:tgtEl>
                                          <p:spTgt spid="1027"/>
                                        </p:tgtEl>
                                      </p:cBhvr>
                                    </p:animEffect>
                                    <p:anim calcmode="lin" valueType="num">
                                      <p:cBhvr>
                                        <p:cTn id="27" dur="1000" fill="hold"/>
                                        <p:tgtEl>
                                          <p:spTgt spid="1027"/>
                                        </p:tgtEl>
                                        <p:attrNameLst>
                                          <p:attrName>ppt_x</p:attrName>
                                        </p:attrNameLst>
                                      </p:cBhvr>
                                      <p:tavLst>
                                        <p:tav tm="0">
                                          <p:val>
                                            <p:strVal val="#ppt_x"/>
                                          </p:val>
                                        </p:tav>
                                        <p:tav tm="100000">
                                          <p:val>
                                            <p:strVal val="#ppt_x"/>
                                          </p:val>
                                        </p:tav>
                                      </p:tavLst>
                                    </p:anim>
                                    <p:anim calcmode="lin" valueType="num">
                                      <p:cBhvr>
                                        <p:cTn id="28"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3647</TotalTime>
  <Words>650</Words>
  <Application>Microsoft Office PowerPoint</Application>
  <PresentationFormat>On-screen Show (4:3)</PresentationFormat>
  <Paragraphs>107</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Slipstream</vt:lpstr>
      <vt:lpstr>  The WMO SWFDP-Sea Regional Training Workshop  on Delivery of Warning Service. From 26-30 March 2018, in Hanoi of Vietnam.</vt:lpstr>
      <vt:lpstr>PowerPoint Presentation</vt:lpstr>
      <vt:lpstr>Ministry of Water Resources And Meteorology (MOWRAM)</vt:lpstr>
      <vt:lpstr>PowerPoint Presentation</vt:lpstr>
      <vt:lpstr>Biographical location &amp; Population </vt:lpstr>
      <vt:lpstr>PowerPoint Presentation</vt:lpstr>
      <vt:lpstr>PowerPoint Presentation</vt:lpstr>
      <vt:lpstr>PowerPoint Presentation</vt:lpstr>
      <vt:lpstr>Weather warning</vt:lpstr>
      <vt:lpstr>Challenge</vt:lpstr>
      <vt:lpstr>Pressure</vt:lpstr>
      <vt:lpstr>Gaps in warning</vt:lpstr>
      <vt:lpstr>Strategy improvement</vt:lpstr>
      <vt:lpstr>Conclusions.  </vt:lpstr>
      <vt:lpstr>Thanks you !</vt:lpstr>
      <vt:lpstr>PowerPoint Presentation</vt:lpstr>
      <vt:lpstr>PowerPoint Presentation</vt:lpstr>
      <vt:lpstr>PowerPoint Presentation</vt:lpstr>
      <vt:lpstr>PowerPoint Presentation</vt:lpstr>
      <vt:lpstr>guidance products by SWFDP-sea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MONSOON FORUM Cambodia  26 November, 2014 Phnom Penh, Cambodia</dc:title>
  <dc:creator>Phalla PEOU</dc:creator>
  <cp:lastModifiedBy>Windows User</cp:lastModifiedBy>
  <cp:revision>563</cp:revision>
  <dcterms:created xsi:type="dcterms:W3CDTF">2014-11-24T13:31:53Z</dcterms:created>
  <dcterms:modified xsi:type="dcterms:W3CDTF">2018-03-26T04:15:34Z</dcterms:modified>
</cp:coreProperties>
</file>