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7" r:id="rId1"/>
  </p:sldMasterIdLst>
  <p:notesMasterIdLst>
    <p:notesMasterId r:id="rId23"/>
  </p:notesMasterIdLst>
  <p:handoutMasterIdLst>
    <p:handoutMasterId r:id="rId24"/>
  </p:handoutMasterIdLst>
  <p:sldIdLst>
    <p:sldId id="331" r:id="rId2"/>
    <p:sldId id="397" r:id="rId3"/>
    <p:sldId id="412" r:id="rId4"/>
    <p:sldId id="439" r:id="rId5"/>
    <p:sldId id="422" r:id="rId6"/>
    <p:sldId id="360" r:id="rId7"/>
    <p:sldId id="441" r:id="rId8"/>
    <p:sldId id="424" r:id="rId9"/>
    <p:sldId id="408" r:id="rId10"/>
    <p:sldId id="443" r:id="rId11"/>
    <p:sldId id="410" r:id="rId12"/>
    <p:sldId id="431" r:id="rId13"/>
    <p:sldId id="425" r:id="rId14"/>
    <p:sldId id="442" r:id="rId15"/>
    <p:sldId id="440" r:id="rId16"/>
    <p:sldId id="444" r:id="rId17"/>
    <p:sldId id="432" r:id="rId18"/>
    <p:sldId id="433" r:id="rId19"/>
    <p:sldId id="434" r:id="rId20"/>
    <p:sldId id="437" r:id="rId21"/>
    <p:sldId id="436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33CC"/>
    <a:srgbClr val="360599"/>
    <a:srgbClr val="101323"/>
    <a:srgbClr val="2B1B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3594" autoAdjust="0"/>
  </p:normalViewPr>
  <p:slideViewPr>
    <p:cSldViewPr>
      <p:cViewPr>
        <p:scale>
          <a:sx n="100" d="100"/>
          <a:sy n="100" d="100"/>
        </p:scale>
        <p:origin x="-1110" y="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C47986-7C91-40AE-83DE-2B52358098C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88F235-FE68-40ED-92FB-F5F74B734842}">
      <dgm:prSet custT="1"/>
      <dgm:spPr/>
      <dgm:t>
        <a:bodyPr/>
        <a:lstStyle/>
        <a:p>
          <a:pPr algn="ctr" rtl="0"/>
          <a:r>
            <a:rPr lang="en-US" sz="1600" dirty="0" smtClean="0">
              <a:solidFill>
                <a:srgbClr val="0033CC"/>
              </a:solidFill>
            </a:rPr>
            <a:t>Climate</a:t>
          </a:r>
          <a:r>
            <a:rPr lang="en-US" sz="1600" dirty="0" smtClean="0"/>
            <a:t> : Is the process variability as well as </a:t>
          </a:r>
        </a:p>
        <a:p>
          <a:pPr algn="just"/>
          <a:r>
            <a:rPr lang="en-US" sz="1600" b="1" dirty="0" smtClean="0">
              <a:solidFill>
                <a:srgbClr val="0070C0"/>
              </a:solidFill>
            </a:rPr>
            <a:t>-</a:t>
          </a:r>
          <a:r>
            <a:rPr lang="en-US" sz="1600" b="1" u="sng" dirty="0" smtClean="0">
              <a:solidFill>
                <a:srgbClr val="002060"/>
              </a:solidFill>
            </a:rPr>
            <a:t>Cold wet, Cold dry.</a:t>
          </a:r>
        </a:p>
        <a:p>
          <a:pPr algn="just"/>
          <a:r>
            <a:rPr lang="en-US" sz="1600" b="1" dirty="0" smtClean="0">
              <a:solidFill>
                <a:srgbClr val="002060"/>
              </a:solidFill>
            </a:rPr>
            <a:t>-</a:t>
          </a:r>
          <a:r>
            <a:rPr lang="en-US" sz="1600" b="1" u="sng" dirty="0" smtClean="0">
              <a:solidFill>
                <a:srgbClr val="002060"/>
              </a:solidFill>
            </a:rPr>
            <a:t>Hot wet, Hot dry. </a:t>
          </a:r>
        </a:p>
        <a:p>
          <a:pPr algn="ctr"/>
          <a:r>
            <a:rPr lang="en-US" sz="1600" dirty="0" smtClean="0"/>
            <a:t>And divide two seasons: </a:t>
          </a:r>
          <a:endParaRPr lang="en-US" sz="1600" dirty="0"/>
        </a:p>
      </dgm:t>
    </dgm:pt>
    <dgm:pt modelId="{A89E084A-B9EC-4161-8AC0-83D885BEA17B}" type="parTrans" cxnId="{1FCADECB-EBED-420F-A8F7-F5409C0C9429}">
      <dgm:prSet/>
      <dgm:spPr/>
      <dgm:t>
        <a:bodyPr/>
        <a:lstStyle/>
        <a:p>
          <a:endParaRPr lang="en-US"/>
        </a:p>
      </dgm:t>
    </dgm:pt>
    <dgm:pt modelId="{A34EC2FA-728A-48C1-8B7A-933F058757A2}" type="sibTrans" cxnId="{1FCADECB-EBED-420F-A8F7-F5409C0C9429}">
      <dgm:prSet/>
      <dgm:spPr/>
      <dgm:t>
        <a:bodyPr/>
        <a:lstStyle/>
        <a:p>
          <a:endParaRPr lang="en-US"/>
        </a:p>
      </dgm:t>
    </dgm:pt>
    <dgm:pt modelId="{94403648-33EF-4C4E-9AD6-D3BA51B40387}">
      <dgm:prSet custT="1"/>
      <dgm:spPr/>
      <dgm:t>
        <a:bodyPr/>
        <a:lstStyle/>
        <a:p>
          <a:pPr rtl="0"/>
          <a:r>
            <a:rPr lang="en-US" sz="1600" dirty="0" smtClean="0">
              <a:solidFill>
                <a:schemeClr val="accent5"/>
              </a:solidFill>
            </a:rPr>
            <a:t>2/</a:t>
          </a:r>
          <a:r>
            <a:rPr lang="en-US" sz="1600" u="sng" dirty="0" smtClean="0">
              <a:solidFill>
                <a:schemeClr val="accent5"/>
              </a:solidFill>
            </a:rPr>
            <a:t>Wet Season</a:t>
          </a:r>
          <a:r>
            <a:rPr lang="en-US" sz="1600" dirty="0" smtClean="0">
              <a:solidFill>
                <a:schemeClr val="accent5"/>
              </a:solidFill>
            </a:rPr>
            <a:t>: </a:t>
          </a:r>
        </a:p>
        <a:p>
          <a:r>
            <a:rPr lang="en-US" sz="1600" u="sng" dirty="0" smtClean="0"/>
            <a:t>May-November, </a:t>
          </a:r>
        </a:p>
        <a:p>
          <a:r>
            <a:rPr lang="en-US" sz="1600" u="sng" dirty="0" smtClean="0"/>
            <a:t>(SW monsoon).</a:t>
          </a:r>
          <a:r>
            <a:rPr lang="en-US" sz="1600" dirty="0" smtClean="0"/>
            <a:t> </a:t>
          </a:r>
        </a:p>
        <a:p>
          <a:r>
            <a:rPr lang="en-US" sz="1600" dirty="0" smtClean="0"/>
            <a:t>Hot wet, Bring more rainfalls, thunderstorms, Floods, Flash floods…</a:t>
          </a:r>
          <a:endParaRPr lang="en-US" sz="1600" dirty="0"/>
        </a:p>
      </dgm:t>
    </dgm:pt>
    <dgm:pt modelId="{416423ED-C97B-4113-A742-F2F3A464200B}" type="parTrans" cxnId="{7CBAEA12-7430-41E5-8C50-9282CCEDDE16}">
      <dgm:prSet/>
      <dgm:spPr/>
      <dgm:t>
        <a:bodyPr/>
        <a:lstStyle/>
        <a:p>
          <a:endParaRPr lang="en-US"/>
        </a:p>
      </dgm:t>
    </dgm:pt>
    <dgm:pt modelId="{1D89AFE8-739E-4C86-986F-1C8F12FF1B9E}" type="sibTrans" cxnId="{7CBAEA12-7430-41E5-8C50-9282CCEDDE16}">
      <dgm:prSet/>
      <dgm:spPr/>
      <dgm:t>
        <a:bodyPr/>
        <a:lstStyle/>
        <a:p>
          <a:endParaRPr lang="en-US"/>
        </a:p>
      </dgm:t>
    </dgm:pt>
    <dgm:pt modelId="{1E68CEAF-9C9A-486B-8B9C-E509A8275C27}">
      <dgm:prSet custT="1"/>
      <dgm:spPr/>
      <dgm:t>
        <a:bodyPr/>
        <a:lstStyle/>
        <a:p>
          <a:pPr rtl="0"/>
          <a:r>
            <a:rPr lang="en-US" sz="1600" dirty="0" smtClean="0">
              <a:solidFill>
                <a:srgbClr val="FF0000"/>
              </a:solidFill>
            </a:rPr>
            <a:t>1/</a:t>
          </a:r>
          <a:r>
            <a:rPr lang="en-US" sz="1600" u="sng" dirty="0" smtClean="0">
              <a:solidFill>
                <a:srgbClr val="FF0000"/>
              </a:solidFill>
            </a:rPr>
            <a:t>Dry Season</a:t>
          </a:r>
        </a:p>
        <a:p>
          <a:r>
            <a:rPr lang="en-US" sz="1600" u="sng" dirty="0" smtClean="0"/>
            <a:t>December-April,</a:t>
          </a:r>
        </a:p>
        <a:p>
          <a:r>
            <a:rPr lang="en-US" sz="1600" u="sng" dirty="0" smtClean="0"/>
            <a:t>( NE Monsoon)</a:t>
          </a:r>
        </a:p>
        <a:p>
          <a:r>
            <a:rPr lang="en-US" sz="1600" dirty="0" smtClean="0"/>
            <a:t>Brings cool air and mostly dry air between December and February, and next after hot dry.</a:t>
          </a:r>
          <a:endParaRPr lang="en-US" sz="1600" dirty="0"/>
        </a:p>
      </dgm:t>
    </dgm:pt>
    <dgm:pt modelId="{C979391C-CD52-4B33-B478-4BBE0F3F3DD2}" type="parTrans" cxnId="{79078E6C-85F0-4697-AED0-E0376E4AAACB}">
      <dgm:prSet/>
      <dgm:spPr/>
      <dgm:t>
        <a:bodyPr/>
        <a:lstStyle/>
        <a:p>
          <a:endParaRPr lang="en-US"/>
        </a:p>
      </dgm:t>
    </dgm:pt>
    <dgm:pt modelId="{6CBB55FE-CE72-461D-95C2-0A6BDF71B981}" type="sibTrans" cxnId="{79078E6C-85F0-4697-AED0-E0376E4AAACB}">
      <dgm:prSet/>
      <dgm:spPr/>
      <dgm:t>
        <a:bodyPr/>
        <a:lstStyle/>
        <a:p>
          <a:endParaRPr lang="en-US"/>
        </a:p>
      </dgm:t>
    </dgm:pt>
    <dgm:pt modelId="{B2EE281A-0C39-4A6A-AA6B-128A9998A100}" type="pres">
      <dgm:prSet presAssocID="{BEC47986-7C91-40AE-83DE-2B52358098C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7CCB7E-863C-4F45-BCA2-76CCCC781F7A}" type="pres">
      <dgm:prSet presAssocID="{5388F235-FE68-40ED-92FB-F5F74B734842}" presName="circ1" presStyleLbl="vennNode1" presStyleIdx="0" presStyleCnt="3" custScaleX="127485" custScaleY="110501" custLinFactNeighborX="-1399" custLinFactNeighborY="2380"/>
      <dgm:spPr/>
      <dgm:t>
        <a:bodyPr/>
        <a:lstStyle/>
        <a:p>
          <a:endParaRPr lang="en-US"/>
        </a:p>
      </dgm:t>
    </dgm:pt>
    <dgm:pt modelId="{7879F985-E002-4A2D-BC05-02D13AE6E3A8}" type="pres">
      <dgm:prSet presAssocID="{5388F235-FE68-40ED-92FB-F5F74B73484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96881A-6D65-4412-8B6C-F80DE35ED793}" type="pres">
      <dgm:prSet presAssocID="{94403648-33EF-4C4E-9AD6-D3BA51B40387}" presName="circ2" presStyleLbl="vennNode1" presStyleIdx="1" presStyleCnt="3" custScaleX="125147" custScaleY="108514" custLinFactNeighborX="15675" custLinFactNeighborY="375"/>
      <dgm:spPr/>
      <dgm:t>
        <a:bodyPr/>
        <a:lstStyle/>
        <a:p>
          <a:endParaRPr lang="en-US"/>
        </a:p>
      </dgm:t>
    </dgm:pt>
    <dgm:pt modelId="{5B3FA218-1226-4609-BF24-1E2F971C6EC4}" type="pres">
      <dgm:prSet presAssocID="{94403648-33EF-4C4E-9AD6-D3BA51B4038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9332B0-2BFA-44CD-B1C9-635E1D4AC206}" type="pres">
      <dgm:prSet presAssocID="{1E68CEAF-9C9A-486B-8B9C-E509A8275C27}" presName="circ3" presStyleLbl="vennNode1" presStyleIdx="2" presStyleCnt="3" custScaleX="105760" custScaleY="103827" custLinFactNeighborX="-7516" custLinFactNeighborY="5906"/>
      <dgm:spPr/>
      <dgm:t>
        <a:bodyPr/>
        <a:lstStyle/>
        <a:p>
          <a:endParaRPr lang="en-US"/>
        </a:p>
      </dgm:t>
    </dgm:pt>
    <dgm:pt modelId="{49D1FA10-9ED9-4FC6-ADE0-216539F5BC99}" type="pres">
      <dgm:prSet presAssocID="{1E68CEAF-9C9A-486B-8B9C-E509A8275C2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428803-7EFE-487B-99AF-5A05E784F351}" type="presOf" srcId="{BEC47986-7C91-40AE-83DE-2B52358098C2}" destId="{B2EE281A-0C39-4A6A-AA6B-128A9998A100}" srcOrd="0" destOrd="0" presId="urn:microsoft.com/office/officeart/2005/8/layout/venn1"/>
    <dgm:cxn modelId="{7E4A2995-6407-43F7-AF4B-23F1C425956E}" type="presOf" srcId="{5388F235-FE68-40ED-92FB-F5F74B734842}" destId="{2E7CCB7E-863C-4F45-BCA2-76CCCC781F7A}" srcOrd="0" destOrd="0" presId="urn:microsoft.com/office/officeart/2005/8/layout/venn1"/>
    <dgm:cxn modelId="{79078E6C-85F0-4697-AED0-E0376E4AAACB}" srcId="{BEC47986-7C91-40AE-83DE-2B52358098C2}" destId="{1E68CEAF-9C9A-486B-8B9C-E509A8275C27}" srcOrd="2" destOrd="0" parTransId="{C979391C-CD52-4B33-B478-4BBE0F3F3DD2}" sibTransId="{6CBB55FE-CE72-461D-95C2-0A6BDF71B981}"/>
    <dgm:cxn modelId="{1E60D0C4-655B-43B1-91F0-F2AE67F23AE2}" type="presOf" srcId="{1E68CEAF-9C9A-486B-8B9C-E509A8275C27}" destId="{C79332B0-2BFA-44CD-B1C9-635E1D4AC206}" srcOrd="0" destOrd="0" presId="urn:microsoft.com/office/officeart/2005/8/layout/venn1"/>
    <dgm:cxn modelId="{1FCADECB-EBED-420F-A8F7-F5409C0C9429}" srcId="{BEC47986-7C91-40AE-83DE-2B52358098C2}" destId="{5388F235-FE68-40ED-92FB-F5F74B734842}" srcOrd="0" destOrd="0" parTransId="{A89E084A-B9EC-4161-8AC0-83D885BEA17B}" sibTransId="{A34EC2FA-728A-48C1-8B7A-933F058757A2}"/>
    <dgm:cxn modelId="{BB55D437-8AD7-4E48-97D7-00E402480C1E}" type="presOf" srcId="{94403648-33EF-4C4E-9AD6-D3BA51B40387}" destId="{5B3FA218-1226-4609-BF24-1E2F971C6EC4}" srcOrd="1" destOrd="0" presId="urn:microsoft.com/office/officeart/2005/8/layout/venn1"/>
    <dgm:cxn modelId="{18ACA6A6-E2C7-45ED-B7B7-74789C93ECD3}" type="presOf" srcId="{94403648-33EF-4C4E-9AD6-D3BA51B40387}" destId="{D296881A-6D65-4412-8B6C-F80DE35ED793}" srcOrd="0" destOrd="0" presId="urn:microsoft.com/office/officeart/2005/8/layout/venn1"/>
    <dgm:cxn modelId="{7CBAEA12-7430-41E5-8C50-9282CCEDDE16}" srcId="{BEC47986-7C91-40AE-83DE-2B52358098C2}" destId="{94403648-33EF-4C4E-9AD6-D3BA51B40387}" srcOrd="1" destOrd="0" parTransId="{416423ED-C97B-4113-A742-F2F3A464200B}" sibTransId="{1D89AFE8-739E-4C86-986F-1C8F12FF1B9E}"/>
    <dgm:cxn modelId="{177FB675-F554-4F43-BA90-AC7C944531A3}" type="presOf" srcId="{5388F235-FE68-40ED-92FB-F5F74B734842}" destId="{7879F985-E002-4A2D-BC05-02D13AE6E3A8}" srcOrd="1" destOrd="0" presId="urn:microsoft.com/office/officeart/2005/8/layout/venn1"/>
    <dgm:cxn modelId="{4D89BC0C-DF87-4066-87D5-E1E7283105ED}" type="presOf" srcId="{1E68CEAF-9C9A-486B-8B9C-E509A8275C27}" destId="{49D1FA10-9ED9-4FC6-ADE0-216539F5BC99}" srcOrd="1" destOrd="0" presId="urn:microsoft.com/office/officeart/2005/8/layout/venn1"/>
    <dgm:cxn modelId="{9D4E5ACC-4BC0-4B0E-8849-CB7BAA495C4F}" type="presParOf" srcId="{B2EE281A-0C39-4A6A-AA6B-128A9998A100}" destId="{2E7CCB7E-863C-4F45-BCA2-76CCCC781F7A}" srcOrd="0" destOrd="0" presId="urn:microsoft.com/office/officeart/2005/8/layout/venn1"/>
    <dgm:cxn modelId="{E3EFD398-5495-437B-B72A-6775B00DE280}" type="presParOf" srcId="{B2EE281A-0C39-4A6A-AA6B-128A9998A100}" destId="{7879F985-E002-4A2D-BC05-02D13AE6E3A8}" srcOrd="1" destOrd="0" presId="urn:microsoft.com/office/officeart/2005/8/layout/venn1"/>
    <dgm:cxn modelId="{901EF7F4-99AE-42BC-BF87-3143DC372681}" type="presParOf" srcId="{B2EE281A-0C39-4A6A-AA6B-128A9998A100}" destId="{D296881A-6D65-4412-8B6C-F80DE35ED793}" srcOrd="2" destOrd="0" presId="urn:microsoft.com/office/officeart/2005/8/layout/venn1"/>
    <dgm:cxn modelId="{3005AC64-3797-4CE6-B781-810B70A698D2}" type="presParOf" srcId="{B2EE281A-0C39-4A6A-AA6B-128A9998A100}" destId="{5B3FA218-1226-4609-BF24-1E2F971C6EC4}" srcOrd="3" destOrd="0" presId="urn:microsoft.com/office/officeart/2005/8/layout/venn1"/>
    <dgm:cxn modelId="{BCA6187F-F4DD-48E5-9D4A-A5F3B2A62E13}" type="presParOf" srcId="{B2EE281A-0C39-4A6A-AA6B-128A9998A100}" destId="{C79332B0-2BFA-44CD-B1C9-635E1D4AC206}" srcOrd="4" destOrd="0" presId="urn:microsoft.com/office/officeart/2005/8/layout/venn1"/>
    <dgm:cxn modelId="{756101F8-7FA7-4487-B1F1-897EAC79E810}" type="presParOf" srcId="{B2EE281A-0C39-4A6A-AA6B-128A9998A100}" destId="{49D1FA10-9ED9-4FC6-ADE0-216539F5BC9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CCB7E-863C-4F45-BCA2-76CCCC781F7A}">
      <dsp:nvSpPr>
        <dsp:cNvPr id="0" name=""/>
        <dsp:cNvSpPr/>
      </dsp:nvSpPr>
      <dsp:spPr>
        <a:xfrm>
          <a:off x="1984551" y="76201"/>
          <a:ext cx="3949690" cy="342349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33CC"/>
              </a:solidFill>
            </a:rPr>
            <a:t>Climate</a:t>
          </a:r>
          <a:r>
            <a:rPr lang="en-US" sz="1600" kern="1200" dirty="0" smtClean="0"/>
            <a:t> : Is the process variability as well as 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70C0"/>
              </a:solidFill>
            </a:rPr>
            <a:t>-</a:t>
          </a:r>
          <a:r>
            <a:rPr lang="en-US" sz="1600" b="1" u="sng" kern="1200" dirty="0" smtClean="0">
              <a:solidFill>
                <a:srgbClr val="002060"/>
              </a:solidFill>
            </a:rPr>
            <a:t>Cold wet, Cold dry.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2060"/>
              </a:solidFill>
            </a:rPr>
            <a:t>-</a:t>
          </a:r>
          <a:r>
            <a:rPr lang="en-US" sz="1600" b="1" u="sng" kern="1200" dirty="0" smtClean="0">
              <a:solidFill>
                <a:srgbClr val="002060"/>
              </a:solidFill>
            </a:rPr>
            <a:t>Hot wet, Hot dry.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And divide two seasons: </a:t>
          </a:r>
          <a:endParaRPr lang="en-US" sz="1600" kern="1200" dirty="0"/>
        </a:p>
      </dsp:txBody>
      <dsp:txXfrm>
        <a:off x="2511176" y="675314"/>
        <a:ext cx="2896439" cy="1540574"/>
      </dsp:txXfrm>
    </dsp:sp>
    <dsp:sp modelId="{D296881A-6D65-4412-8B6C-F80DE35ED793}">
      <dsp:nvSpPr>
        <dsp:cNvPr id="0" name=""/>
        <dsp:cNvSpPr/>
      </dsp:nvSpPr>
      <dsp:spPr>
        <a:xfrm>
          <a:off x="3667668" y="1972061"/>
          <a:ext cx="3877255" cy="336193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accent5"/>
              </a:solidFill>
            </a:rPr>
            <a:t>2/</a:t>
          </a:r>
          <a:r>
            <a:rPr lang="en-US" sz="1600" u="sng" kern="1200" dirty="0" smtClean="0">
              <a:solidFill>
                <a:schemeClr val="accent5"/>
              </a:solidFill>
            </a:rPr>
            <a:t>Wet Season</a:t>
          </a:r>
          <a:r>
            <a:rPr lang="en-US" sz="1600" kern="1200" dirty="0" smtClean="0">
              <a:solidFill>
                <a:schemeClr val="accent5"/>
              </a:solidFill>
            </a:rPr>
            <a:t>: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sng" kern="1200" dirty="0" smtClean="0"/>
            <a:t>May-November,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sng" kern="1200" dirty="0" smtClean="0"/>
            <a:t>(SW monsoon).</a:t>
          </a:r>
          <a:r>
            <a:rPr lang="en-US" sz="1600" kern="1200" dirty="0" smtClean="0"/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Hot wet, Bring more rainfalls, thunderstorms, Floods, Flash floods…</a:t>
          </a:r>
          <a:endParaRPr lang="en-US" sz="1600" kern="1200" dirty="0"/>
        </a:p>
      </dsp:txBody>
      <dsp:txXfrm>
        <a:off x="4853462" y="2840562"/>
        <a:ext cx="2326353" cy="1849065"/>
      </dsp:txXfrm>
    </dsp:sp>
    <dsp:sp modelId="{C79332B0-2BFA-44CD-B1C9-635E1D4AC206}">
      <dsp:nvSpPr>
        <dsp:cNvPr id="0" name=""/>
        <dsp:cNvSpPr/>
      </dsp:nvSpPr>
      <dsp:spPr>
        <a:xfrm>
          <a:off x="1013655" y="2117272"/>
          <a:ext cx="3276614" cy="321672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0000"/>
              </a:solidFill>
            </a:rPr>
            <a:t>1/</a:t>
          </a:r>
          <a:r>
            <a:rPr lang="en-US" sz="1600" u="sng" kern="1200" dirty="0" smtClean="0">
              <a:solidFill>
                <a:srgbClr val="FF0000"/>
              </a:solidFill>
            </a:rPr>
            <a:t>Dry Season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sng" kern="1200" dirty="0" smtClean="0"/>
            <a:t>December-April,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sng" kern="1200" dirty="0" smtClean="0"/>
            <a:t>( NE Monsoon)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Brings cool air and mostly dry air between December and February, and next after hot dry.</a:t>
          </a:r>
          <a:endParaRPr lang="en-US" sz="1600" kern="1200" dirty="0"/>
        </a:p>
      </dsp:txBody>
      <dsp:txXfrm>
        <a:off x="1322202" y="2948260"/>
        <a:ext cx="1965968" cy="1769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F115C-DC0D-49A3-9B02-30C749A5B3EF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17A05-282E-45EC-852F-2A7132C4C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r">
              <a:defRPr sz="1200"/>
            </a:lvl1pPr>
          </a:lstStyle>
          <a:p>
            <a:pPr>
              <a:defRPr/>
            </a:pPr>
            <a:fld id="{019BD8E9-93B1-4C1C-9801-97FB2D19CDE3}" type="datetimeFigureOut">
              <a:rPr lang="en-US"/>
              <a:pPr>
                <a:defRPr/>
              </a:pPr>
              <a:t>2/25/2019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0" tIns="46585" rIns="93170" bIns="46585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0" tIns="46585" rIns="93170" bIns="4658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r">
              <a:defRPr sz="1200"/>
            </a:lvl1pPr>
          </a:lstStyle>
          <a:p>
            <a:pPr>
              <a:defRPr/>
            </a:pPr>
            <a:fld id="{E10E6D63-28FD-4518-88A4-64E98C960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023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0E6D63-28FD-4518-88A4-64E98C96000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696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0E6D63-28FD-4518-88A4-64E98C96000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742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0E6D63-28FD-4518-88A4-64E98C96000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67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CBBCE2-8ECF-4D12-AC5D-496C8BBC9A50}" type="datetimeFigureOut">
              <a:rPr lang="en-US" smtClean="0"/>
              <a:pPr>
                <a:defRPr/>
              </a:pPr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4846FE-310C-4A5E-9859-5F56FD89DC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335FB0-DC07-4555-9315-615F54C081C3}" type="datetimeFigureOut">
              <a:rPr lang="en-US" smtClean="0"/>
              <a:pPr>
                <a:defRPr/>
              </a:pPr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3E0263-D0EE-4323-B099-F3531807DE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57CE89-6831-4231-80F1-FB868A9DFB58}" type="datetimeFigureOut">
              <a:rPr lang="en-US" smtClean="0"/>
              <a:pPr>
                <a:defRPr/>
              </a:pPr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FE001-B43C-43CE-B822-098FD44417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905000"/>
            <a:ext cx="8229600" cy="4114800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4C350-4289-4D04-888F-A9F272EAC2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0D2A5C-3E59-4A1E-8571-16D4FB5A270C}" type="datetimeFigureOut">
              <a:rPr lang="en-US" smtClean="0"/>
              <a:pPr>
                <a:defRPr/>
              </a:pPr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9BA732-745B-4B89-B3E5-4062027CA7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1EAAA0-E429-402E-B12A-7E415B4752D9}" type="datetimeFigureOut">
              <a:rPr lang="en-US" smtClean="0"/>
              <a:pPr>
                <a:defRPr/>
              </a:pPr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FEC3B-D0FA-4BC1-97A4-6882A3509C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643F77-0019-4A7E-90E9-A199CF3E3BA0}" type="datetimeFigureOut">
              <a:rPr lang="en-US" smtClean="0"/>
              <a:pPr>
                <a:defRPr/>
              </a:pPr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B01AA-3E9D-4568-A553-0A2AEAAE75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D44165-C2D2-46C1-B75E-622F8D677869}" type="datetimeFigureOut">
              <a:rPr lang="en-US" smtClean="0"/>
              <a:pPr>
                <a:defRPr/>
              </a:pPr>
              <a:t>2/25/2019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92149-54ED-42D9-9FD2-E527545F73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AD5BA6-9BEB-4B35-8A13-7752ED2FB976}" type="datetimeFigureOut">
              <a:rPr lang="en-US" smtClean="0"/>
              <a:pPr>
                <a:defRPr/>
              </a:pPr>
              <a:t>2/25/2019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1BA9C-9B6E-4BA5-BFE1-2A441E61AF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D0C069-9640-41B4-AA50-CE9152074956}" type="datetimeFigureOut">
              <a:rPr lang="en-US" smtClean="0"/>
              <a:pPr>
                <a:defRPr/>
              </a:pPr>
              <a:t>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84C6C-4617-456A-8FC3-6C5D597A19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C17B1B-D66D-49D4-8BC8-534979860D4E}" type="datetimeFigureOut">
              <a:rPr lang="en-US" smtClean="0"/>
              <a:pPr>
                <a:defRPr/>
              </a:pPr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F5795B-2357-44F7-BBDA-1CEA8FC99B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40283E-A356-4C72-875F-6D582AC820C2}" type="datetimeFigureOut">
              <a:rPr lang="en-US" smtClean="0"/>
              <a:pPr>
                <a:defRPr/>
              </a:pPr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1B7B97-E1D4-4EAA-9ACC-3E451778AB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1EAE2DA5-EB53-4887-AC37-C38E507A7FF5}" type="datetimeFigureOut">
              <a:rPr lang="en-US" smtClean="0"/>
              <a:pPr>
                <a:defRPr/>
              </a:pPr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AF0CC438-D166-4EA1-9280-E9E01C6050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  <p:sldLayoutId id="2147484139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ogle.com.kh/search?q=cambodia+population&amp;stick=H4sIAAAAAAAAAOPgE-LUz9U3MKxISq_Q0spOttLPyU9OLMnMz9MvLgHSxSWZyYk58UWp6UAhq4L8gtIcsCwAN58xEjkAAAA&amp;sa=X&amp;ved=0ahUKEwiak7jpiOPYAhVMtY8KHfyuCbkQ6BMIzAEoADAc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weather.gov/view/nationalwarnings.php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hrw-cam.org/" TargetMode="External"/><Relationship Id="rId2" Type="http://schemas.openxmlformats.org/officeDocument/2006/relationships/hyperlink" Target="http://www.cambobdiameteo.com/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ubtitle 2"/>
          <p:cNvSpPr>
            <a:spLocks noGrp="1"/>
          </p:cNvSpPr>
          <p:nvPr>
            <p:ph type="subTitle" idx="1"/>
          </p:nvPr>
        </p:nvSpPr>
        <p:spPr>
          <a:xfrm>
            <a:off x="1066800" y="4343400"/>
            <a:ext cx="7467600" cy="12192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Department of Meteorology, Cambodia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Presenter: PHAN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Sambath</a:t>
            </a:r>
            <a:endParaRPr lang="en-US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Email: sambath.ph@gmail.com</a:t>
            </a:r>
            <a:endParaRPr lang="en-US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772400" cy="3657600"/>
          </a:xfrm>
        </p:spPr>
        <p:txBody>
          <a:bodyPr>
            <a:noAutofit/>
          </a:bodyPr>
          <a:lstStyle/>
          <a:p>
            <a:pPr marL="182880" indent="0" algn="ctr">
              <a:buNone/>
              <a:defRPr/>
            </a:pPr>
            <a:r>
              <a:rPr sz="32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br>
              <a:rPr sz="32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The WMO SWFDP-Sea Regional Training Workshop </a:t>
            </a:r>
            <a:br>
              <a:rPr lang="en-US" sz="3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on Delivery of Warning Service.</a:t>
            </a:r>
            <a:br>
              <a:rPr lang="en-US" sz="3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From 25 February to 01 Mach</a:t>
            </a:r>
            <a:r>
              <a:rPr sz="320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201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9, in Vientiane of Laos PDR.</a:t>
            </a:r>
            <a:endParaRPr sz="3200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067175"/>
            <a:ext cx="2209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10025"/>
            <a:ext cx="25908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3" descr="D:\WEATHER FORECAST\2018\JUN 2018\26JUN2018\Yesterday chart\PHN_MAX80_20180626083152.pn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057400"/>
            <a:ext cx="2133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3" descr="wv_asia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4600" y="2057400"/>
            <a:ext cx="2590800" cy="1524000"/>
          </a:xfrm>
          <a:prstGeom prst="rect">
            <a:avLst/>
          </a:prstGeom>
        </p:spPr>
      </p:pic>
      <p:pic>
        <p:nvPicPr>
          <p:cNvPr id="2050" name="Picture 2" descr="C:\Users\DELL\Desktop\cam-photo-flood-meteorology-facebook-FRON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2057400"/>
            <a:ext cx="2362200" cy="14478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04800" y="9906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Afterward May Cambodia got normal rain again from August to September which impact from ITCZ.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6512511" cy="1143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dirty="0" smtClean="0">
                <a:solidFill>
                  <a:srgbClr val="002060"/>
                </a:solidFill>
              </a:rPr>
              <a:t>Weather Warning</a:t>
            </a:r>
          </a:p>
        </p:txBody>
      </p:sp>
      <p:sp>
        <p:nvSpPr>
          <p:cNvPr id="13" name="テキスト ボックス 18"/>
          <p:cNvSpPr txBox="1"/>
          <p:nvPr/>
        </p:nvSpPr>
        <p:spPr>
          <a:xfrm>
            <a:off x="2514600" y="3581400"/>
            <a:ext cx="4953000" cy="523220"/>
          </a:xfrm>
          <a:prstGeom prst="rect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Website: Cambodiamete.com</a:t>
            </a:r>
          </a:p>
          <a:p>
            <a:pPr>
              <a:buNone/>
            </a:pPr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001000" y="6096000"/>
            <a:ext cx="876300" cy="419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pic>
        <p:nvPicPr>
          <p:cNvPr id="16" name="Picture 2" descr="C:\Users\DELL\Desktop\50728462_2086687494955674_2309699958564978688_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1" y="4190999"/>
            <a:ext cx="1447800" cy="1905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6248400" cy="838200"/>
          </a:xfrm>
        </p:spPr>
        <p:txBody>
          <a:bodyPr/>
          <a:lstStyle/>
          <a:p>
            <a:pPr algn="ctr">
              <a:buClr>
                <a:srgbClr val="002060"/>
              </a:buClr>
              <a:buNone/>
            </a:pP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Challenges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025" y="914400"/>
            <a:ext cx="8686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With 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all the information and announcements EWS for reducing the vulnerabilities of communities,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before they were so not take care with the weather dissemination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but they have been awareness of necessary daily forecast to public nowadays.</a:t>
            </a:r>
          </a:p>
          <a:p>
            <a:pPr algn="just"/>
            <a:endParaRPr lang="en-U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 warning system 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communication network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public is limited to get awareness service and experiences.</a:t>
            </a:r>
          </a:p>
          <a:p>
            <a:pPr algn="just"/>
            <a:endParaRPr lang="en-US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weather 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warning service carried out at the national, provincial, district and community (commune) level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limited in risk reduction. </a:t>
            </a:r>
            <a:endParaRPr lang="en-US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153400" y="6048316"/>
            <a:ext cx="876300" cy="5810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57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6512511" cy="1143000"/>
          </a:xfrm>
        </p:spPr>
        <p:txBody>
          <a:bodyPr/>
          <a:lstStyle/>
          <a:p>
            <a:pPr algn="ctr">
              <a:buFont typeface="Wingdings" pitchFamily="2" charset="2"/>
              <a:buChar char="Ø"/>
            </a:pPr>
            <a:r>
              <a:rPr lang="en-US" sz="4400" b="0" dirty="0" smtClean="0">
                <a:latin typeface="Arial" pitchFamily="34" charset="0"/>
                <a:cs typeface="Arial" pitchFamily="34" charset="0"/>
              </a:rPr>
              <a:t>Pressure</a:t>
            </a:r>
            <a:endParaRPr lang="en-US" sz="44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600200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Complaining, lose on believing and blaming.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1500" y="3124200"/>
            <a:ext cx="6477000" cy="8382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buFont typeface="Wingdings" pitchFamily="2" charset="2"/>
              <a:buChar char="Ø"/>
            </a:pPr>
            <a:r>
              <a:rPr lang="en-US" sz="4400" b="0" dirty="0" smtClean="0">
                <a:latin typeface="Arial" pitchFamily="34" charset="0"/>
                <a:cs typeface="Arial" pitchFamily="34" charset="0"/>
              </a:rPr>
              <a:t>Concerns</a:t>
            </a:r>
            <a:br>
              <a:rPr lang="en-US" sz="4400" b="0" dirty="0" smtClean="0">
                <a:latin typeface="Arial" pitchFamily="34" charset="0"/>
                <a:cs typeface="Arial" pitchFamily="34" charset="0"/>
              </a:rPr>
            </a:br>
            <a:r>
              <a:rPr lang="en-US" sz="44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4400" b="0" dirty="0" smtClean="0">
                <a:latin typeface="Arial" pitchFamily="34" charset="0"/>
                <a:cs typeface="Arial" pitchFamily="34" charset="0"/>
              </a:rPr>
            </a:br>
            <a:endParaRPr lang="en-US" sz="44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191000"/>
            <a:ext cx="8153400" cy="12192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>
              <a:buFont typeface="Wingdings" pitchFamily="2" charset="2"/>
              <a:buChar char="§"/>
            </a:pPr>
            <a:r>
              <a:rPr lang="en-US" sz="32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Capacities building and human resources.</a:t>
            </a:r>
          </a:p>
          <a:p>
            <a:pPr marL="0" indent="0" algn="just">
              <a:buNone/>
            </a:pPr>
            <a:endParaRPr lang="en-US" sz="3200" b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US" sz="3200" b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32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en-US" sz="32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3400" y="5943600"/>
            <a:ext cx="8763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162800" cy="1066800"/>
          </a:xfrm>
        </p:spPr>
        <p:txBody>
          <a:bodyPr/>
          <a:lstStyle/>
          <a:p>
            <a:pPr algn="ctr">
              <a:buClr>
                <a:srgbClr val="002060"/>
              </a:buClr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Gaps in warning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1600200"/>
            <a:ext cx="6248400" cy="8382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just">
              <a:buClr>
                <a:srgbClr val="002060"/>
              </a:buClr>
              <a:buNone/>
            </a:pPr>
            <a:endParaRPr lang="en-US" sz="3200" b="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7175" y="1143000"/>
            <a:ext cx="8686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Basically gaps assessment:</a:t>
            </a:r>
          </a:p>
          <a:p>
            <a:endParaRPr lang="en-U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accuracy of weather forecast varies significantly, if comparing with the obviously action of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weather, (rainfall…).</a:t>
            </a:r>
          </a:p>
          <a:p>
            <a:endParaRPr lang="en-U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Furthermore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the coordination between MOWRAM and NCDM was found to be weak as NCDM uses its own network from national to commune level to disseminate warnings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153400" y="6096000"/>
            <a:ext cx="8763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59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4825" y="990600"/>
            <a:ext cx="838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-To </a:t>
            </a:r>
            <a:r>
              <a:rPr lang="en-US" sz="2400" dirty="0"/>
              <a:t>establish and manage the Cambodian meteorological stations.</a:t>
            </a:r>
          </a:p>
          <a:p>
            <a:pPr algn="just"/>
            <a:r>
              <a:rPr lang="en-US" sz="2400" dirty="0" smtClean="0"/>
              <a:t>-To </a:t>
            </a:r>
            <a:r>
              <a:rPr lang="en-US" sz="2400" dirty="0"/>
              <a:t>provide weather forecast in short and long time range for all concerned sectors.</a:t>
            </a:r>
          </a:p>
          <a:p>
            <a:pPr algn="just"/>
            <a:r>
              <a:rPr lang="en-US" sz="2400" dirty="0" smtClean="0"/>
              <a:t>-To </a:t>
            </a:r>
            <a:r>
              <a:rPr lang="en-US" sz="2400" dirty="0"/>
              <a:t>predict </a:t>
            </a:r>
            <a:r>
              <a:rPr lang="en-US" sz="2400" dirty="0" smtClean="0"/>
              <a:t>meteorological </a:t>
            </a:r>
            <a:r>
              <a:rPr lang="en-US" sz="2400" dirty="0"/>
              <a:t>phenomenon and emit alert to enable the setting up of protective procedures.</a:t>
            </a:r>
          </a:p>
          <a:p>
            <a:pPr algn="just"/>
            <a:r>
              <a:rPr lang="en-US" sz="2400" dirty="0" smtClean="0"/>
              <a:t>-To </a:t>
            </a:r>
            <a:r>
              <a:rPr lang="en-US" sz="2400" dirty="0"/>
              <a:t>raise knowledge and </a:t>
            </a:r>
            <a:r>
              <a:rPr lang="en-US" sz="2400" dirty="0" smtClean="0"/>
              <a:t>communication </a:t>
            </a:r>
            <a:r>
              <a:rPr lang="en-US" sz="2400" dirty="0"/>
              <a:t>with national and international actors on meteorology technologies.</a:t>
            </a:r>
          </a:p>
          <a:p>
            <a:pPr algn="just"/>
            <a:r>
              <a:rPr lang="en-US" sz="2400" dirty="0" smtClean="0"/>
              <a:t>-To strengthen </a:t>
            </a:r>
            <a:r>
              <a:rPr lang="en-US" sz="2400" dirty="0"/>
              <a:t>and broaden Cambodian cooperation on meteorology with meteorological organizations, United Nation agencies and World Meteorological </a:t>
            </a:r>
            <a:r>
              <a:rPr lang="en-US" sz="2400" dirty="0" smtClean="0"/>
              <a:t>Organization, quarterly report as well.</a:t>
            </a:r>
          </a:p>
          <a:p>
            <a:pPr algn="just"/>
            <a:r>
              <a:rPr lang="en-US" sz="2400" dirty="0" smtClean="0"/>
              <a:t>-To </a:t>
            </a:r>
            <a:r>
              <a:rPr lang="en-US" sz="2400" dirty="0"/>
              <a:t>prepare annual reports on the situation of meteorology in </a:t>
            </a:r>
            <a:r>
              <a:rPr lang="en-US" sz="2400" dirty="0" smtClean="0"/>
              <a:t>Cambodia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162800" cy="1066800"/>
          </a:xfrm>
        </p:spPr>
        <p:txBody>
          <a:bodyPr/>
          <a:lstStyle/>
          <a:p>
            <a:pPr algn="ctr">
              <a:buClr>
                <a:srgbClr val="002060"/>
              </a:buClr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Strategy improvement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153400" y="6172200"/>
            <a:ext cx="8763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595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6512511" cy="1143000"/>
          </a:xfrm>
        </p:spPr>
        <p:txBody>
          <a:bodyPr/>
          <a:lstStyle/>
          <a:p>
            <a:pPr algn="ctr">
              <a:buNone/>
            </a:pP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Conclusions. </a:t>
            </a:r>
            <a:b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7700" y="2085975"/>
            <a:ext cx="8077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800" dirty="0"/>
              <a:t>While little can be done to prevent the increased frequency of natural disasters, informed populations can lessen disaster impacts. </a:t>
            </a:r>
            <a:endParaRPr lang="km-KH" sz="2800" dirty="0" smtClean="0"/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/>
              <a:t>By </a:t>
            </a:r>
            <a:r>
              <a:rPr lang="en-US" sz="2800" dirty="0"/>
              <a:t>doing this, we can help reduce the loss of life disasters cause and help promote best practices for future generations to follow.</a:t>
            </a:r>
          </a:p>
        </p:txBody>
      </p:sp>
      <p:sp>
        <p:nvSpPr>
          <p:cNvPr id="4" name="Oval 3"/>
          <p:cNvSpPr/>
          <p:nvPr/>
        </p:nvSpPr>
        <p:spPr>
          <a:xfrm>
            <a:off x="8153400" y="5943600"/>
            <a:ext cx="8763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434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391400" cy="86836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dirty="0"/>
          </a:p>
        </p:txBody>
      </p:sp>
      <p:pic>
        <p:nvPicPr>
          <p:cNvPr id="4" name="Picture 2" descr="Related image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74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04800"/>
            <a:ext cx="906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Thank you very much for your kind attention</a:t>
            </a:r>
            <a:r>
              <a:rPr lang="en-US" sz="3600" b="1" dirty="0" smtClean="0">
                <a:solidFill>
                  <a:schemeClr val="bg1"/>
                </a:solidFill>
              </a:rPr>
              <a:t>!!!</a:t>
            </a:r>
          </a:p>
          <a:p>
            <a:pPr algn="just"/>
            <a:endParaRPr lang="km-KH" sz="3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53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5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33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NARA_ADMIN\Desktop\sw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4784" y="1447800"/>
            <a:ext cx="4452804" cy="5223091"/>
          </a:xfrm>
          <a:prstGeom prst="rect">
            <a:avLst/>
          </a:prstGeom>
          <a:noFill/>
        </p:spPr>
      </p:pic>
      <p:pic>
        <p:nvPicPr>
          <p:cNvPr id="5" name="Picture 3" descr="C:\Users\NARA_ADMIN\Desktop\sw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447801"/>
            <a:ext cx="4648200" cy="522309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254" y="3460966"/>
            <a:ext cx="507233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09" y="1466851"/>
            <a:ext cx="7220202" cy="5086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133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609600" y="762000"/>
            <a:ext cx="7772400" cy="715920"/>
          </a:xfrm>
          <a:prstGeom prst="rect">
            <a:avLst/>
          </a:prstGeom>
          <a:noFill/>
          <a:ln w="9360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en-US" sz="40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Outline</a:t>
            </a:r>
            <a:endParaRPr lang="en-US" sz="40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533400" y="1600200"/>
            <a:ext cx="838200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14440" indent="-513720">
              <a:lnSpc>
                <a:spcPct val="10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Biographical location and population of Cambodia</a:t>
            </a:r>
          </a:p>
          <a:p>
            <a:pPr marL="514440" indent="-513720">
              <a:lnSpc>
                <a:spcPct val="10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Climate of Cambodia</a:t>
            </a:r>
          </a:p>
          <a:p>
            <a:pPr marL="514440" indent="-513720"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Current Weather Dissemination warning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System in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Cambodia</a:t>
            </a:r>
          </a:p>
          <a:p>
            <a:pPr marL="514440" indent="-513720">
              <a:lnSpc>
                <a:spcPct val="10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Challenges, Concerning, Pressure and Gaps</a:t>
            </a:r>
          </a:p>
          <a:p>
            <a:pPr marL="514440" indent="-513720">
              <a:lnSpc>
                <a:spcPct val="10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Strategy Improvement</a:t>
            </a:r>
          </a:p>
          <a:p>
            <a:pPr marL="514440" indent="-513720">
              <a:lnSpc>
                <a:spcPct val="10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Conclusions</a:t>
            </a:r>
          </a:p>
          <a:p>
            <a:pPr marL="720">
              <a:lnSpc>
                <a:spcPct val="100000"/>
              </a:lnSpc>
              <a:buClr>
                <a:srgbClr val="0070C0"/>
              </a:buClr>
            </a:pP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8153400" y="5638800"/>
            <a:ext cx="8763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76655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" y="952498"/>
            <a:ext cx="905256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2" y="952498"/>
            <a:ext cx="8146097" cy="450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85836"/>
            <a:ext cx="8319482" cy="4714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98266"/>
            <a:ext cx="8043117" cy="4511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914400" y="304800"/>
            <a:ext cx="77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ja-JP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Additional guidance products</a:t>
            </a:r>
            <a:r>
              <a:rPr kumimoji="1" lang="en-US" altLang="ja-JP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71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7772400" cy="9659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guidance products by SWFDP-sea</a:t>
            </a:r>
            <a:r>
              <a:rPr lang="en-US" sz="3600" b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NARA_ADMIN\Desktop\SwdV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811000"/>
            <a:ext cx="6429376" cy="4535992"/>
          </a:xfrm>
          <a:prstGeom prst="rect">
            <a:avLst/>
          </a:prstGeom>
          <a:noFill/>
        </p:spPr>
      </p:pic>
      <p:pic>
        <p:nvPicPr>
          <p:cNvPr id="10" name="Picture 9" descr="C:\Users\NARA_ADMIN\Desktop\SwfV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762" y="1371600"/>
            <a:ext cx="7943690" cy="5181600"/>
          </a:xfrm>
          <a:prstGeom prst="rect">
            <a:avLst/>
          </a:prstGeom>
          <a:noFill/>
        </p:spPr>
      </p:pic>
      <p:pic>
        <p:nvPicPr>
          <p:cNvPr id="11" name="Picture 2" descr="C:\Users\NARA_ADMIN\Desktop\SWV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371600"/>
            <a:ext cx="8156433" cy="4953000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89" y="2438400"/>
            <a:ext cx="3590943" cy="3967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3510933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84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698500"/>
          </a:xfrm>
        </p:spPr>
        <p:txBody>
          <a:bodyPr>
            <a:normAutofit/>
          </a:bodyPr>
          <a:lstStyle/>
          <a:p>
            <a:pPr algn="ctr">
              <a:buClr>
                <a:srgbClr val="002060"/>
              </a:buClr>
              <a:buNone/>
            </a:pP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Biographical location &amp; Population 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743075" y="4879002"/>
            <a:ext cx="6181725" cy="83099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en-US" sz="1600" i="1" dirty="0"/>
              <a:t>Cambodia</a:t>
            </a:r>
            <a:r>
              <a:rPr lang="en-US" sz="1600" dirty="0"/>
              <a:t> is a </a:t>
            </a:r>
            <a:r>
              <a:rPr lang="en-US" sz="1600" dirty="0" smtClean="0"/>
              <a:t>SE </a:t>
            </a:r>
            <a:r>
              <a:rPr lang="en-US" sz="1600" dirty="0"/>
              <a:t>Asia, bordering Thailand, Laos, Vietnam, the Gulf of Thailand and covers a total area of 181,035 km</a:t>
            </a:r>
            <a:r>
              <a:rPr lang="en-US" sz="1600" baseline="30000" dirty="0"/>
              <a:t>2  </a:t>
            </a:r>
            <a:r>
              <a:rPr lang="en-US" sz="1600" dirty="0"/>
              <a:t>  </a:t>
            </a:r>
          </a:p>
          <a:p>
            <a:pPr lvl="0" algn="just"/>
            <a:r>
              <a:rPr lang="en-US" sz="1600" dirty="0">
                <a:solidFill>
                  <a:schemeClr val="bg1"/>
                </a:solidFill>
                <a:hlinkClick r:id="rId2"/>
              </a:rPr>
              <a:t>Population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/>
              <a:t>:  about 15.76 million (</a:t>
            </a:r>
            <a:r>
              <a:rPr lang="en-US" sz="1600" b="1" dirty="0"/>
              <a:t>2017</a:t>
            </a:r>
            <a:r>
              <a:rPr lang="en-US" sz="1600" b="1" dirty="0" smtClean="0"/>
              <a:t>)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95811"/>
            <a:ext cx="6172200" cy="3353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8153400" y="5638800"/>
            <a:ext cx="8763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64329105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57552569"/>
              </p:ext>
            </p:extLst>
          </p:nvPr>
        </p:nvGraphicFramePr>
        <p:xfrm>
          <a:off x="304800" y="1143000"/>
          <a:ext cx="83058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1676400" y="228600"/>
            <a:ext cx="60769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/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Climate of 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Cambodia</a:t>
            </a:r>
            <a:b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153400" y="6276975"/>
            <a:ext cx="8763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58139763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286000"/>
            <a:ext cx="838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Currently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have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intention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 launch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 algn="just"/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warning system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all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relevant  institutions, so</a:t>
            </a:r>
          </a:p>
          <a:p>
            <a:pPr algn="just"/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warning information out to summit to the understood, clear, useable and take care with the weather.</a:t>
            </a:r>
          </a:p>
          <a:p>
            <a:pPr algn="just"/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381000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440" indent="-513720" algn="ctr">
              <a:buClr>
                <a:srgbClr val="0070C0"/>
              </a:buClr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Current Weather Dissemination warning System in Cambodia.</a:t>
            </a:r>
          </a:p>
        </p:txBody>
      </p:sp>
      <p:sp>
        <p:nvSpPr>
          <p:cNvPr id="6" name="Oval 5"/>
          <p:cNvSpPr/>
          <p:nvPr/>
        </p:nvSpPr>
        <p:spPr>
          <a:xfrm>
            <a:off x="8248650" y="6477000"/>
            <a:ext cx="8763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4815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143000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Ministry of Water Resources And Meteorology (MOWRAM)</a:t>
            </a:r>
          </a:p>
        </p:txBody>
      </p:sp>
      <p:pic>
        <p:nvPicPr>
          <p:cNvPr id="9220" name="Picture 2" descr="http://www.wepa-db.net/images/policies/structure/chart/cam/mowra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8382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6477000" y="5029200"/>
            <a:ext cx="22098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32" descr="Graphic1mowra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01067"/>
              </a:clrFrom>
              <a:clrTo>
                <a:srgbClr val="201067">
                  <a:alpha val="0"/>
                </a:srgbClr>
              </a:clrTo>
            </a:clrChange>
          </a:blip>
          <a:srcRect l="2083" t="4172" r="4167" b="1956"/>
          <a:stretch>
            <a:fillRect/>
          </a:stretch>
        </p:blipFill>
        <p:spPr bwMode="auto">
          <a:xfrm>
            <a:off x="2362200" y="1828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8143875" y="6477000"/>
            <a:ext cx="8763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9525" y="3010555"/>
            <a:ext cx="2381758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2060"/>
                </a:solidFill>
              </a:rPr>
              <a:t>Automatic rain gauge data </a:t>
            </a:r>
            <a:r>
              <a:rPr lang="en-US" altLang="ja-JP" sz="1400" dirty="0" smtClean="0">
                <a:solidFill>
                  <a:srgbClr val="002060"/>
                </a:solidFill>
              </a:rPr>
              <a:t>are transmitted to headquarters every 1 hour.</a:t>
            </a:r>
            <a:endParaRPr kumimoji="1" lang="ja-JP" altLang="en-US" sz="1400" dirty="0">
              <a:solidFill>
                <a:srgbClr val="002060"/>
              </a:solidFill>
            </a:endParaRPr>
          </a:p>
        </p:txBody>
      </p:sp>
      <p:pic>
        <p:nvPicPr>
          <p:cNvPr id="17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209" y="838200"/>
            <a:ext cx="2948905" cy="16187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45767"/>
            <a:ext cx="2391283" cy="206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右矢印 17"/>
          <p:cNvSpPr/>
          <p:nvPr/>
        </p:nvSpPr>
        <p:spPr>
          <a:xfrm rot="16200000" flipH="1">
            <a:off x="3468172" y="3401565"/>
            <a:ext cx="1406895" cy="567725"/>
          </a:xfrm>
          <a:prstGeom prst="rightArrow">
            <a:avLst>
              <a:gd name="adj1" fmla="val 31743"/>
              <a:gd name="adj2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03" y="1788198"/>
            <a:ext cx="2818509" cy="1964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テキスト ボックス 19"/>
          <p:cNvSpPr txBox="1"/>
          <p:nvPr/>
        </p:nvSpPr>
        <p:spPr>
          <a:xfrm>
            <a:off x="6205457" y="2519332"/>
            <a:ext cx="2773838" cy="19236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200" u="sng" dirty="0" smtClean="0">
                <a:solidFill>
                  <a:srgbClr val="002060"/>
                </a:solidFill>
              </a:rPr>
              <a:t>Parameter</a:t>
            </a:r>
            <a:r>
              <a:rPr kumimoji="1" lang="en-US" altLang="ja-JP" sz="1200" dirty="0" smtClean="0">
                <a:solidFill>
                  <a:srgbClr val="002060"/>
                </a:solidFill>
              </a:rPr>
              <a:t>:</a:t>
            </a:r>
          </a:p>
          <a:p>
            <a:r>
              <a:rPr kumimoji="1" lang="en-US" altLang="ja-JP" sz="1200" dirty="0" smtClean="0">
                <a:solidFill>
                  <a:srgbClr val="002060"/>
                </a:solidFill>
              </a:rPr>
              <a:t>-Air Tem </a:t>
            </a:r>
            <a:r>
              <a:rPr kumimoji="1" lang="en-US" altLang="ja-JP" sz="1200" dirty="0" err="1" smtClean="0">
                <a:solidFill>
                  <a:srgbClr val="002060"/>
                </a:solidFill>
              </a:rPr>
              <a:t>Avg</a:t>
            </a:r>
            <a:r>
              <a:rPr kumimoji="1" lang="en-US" altLang="ja-JP" sz="1200" dirty="0" smtClean="0">
                <a:solidFill>
                  <a:srgbClr val="002060"/>
                </a:solidFill>
              </a:rPr>
              <a:t> (</a:t>
            </a:r>
            <a:r>
              <a:rPr kumimoji="1" lang="en-US" altLang="ja-JP" sz="1200" dirty="0" err="1" smtClean="0">
                <a:solidFill>
                  <a:srgbClr val="002060"/>
                </a:solidFill>
              </a:rPr>
              <a:t>deg</a:t>
            </a:r>
            <a:r>
              <a:rPr kumimoji="1" lang="en-US" altLang="ja-JP" sz="1200" dirty="0" smtClean="0">
                <a:solidFill>
                  <a:srgbClr val="002060"/>
                </a:solidFill>
              </a:rPr>
              <a:t> C)</a:t>
            </a:r>
          </a:p>
          <a:p>
            <a:r>
              <a:rPr kumimoji="1" lang="en-US" altLang="ja-JP" sz="1200" dirty="0" smtClean="0">
                <a:solidFill>
                  <a:srgbClr val="002060"/>
                </a:solidFill>
              </a:rPr>
              <a:t>-RH </a:t>
            </a:r>
            <a:r>
              <a:rPr kumimoji="1" lang="en-US" altLang="ja-JP" sz="1200" dirty="0" err="1" smtClean="0">
                <a:solidFill>
                  <a:srgbClr val="002060"/>
                </a:solidFill>
              </a:rPr>
              <a:t>Avg</a:t>
            </a:r>
            <a:r>
              <a:rPr kumimoji="1" lang="en-US" altLang="ja-JP" sz="1200" dirty="0" smtClean="0">
                <a:solidFill>
                  <a:srgbClr val="002060"/>
                </a:solidFill>
              </a:rPr>
              <a:t> (%)</a:t>
            </a:r>
          </a:p>
          <a:p>
            <a:r>
              <a:rPr kumimoji="1" lang="en-US" altLang="ja-JP" sz="1200" dirty="0" smtClean="0">
                <a:solidFill>
                  <a:srgbClr val="002060"/>
                </a:solidFill>
              </a:rPr>
              <a:t>-Wind speed </a:t>
            </a:r>
            <a:r>
              <a:rPr kumimoji="1" lang="en-US" altLang="ja-JP" sz="1200" dirty="0" err="1" smtClean="0">
                <a:solidFill>
                  <a:srgbClr val="002060"/>
                </a:solidFill>
              </a:rPr>
              <a:t>Avg</a:t>
            </a:r>
            <a:r>
              <a:rPr kumimoji="1" lang="en-US" altLang="ja-JP" sz="1200" dirty="0" smtClean="0">
                <a:solidFill>
                  <a:srgbClr val="002060"/>
                </a:solidFill>
              </a:rPr>
              <a:t> (Km/h)</a:t>
            </a:r>
          </a:p>
          <a:p>
            <a:r>
              <a:rPr kumimoji="1" lang="en-US" altLang="ja-JP" sz="1200" dirty="0" smtClean="0">
                <a:solidFill>
                  <a:srgbClr val="002060"/>
                </a:solidFill>
              </a:rPr>
              <a:t>-Wind Direction </a:t>
            </a:r>
          </a:p>
          <a:p>
            <a:r>
              <a:rPr kumimoji="1" lang="en-US" altLang="ja-JP" sz="1200" dirty="0" smtClean="0">
                <a:solidFill>
                  <a:srgbClr val="002060"/>
                </a:solidFill>
              </a:rPr>
              <a:t>-Vector(Degree)</a:t>
            </a:r>
          </a:p>
          <a:p>
            <a:r>
              <a:rPr kumimoji="1" lang="en-US" altLang="ja-JP" sz="1200" dirty="0" smtClean="0">
                <a:solidFill>
                  <a:srgbClr val="002060"/>
                </a:solidFill>
              </a:rPr>
              <a:t>-Solar radiation (mm)</a:t>
            </a:r>
          </a:p>
          <a:p>
            <a:r>
              <a:rPr kumimoji="1" lang="en-US" altLang="ja-JP" sz="1200" dirty="0" smtClean="0">
                <a:solidFill>
                  <a:srgbClr val="002060"/>
                </a:solidFill>
              </a:rPr>
              <a:t>-Total precipitation(mm)</a:t>
            </a:r>
          </a:p>
          <a:p>
            <a:r>
              <a:rPr kumimoji="1" lang="en-US" altLang="ja-JP" sz="1200" dirty="0" smtClean="0">
                <a:solidFill>
                  <a:srgbClr val="002060"/>
                </a:solidFill>
              </a:rPr>
              <a:t>-Max 1min rainfall (mm</a:t>
            </a:r>
            <a:r>
              <a:rPr kumimoji="1" lang="en-US" altLang="ja-JP" sz="1100" dirty="0" smtClean="0">
                <a:solidFill>
                  <a:srgbClr val="002060"/>
                </a:solidFill>
              </a:rPr>
              <a:t>)</a:t>
            </a:r>
          </a:p>
          <a:p>
            <a:r>
              <a:rPr kumimoji="1" lang="en-US" altLang="ja-JP" sz="1100" dirty="0" smtClean="0">
                <a:solidFill>
                  <a:srgbClr val="002060"/>
                </a:solidFill>
              </a:rPr>
              <a:t>-pressure (</a:t>
            </a:r>
            <a:r>
              <a:rPr kumimoji="1" lang="en-US" altLang="ja-JP" sz="1100" dirty="0" err="1" smtClean="0">
                <a:solidFill>
                  <a:srgbClr val="002060"/>
                </a:solidFill>
              </a:rPr>
              <a:t>hpa</a:t>
            </a:r>
            <a:r>
              <a:rPr kumimoji="1" lang="en-US" altLang="ja-JP" sz="1100" dirty="0" smtClean="0">
                <a:solidFill>
                  <a:srgbClr val="002060"/>
                </a:solidFill>
              </a:rPr>
              <a:t>)</a:t>
            </a:r>
            <a:endParaRPr kumimoji="1" lang="ja-JP" altLang="en-US" sz="1100" dirty="0">
              <a:solidFill>
                <a:srgbClr val="002060"/>
              </a:solidFill>
            </a:endParaRPr>
          </a:p>
        </p:txBody>
      </p:sp>
      <p:sp>
        <p:nvSpPr>
          <p:cNvPr id="28" name="テキスト ボックス 9"/>
          <p:cNvSpPr txBox="1"/>
          <p:nvPr/>
        </p:nvSpPr>
        <p:spPr>
          <a:xfrm>
            <a:off x="6368099" y="228600"/>
            <a:ext cx="2635016" cy="7386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2060"/>
                </a:solidFill>
              </a:rPr>
              <a:t>AWS observed data </a:t>
            </a:r>
            <a:r>
              <a:rPr lang="en-US" altLang="ja-JP" sz="1400" dirty="0" smtClean="0">
                <a:solidFill>
                  <a:srgbClr val="002060"/>
                </a:solidFill>
              </a:rPr>
              <a:t>are reported to headquarters  every1 hour</a:t>
            </a:r>
            <a:endParaRPr kumimoji="1" lang="ja-JP" altLang="en-US" sz="1400" dirty="0">
              <a:solidFill>
                <a:srgbClr val="002060"/>
              </a:solidFill>
            </a:endParaRPr>
          </a:p>
        </p:txBody>
      </p:sp>
      <p:sp>
        <p:nvSpPr>
          <p:cNvPr id="31" name="右矢印 17"/>
          <p:cNvSpPr/>
          <p:nvPr/>
        </p:nvSpPr>
        <p:spPr>
          <a:xfrm rot="13060305" flipH="1">
            <a:off x="1571098" y="2165688"/>
            <a:ext cx="1442076" cy="605945"/>
          </a:xfrm>
          <a:prstGeom prst="rightArrow">
            <a:avLst>
              <a:gd name="adj1" fmla="val 31743"/>
              <a:gd name="adj2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右矢印 17"/>
          <p:cNvSpPr/>
          <p:nvPr/>
        </p:nvSpPr>
        <p:spPr>
          <a:xfrm rot="20253956" flipH="1">
            <a:off x="5526816" y="1840896"/>
            <a:ext cx="1901942" cy="589006"/>
          </a:xfrm>
          <a:prstGeom prst="rightArrow">
            <a:avLst>
              <a:gd name="adj1" fmla="val 31743"/>
              <a:gd name="adj2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Rectangle 1"/>
          <p:cNvSpPr/>
          <p:nvPr/>
        </p:nvSpPr>
        <p:spPr>
          <a:xfrm>
            <a:off x="66675" y="219075"/>
            <a:ext cx="6476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Meteorological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Operation Center</a:t>
            </a:r>
            <a:endParaRPr lang="en-US" sz="3200" b="1" dirty="0"/>
          </a:p>
        </p:txBody>
      </p:sp>
      <p:sp>
        <p:nvSpPr>
          <p:cNvPr id="15" name="Rectangle 14"/>
          <p:cNvSpPr/>
          <p:nvPr/>
        </p:nvSpPr>
        <p:spPr>
          <a:xfrm>
            <a:off x="2286000" y="4495800"/>
            <a:ext cx="3984143" cy="156966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en-US" sz="1600" b="1" u="sng" dirty="0">
                <a:latin typeface="Times New Roman" pitchFamily="18" charset="0"/>
                <a:cs typeface="Times New Roman" pitchFamily="18" charset="0"/>
                <a:hlinkClick r:id="rId6"/>
              </a:rPr>
              <a:t/>
            </a:r>
            <a:br>
              <a:rPr lang="en-US" sz="1600" b="1" u="sng" dirty="0">
                <a:latin typeface="Times New Roman" pitchFamily="18" charset="0"/>
                <a:cs typeface="Times New Roman" pitchFamily="18" charset="0"/>
                <a:hlinkClick r:id="rId6"/>
              </a:rPr>
            </a:br>
            <a:r>
              <a:rPr lang="en-US" sz="1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 Weather Warnings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 - The National Weather Service posts all available severe weather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warnings: tropical storms, floods, flash floods, drought, severe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thunderstorms, and special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marine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conditions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etc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26814" y="6543675"/>
            <a:ext cx="8763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6407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699" y="636089"/>
            <a:ext cx="3930362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600" b="1" dirty="0" smtClean="0"/>
          </a:p>
          <a:p>
            <a:r>
              <a:rPr lang="en-US" sz="1600" b="1" dirty="0" smtClean="0"/>
              <a:t>-Department of Meteorology( DOM)</a:t>
            </a:r>
          </a:p>
          <a:p>
            <a:r>
              <a:rPr lang="en-US" sz="1600" b="1" dirty="0" smtClean="0"/>
              <a:t>-Department of Hydro and River Works</a:t>
            </a:r>
          </a:p>
          <a:p>
            <a:pPr algn="ctr"/>
            <a:r>
              <a:rPr lang="en-US" sz="1600" b="1" dirty="0" smtClean="0"/>
              <a:t>(DHRW)</a:t>
            </a:r>
            <a:endParaRPr 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473410" y="644801"/>
            <a:ext cx="355369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Public</a:t>
            </a:r>
            <a:endParaRPr lang="en-US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071500" y="986350"/>
            <a:ext cx="140017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44835" y="1162108"/>
            <a:ext cx="3553691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Cabinet Minister</a:t>
            </a:r>
          </a:p>
          <a:p>
            <a:pPr algn="ctr"/>
            <a:r>
              <a:rPr lang="en-US" sz="1600" b="1" dirty="0" smtClean="0"/>
              <a:t> of Water Resources and Meteorology (MOWRAM)</a:t>
            </a:r>
            <a:endParaRPr lang="en-US" sz="1600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003962" y="1619124"/>
            <a:ext cx="1440873" cy="4602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23876" y="1206947"/>
            <a:ext cx="1447801" cy="30777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Announcement </a:t>
            </a:r>
            <a:endParaRPr lang="en-US" sz="14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4724398" y="1669940"/>
            <a:ext cx="0" cy="3679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676400" y="1700717"/>
            <a:ext cx="0" cy="3371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76400" y="2037885"/>
            <a:ext cx="30479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940628" y="2037885"/>
            <a:ext cx="0" cy="2990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31257" y="2340329"/>
            <a:ext cx="4419600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just"/>
            <a:r>
              <a:rPr lang="en-US" b="1" dirty="0" smtClean="0"/>
              <a:t>By Fax, Phone, Email, Facebook and Website to relevant i</a:t>
            </a:r>
            <a:r>
              <a:rPr lang="en-US" b="1" dirty="0"/>
              <a:t>nstitutions and all partners.</a:t>
            </a:r>
            <a:endParaRPr lang="en-US" b="1" dirty="0" smtClean="0"/>
          </a:p>
          <a:p>
            <a:pPr algn="ctr"/>
            <a:endParaRPr lang="en-US" b="1" dirty="0"/>
          </a:p>
        </p:txBody>
      </p:sp>
      <p:sp>
        <p:nvSpPr>
          <p:cNvPr id="36" name="Rectangle 35"/>
          <p:cNvSpPr/>
          <p:nvPr/>
        </p:nvSpPr>
        <p:spPr>
          <a:xfrm>
            <a:off x="3676215" y="506301"/>
            <a:ext cx="20963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www.cambobdiameteo.com</a:t>
            </a:r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www.dhrw-cam.org</a:t>
            </a:r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09550" y="4267200"/>
            <a:ext cx="26289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Medea (Radio, TV, </a:t>
            </a:r>
          </a:p>
          <a:p>
            <a:pPr algn="ctr"/>
            <a:r>
              <a:rPr lang="en-US" sz="1600" b="1" dirty="0" smtClean="0"/>
              <a:t>Newspaper)</a:t>
            </a:r>
            <a:endParaRPr lang="en-US" sz="16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3172690" y="4296351"/>
            <a:ext cx="2843647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Local Authorities and</a:t>
            </a:r>
          </a:p>
          <a:p>
            <a:pPr algn="ctr"/>
            <a:r>
              <a:rPr lang="en-US" sz="1600" b="1" dirty="0" smtClean="0"/>
              <a:t>Non Gov. Agencies</a:t>
            </a:r>
            <a:endParaRPr lang="en-US" sz="16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6307280" y="4267199"/>
            <a:ext cx="2656609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National Committee </a:t>
            </a:r>
          </a:p>
          <a:p>
            <a:pPr algn="ctr"/>
            <a:r>
              <a:rPr lang="en-US" sz="1600" b="1" dirty="0" smtClean="0"/>
              <a:t>Disaster Management</a:t>
            </a:r>
            <a:endParaRPr lang="en-US" sz="1600" b="1" dirty="0"/>
          </a:p>
        </p:txBody>
      </p:sp>
      <p:cxnSp>
        <p:nvCxnSpPr>
          <p:cNvPr id="46" name="Straight Connector 45"/>
          <p:cNvCxnSpPr/>
          <p:nvPr/>
        </p:nvCxnSpPr>
        <p:spPr>
          <a:xfrm>
            <a:off x="1524000" y="3922564"/>
            <a:ext cx="5791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566804" y="3911841"/>
            <a:ext cx="0" cy="3737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6153150" y="3922564"/>
            <a:ext cx="0" cy="13594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789834" y="5158937"/>
            <a:ext cx="2252227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1600" b="1" dirty="0" smtClean="0"/>
          </a:p>
          <a:p>
            <a:pPr algn="ctr"/>
            <a:r>
              <a:rPr lang="en-US" sz="1600" b="1" dirty="0" smtClean="0"/>
              <a:t>Ministry of Interior</a:t>
            </a:r>
          </a:p>
          <a:p>
            <a:pPr algn="ctr"/>
            <a:endParaRPr lang="en-US" sz="16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5006684" y="5282047"/>
            <a:ext cx="2765716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Ministry of National Defense</a:t>
            </a:r>
            <a:endParaRPr lang="en-US" sz="16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5850950" y="2514600"/>
            <a:ext cx="2902525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Cabinet </a:t>
            </a:r>
          </a:p>
          <a:p>
            <a:pPr algn="ctr"/>
            <a:r>
              <a:rPr lang="en-US" sz="2000" b="1" dirty="0" smtClean="0"/>
              <a:t>Prime minister </a:t>
            </a:r>
            <a:endParaRPr lang="en-US" sz="2000" b="1" dirty="0"/>
          </a:p>
        </p:txBody>
      </p:sp>
      <p:cxnSp>
        <p:nvCxnSpPr>
          <p:cNvPr id="27" name="Straight Arrow Connector 26"/>
          <p:cNvCxnSpPr>
            <a:stCxn id="9" idx="2"/>
          </p:cNvCxnSpPr>
          <p:nvPr/>
        </p:nvCxnSpPr>
        <p:spPr>
          <a:xfrm>
            <a:off x="7221681" y="1993105"/>
            <a:ext cx="0" cy="5214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302212" y="3922564"/>
            <a:ext cx="6494" cy="3737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42" idx="0"/>
          </p:cNvCxnSpPr>
          <p:nvPr/>
        </p:nvCxnSpPr>
        <p:spPr>
          <a:xfrm>
            <a:off x="1524000" y="3922564"/>
            <a:ext cx="0" cy="3446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5" idx="2"/>
          </p:cNvCxnSpPr>
          <p:nvPr/>
        </p:nvCxnSpPr>
        <p:spPr>
          <a:xfrm>
            <a:off x="2941057" y="3817657"/>
            <a:ext cx="0" cy="13639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09599" y="90007"/>
            <a:ext cx="814387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Current </a:t>
            </a:r>
            <a:r>
              <a:rPr lang="en-US" sz="2000" b="1" dirty="0"/>
              <a:t>Weather </a:t>
            </a:r>
            <a:r>
              <a:rPr lang="en-US" sz="2000" b="1" dirty="0" smtClean="0"/>
              <a:t>Warning Dissemination System </a:t>
            </a:r>
            <a:r>
              <a:rPr lang="en-US" sz="2000" b="1" dirty="0"/>
              <a:t>in Cambodia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867764" y="3152276"/>
            <a:ext cx="20963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12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www.cambobdiameteo.com</a:t>
            </a:r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12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www.dhrw-cam.org</a:t>
            </a:r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8087589" y="6248400"/>
            <a:ext cx="8763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24997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2" grpId="0" animBg="1"/>
      <p:bldP spid="35" grpId="0" animBg="1"/>
      <p:bldP spid="36" grpId="0"/>
      <p:bldP spid="42" grpId="0" animBg="1"/>
      <p:bldP spid="43" grpId="0" animBg="1"/>
      <p:bldP spid="44" grpId="0" animBg="1"/>
      <p:bldP spid="62" grpId="0" animBg="1"/>
      <p:bldP spid="63" grpId="0" animBg="1"/>
      <p:bldP spid="66" grpId="0" animBg="1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6858000" cy="1143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dirty="0" smtClean="0">
                <a:solidFill>
                  <a:srgbClr val="002060"/>
                </a:solidFill>
              </a:rPr>
              <a:t>Weather Warning (cont.)</a:t>
            </a:r>
          </a:p>
        </p:txBody>
      </p:sp>
      <p:sp>
        <p:nvSpPr>
          <p:cNvPr id="5" name="テキスト ボックス 18"/>
          <p:cNvSpPr txBox="1"/>
          <p:nvPr/>
        </p:nvSpPr>
        <p:spPr>
          <a:xfrm>
            <a:off x="1143000" y="5638800"/>
            <a:ext cx="4953000" cy="307777"/>
          </a:xfrm>
          <a:prstGeom prst="rect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Announcement letter are issued by 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Minister of  </a:t>
            </a:r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MOWRAM </a:t>
            </a:r>
          </a:p>
        </p:txBody>
      </p:sp>
      <p:pic>
        <p:nvPicPr>
          <p:cNvPr id="9" name="Content Placeholder 8" descr="https://cambo-fresh.com/wp-content/uploads/2019/01/rice_610.jpg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114800"/>
            <a:ext cx="1981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DELL\Desktop\25 12 2018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628899"/>
            <a:ext cx="1524000" cy="2924175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762000" y="14478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In 2016 Cambodia faced drought from January to April indirect impact of El Nino.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8153400" y="5792688"/>
            <a:ext cx="876300" cy="68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pic>
        <p:nvPicPr>
          <p:cNvPr id="3" name="Picture 2" descr="C:\Users\DELL\Desktop\៨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2590800"/>
            <a:ext cx="1676400" cy="1295400"/>
          </a:xfrm>
          <a:prstGeom prst="rect">
            <a:avLst/>
          </a:prstGeom>
          <a:noFill/>
        </p:spPr>
      </p:pic>
      <p:pic>
        <p:nvPicPr>
          <p:cNvPr id="1027" name="Picture 3" descr="C:\Users\DELL\Desktop\52188159_599795487132496_3828531111760232448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4191000"/>
            <a:ext cx="1676400" cy="1371600"/>
          </a:xfrm>
          <a:prstGeom prst="rect">
            <a:avLst/>
          </a:prstGeom>
          <a:noFill/>
        </p:spPr>
      </p:pic>
      <p:pic>
        <p:nvPicPr>
          <p:cNvPr id="4" name="Picture 2" descr="C:\Users\DELL\Desktop\50728462_2086687494955674_2309699958564978688_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2581275"/>
            <a:ext cx="1752599" cy="29718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590800"/>
            <a:ext cx="19335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06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5428</TotalTime>
  <Words>714</Words>
  <Application>Microsoft Office PowerPoint</Application>
  <PresentationFormat>On-screen Show (4:3)</PresentationFormat>
  <Paragraphs>130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Slipstream</vt:lpstr>
      <vt:lpstr>  The WMO SWFDP-Sea Regional Training Workshop  on Delivery of Warning Service. From 25 February to 01 Mach 2019, in Vientiane of Laos PDR.</vt:lpstr>
      <vt:lpstr>PowerPoint Presentation</vt:lpstr>
      <vt:lpstr>Biographical location &amp; Population </vt:lpstr>
      <vt:lpstr>PowerPoint Presentation</vt:lpstr>
      <vt:lpstr>PowerPoint Presentation</vt:lpstr>
      <vt:lpstr>Ministry of Water Resources And Meteorology (MOWRAM)</vt:lpstr>
      <vt:lpstr>PowerPoint Presentation</vt:lpstr>
      <vt:lpstr>PowerPoint Presentation</vt:lpstr>
      <vt:lpstr>Weather Warning (cont.)</vt:lpstr>
      <vt:lpstr>Weather Warning</vt:lpstr>
      <vt:lpstr>Challenges</vt:lpstr>
      <vt:lpstr>Pressure</vt:lpstr>
      <vt:lpstr>Gaps in warning</vt:lpstr>
      <vt:lpstr>Strategy improvement</vt:lpstr>
      <vt:lpstr>Conclusions.  </vt:lpstr>
      <vt:lpstr> </vt:lpstr>
      <vt:lpstr>PowerPoint Presentation</vt:lpstr>
      <vt:lpstr>PowerPoint Presentation</vt:lpstr>
      <vt:lpstr>PowerPoint Presentation</vt:lpstr>
      <vt:lpstr>PowerPoint Presentation</vt:lpstr>
      <vt:lpstr>guidance products by SWFDP-sea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4th MONSOON FORUM Cambodia  26 November, 2014 Phnom Penh, Cambodia</dc:title>
  <dc:creator>Phalla PEOU</dc:creator>
  <cp:lastModifiedBy>Dell</cp:lastModifiedBy>
  <cp:revision>673</cp:revision>
  <dcterms:created xsi:type="dcterms:W3CDTF">2014-11-24T13:31:53Z</dcterms:created>
  <dcterms:modified xsi:type="dcterms:W3CDTF">2019-02-25T02:54:19Z</dcterms:modified>
</cp:coreProperties>
</file>