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79" r:id="rId4"/>
    <p:sldId id="280" r:id="rId5"/>
    <p:sldId id="281" r:id="rId6"/>
    <p:sldId id="283" r:id="rId7"/>
    <p:sldId id="284" r:id="rId8"/>
    <p:sldId id="285" r:id="rId9"/>
    <p:sldId id="286" r:id="rId10"/>
    <p:sldId id="287" r:id="rId11"/>
    <p:sldId id="265" r:id="rId12"/>
    <p:sldId id="288" r:id="rId13"/>
    <p:sldId id="275" r:id="rId14"/>
    <p:sldId id="268"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06" autoAdjust="0"/>
    <p:restoredTop sz="94434" autoAdjust="0"/>
  </p:normalViewPr>
  <p:slideViewPr>
    <p:cSldViewPr snapToGrid="0">
      <p:cViewPr>
        <p:scale>
          <a:sx n="108" d="100"/>
          <a:sy n="108" d="100"/>
        </p:scale>
        <p:origin x="-7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8708A0B6-D29D-4CE6-A7A2-8549B582247F}" type="datetimeFigureOut">
              <a:rPr lang="fr-FR" smtClean="0"/>
              <a:t>19/10/2018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76C5A8-C4A2-4C9C-B5BF-ACAB9B9115D1}" type="slidenum">
              <a:rPr lang="fr-FR" smtClean="0"/>
              <a:t>‹#›</a:t>
            </a:fld>
            <a:endParaRPr lang="fr-FR"/>
          </a:p>
        </p:txBody>
      </p:sp>
    </p:spTree>
    <p:extLst>
      <p:ext uri="{BB962C8B-B14F-4D97-AF65-F5344CB8AC3E}">
        <p14:creationId xmlns:p14="http://schemas.microsoft.com/office/powerpoint/2010/main" val="2362263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708A0B6-D29D-4CE6-A7A2-8549B582247F}" type="datetimeFigureOut">
              <a:rPr lang="fr-FR" smtClean="0"/>
              <a:t>19/10/2018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76C5A8-C4A2-4C9C-B5BF-ACAB9B9115D1}" type="slidenum">
              <a:rPr lang="fr-FR" smtClean="0"/>
              <a:t>‹#›</a:t>
            </a:fld>
            <a:endParaRPr lang="fr-FR"/>
          </a:p>
        </p:txBody>
      </p:sp>
    </p:spTree>
    <p:extLst>
      <p:ext uri="{BB962C8B-B14F-4D97-AF65-F5344CB8AC3E}">
        <p14:creationId xmlns:p14="http://schemas.microsoft.com/office/powerpoint/2010/main" val="1327161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708A0B6-D29D-4CE6-A7A2-8549B582247F}" type="datetimeFigureOut">
              <a:rPr lang="fr-FR" smtClean="0"/>
              <a:t>19/10/2018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76C5A8-C4A2-4C9C-B5BF-ACAB9B9115D1}" type="slidenum">
              <a:rPr lang="fr-FR" smtClean="0"/>
              <a:t>‹#›</a:t>
            </a:fld>
            <a:endParaRPr lang="fr-FR"/>
          </a:p>
        </p:txBody>
      </p:sp>
    </p:spTree>
    <p:extLst>
      <p:ext uri="{BB962C8B-B14F-4D97-AF65-F5344CB8AC3E}">
        <p14:creationId xmlns:p14="http://schemas.microsoft.com/office/powerpoint/2010/main" val="1760713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708A0B6-D29D-4CE6-A7A2-8549B582247F}" type="datetimeFigureOut">
              <a:rPr lang="fr-FR" smtClean="0"/>
              <a:t>19/10/2018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76C5A8-C4A2-4C9C-B5BF-ACAB9B9115D1}" type="slidenum">
              <a:rPr lang="fr-FR" smtClean="0"/>
              <a:t>‹#›</a:t>
            </a:fld>
            <a:endParaRPr lang="fr-FR"/>
          </a:p>
        </p:txBody>
      </p:sp>
    </p:spTree>
    <p:extLst>
      <p:ext uri="{BB962C8B-B14F-4D97-AF65-F5344CB8AC3E}">
        <p14:creationId xmlns:p14="http://schemas.microsoft.com/office/powerpoint/2010/main" val="4033842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8708A0B6-D29D-4CE6-A7A2-8549B582247F}" type="datetimeFigureOut">
              <a:rPr lang="fr-FR" smtClean="0"/>
              <a:t>19/10/2018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76C5A8-C4A2-4C9C-B5BF-ACAB9B9115D1}" type="slidenum">
              <a:rPr lang="fr-FR" smtClean="0"/>
              <a:t>‹#›</a:t>
            </a:fld>
            <a:endParaRPr lang="fr-FR"/>
          </a:p>
        </p:txBody>
      </p:sp>
    </p:spTree>
    <p:extLst>
      <p:ext uri="{BB962C8B-B14F-4D97-AF65-F5344CB8AC3E}">
        <p14:creationId xmlns:p14="http://schemas.microsoft.com/office/powerpoint/2010/main" val="3599292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708A0B6-D29D-4CE6-A7A2-8549B582247F}" type="datetimeFigureOut">
              <a:rPr lang="fr-FR" smtClean="0"/>
              <a:t>19/10/2018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B76C5A8-C4A2-4C9C-B5BF-ACAB9B9115D1}" type="slidenum">
              <a:rPr lang="fr-FR" smtClean="0"/>
              <a:t>‹#›</a:t>
            </a:fld>
            <a:endParaRPr lang="fr-FR"/>
          </a:p>
        </p:txBody>
      </p:sp>
    </p:spTree>
    <p:extLst>
      <p:ext uri="{BB962C8B-B14F-4D97-AF65-F5344CB8AC3E}">
        <p14:creationId xmlns:p14="http://schemas.microsoft.com/office/powerpoint/2010/main" val="3157265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708A0B6-D29D-4CE6-A7A2-8549B582247F}" type="datetimeFigureOut">
              <a:rPr lang="fr-FR" smtClean="0"/>
              <a:t>19/10/2018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B76C5A8-C4A2-4C9C-B5BF-ACAB9B9115D1}" type="slidenum">
              <a:rPr lang="fr-FR" smtClean="0"/>
              <a:t>‹#›</a:t>
            </a:fld>
            <a:endParaRPr lang="fr-FR"/>
          </a:p>
        </p:txBody>
      </p:sp>
    </p:spTree>
    <p:extLst>
      <p:ext uri="{BB962C8B-B14F-4D97-AF65-F5344CB8AC3E}">
        <p14:creationId xmlns:p14="http://schemas.microsoft.com/office/powerpoint/2010/main" val="3776461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8708A0B6-D29D-4CE6-A7A2-8549B582247F}" type="datetimeFigureOut">
              <a:rPr lang="fr-FR" smtClean="0"/>
              <a:t>19/10/2018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B76C5A8-C4A2-4C9C-B5BF-ACAB9B9115D1}" type="slidenum">
              <a:rPr lang="fr-FR" smtClean="0"/>
              <a:t>‹#›</a:t>
            </a:fld>
            <a:endParaRPr lang="fr-FR"/>
          </a:p>
        </p:txBody>
      </p:sp>
    </p:spTree>
    <p:extLst>
      <p:ext uri="{BB962C8B-B14F-4D97-AF65-F5344CB8AC3E}">
        <p14:creationId xmlns:p14="http://schemas.microsoft.com/office/powerpoint/2010/main" val="3994266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708A0B6-D29D-4CE6-A7A2-8549B582247F}" type="datetimeFigureOut">
              <a:rPr lang="fr-FR" smtClean="0"/>
              <a:t>19/10/2018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B76C5A8-C4A2-4C9C-B5BF-ACAB9B9115D1}" type="slidenum">
              <a:rPr lang="fr-FR" smtClean="0"/>
              <a:t>‹#›</a:t>
            </a:fld>
            <a:endParaRPr lang="fr-FR"/>
          </a:p>
        </p:txBody>
      </p:sp>
    </p:spTree>
    <p:extLst>
      <p:ext uri="{BB962C8B-B14F-4D97-AF65-F5344CB8AC3E}">
        <p14:creationId xmlns:p14="http://schemas.microsoft.com/office/powerpoint/2010/main" val="2880584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708A0B6-D29D-4CE6-A7A2-8549B582247F}" type="datetimeFigureOut">
              <a:rPr lang="fr-FR" smtClean="0"/>
              <a:t>19/10/2018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B76C5A8-C4A2-4C9C-B5BF-ACAB9B9115D1}" type="slidenum">
              <a:rPr lang="fr-FR" smtClean="0"/>
              <a:t>‹#›</a:t>
            </a:fld>
            <a:endParaRPr lang="fr-FR"/>
          </a:p>
        </p:txBody>
      </p:sp>
    </p:spTree>
    <p:extLst>
      <p:ext uri="{BB962C8B-B14F-4D97-AF65-F5344CB8AC3E}">
        <p14:creationId xmlns:p14="http://schemas.microsoft.com/office/powerpoint/2010/main" val="2316479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708A0B6-D29D-4CE6-A7A2-8549B582247F}" type="datetimeFigureOut">
              <a:rPr lang="fr-FR" smtClean="0"/>
              <a:t>19/10/2018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B76C5A8-C4A2-4C9C-B5BF-ACAB9B9115D1}" type="slidenum">
              <a:rPr lang="fr-FR" smtClean="0"/>
              <a:t>‹#›</a:t>
            </a:fld>
            <a:endParaRPr lang="fr-FR"/>
          </a:p>
        </p:txBody>
      </p:sp>
    </p:spTree>
    <p:extLst>
      <p:ext uri="{BB962C8B-B14F-4D97-AF65-F5344CB8AC3E}">
        <p14:creationId xmlns:p14="http://schemas.microsoft.com/office/powerpoint/2010/main" val="486479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08A0B6-D29D-4CE6-A7A2-8549B582247F}" type="datetimeFigureOut">
              <a:rPr lang="fr-FR" smtClean="0"/>
              <a:t>19/10/2018</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76C5A8-C4A2-4C9C-B5BF-ACAB9B9115D1}" type="slidenum">
              <a:rPr lang="fr-FR" smtClean="0"/>
              <a:t>‹#›</a:t>
            </a:fld>
            <a:endParaRPr lang="fr-FR"/>
          </a:p>
        </p:txBody>
      </p:sp>
    </p:spTree>
    <p:extLst>
      <p:ext uri="{BB962C8B-B14F-4D97-AF65-F5344CB8AC3E}">
        <p14:creationId xmlns:p14="http://schemas.microsoft.com/office/powerpoint/2010/main" val="424887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664223" y="2500531"/>
            <a:ext cx="11050073" cy="830997"/>
          </a:xfrm>
          <a:prstGeom prst="rect">
            <a:avLst/>
          </a:prstGeom>
          <a:solidFill>
            <a:srgbClr val="00B0F0"/>
          </a:solidFill>
        </p:spPr>
        <p:txBody>
          <a:bodyPr wrap="square" rtlCol="0">
            <a:spAutoFit/>
          </a:bodyPr>
          <a:lstStyle/>
          <a:p>
            <a:pPr algn="just"/>
            <a:r>
              <a:rPr lang="fr-FR" sz="2400" b="1" dirty="0" smtClean="0">
                <a:latin typeface="Arial" panose="020B0604020202020204" pitchFamily="34" charset="0"/>
                <a:cs typeface="Arial" panose="020B0604020202020204" pitchFamily="34" charset="0"/>
              </a:rPr>
              <a:t>L’EXPERIENCE DE LA MAURITANIE EN MATIERE DE DIFFUSION DE L’INFORMATION  METEOROLOGIQUE ET CLIMATIQUE</a:t>
            </a:r>
            <a:endParaRPr lang="fr-FR" sz="2400" b="1" dirty="0">
              <a:latin typeface="Arial" panose="020B0604020202020204" pitchFamily="34" charset="0"/>
              <a:cs typeface="Arial" panose="020B0604020202020204" pitchFamily="34" charset="0"/>
            </a:endParaRPr>
          </a:p>
        </p:txBody>
      </p:sp>
      <p:sp>
        <p:nvSpPr>
          <p:cNvPr id="2" name="ZoneTexte 1"/>
          <p:cNvSpPr txBox="1"/>
          <p:nvPr/>
        </p:nvSpPr>
        <p:spPr>
          <a:xfrm>
            <a:off x="8024883" y="6237028"/>
            <a:ext cx="3848669" cy="369332"/>
          </a:xfrm>
          <a:prstGeom prst="rect">
            <a:avLst/>
          </a:prstGeom>
          <a:noFill/>
        </p:spPr>
        <p:txBody>
          <a:bodyPr wrap="square" rtlCol="0">
            <a:spAutoFit/>
          </a:bodyPr>
          <a:lstStyle/>
          <a:p>
            <a:r>
              <a:rPr lang="fr-FR" b="1" i="1" dirty="0" smtClean="0">
                <a:solidFill>
                  <a:srgbClr val="FF0000"/>
                </a:solidFill>
              </a:rPr>
              <a:t>Niamey, du 30 juillet au 02 août 2018</a:t>
            </a:r>
            <a:endParaRPr lang="fr-FR" b="1" i="1" dirty="0">
              <a:solidFill>
                <a:srgbClr val="FF0000"/>
              </a:solidFill>
            </a:endParaRPr>
          </a:p>
        </p:txBody>
      </p:sp>
      <p:sp>
        <p:nvSpPr>
          <p:cNvPr id="3" name="ZoneTexte 2"/>
          <p:cNvSpPr txBox="1"/>
          <p:nvPr/>
        </p:nvSpPr>
        <p:spPr>
          <a:xfrm>
            <a:off x="2565778" y="4929068"/>
            <a:ext cx="6728346" cy="523220"/>
          </a:xfrm>
          <a:prstGeom prst="rect">
            <a:avLst/>
          </a:prstGeom>
          <a:noFill/>
        </p:spPr>
        <p:txBody>
          <a:bodyPr wrap="square" rtlCol="0">
            <a:spAutoFit/>
          </a:bodyPr>
          <a:lstStyle/>
          <a:p>
            <a:r>
              <a:rPr lang="fr-FR" sz="2800" b="1" i="1" dirty="0" smtClean="0"/>
              <a:t>Présenté par :  COULIBALY Hamidou, ONM</a:t>
            </a:r>
            <a:endParaRPr lang="fr-FR" sz="2800" b="1" i="1" dirty="0"/>
          </a:p>
        </p:txBody>
      </p:sp>
    </p:spTree>
    <p:extLst>
      <p:ext uri="{BB962C8B-B14F-4D97-AF65-F5344CB8AC3E}">
        <p14:creationId xmlns:p14="http://schemas.microsoft.com/office/powerpoint/2010/main" val="1731372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7041" y="1512586"/>
            <a:ext cx="10972800" cy="3231654"/>
          </a:xfrm>
          <a:prstGeom prst="rect">
            <a:avLst/>
          </a:prstGeom>
        </p:spPr>
        <p:txBody>
          <a:bodyPr wrap="square">
            <a:spAutoFit/>
          </a:bodyPr>
          <a:lstStyle/>
          <a:p>
            <a:pPr algn="just"/>
            <a:r>
              <a:rPr lang="fr-FR" sz="2800" b="1" dirty="0"/>
              <a:t>La </a:t>
            </a:r>
            <a:r>
              <a:rPr lang="fr-FR" sz="2800" b="1" dirty="0" smtClean="0"/>
              <a:t>troisième étape </a:t>
            </a:r>
            <a:r>
              <a:rPr lang="fr-FR" sz="2800" b="1" dirty="0"/>
              <a:t>consisterai </a:t>
            </a:r>
            <a:r>
              <a:rPr lang="fr-FR" sz="2800" b="1" dirty="0" smtClean="0"/>
              <a:t>à un renforcement </a:t>
            </a:r>
            <a:r>
              <a:rPr lang="fr-FR" sz="2800" b="1" dirty="0"/>
              <a:t>des capacités de tous </a:t>
            </a:r>
            <a:r>
              <a:rPr lang="fr-FR" sz="2800" b="1" dirty="0" smtClean="0"/>
              <a:t>les </a:t>
            </a:r>
            <a:r>
              <a:rPr lang="fr-FR" sz="2800" b="1" dirty="0"/>
              <a:t>intermédiaires à l’utilisation de cet ouvrage et de procéder à une large vulgarisation pour une véritable compréhension de l’information </a:t>
            </a:r>
            <a:r>
              <a:rPr lang="fr-FR" sz="2800" b="1" dirty="0" smtClean="0"/>
              <a:t>climatique.</a:t>
            </a:r>
          </a:p>
          <a:p>
            <a:pPr algn="just"/>
            <a:endParaRPr lang="fr-FR" sz="800" b="1" dirty="0"/>
          </a:p>
          <a:p>
            <a:pPr algn="just"/>
            <a:r>
              <a:rPr lang="fr-FR" sz="2800" b="1" dirty="0" smtClean="0"/>
              <a:t> Ceci permettra aux  utilisateurs finaux de l’information climatique  </a:t>
            </a:r>
            <a:r>
              <a:rPr lang="fr-FR" sz="2800" b="1" dirty="0"/>
              <a:t>à prendre des meilleures décisions pour accroitre la résilience face aux effets du changement climatique et améliorer leurs conditions de vie.</a:t>
            </a:r>
          </a:p>
        </p:txBody>
      </p:sp>
      <p:sp>
        <p:nvSpPr>
          <p:cNvPr id="5" name="Titre 1"/>
          <p:cNvSpPr>
            <a:spLocks noGrp="1"/>
          </p:cNvSpPr>
          <p:nvPr>
            <p:ph type="title"/>
          </p:nvPr>
        </p:nvSpPr>
        <p:spPr>
          <a:xfrm>
            <a:off x="487041" y="100788"/>
            <a:ext cx="10972800" cy="676274"/>
          </a:xfrm>
          <a:solidFill>
            <a:srgbClr val="00B0F0"/>
          </a:solidFill>
        </p:spPr>
        <p:txBody>
          <a:bodyPr>
            <a:normAutofit fontScale="90000"/>
          </a:bodyPr>
          <a:lstStyle/>
          <a:p>
            <a:pPr algn="ctr"/>
            <a:r>
              <a:rPr lang="fr-FR" sz="3600" b="1" dirty="0" smtClean="0"/>
              <a:t>VERS UN LEXIQUE DES MOTS ET DES TERMES METEO (SUITE)</a:t>
            </a:r>
            <a:endParaRPr lang="fr-FR" sz="3600" dirty="0"/>
          </a:p>
        </p:txBody>
      </p:sp>
    </p:spTree>
    <p:extLst>
      <p:ext uri="{BB962C8B-B14F-4D97-AF65-F5344CB8AC3E}">
        <p14:creationId xmlns:p14="http://schemas.microsoft.com/office/powerpoint/2010/main" val="12405376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1221870" y="1274774"/>
            <a:ext cx="4069725"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latin typeface="Arial" panose="020B0604020202020204" pitchFamily="34" charset="0"/>
                <a:cs typeface="Arial" panose="020B0604020202020204" pitchFamily="34" charset="0"/>
              </a:rPr>
              <a:t>PAYS NIV1</a:t>
            </a:r>
            <a:endParaRPr lang="fr-FR" sz="2800" b="1" dirty="0">
              <a:latin typeface="Arial" panose="020B0604020202020204" pitchFamily="34" charset="0"/>
              <a:cs typeface="Arial" panose="020B0604020202020204" pitchFamily="34" charset="0"/>
            </a:endParaRPr>
          </a:p>
        </p:txBody>
      </p:sp>
      <p:sp>
        <p:nvSpPr>
          <p:cNvPr id="8" name="ZoneTexte 7"/>
          <p:cNvSpPr txBox="1"/>
          <p:nvPr/>
        </p:nvSpPr>
        <p:spPr>
          <a:xfrm>
            <a:off x="1283052" y="2692741"/>
            <a:ext cx="4069725"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latin typeface="Arial" panose="020B0604020202020204" pitchFamily="34" charset="0"/>
                <a:cs typeface="Arial" panose="020B0604020202020204" pitchFamily="34" charset="0"/>
              </a:rPr>
              <a:t>REGIONS NIV2</a:t>
            </a:r>
            <a:endParaRPr lang="fr-FR" sz="2800" b="1" dirty="0">
              <a:latin typeface="Arial" panose="020B0604020202020204" pitchFamily="34" charset="0"/>
              <a:cs typeface="Arial" panose="020B0604020202020204" pitchFamily="34" charset="0"/>
            </a:endParaRPr>
          </a:p>
        </p:txBody>
      </p:sp>
      <p:sp>
        <p:nvSpPr>
          <p:cNvPr id="9" name="ZoneTexte 8"/>
          <p:cNvSpPr txBox="1"/>
          <p:nvPr/>
        </p:nvSpPr>
        <p:spPr>
          <a:xfrm>
            <a:off x="1283051" y="4181544"/>
            <a:ext cx="4069725"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latin typeface="Arial" panose="020B0604020202020204" pitchFamily="34" charset="0"/>
                <a:cs typeface="Arial" panose="020B0604020202020204" pitchFamily="34" charset="0"/>
              </a:rPr>
              <a:t>DEPARTEMENTS NIV3</a:t>
            </a:r>
            <a:endParaRPr lang="fr-FR" sz="2800" b="1" dirty="0">
              <a:latin typeface="Arial" panose="020B0604020202020204" pitchFamily="34" charset="0"/>
              <a:cs typeface="Arial" panose="020B0604020202020204" pitchFamily="34" charset="0"/>
            </a:endParaRPr>
          </a:p>
        </p:txBody>
      </p:sp>
      <p:sp>
        <p:nvSpPr>
          <p:cNvPr id="10" name="ZoneTexte 9"/>
          <p:cNvSpPr txBox="1"/>
          <p:nvPr/>
        </p:nvSpPr>
        <p:spPr>
          <a:xfrm>
            <a:off x="1316857" y="5828066"/>
            <a:ext cx="4069725"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latin typeface="Arial" panose="020B0604020202020204" pitchFamily="34" charset="0"/>
                <a:cs typeface="Arial" panose="020B0604020202020204" pitchFamily="34" charset="0"/>
              </a:rPr>
              <a:t>VILLAGES NIV4</a:t>
            </a:r>
            <a:endParaRPr lang="fr-FR" sz="2800" b="1" dirty="0">
              <a:latin typeface="Arial" panose="020B0604020202020204" pitchFamily="34" charset="0"/>
              <a:cs typeface="Arial" panose="020B0604020202020204" pitchFamily="34" charset="0"/>
            </a:endParaRPr>
          </a:p>
        </p:txBody>
      </p:sp>
      <p:sp>
        <p:nvSpPr>
          <p:cNvPr id="16" name="Flèche vers le haut 15"/>
          <p:cNvSpPr/>
          <p:nvPr/>
        </p:nvSpPr>
        <p:spPr>
          <a:xfrm>
            <a:off x="128785" y="1274774"/>
            <a:ext cx="1120462" cy="507651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399245" y="384551"/>
            <a:ext cx="11114468" cy="461665"/>
          </a:xfrm>
          <a:prstGeom prst="rect">
            <a:avLst/>
          </a:prstGeom>
          <a:solidFill>
            <a:srgbClr val="00B0F0"/>
          </a:solidFill>
        </p:spPr>
        <p:txBody>
          <a:bodyPr wrap="square" rtlCol="0">
            <a:spAutoFit/>
          </a:bodyPr>
          <a:lstStyle/>
          <a:p>
            <a:pPr algn="ctr"/>
            <a:r>
              <a:rPr lang="fr-FR" sz="2400" b="1" dirty="0" smtClean="0">
                <a:latin typeface="Arial" panose="020B0604020202020204" pitchFamily="34" charset="0"/>
                <a:cs typeface="Arial" panose="020B0604020202020204" pitchFamily="34" charset="0"/>
              </a:rPr>
              <a:t>PROCESSUS DE REMONTEE DES INFORMATIONS ET DES DONNEES </a:t>
            </a:r>
            <a:endParaRPr lang="fr-FR" sz="2400" b="1" dirty="0">
              <a:latin typeface="Arial" panose="020B0604020202020204" pitchFamily="34" charset="0"/>
              <a:cs typeface="Arial" panose="020B0604020202020204" pitchFamily="34" charset="0"/>
            </a:endParaRPr>
          </a:p>
        </p:txBody>
      </p:sp>
      <p:sp>
        <p:nvSpPr>
          <p:cNvPr id="23" name="ZoneTexte 22"/>
          <p:cNvSpPr txBox="1"/>
          <p:nvPr/>
        </p:nvSpPr>
        <p:spPr>
          <a:xfrm>
            <a:off x="5386582" y="5855605"/>
            <a:ext cx="6737808" cy="646331"/>
          </a:xfrm>
          <a:prstGeom prst="rect">
            <a:avLst/>
          </a:prstGeom>
          <a:noFill/>
        </p:spPr>
        <p:txBody>
          <a:bodyPr wrap="square" rtlCol="0">
            <a:spAutoFit/>
          </a:bodyPr>
          <a:lstStyle/>
          <a:p>
            <a:pPr algn="ctr"/>
            <a:r>
              <a:rPr lang="fr-FR" b="1" dirty="0" smtClean="0">
                <a:solidFill>
                  <a:srgbClr val="FF0000"/>
                </a:solidFill>
                <a:latin typeface="Arial" panose="020B0604020202020204" pitchFamily="34" charset="0"/>
                <a:cs typeface="Arial" panose="020B0604020202020204" pitchFamily="34" charset="0"/>
              </a:rPr>
              <a:t> </a:t>
            </a:r>
            <a:r>
              <a:rPr lang="fr-FR" b="1" dirty="0" smtClean="0">
                <a:solidFill>
                  <a:srgbClr val="00B0F0"/>
                </a:solidFill>
                <a:latin typeface="Arial" panose="020B0604020202020204" pitchFamily="34" charset="0"/>
                <a:cs typeface="Arial" panose="020B0604020202020204" pitchFamily="34" charset="0"/>
              </a:rPr>
              <a:t>AVB+POINTS FOCAUX :Situation quotidienne, </a:t>
            </a:r>
          </a:p>
          <a:p>
            <a:pPr algn="ctr"/>
            <a:r>
              <a:rPr lang="fr-FR" b="1" dirty="0">
                <a:solidFill>
                  <a:srgbClr val="00B0F0"/>
                </a:solidFill>
                <a:latin typeface="Arial" panose="020B0604020202020204" pitchFamily="34" charset="0"/>
                <a:cs typeface="Arial" panose="020B0604020202020204" pitchFamily="34" charset="0"/>
              </a:rPr>
              <a:t> </a:t>
            </a:r>
            <a:r>
              <a:rPr lang="fr-FR" b="1" dirty="0" smtClean="0">
                <a:solidFill>
                  <a:srgbClr val="00B0F0"/>
                </a:solidFill>
                <a:latin typeface="Arial" panose="020B0604020202020204" pitchFamily="34" charset="0"/>
                <a:cs typeface="Arial" panose="020B0604020202020204" pitchFamily="34" charset="0"/>
              </a:rPr>
              <a:t>                  hebdomadaire et décadaire</a:t>
            </a:r>
            <a:endParaRPr lang="fr-FR" b="1" dirty="0">
              <a:solidFill>
                <a:srgbClr val="00B0F0"/>
              </a:solidFill>
              <a:latin typeface="Arial" panose="020B0604020202020204" pitchFamily="34" charset="0"/>
              <a:cs typeface="Arial" panose="020B0604020202020204" pitchFamily="34" charset="0"/>
            </a:endParaRPr>
          </a:p>
        </p:txBody>
      </p:sp>
      <p:sp>
        <p:nvSpPr>
          <p:cNvPr id="19" name="ZoneTexte 18"/>
          <p:cNvSpPr txBox="1"/>
          <p:nvPr/>
        </p:nvSpPr>
        <p:spPr>
          <a:xfrm>
            <a:off x="5705340" y="4217251"/>
            <a:ext cx="6159325" cy="646331"/>
          </a:xfrm>
          <a:prstGeom prst="rect">
            <a:avLst/>
          </a:prstGeom>
          <a:noFill/>
        </p:spPr>
        <p:txBody>
          <a:bodyPr wrap="square" rtlCol="0">
            <a:spAutoFit/>
          </a:bodyPr>
          <a:lstStyle>
            <a:defPPr>
              <a:defRPr lang="fr-FR"/>
            </a:defPPr>
            <a:lvl1pPr algn="ctr">
              <a:defRPr b="1">
                <a:solidFill>
                  <a:srgbClr val="FF0000"/>
                </a:solidFill>
                <a:latin typeface="Arial" panose="020B0604020202020204" pitchFamily="34" charset="0"/>
                <a:cs typeface="Arial" panose="020B0604020202020204" pitchFamily="34" charset="0"/>
              </a:defRPr>
            </a:lvl1pPr>
          </a:lstStyle>
          <a:p>
            <a:r>
              <a:rPr lang="fr-FR" dirty="0">
                <a:solidFill>
                  <a:srgbClr val="00B0F0"/>
                </a:solidFill>
              </a:rPr>
              <a:t> Inspections départementales : 1er niveau de concentration  </a:t>
            </a:r>
          </a:p>
        </p:txBody>
      </p:sp>
      <p:sp>
        <p:nvSpPr>
          <p:cNvPr id="20" name="ZoneTexte 19"/>
          <p:cNvSpPr txBox="1"/>
          <p:nvPr/>
        </p:nvSpPr>
        <p:spPr>
          <a:xfrm>
            <a:off x="5497131" y="2704579"/>
            <a:ext cx="6159325" cy="646331"/>
          </a:xfrm>
          <a:prstGeom prst="rect">
            <a:avLst/>
          </a:prstGeom>
          <a:noFill/>
        </p:spPr>
        <p:txBody>
          <a:bodyPr wrap="square" rtlCol="0">
            <a:spAutoFit/>
          </a:bodyPr>
          <a:lstStyle>
            <a:defPPr>
              <a:defRPr lang="fr-FR"/>
            </a:defPPr>
            <a:lvl1pPr algn="ctr">
              <a:defRPr b="1">
                <a:solidFill>
                  <a:srgbClr val="FF0000"/>
                </a:solidFill>
                <a:latin typeface="Arial" panose="020B0604020202020204" pitchFamily="34" charset="0"/>
                <a:cs typeface="Arial" panose="020B0604020202020204" pitchFamily="34" charset="0"/>
              </a:defRPr>
            </a:lvl1pPr>
          </a:lstStyle>
          <a:p>
            <a:r>
              <a:rPr lang="fr-FR" dirty="0" smtClean="0">
                <a:solidFill>
                  <a:srgbClr val="00B0F0"/>
                </a:solidFill>
              </a:rPr>
              <a:t>Délégations régionales : 2eme niveau de concentration</a:t>
            </a:r>
            <a:endParaRPr lang="fr-FR" dirty="0">
              <a:solidFill>
                <a:srgbClr val="00B0F0"/>
              </a:solidFill>
            </a:endParaRPr>
          </a:p>
        </p:txBody>
      </p:sp>
      <p:sp>
        <p:nvSpPr>
          <p:cNvPr id="28" name="ZoneTexte 27"/>
          <p:cNvSpPr txBox="1"/>
          <p:nvPr/>
        </p:nvSpPr>
        <p:spPr>
          <a:xfrm>
            <a:off x="5136523" y="1353507"/>
            <a:ext cx="6159325" cy="646331"/>
          </a:xfrm>
          <a:prstGeom prst="rect">
            <a:avLst/>
          </a:prstGeom>
          <a:noFill/>
        </p:spPr>
        <p:txBody>
          <a:bodyPr wrap="square" rtlCol="0">
            <a:spAutoFit/>
          </a:bodyPr>
          <a:lstStyle>
            <a:defPPr>
              <a:defRPr lang="fr-FR"/>
            </a:defPPr>
            <a:lvl1pPr algn="ctr">
              <a:defRPr b="1">
                <a:solidFill>
                  <a:srgbClr val="FF0000"/>
                </a:solidFill>
                <a:latin typeface="Arial" panose="020B0604020202020204" pitchFamily="34" charset="0"/>
                <a:cs typeface="Arial" panose="020B0604020202020204" pitchFamily="34" charset="0"/>
              </a:defRPr>
            </a:lvl1pPr>
          </a:lstStyle>
          <a:p>
            <a:r>
              <a:rPr lang="fr-FR" dirty="0">
                <a:solidFill>
                  <a:srgbClr val="00B0F0"/>
                </a:solidFill>
              </a:rPr>
              <a:t> </a:t>
            </a:r>
            <a:r>
              <a:rPr lang="fr-FR" dirty="0" smtClean="0">
                <a:solidFill>
                  <a:srgbClr val="00B0F0"/>
                </a:solidFill>
              </a:rPr>
              <a:t>  Niveau central : 3eme et dernier niveau de concentration</a:t>
            </a:r>
            <a:endParaRPr lang="fr-FR" dirty="0">
              <a:solidFill>
                <a:srgbClr val="00B0F0"/>
              </a:solidFill>
            </a:endParaRPr>
          </a:p>
        </p:txBody>
      </p:sp>
      <p:sp>
        <p:nvSpPr>
          <p:cNvPr id="3" name="Flèche vers le haut 2"/>
          <p:cNvSpPr/>
          <p:nvPr/>
        </p:nvSpPr>
        <p:spPr>
          <a:xfrm>
            <a:off x="8718997" y="4863582"/>
            <a:ext cx="515155" cy="96448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Flèche vers le haut 28"/>
          <p:cNvSpPr/>
          <p:nvPr/>
        </p:nvSpPr>
        <p:spPr>
          <a:xfrm>
            <a:off x="8718996" y="3225228"/>
            <a:ext cx="515155" cy="96448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Flèche vers le haut 29"/>
          <p:cNvSpPr/>
          <p:nvPr/>
        </p:nvSpPr>
        <p:spPr>
          <a:xfrm>
            <a:off x="8663716" y="1764733"/>
            <a:ext cx="515155" cy="96448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Virage 3"/>
          <p:cNvSpPr/>
          <p:nvPr/>
        </p:nvSpPr>
        <p:spPr>
          <a:xfrm>
            <a:off x="5439165" y="1453834"/>
            <a:ext cx="569897" cy="4736169"/>
          </a:xfrm>
          <a:prstGeom prst="ben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5" name="Virage 4"/>
          <p:cNvSpPr/>
          <p:nvPr/>
        </p:nvSpPr>
        <p:spPr>
          <a:xfrm>
            <a:off x="5863635" y="1656774"/>
            <a:ext cx="585993" cy="2766482"/>
          </a:xfrm>
          <a:prstGeom prst="ben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1" name="Virage 10"/>
          <p:cNvSpPr/>
          <p:nvPr/>
        </p:nvSpPr>
        <p:spPr>
          <a:xfrm>
            <a:off x="6546739" y="1712556"/>
            <a:ext cx="476518" cy="964484"/>
          </a:xfrm>
          <a:prstGeom prst="ben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11141313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1221870" y="1274774"/>
            <a:ext cx="4069725"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cap="all" dirty="0" smtClean="0">
                <a:latin typeface="Arial" panose="020B0604020202020204" pitchFamily="34" charset="0"/>
                <a:cs typeface="Arial" panose="020B0604020202020204" pitchFamily="34" charset="0"/>
              </a:rPr>
              <a:t>Country: </a:t>
            </a:r>
            <a:r>
              <a:rPr lang="fr-FR" sz="2800" b="1" cap="all" dirty="0" err="1" smtClean="0">
                <a:latin typeface="Arial" panose="020B0604020202020204" pitchFamily="34" charset="0"/>
                <a:cs typeface="Arial" panose="020B0604020202020204" pitchFamily="34" charset="0"/>
              </a:rPr>
              <a:t>Level</a:t>
            </a:r>
            <a:r>
              <a:rPr lang="fr-FR" sz="2800" b="1" cap="all" dirty="0" smtClean="0">
                <a:latin typeface="Arial" panose="020B0604020202020204" pitchFamily="34" charset="0"/>
                <a:cs typeface="Arial" panose="020B0604020202020204" pitchFamily="34" charset="0"/>
              </a:rPr>
              <a:t> 1</a:t>
            </a:r>
            <a:endParaRPr lang="fr-FR" sz="2800" b="1" cap="all" dirty="0">
              <a:latin typeface="Arial" panose="020B0604020202020204" pitchFamily="34" charset="0"/>
              <a:cs typeface="Arial" panose="020B0604020202020204" pitchFamily="34" charset="0"/>
            </a:endParaRPr>
          </a:p>
        </p:txBody>
      </p:sp>
      <p:sp>
        <p:nvSpPr>
          <p:cNvPr id="8" name="ZoneTexte 7"/>
          <p:cNvSpPr txBox="1"/>
          <p:nvPr/>
        </p:nvSpPr>
        <p:spPr>
          <a:xfrm>
            <a:off x="1283052" y="2692741"/>
            <a:ext cx="4069725"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latin typeface="Arial" panose="020B0604020202020204" pitchFamily="34" charset="0"/>
                <a:cs typeface="Arial" panose="020B0604020202020204" pitchFamily="34" charset="0"/>
              </a:rPr>
              <a:t>REGIONS: </a:t>
            </a:r>
            <a:r>
              <a:rPr lang="fr-FR" sz="2800" b="1" dirty="0" err="1" smtClean="0">
                <a:latin typeface="Arial" panose="020B0604020202020204" pitchFamily="34" charset="0"/>
                <a:cs typeface="Arial" panose="020B0604020202020204" pitchFamily="34" charset="0"/>
              </a:rPr>
              <a:t>LEVEL</a:t>
            </a:r>
            <a:r>
              <a:rPr lang="fr-FR" sz="2800" b="1" dirty="0" smtClean="0">
                <a:latin typeface="Arial" panose="020B0604020202020204" pitchFamily="34" charset="0"/>
                <a:cs typeface="Arial" panose="020B0604020202020204" pitchFamily="34" charset="0"/>
              </a:rPr>
              <a:t> 2</a:t>
            </a:r>
            <a:endParaRPr lang="fr-FR" sz="2800" b="1" dirty="0">
              <a:latin typeface="Arial" panose="020B0604020202020204" pitchFamily="34" charset="0"/>
              <a:cs typeface="Arial" panose="020B0604020202020204" pitchFamily="34" charset="0"/>
            </a:endParaRPr>
          </a:p>
        </p:txBody>
      </p:sp>
      <p:sp>
        <p:nvSpPr>
          <p:cNvPr id="9" name="ZoneTexte 8"/>
          <p:cNvSpPr txBox="1"/>
          <p:nvPr/>
        </p:nvSpPr>
        <p:spPr>
          <a:xfrm>
            <a:off x="1283051" y="4181544"/>
            <a:ext cx="4069725" cy="95410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latin typeface="Arial" panose="020B0604020202020204" pitchFamily="34" charset="0"/>
                <a:cs typeface="Arial" panose="020B0604020202020204" pitchFamily="34" charset="0"/>
              </a:rPr>
              <a:t>DEPARTEMENTS: </a:t>
            </a:r>
            <a:r>
              <a:rPr lang="fr-FR" sz="2800" b="1" dirty="0" err="1" smtClean="0">
                <a:latin typeface="Arial" panose="020B0604020202020204" pitchFamily="34" charset="0"/>
                <a:cs typeface="Arial" panose="020B0604020202020204" pitchFamily="34" charset="0"/>
              </a:rPr>
              <a:t>LEVEL</a:t>
            </a:r>
            <a:r>
              <a:rPr lang="fr-FR" sz="2800" b="1" dirty="0" smtClean="0">
                <a:latin typeface="Arial" panose="020B0604020202020204" pitchFamily="34" charset="0"/>
                <a:cs typeface="Arial" panose="020B0604020202020204" pitchFamily="34" charset="0"/>
              </a:rPr>
              <a:t> 3</a:t>
            </a:r>
            <a:endParaRPr lang="fr-FR" sz="2800" b="1" dirty="0">
              <a:latin typeface="Arial" panose="020B0604020202020204" pitchFamily="34" charset="0"/>
              <a:cs typeface="Arial" panose="020B0604020202020204" pitchFamily="34" charset="0"/>
            </a:endParaRPr>
          </a:p>
        </p:txBody>
      </p:sp>
      <p:sp>
        <p:nvSpPr>
          <p:cNvPr id="10" name="ZoneTexte 9"/>
          <p:cNvSpPr txBox="1"/>
          <p:nvPr/>
        </p:nvSpPr>
        <p:spPr>
          <a:xfrm>
            <a:off x="1066798" y="5828066"/>
            <a:ext cx="4069725"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latin typeface="Arial" panose="020B0604020202020204" pitchFamily="34" charset="0"/>
                <a:cs typeface="Arial" panose="020B0604020202020204" pitchFamily="34" charset="0"/>
              </a:rPr>
              <a:t>VILLAGES: </a:t>
            </a:r>
            <a:r>
              <a:rPr lang="fr-FR" sz="2800" b="1" dirty="0" err="1" smtClean="0">
                <a:latin typeface="Arial" panose="020B0604020202020204" pitchFamily="34" charset="0"/>
                <a:cs typeface="Arial" panose="020B0604020202020204" pitchFamily="34" charset="0"/>
              </a:rPr>
              <a:t>LEVEL</a:t>
            </a:r>
            <a:r>
              <a:rPr lang="fr-FR" sz="2800" b="1" dirty="0" smtClean="0">
                <a:latin typeface="Arial" panose="020B0604020202020204" pitchFamily="34" charset="0"/>
                <a:cs typeface="Arial" panose="020B0604020202020204" pitchFamily="34" charset="0"/>
              </a:rPr>
              <a:t> 4</a:t>
            </a:r>
            <a:endParaRPr lang="fr-FR" sz="2800" b="1" dirty="0">
              <a:latin typeface="Arial" panose="020B0604020202020204" pitchFamily="34" charset="0"/>
              <a:cs typeface="Arial" panose="020B0604020202020204" pitchFamily="34" charset="0"/>
            </a:endParaRPr>
          </a:p>
        </p:txBody>
      </p:sp>
      <p:sp>
        <p:nvSpPr>
          <p:cNvPr id="16" name="Flèche vers le haut 15"/>
          <p:cNvSpPr/>
          <p:nvPr/>
        </p:nvSpPr>
        <p:spPr>
          <a:xfrm>
            <a:off x="128785" y="1274774"/>
            <a:ext cx="1120462" cy="507651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399245" y="384551"/>
            <a:ext cx="11114468" cy="461665"/>
          </a:xfrm>
          <a:prstGeom prst="rect">
            <a:avLst/>
          </a:prstGeom>
          <a:solidFill>
            <a:srgbClr val="00B0F0"/>
          </a:solidFill>
        </p:spPr>
        <p:txBody>
          <a:bodyPr wrap="square" rtlCol="0">
            <a:spAutoFit/>
          </a:bodyPr>
          <a:lstStyle/>
          <a:p>
            <a:pPr algn="ctr"/>
            <a:r>
              <a:rPr lang="en-US" sz="2400" b="1" dirty="0">
                <a:latin typeface="Arial" panose="020B0604020202020204" pitchFamily="34" charset="0"/>
                <a:cs typeface="Arial" panose="020B0604020202020204" pitchFamily="34" charset="0"/>
              </a:rPr>
              <a:t>PROCESS FOR UPGRADING INFORMATION AND DATA</a:t>
            </a:r>
            <a:endParaRPr lang="fr-FR" sz="2400" b="1" dirty="0">
              <a:latin typeface="Arial" panose="020B0604020202020204" pitchFamily="34" charset="0"/>
              <a:cs typeface="Arial" panose="020B0604020202020204" pitchFamily="34" charset="0"/>
            </a:endParaRPr>
          </a:p>
        </p:txBody>
      </p:sp>
      <p:sp>
        <p:nvSpPr>
          <p:cNvPr id="23" name="ZoneTexte 22"/>
          <p:cNvSpPr txBox="1"/>
          <p:nvPr/>
        </p:nvSpPr>
        <p:spPr>
          <a:xfrm>
            <a:off x="5386582" y="5855605"/>
            <a:ext cx="6737808" cy="646331"/>
          </a:xfrm>
          <a:prstGeom prst="rect">
            <a:avLst/>
          </a:prstGeom>
          <a:noFill/>
        </p:spPr>
        <p:txBody>
          <a:bodyPr wrap="square" rtlCol="0">
            <a:spAutoFit/>
          </a:bodyPr>
          <a:lstStyle/>
          <a:p>
            <a:pPr algn="ctr"/>
            <a:r>
              <a:rPr lang="fr-FR" b="1" dirty="0" smtClean="0">
                <a:solidFill>
                  <a:srgbClr val="FF0000"/>
                </a:solidFill>
                <a:latin typeface="Arial" panose="020B0604020202020204" pitchFamily="34" charset="0"/>
                <a:cs typeface="Arial" panose="020B0604020202020204" pitchFamily="34" charset="0"/>
              </a:rPr>
              <a:t> </a:t>
            </a:r>
            <a:r>
              <a:rPr lang="en-US" b="1" dirty="0" err="1">
                <a:solidFill>
                  <a:srgbClr val="00B0F0"/>
                </a:solidFill>
                <a:latin typeface="Arial" panose="020B0604020202020204" pitchFamily="34" charset="0"/>
                <a:cs typeface="Arial" panose="020B0604020202020204" pitchFamily="34" charset="0"/>
              </a:rPr>
              <a:t>AVB</a:t>
            </a:r>
            <a:r>
              <a:rPr lang="en-US" b="1" dirty="0">
                <a:solidFill>
                  <a:srgbClr val="00B0F0"/>
                </a:solidFill>
                <a:latin typeface="Arial" panose="020B0604020202020204" pitchFamily="34" charset="0"/>
                <a:cs typeface="Arial" panose="020B0604020202020204" pitchFamily="34" charset="0"/>
              </a:rPr>
              <a:t> + FOCAL POINTS: Daily situation,</a:t>
            </a:r>
          </a:p>
          <a:p>
            <a:pPr algn="ctr"/>
            <a:r>
              <a:rPr lang="en-US" b="1" dirty="0">
                <a:solidFill>
                  <a:srgbClr val="00B0F0"/>
                </a:solidFill>
                <a:latin typeface="Arial" panose="020B0604020202020204" pitchFamily="34" charset="0"/>
                <a:cs typeface="Arial" panose="020B0604020202020204" pitchFamily="34" charset="0"/>
              </a:rPr>
              <a:t>                    weekly and 10 days</a:t>
            </a:r>
            <a:endParaRPr lang="fr-FR" b="1" dirty="0">
              <a:solidFill>
                <a:srgbClr val="00B0F0"/>
              </a:solidFill>
              <a:latin typeface="Arial" panose="020B0604020202020204" pitchFamily="34" charset="0"/>
              <a:cs typeface="Arial" panose="020B0604020202020204" pitchFamily="34" charset="0"/>
            </a:endParaRPr>
          </a:p>
        </p:txBody>
      </p:sp>
      <p:sp>
        <p:nvSpPr>
          <p:cNvPr id="19" name="ZoneTexte 18"/>
          <p:cNvSpPr txBox="1"/>
          <p:nvPr/>
        </p:nvSpPr>
        <p:spPr>
          <a:xfrm>
            <a:off x="5705340" y="4217251"/>
            <a:ext cx="6159325" cy="369332"/>
          </a:xfrm>
          <a:prstGeom prst="rect">
            <a:avLst/>
          </a:prstGeom>
          <a:noFill/>
        </p:spPr>
        <p:txBody>
          <a:bodyPr wrap="square" rtlCol="0">
            <a:spAutoFit/>
          </a:bodyPr>
          <a:lstStyle>
            <a:defPPr>
              <a:defRPr lang="fr-FR"/>
            </a:defPPr>
            <a:lvl1pPr algn="ctr">
              <a:defRPr b="1">
                <a:solidFill>
                  <a:srgbClr val="FF0000"/>
                </a:solidFill>
                <a:latin typeface="Arial" panose="020B0604020202020204" pitchFamily="34" charset="0"/>
                <a:cs typeface="Arial" panose="020B0604020202020204" pitchFamily="34" charset="0"/>
              </a:defRPr>
            </a:lvl1pPr>
          </a:lstStyle>
          <a:p>
            <a:r>
              <a:rPr lang="en-US" dirty="0">
                <a:solidFill>
                  <a:srgbClr val="00B0F0"/>
                </a:solidFill>
              </a:rPr>
              <a:t>Departmental Inspections: 1st level of concentration</a:t>
            </a:r>
            <a:endParaRPr lang="fr-FR" dirty="0">
              <a:solidFill>
                <a:srgbClr val="00B0F0"/>
              </a:solidFill>
            </a:endParaRPr>
          </a:p>
        </p:txBody>
      </p:sp>
      <p:sp>
        <p:nvSpPr>
          <p:cNvPr id="20" name="ZoneTexte 19"/>
          <p:cNvSpPr txBox="1"/>
          <p:nvPr/>
        </p:nvSpPr>
        <p:spPr>
          <a:xfrm>
            <a:off x="5497131" y="2704579"/>
            <a:ext cx="6159325" cy="369332"/>
          </a:xfrm>
          <a:prstGeom prst="rect">
            <a:avLst/>
          </a:prstGeom>
          <a:noFill/>
        </p:spPr>
        <p:txBody>
          <a:bodyPr wrap="square" rtlCol="0">
            <a:spAutoFit/>
          </a:bodyPr>
          <a:lstStyle>
            <a:defPPr>
              <a:defRPr lang="fr-FR"/>
            </a:defPPr>
            <a:lvl1pPr algn="ctr">
              <a:defRPr b="1">
                <a:solidFill>
                  <a:srgbClr val="FF0000"/>
                </a:solidFill>
                <a:latin typeface="Arial" panose="020B0604020202020204" pitchFamily="34" charset="0"/>
                <a:cs typeface="Arial" panose="020B0604020202020204" pitchFamily="34" charset="0"/>
              </a:defRPr>
            </a:lvl1pPr>
          </a:lstStyle>
          <a:p>
            <a:r>
              <a:rPr lang="en-US" dirty="0">
                <a:solidFill>
                  <a:srgbClr val="00B0F0"/>
                </a:solidFill>
              </a:rPr>
              <a:t>Regional delegations: 2nd level of concentration</a:t>
            </a:r>
            <a:endParaRPr lang="fr-FR" dirty="0">
              <a:solidFill>
                <a:srgbClr val="00B0F0"/>
              </a:solidFill>
            </a:endParaRPr>
          </a:p>
        </p:txBody>
      </p:sp>
      <p:sp>
        <p:nvSpPr>
          <p:cNvPr id="28" name="ZoneTexte 27"/>
          <p:cNvSpPr txBox="1"/>
          <p:nvPr/>
        </p:nvSpPr>
        <p:spPr>
          <a:xfrm>
            <a:off x="5136523" y="1353507"/>
            <a:ext cx="6159325" cy="369332"/>
          </a:xfrm>
          <a:prstGeom prst="rect">
            <a:avLst/>
          </a:prstGeom>
          <a:noFill/>
        </p:spPr>
        <p:txBody>
          <a:bodyPr wrap="square" rtlCol="0">
            <a:spAutoFit/>
          </a:bodyPr>
          <a:lstStyle>
            <a:defPPr>
              <a:defRPr lang="fr-FR"/>
            </a:defPPr>
            <a:lvl1pPr algn="ctr">
              <a:defRPr b="1">
                <a:solidFill>
                  <a:srgbClr val="FF0000"/>
                </a:solidFill>
                <a:latin typeface="Arial" panose="020B0604020202020204" pitchFamily="34" charset="0"/>
                <a:cs typeface="Arial" panose="020B0604020202020204" pitchFamily="34" charset="0"/>
              </a:defRPr>
            </a:lvl1pPr>
          </a:lstStyle>
          <a:p>
            <a:r>
              <a:rPr lang="fr-FR" dirty="0">
                <a:solidFill>
                  <a:srgbClr val="00B0F0"/>
                </a:solidFill>
              </a:rPr>
              <a:t> </a:t>
            </a:r>
            <a:r>
              <a:rPr lang="en-US" dirty="0">
                <a:solidFill>
                  <a:srgbClr val="00B0F0"/>
                </a:solidFill>
              </a:rPr>
              <a:t>Central level: 3rd and last level of concentration</a:t>
            </a:r>
            <a:endParaRPr lang="fr-FR" dirty="0">
              <a:solidFill>
                <a:srgbClr val="00B0F0"/>
              </a:solidFill>
            </a:endParaRPr>
          </a:p>
        </p:txBody>
      </p:sp>
      <p:sp>
        <p:nvSpPr>
          <p:cNvPr id="3" name="Flèche vers le haut 2"/>
          <p:cNvSpPr/>
          <p:nvPr/>
        </p:nvSpPr>
        <p:spPr>
          <a:xfrm>
            <a:off x="8718997" y="4863582"/>
            <a:ext cx="515155" cy="96448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Flèche vers le haut 28"/>
          <p:cNvSpPr/>
          <p:nvPr/>
        </p:nvSpPr>
        <p:spPr>
          <a:xfrm>
            <a:off x="8718996" y="3225228"/>
            <a:ext cx="515155" cy="96448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Flèche vers le haut 29"/>
          <p:cNvSpPr/>
          <p:nvPr/>
        </p:nvSpPr>
        <p:spPr>
          <a:xfrm>
            <a:off x="8663716" y="1764733"/>
            <a:ext cx="515155" cy="96448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Virage 3"/>
          <p:cNvSpPr/>
          <p:nvPr/>
        </p:nvSpPr>
        <p:spPr>
          <a:xfrm>
            <a:off x="5439165" y="1453834"/>
            <a:ext cx="569897" cy="4736169"/>
          </a:xfrm>
          <a:prstGeom prst="ben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5" name="Virage 4"/>
          <p:cNvSpPr/>
          <p:nvPr/>
        </p:nvSpPr>
        <p:spPr>
          <a:xfrm>
            <a:off x="5724113" y="1656774"/>
            <a:ext cx="585993" cy="2766482"/>
          </a:xfrm>
          <a:prstGeom prst="ben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1" name="Virage 10"/>
          <p:cNvSpPr/>
          <p:nvPr/>
        </p:nvSpPr>
        <p:spPr>
          <a:xfrm>
            <a:off x="6546739" y="1712556"/>
            <a:ext cx="476518" cy="964484"/>
          </a:xfrm>
          <a:prstGeom prst="ben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39885522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94578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98867" y="3101993"/>
            <a:ext cx="10058401" cy="523220"/>
          </a:xfrm>
          <a:prstGeom prst="rect">
            <a:avLst/>
          </a:prstGeom>
          <a:solidFill>
            <a:srgbClr val="00B0F0"/>
          </a:solidFill>
        </p:spPr>
        <p:txBody>
          <a:bodyPr wrap="square" rtlCol="0">
            <a:spAutoFit/>
          </a:bodyPr>
          <a:lstStyle/>
          <a:p>
            <a:pPr algn="ctr"/>
            <a:r>
              <a:rPr lang="fr-FR" sz="2800" b="1" dirty="0" smtClean="0">
                <a:latin typeface="Arial" panose="020B0604020202020204" pitchFamily="34" charset="0"/>
                <a:cs typeface="Arial" panose="020B0604020202020204" pitchFamily="34" charset="0"/>
              </a:rPr>
              <a:t>MERCI DE VOTRE AIMABLE ATTENTION</a:t>
            </a:r>
            <a:endParaRPr lang="fr-F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56019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02623" y="0"/>
            <a:ext cx="10515600" cy="676274"/>
          </a:xfrm>
          <a:solidFill>
            <a:srgbClr val="00B0F0"/>
          </a:solidFill>
        </p:spPr>
        <p:txBody>
          <a:bodyPr>
            <a:normAutofit/>
          </a:bodyPr>
          <a:lstStyle/>
          <a:p>
            <a:pPr algn="ctr"/>
            <a:r>
              <a:rPr lang="fr-FR" sz="3600" b="1" dirty="0" smtClean="0"/>
              <a:t>INTRODUCTION</a:t>
            </a:r>
            <a:r>
              <a:rPr lang="fr-FR" sz="3600" dirty="0" smtClean="0"/>
              <a:t> </a:t>
            </a:r>
            <a:endParaRPr lang="fr-FR" sz="3600" dirty="0"/>
          </a:p>
        </p:txBody>
      </p:sp>
      <p:sp>
        <p:nvSpPr>
          <p:cNvPr id="4" name="Rectangle 3"/>
          <p:cNvSpPr/>
          <p:nvPr/>
        </p:nvSpPr>
        <p:spPr>
          <a:xfrm>
            <a:off x="261175" y="676274"/>
            <a:ext cx="11779250" cy="6617196"/>
          </a:xfrm>
          <a:prstGeom prst="rect">
            <a:avLst/>
          </a:prstGeom>
        </p:spPr>
        <p:txBody>
          <a:bodyPr wrap="square">
            <a:spAutoFit/>
          </a:bodyPr>
          <a:lstStyle/>
          <a:p>
            <a:pPr algn="just"/>
            <a:r>
              <a:rPr lang="fr-FR" sz="2800" b="1" dirty="0"/>
              <a:t>Le Sahel est l’endroit au monde ou la variabilité climatique est la plus forte à toutes les échelles de temps et impacte fortement la production agricole</a:t>
            </a:r>
            <a:r>
              <a:rPr lang="fr-FR" sz="2400" b="1" dirty="0" smtClean="0"/>
              <a:t>.</a:t>
            </a:r>
          </a:p>
          <a:p>
            <a:pPr algn="just"/>
            <a:endParaRPr lang="fr-FR" sz="800" b="1" dirty="0"/>
          </a:p>
          <a:p>
            <a:pPr algn="just"/>
            <a:r>
              <a:rPr lang="fr-FR" sz="2400" b="1" dirty="0" smtClean="0"/>
              <a:t> </a:t>
            </a:r>
            <a:r>
              <a:rPr lang="fr-FR" sz="2800" b="1" dirty="0"/>
              <a:t>Il est devenu </a:t>
            </a:r>
            <a:r>
              <a:rPr lang="fr-FR" sz="2800" b="1" dirty="0" smtClean="0"/>
              <a:t>ainsi </a:t>
            </a:r>
            <a:r>
              <a:rPr lang="fr-FR" sz="2800" b="1" dirty="0"/>
              <a:t>impératif pour les </a:t>
            </a:r>
            <a:r>
              <a:rPr lang="fr-FR" sz="2800" b="1" dirty="0" smtClean="0"/>
              <a:t>agriculteurs et éleveurs  </a:t>
            </a:r>
            <a:r>
              <a:rPr lang="fr-FR" sz="2800" b="1" dirty="0"/>
              <a:t>au Sahel d’utiliser les informations climatiques afin de s’adapter aux caprices du climat </a:t>
            </a:r>
            <a:r>
              <a:rPr lang="fr-FR" sz="2800" b="1" dirty="0" smtClean="0"/>
              <a:t>variant et changeant.</a:t>
            </a:r>
          </a:p>
          <a:p>
            <a:pPr algn="just"/>
            <a:endParaRPr lang="fr-FR" sz="800" b="1" dirty="0"/>
          </a:p>
          <a:p>
            <a:pPr algn="just"/>
            <a:r>
              <a:rPr lang="fr-FR" sz="2400" b="1" dirty="0" smtClean="0"/>
              <a:t> </a:t>
            </a:r>
            <a:r>
              <a:rPr lang="fr-FR" sz="2800" b="1" dirty="0"/>
              <a:t>Pour que cela soit possible, il faut que ces informations leurs soient accessibles et compréhensibles. </a:t>
            </a:r>
            <a:endParaRPr lang="fr-FR" sz="2800" b="1" dirty="0" smtClean="0"/>
          </a:p>
          <a:p>
            <a:pPr algn="just"/>
            <a:endParaRPr lang="fr-FR" sz="800" b="1" dirty="0"/>
          </a:p>
          <a:p>
            <a:pPr algn="just"/>
            <a:r>
              <a:rPr lang="fr-FR" sz="2800" b="1" dirty="0" smtClean="0">
                <a:solidFill>
                  <a:schemeClr val="accent5"/>
                </a:solidFill>
              </a:rPr>
              <a:t>Pourtant </a:t>
            </a:r>
            <a:r>
              <a:rPr lang="fr-FR" sz="2800" b="1" dirty="0">
                <a:solidFill>
                  <a:schemeClr val="accent5"/>
                </a:solidFill>
              </a:rPr>
              <a:t>l’information est produite quelque part et les </a:t>
            </a:r>
            <a:r>
              <a:rPr lang="fr-FR" sz="2800" b="1" dirty="0" smtClean="0">
                <a:solidFill>
                  <a:schemeClr val="accent5"/>
                </a:solidFill>
              </a:rPr>
              <a:t>utilisateurs finaux </a:t>
            </a:r>
            <a:r>
              <a:rPr lang="fr-FR" sz="2800" b="1" dirty="0">
                <a:solidFill>
                  <a:schemeClr val="accent5"/>
                </a:solidFill>
              </a:rPr>
              <a:t>en demandent</a:t>
            </a:r>
            <a:r>
              <a:rPr lang="fr-FR" sz="2800" b="1" dirty="0" smtClean="0">
                <a:solidFill>
                  <a:schemeClr val="accent5"/>
                </a:solidFill>
              </a:rPr>
              <a:t>.     </a:t>
            </a:r>
            <a:r>
              <a:rPr lang="fr-FR" sz="2400" b="1" dirty="0" smtClean="0"/>
              <a:t> </a:t>
            </a:r>
            <a:r>
              <a:rPr lang="fr-FR" sz="2800" b="1" i="1" dirty="0">
                <a:solidFill>
                  <a:srgbClr val="FF0000"/>
                </a:solidFill>
              </a:rPr>
              <a:t>Ainsi il </a:t>
            </a:r>
            <a:r>
              <a:rPr lang="fr-FR" sz="2800" b="1" i="1" dirty="0" smtClean="0">
                <a:solidFill>
                  <a:srgbClr val="FF0000"/>
                </a:solidFill>
              </a:rPr>
              <a:t>faudrait </a:t>
            </a:r>
            <a:r>
              <a:rPr lang="fr-FR" sz="2800" b="1" i="1" dirty="0">
                <a:solidFill>
                  <a:srgbClr val="FF0000"/>
                </a:solidFill>
              </a:rPr>
              <a:t>la rendre </a:t>
            </a:r>
            <a:r>
              <a:rPr lang="fr-FR" sz="2800" b="1" i="1" dirty="0" smtClean="0">
                <a:solidFill>
                  <a:srgbClr val="FF0000"/>
                </a:solidFill>
              </a:rPr>
              <a:t>accessible</a:t>
            </a:r>
            <a:r>
              <a:rPr lang="fr-FR" sz="2800" b="1" i="1" dirty="0" smtClean="0"/>
              <a:t>.</a:t>
            </a:r>
            <a:r>
              <a:rPr lang="fr-FR" sz="2800" b="1" dirty="0"/>
              <a:t> </a:t>
            </a:r>
            <a:endParaRPr lang="fr-FR" sz="2800" b="1" dirty="0" smtClean="0"/>
          </a:p>
          <a:p>
            <a:pPr algn="just"/>
            <a:endParaRPr lang="fr-FR" sz="800" b="1" dirty="0"/>
          </a:p>
          <a:p>
            <a:pPr algn="just"/>
            <a:r>
              <a:rPr lang="fr-FR" sz="2800" b="1" dirty="0" smtClean="0"/>
              <a:t>Car plus </a:t>
            </a:r>
            <a:r>
              <a:rPr lang="fr-FR" sz="2800" b="1" dirty="0"/>
              <a:t>les communautés ont accès à l’information, plus elles augmentent leurs opportunités, plus elles renforcent leurs capacités à faire face aux risques </a:t>
            </a:r>
            <a:r>
              <a:rPr lang="fr-FR" sz="2800" b="1" dirty="0" smtClean="0"/>
              <a:t>climatiques.</a:t>
            </a:r>
            <a:endParaRPr lang="fr-FR" sz="2800" b="1" dirty="0"/>
          </a:p>
          <a:p>
            <a:pPr algn="just"/>
            <a:endParaRPr lang="fr-FR" sz="2800" b="1" dirty="0" smtClean="0"/>
          </a:p>
          <a:p>
            <a:pPr algn="just"/>
            <a:endParaRPr lang="fr-FR" sz="2800" b="1" dirty="0"/>
          </a:p>
        </p:txBody>
      </p:sp>
    </p:spTree>
    <p:extLst>
      <p:ext uri="{BB962C8B-B14F-4D97-AF65-F5344CB8AC3E}">
        <p14:creationId xmlns:p14="http://schemas.microsoft.com/office/powerpoint/2010/main" val="106814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393878" y="148482"/>
            <a:ext cx="10972800" cy="676274"/>
          </a:xfrm>
          <a:solidFill>
            <a:srgbClr val="00B0F0"/>
          </a:solidFill>
        </p:spPr>
        <p:txBody>
          <a:bodyPr>
            <a:normAutofit/>
          </a:bodyPr>
          <a:lstStyle/>
          <a:p>
            <a:pPr algn="ctr"/>
            <a:r>
              <a:rPr lang="fr-FR" sz="3600" b="1" dirty="0" smtClean="0"/>
              <a:t>LES   CONTRAINTES</a:t>
            </a:r>
            <a:endParaRPr lang="fr-FR" sz="3600" dirty="0"/>
          </a:p>
        </p:txBody>
      </p:sp>
      <p:sp>
        <p:nvSpPr>
          <p:cNvPr id="17" name="Multiplier 16"/>
          <p:cNvSpPr/>
          <p:nvPr/>
        </p:nvSpPr>
        <p:spPr>
          <a:xfrm>
            <a:off x="6708788" y="3379592"/>
            <a:ext cx="355600" cy="52322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Multiplier 18"/>
          <p:cNvSpPr/>
          <p:nvPr/>
        </p:nvSpPr>
        <p:spPr>
          <a:xfrm>
            <a:off x="6777798" y="4725523"/>
            <a:ext cx="355600" cy="594198"/>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2"/>
              </a:solidFill>
            </a:endParaRPr>
          </a:p>
        </p:txBody>
      </p:sp>
      <p:grpSp>
        <p:nvGrpSpPr>
          <p:cNvPr id="2" name="Groupe 1"/>
          <p:cNvGrpSpPr/>
          <p:nvPr/>
        </p:nvGrpSpPr>
        <p:grpSpPr>
          <a:xfrm>
            <a:off x="763788" y="885407"/>
            <a:ext cx="9165824" cy="4434644"/>
            <a:chOff x="493330" y="1500751"/>
            <a:chExt cx="9272433" cy="4731743"/>
          </a:xfrm>
        </p:grpSpPr>
        <p:sp>
          <p:nvSpPr>
            <p:cNvPr id="5" name="ZoneTexte 4"/>
            <p:cNvSpPr txBox="1"/>
            <p:nvPr/>
          </p:nvSpPr>
          <p:spPr>
            <a:xfrm>
              <a:off x="2070099" y="1500751"/>
              <a:ext cx="4069725"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latin typeface="Arial" panose="020B0604020202020204" pitchFamily="34" charset="0"/>
                  <a:cs typeface="Arial" panose="020B0604020202020204" pitchFamily="34" charset="0"/>
                </a:rPr>
                <a:t>PAYS NIV1</a:t>
              </a:r>
              <a:endParaRPr lang="fr-FR" sz="2800" b="1" dirty="0">
                <a:latin typeface="Arial" panose="020B0604020202020204" pitchFamily="34" charset="0"/>
                <a:cs typeface="Arial" panose="020B0604020202020204" pitchFamily="34" charset="0"/>
              </a:endParaRPr>
            </a:p>
          </p:txBody>
        </p:sp>
        <p:sp>
          <p:nvSpPr>
            <p:cNvPr id="6" name="ZoneTexte 5"/>
            <p:cNvSpPr txBox="1"/>
            <p:nvPr/>
          </p:nvSpPr>
          <p:spPr>
            <a:xfrm>
              <a:off x="2070099" y="2870045"/>
              <a:ext cx="4069725"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latin typeface="Arial" panose="020B0604020202020204" pitchFamily="34" charset="0"/>
                  <a:cs typeface="Arial" panose="020B0604020202020204" pitchFamily="34" charset="0"/>
                </a:rPr>
                <a:t>REGIONS NIV2</a:t>
              </a:r>
              <a:endParaRPr lang="fr-FR" sz="2800" b="1" dirty="0">
                <a:latin typeface="Arial" panose="020B0604020202020204" pitchFamily="34" charset="0"/>
                <a:cs typeface="Arial" panose="020B0604020202020204" pitchFamily="34" charset="0"/>
              </a:endParaRPr>
            </a:p>
          </p:txBody>
        </p:sp>
        <p:sp>
          <p:nvSpPr>
            <p:cNvPr id="7" name="ZoneTexte 6"/>
            <p:cNvSpPr txBox="1"/>
            <p:nvPr/>
          </p:nvSpPr>
          <p:spPr>
            <a:xfrm>
              <a:off x="2070099" y="4179561"/>
              <a:ext cx="4069725"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latin typeface="Arial" panose="020B0604020202020204" pitchFamily="34" charset="0"/>
                  <a:cs typeface="Arial" panose="020B0604020202020204" pitchFamily="34" charset="0"/>
                </a:rPr>
                <a:t>DEPARTEMENTS NIV3</a:t>
              </a:r>
              <a:endParaRPr lang="fr-FR" sz="2800" b="1" dirty="0">
                <a:latin typeface="Arial" panose="020B0604020202020204" pitchFamily="34" charset="0"/>
                <a:cs typeface="Arial" panose="020B0604020202020204" pitchFamily="34" charset="0"/>
              </a:endParaRPr>
            </a:p>
          </p:txBody>
        </p:sp>
        <p:sp>
          <p:nvSpPr>
            <p:cNvPr id="8" name="ZoneTexte 7"/>
            <p:cNvSpPr txBox="1"/>
            <p:nvPr/>
          </p:nvSpPr>
          <p:spPr>
            <a:xfrm>
              <a:off x="2070099" y="5678821"/>
              <a:ext cx="4069725"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latin typeface="Arial" panose="020B0604020202020204" pitchFamily="34" charset="0"/>
                  <a:cs typeface="Arial" panose="020B0604020202020204" pitchFamily="34" charset="0"/>
                </a:rPr>
                <a:t>VILLAGES NIV4</a:t>
              </a:r>
              <a:endParaRPr lang="fr-FR" sz="2800" b="1" dirty="0">
                <a:latin typeface="Arial" panose="020B0604020202020204" pitchFamily="34" charset="0"/>
                <a:cs typeface="Arial" panose="020B0604020202020204" pitchFamily="34" charset="0"/>
              </a:endParaRPr>
            </a:p>
          </p:txBody>
        </p:sp>
        <p:sp>
          <p:nvSpPr>
            <p:cNvPr id="9" name="ZoneTexte 8"/>
            <p:cNvSpPr txBox="1"/>
            <p:nvPr/>
          </p:nvSpPr>
          <p:spPr>
            <a:xfrm>
              <a:off x="7473325" y="1503030"/>
              <a:ext cx="2292438" cy="369332"/>
            </a:xfrm>
            <a:prstGeom prst="rect">
              <a:avLst/>
            </a:prstGeom>
            <a:noFill/>
          </p:spPr>
          <p:txBody>
            <a:bodyPr wrap="square" rtlCol="0">
              <a:spAutoFit/>
            </a:bodyPr>
            <a:lstStyle/>
            <a:p>
              <a:pPr algn="ctr"/>
              <a:r>
                <a:rPr lang="fr-FR" b="1" dirty="0" smtClean="0">
                  <a:solidFill>
                    <a:srgbClr val="FF0000"/>
                  </a:solidFill>
                  <a:latin typeface="Arial" panose="020B0604020202020204" pitchFamily="34" charset="0"/>
                  <a:cs typeface="Arial" panose="020B0604020202020204" pitchFamily="34" charset="0"/>
                </a:rPr>
                <a:t> </a:t>
              </a:r>
              <a:r>
                <a:rPr lang="fr-FR" b="1" dirty="0">
                  <a:solidFill>
                    <a:srgbClr val="00B0F0"/>
                  </a:solidFill>
                  <a:latin typeface="Arial" panose="020B0604020202020204" pitchFamily="34" charset="0"/>
                  <a:cs typeface="Arial" panose="020B0604020202020204" pitchFamily="34" charset="0"/>
                </a:rPr>
                <a:t>Météo</a:t>
              </a:r>
              <a:r>
                <a:rPr lang="fr-FR" b="1" dirty="0" smtClean="0">
                  <a:solidFill>
                    <a:srgbClr val="FF0000"/>
                  </a:solidFill>
                  <a:latin typeface="Arial" panose="020B0604020202020204" pitchFamily="34" charset="0"/>
                  <a:cs typeface="Arial" panose="020B0604020202020204" pitchFamily="34" charset="0"/>
                </a:rPr>
                <a:t> </a:t>
              </a:r>
              <a:r>
                <a:rPr lang="fr-FR" b="1" dirty="0" smtClean="0">
                  <a:solidFill>
                    <a:srgbClr val="00B0F0"/>
                  </a:solidFill>
                  <a:latin typeface="Arial" panose="020B0604020202020204" pitchFamily="34" charset="0"/>
                  <a:cs typeface="Arial" panose="020B0604020202020204" pitchFamily="34" charset="0"/>
                </a:rPr>
                <a:t>présente</a:t>
              </a:r>
              <a:endParaRPr lang="fr-FR" b="1" dirty="0">
                <a:solidFill>
                  <a:srgbClr val="00B0F0"/>
                </a:solidFill>
                <a:latin typeface="Arial" panose="020B0604020202020204" pitchFamily="34" charset="0"/>
                <a:cs typeface="Arial" panose="020B0604020202020204" pitchFamily="34" charset="0"/>
              </a:endParaRPr>
            </a:p>
          </p:txBody>
        </p:sp>
        <p:sp>
          <p:nvSpPr>
            <p:cNvPr id="10" name="ZoneTexte 9"/>
            <p:cNvSpPr txBox="1"/>
            <p:nvPr/>
          </p:nvSpPr>
          <p:spPr>
            <a:xfrm>
              <a:off x="7473325" y="2864967"/>
              <a:ext cx="2292438" cy="369332"/>
            </a:xfrm>
            <a:prstGeom prst="rect">
              <a:avLst/>
            </a:prstGeom>
            <a:noFill/>
          </p:spPr>
          <p:txBody>
            <a:bodyPr wrap="square" rtlCol="0">
              <a:spAutoFit/>
            </a:bodyPr>
            <a:lstStyle/>
            <a:p>
              <a:pPr algn="ctr"/>
              <a:r>
                <a:rPr lang="fr-FR" b="1" dirty="0" smtClean="0">
                  <a:solidFill>
                    <a:srgbClr val="FF0000"/>
                  </a:solidFill>
                  <a:latin typeface="Arial" panose="020B0604020202020204" pitchFamily="34" charset="0"/>
                  <a:cs typeface="Arial" panose="020B0604020202020204" pitchFamily="34" charset="0"/>
                </a:rPr>
                <a:t> </a:t>
              </a:r>
              <a:r>
                <a:rPr lang="fr-FR" b="1" dirty="0">
                  <a:solidFill>
                    <a:srgbClr val="00B0F0"/>
                  </a:solidFill>
                  <a:latin typeface="Arial" panose="020B0604020202020204" pitchFamily="34" charset="0"/>
                  <a:cs typeface="Arial" panose="020B0604020202020204" pitchFamily="34" charset="0"/>
                </a:rPr>
                <a:t>Météo</a:t>
              </a:r>
              <a:r>
                <a:rPr lang="fr-FR" b="1" dirty="0" smtClean="0">
                  <a:solidFill>
                    <a:srgbClr val="FF0000"/>
                  </a:solidFill>
                  <a:latin typeface="Arial" panose="020B0604020202020204" pitchFamily="34" charset="0"/>
                  <a:cs typeface="Arial" panose="020B0604020202020204" pitchFamily="34" charset="0"/>
                </a:rPr>
                <a:t> </a:t>
              </a:r>
              <a:r>
                <a:rPr lang="fr-FR" b="1" dirty="0" smtClean="0">
                  <a:solidFill>
                    <a:srgbClr val="00B0F0"/>
                  </a:solidFill>
                  <a:latin typeface="Arial" panose="020B0604020202020204" pitchFamily="34" charset="0"/>
                  <a:cs typeface="Arial" panose="020B0604020202020204" pitchFamily="34" charset="0"/>
                </a:rPr>
                <a:t>présente</a:t>
              </a:r>
              <a:endParaRPr lang="fr-FR" b="1" dirty="0">
                <a:solidFill>
                  <a:srgbClr val="00B0F0"/>
                </a:solidFill>
                <a:latin typeface="Arial" panose="020B0604020202020204" pitchFamily="34" charset="0"/>
                <a:cs typeface="Arial" panose="020B0604020202020204" pitchFamily="34" charset="0"/>
              </a:endParaRPr>
            </a:p>
          </p:txBody>
        </p:sp>
        <p:sp>
          <p:nvSpPr>
            <p:cNvPr id="11" name="ZoneTexte 10"/>
            <p:cNvSpPr txBox="1"/>
            <p:nvPr/>
          </p:nvSpPr>
          <p:spPr>
            <a:xfrm>
              <a:off x="7473325" y="4179561"/>
              <a:ext cx="2292438" cy="369332"/>
            </a:xfrm>
            <a:prstGeom prst="rect">
              <a:avLst/>
            </a:prstGeom>
            <a:noFill/>
          </p:spPr>
          <p:txBody>
            <a:bodyPr wrap="square" rtlCol="0">
              <a:spAutoFit/>
            </a:bodyPr>
            <a:lstStyle/>
            <a:p>
              <a:pPr algn="ctr"/>
              <a:r>
                <a:rPr lang="fr-FR" dirty="0" smtClean="0"/>
                <a:t> </a:t>
              </a:r>
              <a:r>
                <a:rPr lang="fr-FR" b="1" dirty="0">
                  <a:solidFill>
                    <a:srgbClr val="FF0000"/>
                  </a:solidFill>
                  <a:latin typeface="Arial" panose="020B0604020202020204" pitchFamily="34" charset="0"/>
                  <a:cs typeface="Arial" panose="020B0604020202020204" pitchFamily="34" charset="0"/>
                </a:rPr>
                <a:t>Météo</a:t>
              </a:r>
              <a:r>
                <a:rPr lang="fr-FR" dirty="0" smtClean="0"/>
                <a:t> </a:t>
              </a:r>
              <a:r>
                <a:rPr lang="fr-FR" b="1" dirty="0">
                  <a:solidFill>
                    <a:srgbClr val="FF0000"/>
                  </a:solidFill>
                  <a:latin typeface="Arial" panose="020B0604020202020204" pitchFamily="34" charset="0"/>
                  <a:cs typeface="Arial" panose="020B0604020202020204" pitchFamily="34" charset="0"/>
                </a:rPr>
                <a:t>absente</a:t>
              </a:r>
            </a:p>
          </p:txBody>
        </p:sp>
        <p:sp>
          <p:nvSpPr>
            <p:cNvPr id="12" name="ZoneTexte 11"/>
            <p:cNvSpPr txBox="1"/>
            <p:nvPr/>
          </p:nvSpPr>
          <p:spPr>
            <a:xfrm>
              <a:off x="7473325" y="5678821"/>
              <a:ext cx="2292438" cy="369332"/>
            </a:xfrm>
            <a:prstGeom prst="rect">
              <a:avLst/>
            </a:prstGeom>
            <a:noFill/>
          </p:spPr>
          <p:txBody>
            <a:bodyPr wrap="square" rtlCol="0">
              <a:spAutoFit/>
            </a:bodyPr>
            <a:lstStyle/>
            <a:p>
              <a:pPr algn="ctr"/>
              <a:r>
                <a:rPr lang="fr-FR" dirty="0" smtClean="0"/>
                <a:t> </a:t>
              </a:r>
              <a:r>
                <a:rPr lang="fr-FR" b="1" dirty="0">
                  <a:solidFill>
                    <a:srgbClr val="FF0000"/>
                  </a:solidFill>
                  <a:latin typeface="Arial" panose="020B0604020202020204" pitchFamily="34" charset="0"/>
                  <a:cs typeface="Arial" panose="020B0604020202020204" pitchFamily="34" charset="0"/>
                </a:rPr>
                <a:t>Météo</a:t>
              </a:r>
              <a:r>
                <a:rPr lang="fr-FR" dirty="0" smtClean="0"/>
                <a:t> </a:t>
              </a:r>
              <a:r>
                <a:rPr lang="fr-FR" b="1" dirty="0">
                  <a:solidFill>
                    <a:srgbClr val="FF0000"/>
                  </a:solidFill>
                  <a:latin typeface="Arial" panose="020B0604020202020204" pitchFamily="34" charset="0"/>
                  <a:cs typeface="Arial" panose="020B0604020202020204" pitchFamily="34" charset="0"/>
                </a:rPr>
                <a:t>absente</a:t>
              </a:r>
            </a:p>
          </p:txBody>
        </p:sp>
        <p:sp>
          <p:nvSpPr>
            <p:cNvPr id="13" name="Flèche droite 12"/>
            <p:cNvSpPr/>
            <p:nvPr/>
          </p:nvSpPr>
          <p:spPr>
            <a:xfrm>
              <a:off x="6261100" y="1617895"/>
              <a:ext cx="1212225" cy="234288"/>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14" name="Flèche droite 13"/>
            <p:cNvSpPr/>
            <p:nvPr/>
          </p:nvSpPr>
          <p:spPr>
            <a:xfrm>
              <a:off x="6225236" y="3040211"/>
              <a:ext cx="1212225" cy="234288"/>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15" name="Flèche droite 14"/>
            <p:cNvSpPr/>
            <p:nvPr/>
          </p:nvSpPr>
          <p:spPr>
            <a:xfrm>
              <a:off x="6281761" y="4324027"/>
              <a:ext cx="1212225" cy="234288"/>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16" name="Flèche droite 15"/>
            <p:cNvSpPr/>
            <p:nvPr/>
          </p:nvSpPr>
          <p:spPr>
            <a:xfrm>
              <a:off x="6281761" y="5797996"/>
              <a:ext cx="1212225" cy="234288"/>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18" name="Flèche vers le bas 17"/>
            <p:cNvSpPr/>
            <p:nvPr/>
          </p:nvSpPr>
          <p:spPr>
            <a:xfrm>
              <a:off x="493330" y="1506872"/>
              <a:ext cx="1101144" cy="47256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 name="ZoneTexte 2"/>
          <p:cNvSpPr txBox="1"/>
          <p:nvPr/>
        </p:nvSpPr>
        <p:spPr>
          <a:xfrm>
            <a:off x="763788" y="5525544"/>
            <a:ext cx="9922409" cy="1384995"/>
          </a:xfrm>
          <a:prstGeom prst="rect">
            <a:avLst/>
          </a:prstGeom>
          <a:noFill/>
        </p:spPr>
        <p:txBody>
          <a:bodyPr wrap="square" rtlCol="0">
            <a:spAutoFit/>
          </a:bodyPr>
          <a:lstStyle/>
          <a:p>
            <a:pPr marL="457200" indent="-457200" algn="ctr">
              <a:buFont typeface="Wingdings" panose="05000000000000000000" pitchFamily="2" charset="2"/>
              <a:buChar char="q"/>
            </a:pPr>
            <a:r>
              <a:rPr lang="fr-FR" sz="2800" b="1" dirty="0" smtClean="0">
                <a:solidFill>
                  <a:srgbClr val="00B0F0"/>
                </a:solidFill>
              </a:rPr>
              <a:t>LE MANQUE DE COMPLEMENTARITE </a:t>
            </a:r>
          </a:p>
          <a:p>
            <a:pPr marL="457200" indent="-457200" algn="ctr">
              <a:buFont typeface="Wingdings" panose="05000000000000000000" pitchFamily="2" charset="2"/>
              <a:buChar char="q"/>
            </a:pPr>
            <a:r>
              <a:rPr lang="fr-FR" sz="2800" b="1" dirty="0">
                <a:solidFill>
                  <a:srgbClr val="00B0F0"/>
                </a:solidFill>
              </a:rPr>
              <a:t>LA QUESTION DE </a:t>
            </a:r>
            <a:r>
              <a:rPr lang="fr-FR" sz="2800" b="1" dirty="0" smtClean="0">
                <a:solidFill>
                  <a:srgbClr val="00B0F0"/>
                </a:solidFill>
              </a:rPr>
              <a:t>VISIBILITE</a:t>
            </a:r>
          </a:p>
          <a:p>
            <a:pPr marL="457200" indent="-457200" algn="ctr">
              <a:buFont typeface="Wingdings" panose="05000000000000000000" pitchFamily="2" charset="2"/>
              <a:buChar char="q"/>
            </a:pPr>
            <a:r>
              <a:rPr lang="fr-FR" sz="2800" b="1" dirty="0" smtClean="0">
                <a:solidFill>
                  <a:srgbClr val="00B0F0"/>
                </a:solidFill>
              </a:rPr>
              <a:t>LE LANGAGE</a:t>
            </a:r>
            <a:endParaRPr lang="fr-FR" sz="2800" b="1" dirty="0">
              <a:solidFill>
                <a:srgbClr val="00B0F0"/>
              </a:solidFill>
            </a:endParaRPr>
          </a:p>
        </p:txBody>
      </p:sp>
    </p:spTree>
    <p:extLst>
      <p:ext uri="{BB962C8B-B14F-4D97-AF65-F5344CB8AC3E}">
        <p14:creationId xmlns:p14="http://schemas.microsoft.com/office/powerpoint/2010/main" val="18843331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381000" y="250826"/>
            <a:ext cx="10972800" cy="676274"/>
          </a:xfrm>
          <a:solidFill>
            <a:srgbClr val="00B0F0"/>
          </a:solidFill>
        </p:spPr>
        <p:txBody>
          <a:bodyPr>
            <a:normAutofit/>
          </a:bodyPr>
          <a:lstStyle/>
          <a:p>
            <a:pPr algn="ctr"/>
            <a:r>
              <a:rPr lang="fr-FR" sz="3600" b="1" dirty="0" smtClean="0"/>
              <a:t>IDENTIFICATION DES PARTENAIRES </a:t>
            </a:r>
            <a:endParaRPr lang="fr-FR" sz="3600" dirty="0"/>
          </a:p>
        </p:txBody>
      </p:sp>
      <p:grpSp>
        <p:nvGrpSpPr>
          <p:cNvPr id="5" name="Groupe 4"/>
          <p:cNvGrpSpPr/>
          <p:nvPr/>
        </p:nvGrpSpPr>
        <p:grpSpPr>
          <a:xfrm>
            <a:off x="3746722" y="1643111"/>
            <a:ext cx="4127680" cy="3762662"/>
            <a:chOff x="3567446" y="1816027"/>
            <a:chExt cx="4127680" cy="3762662"/>
          </a:xfrm>
        </p:grpSpPr>
        <p:sp>
          <p:nvSpPr>
            <p:cNvPr id="6" name="ZoneTexte 5"/>
            <p:cNvSpPr txBox="1"/>
            <p:nvPr/>
          </p:nvSpPr>
          <p:spPr>
            <a:xfrm>
              <a:off x="3625400" y="1816027"/>
              <a:ext cx="4069725"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latin typeface="Arial" panose="020B0604020202020204" pitchFamily="34" charset="0"/>
                  <a:cs typeface="Arial" panose="020B0604020202020204" pitchFamily="34" charset="0"/>
                </a:rPr>
                <a:t>PAYS NIV1</a:t>
              </a:r>
              <a:endParaRPr lang="fr-FR" sz="2800" b="1" dirty="0">
                <a:latin typeface="Arial" panose="020B0604020202020204" pitchFamily="34" charset="0"/>
                <a:cs typeface="Arial" panose="020B0604020202020204" pitchFamily="34" charset="0"/>
              </a:endParaRPr>
            </a:p>
          </p:txBody>
        </p:sp>
        <p:sp>
          <p:nvSpPr>
            <p:cNvPr id="7" name="ZoneTexte 6"/>
            <p:cNvSpPr txBox="1"/>
            <p:nvPr/>
          </p:nvSpPr>
          <p:spPr>
            <a:xfrm>
              <a:off x="3567446" y="2983181"/>
              <a:ext cx="4069725"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latin typeface="Arial" panose="020B0604020202020204" pitchFamily="34" charset="0"/>
                  <a:cs typeface="Arial" panose="020B0604020202020204" pitchFamily="34" charset="0"/>
                </a:rPr>
                <a:t>REGIONS NIV2</a:t>
              </a:r>
              <a:endParaRPr lang="fr-FR" sz="2800" b="1" dirty="0">
                <a:latin typeface="Arial" panose="020B0604020202020204" pitchFamily="34" charset="0"/>
                <a:cs typeface="Arial" panose="020B0604020202020204" pitchFamily="34" charset="0"/>
              </a:endParaRPr>
            </a:p>
          </p:txBody>
        </p:sp>
        <p:sp>
          <p:nvSpPr>
            <p:cNvPr id="8" name="ZoneTexte 7"/>
            <p:cNvSpPr txBox="1"/>
            <p:nvPr/>
          </p:nvSpPr>
          <p:spPr>
            <a:xfrm>
              <a:off x="3625401" y="3992706"/>
              <a:ext cx="4069725"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latin typeface="Arial" panose="020B0604020202020204" pitchFamily="34" charset="0"/>
                  <a:cs typeface="Arial" panose="020B0604020202020204" pitchFamily="34" charset="0"/>
                </a:rPr>
                <a:t>DEPARTEMENTS NIV3</a:t>
              </a:r>
              <a:endParaRPr lang="fr-FR" sz="2800" b="1" dirty="0">
                <a:latin typeface="Arial" panose="020B0604020202020204" pitchFamily="34" charset="0"/>
                <a:cs typeface="Arial" panose="020B0604020202020204" pitchFamily="34" charset="0"/>
              </a:endParaRPr>
            </a:p>
          </p:txBody>
        </p:sp>
        <p:sp>
          <p:nvSpPr>
            <p:cNvPr id="9" name="ZoneTexte 8"/>
            <p:cNvSpPr txBox="1"/>
            <p:nvPr/>
          </p:nvSpPr>
          <p:spPr>
            <a:xfrm>
              <a:off x="3625400" y="5055469"/>
              <a:ext cx="4069725"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latin typeface="Arial" panose="020B0604020202020204" pitchFamily="34" charset="0"/>
                  <a:cs typeface="Arial" panose="020B0604020202020204" pitchFamily="34" charset="0"/>
                </a:rPr>
                <a:t>VILLAGES NIV4</a:t>
              </a:r>
              <a:endParaRPr lang="fr-FR" sz="2800" b="1" dirty="0">
                <a:latin typeface="Arial" panose="020B0604020202020204" pitchFamily="34" charset="0"/>
                <a:cs typeface="Arial" panose="020B0604020202020204" pitchFamily="34" charset="0"/>
              </a:endParaRPr>
            </a:p>
          </p:txBody>
        </p:sp>
      </p:grpSp>
      <p:sp>
        <p:nvSpPr>
          <p:cNvPr id="15" name="ZoneTexte 14"/>
          <p:cNvSpPr txBox="1"/>
          <p:nvPr/>
        </p:nvSpPr>
        <p:spPr>
          <a:xfrm>
            <a:off x="9048123" y="1797793"/>
            <a:ext cx="2800975" cy="369332"/>
          </a:xfrm>
          <a:prstGeom prst="rect">
            <a:avLst/>
          </a:prstGeom>
          <a:noFill/>
        </p:spPr>
        <p:txBody>
          <a:bodyPr wrap="square" rtlCol="0">
            <a:spAutoFit/>
          </a:bodyPr>
          <a:lstStyle/>
          <a:p>
            <a:pPr algn="ctr"/>
            <a:r>
              <a:rPr lang="fr-FR" b="1" dirty="0" smtClean="0">
                <a:solidFill>
                  <a:srgbClr val="FF0000"/>
                </a:solidFill>
                <a:latin typeface="Arial" panose="020B0604020202020204" pitchFamily="34" charset="0"/>
                <a:cs typeface="Arial" panose="020B0604020202020204" pitchFamily="34" charset="0"/>
              </a:rPr>
              <a:t> </a:t>
            </a:r>
            <a:r>
              <a:rPr lang="fr-FR" b="1" dirty="0" smtClean="0">
                <a:solidFill>
                  <a:srgbClr val="00B0F0"/>
                </a:solidFill>
                <a:latin typeface="Arial" panose="020B0604020202020204" pitchFamily="34" charset="0"/>
                <a:cs typeface="Arial" panose="020B0604020202020204" pitchFamily="34" charset="0"/>
              </a:rPr>
              <a:t>Agriculture</a:t>
            </a:r>
            <a:r>
              <a:rPr lang="fr-FR" b="1" dirty="0" smtClean="0">
                <a:solidFill>
                  <a:srgbClr val="FF0000"/>
                </a:solidFill>
                <a:latin typeface="Arial" panose="020B0604020202020204" pitchFamily="34" charset="0"/>
                <a:cs typeface="Arial" panose="020B0604020202020204" pitchFamily="34" charset="0"/>
              </a:rPr>
              <a:t> </a:t>
            </a:r>
            <a:r>
              <a:rPr lang="fr-FR" b="1" dirty="0" smtClean="0">
                <a:solidFill>
                  <a:srgbClr val="00B0F0"/>
                </a:solidFill>
                <a:latin typeface="Arial" panose="020B0604020202020204" pitchFamily="34" charset="0"/>
                <a:cs typeface="Arial" panose="020B0604020202020204" pitchFamily="34" charset="0"/>
              </a:rPr>
              <a:t>présente</a:t>
            </a:r>
            <a:endParaRPr lang="fr-FR" b="1" dirty="0">
              <a:solidFill>
                <a:srgbClr val="00B0F0"/>
              </a:solidFill>
              <a:latin typeface="Arial" panose="020B0604020202020204" pitchFamily="34" charset="0"/>
              <a:cs typeface="Arial" panose="020B0604020202020204" pitchFamily="34" charset="0"/>
            </a:endParaRPr>
          </a:p>
        </p:txBody>
      </p:sp>
      <p:sp>
        <p:nvSpPr>
          <p:cNvPr id="16" name="ZoneTexte 15"/>
          <p:cNvSpPr txBox="1"/>
          <p:nvPr/>
        </p:nvSpPr>
        <p:spPr>
          <a:xfrm>
            <a:off x="-1" y="1720055"/>
            <a:ext cx="2400301" cy="369332"/>
          </a:xfrm>
          <a:prstGeom prst="rect">
            <a:avLst/>
          </a:prstGeom>
          <a:noFill/>
        </p:spPr>
        <p:txBody>
          <a:bodyPr wrap="square" rtlCol="0">
            <a:spAutoFit/>
          </a:bodyPr>
          <a:lstStyle/>
          <a:p>
            <a:pPr algn="ctr"/>
            <a:r>
              <a:rPr lang="fr-FR" b="1" dirty="0" smtClean="0">
                <a:solidFill>
                  <a:srgbClr val="FF0000"/>
                </a:solidFill>
                <a:latin typeface="Arial" panose="020B0604020202020204" pitchFamily="34" charset="0"/>
                <a:cs typeface="Arial" panose="020B0604020202020204" pitchFamily="34" charset="0"/>
              </a:rPr>
              <a:t> </a:t>
            </a:r>
            <a:r>
              <a:rPr lang="fr-FR" b="1" dirty="0" smtClean="0">
                <a:solidFill>
                  <a:srgbClr val="00B0F0"/>
                </a:solidFill>
                <a:latin typeface="Arial" panose="020B0604020202020204" pitchFamily="34" charset="0"/>
                <a:cs typeface="Arial" panose="020B0604020202020204" pitchFamily="34" charset="0"/>
              </a:rPr>
              <a:t>l ’Elevage </a:t>
            </a:r>
            <a:r>
              <a:rPr lang="fr-FR" b="1" dirty="0" smtClean="0">
                <a:solidFill>
                  <a:srgbClr val="FF0000"/>
                </a:solidFill>
                <a:latin typeface="Arial" panose="020B0604020202020204" pitchFamily="34" charset="0"/>
                <a:cs typeface="Arial" panose="020B0604020202020204" pitchFamily="34" charset="0"/>
              </a:rPr>
              <a:t> </a:t>
            </a:r>
            <a:r>
              <a:rPr lang="fr-FR" b="1" dirty="0" smtClean="0">
                <a:solidFill>
                  <a:srgbClr val="00B0F0"/>
                </a:solidFill>
                <a:latin typeface="Arial" panose="020B0604020202020204" pitchFamily="34" charset="0"/>
                <a:cs typeface="Arial" panose="020B0604020202020204" pitchFamily="34" charset="0"/>
              </a:rPr>
              <a:t>présent</a:t>
            </a:r>
            <a:endParaRPr lang="fr-FR" b="1" dirty="0">
              <a:solidFill>
                <a:srgbClr val="00B0F0"/>
              </a:solidFill>
              <a:latin typeface="Arial" panose="020B0604020202020204" pitchFamily="34" charset="0"/>
              <a:cs typeface="Arial" panose="020B0604020202020204" pitchFamily="34" charset="0"/>
            </a:endParaRPr>
          </a:p>
        </p:txBody>
      </p:sp>
      <p:sp>
        <p:nvSpPr>
          <p:cNvPr id="17" name="ZoneTexte 16"/>
          <p:cNvSpPr txBox="1"/>
          <p:nvPr/>
        </p:nvSpPr>
        <p:spPr>
          <a:xfrm>
            <a:off x="9048124" y="2894281"/>
            <a:ext cx="2800975" cy="369332"/>
          </a:xfrm>
          <a:prstGeom prst="rect">
            <a:avLst/>
          </a:prstGeom>
          <a:noFill/>
        </p:spPr>
        <p:txBody>
          <a:bodyPr wrap="square" rtlCol="0">
            <a:spAutoFit/>
          </a:bodyPr>
          <a:lstStyle/>
          <a:p>
            <a:pPr algn="ctr"/>
            <a:r>
              <a:rPr lang="fr-FR" b="1" dirty="0" smtClean="0">
                <a:solidFill>
                  <a:srgbClr val="FF0000"/>
                </a:solidFill>
                <a:latin typeface="Arial" panose="020B0604020202020204" pitchFamily="34" charset="0"/>
                <a:cs typeface="Arial" panose="020B0604020202020204" pitchFamily="34" charset="0"/>
              </a:rPr>
              <a:t> </a:t>
            </a:r>
            <a:r>
              <a:rPr lang="fr-FR" b="1" dirty="0" smtClean="0">
                <a:solidFill>
                  <a:srgbClr val="00B0F0"/>
                </a:solidFill>
                <a:latin typeface="Arial" panose="020B0604020202020204" pitchFamily="34" charset="0"/>
                <a:cs typeface="Arial" panose="020B0604020202020204" pitchFamily="34" charset="0"/>
              </a:rPr>
              <a:t>Agriculture</a:t>
            </a:r>
            <a:r>
              <a:rPr lang="fr-FR" b="1" dirty="0" smtClean="0">
                <a:solidFill>
                  <a:srgbClr val="FF0000"/>
                </a:solidFill>
                <a:latin typeface="Arial" panose="020B0604020202020204" pitchFamily="34" charset="0"/>
                <a:cs typeface="Arial" panose="020B0604020202020204" pitchFamily="34" charset="0"/>
              </a:rPr>
              <a:t> </a:t>
            </a:r>
            <a:r>
              <a:rPr lang="fr-FR" b="1" dirty="0" smtClean="0">
                <a:solidFill>
                  <a:srgbClr val="00B0F0"/>
                </a:solidFill>
                <a:latin typeface="Arial" panose="020B0604020202020204" pitchFamily="34" charset="0"/>
                <a:cs typeface="Arial" panose="020B0604020202020204" pitchFamily="34" charset="0"/>
              </a:rPr>
              <a:t>présente</a:t>
            </a:r>
            <a:endParaRPr lang="fr-FR" b="1" dirty="0">
              <a:solidFill>
                <a:srgbClr val="00B0F0"/>
              </a:solidFill>
              <a:latin typeface="Arial" panose="020B0604020202020204" pitchFamily="34" charset="0"/>
              <a:cs typeface="Arial" panose="020B0604020202020204" pitchFamily="34" charset="0"/>
            </a:endParaRPr>
          </a:p>
        </p:txBody>
      </p:sp>
      <p:sp>
        <p:nvSpPr>
          <p:cNvPr id="18" name="ZoneTexte 17"/>
          <p:cNvSpPr txBox="1"/>
          <p:nvPr/>
        </p:nvSpPr>
        <p:spPr>
          <a:xfrm>
            <a:off x="9048124" y="4057694"/>
            <a:ext cx="2800975" cy="369332"/>
          </a:xfrm>
          <a:prstGeom prst="rect">
            <a:avLst/>
          </a:prstGeom>
          <a:noFill/>
        </p:spPr>
        <p:txBody>
          <a:bodyPr wrap="square" rtlCol="0">
            <a:spAutoFit/>
          </a:bodyPr>
          <a:lstStyle/>
          <a:p>
            <a:pPr algn="ctr"/>
            <a:r>
              <a:rPr lang="fr-FR" b="1" dirty="0" smtClean="0">
                <a:solidFill>
                  <a:srgbClr val="FF0000"/>
                </a:solidFill>
                <a:latin typeface="Arial" panose="020B0604020202020204" pitchFamily="34" charset="0"/>
                <a:cs typeface="Arial" panose="020B0604020202020204" pitchFamily="34" charset="0"/>
              </a:rPr>
              <a:t> </a:t>
            </a:r>
            <a:r>
              <a:rPr lang="fr-FR" b="1" dirty="0" smtClean="0">
                <a:solidFill>
                  <a:srgbClr val="00B0F0"/>
                </a:solidFill>
                <a:latin typeface="Arial" panose="020B0604020202020204" pitchFamily="34" charset="0"/>
                <a:cs typeface="Arial" panose="020B0604020202020204" pitchFamily="34" charset="0"/>
              </a:rPr>
              <a:t>Agriculture</a:t>
            </a:r>
            <a:r>
              <a:rPr lang="fr-FR" b="1" dirty="0" smtClean="0">
                <a:solidFill>
                  <a:srgbClr val="FF0000"/>
                </a:solidFill>
                <a:latin typeface="Arial" panose="020B0604020202020204" pitchFamily="34" charset="0"/>
                <a:cs typeface="Arial" panose="020B0604020202020204" pitchFamily="34" charset="0"/>
              </a:rPr>
              <a:t> </a:t>
            </a:r>
            <a:r>
              <a:rPr lang="fr-FR" b="1" dirty="0" smtClean="0">
                <a:solidFill>
                  <a:srgbClr val="00B0F0"/>
                </a:solidFill>
                <a:latin typeface="Arial" panose="020B0604020202020204" pitchFamily="34" charset="0"/>
                <a:cs typeface="Arial" panose="020B0604020202020204" pitchFamily="34" charset="0"/>
              </a:rPr>
              <a:t>présente</a:t>
            </a:r>
            <a:endParaRPr lang="fr-FR" b="1" dirty="0">
              <a:solidFill>
                <a:srgbClr val="00B0F0"/>
              </a:solidFill>
              <a:latin typeface="Arial" panose="020B0604020202020204" pitchFamily="34" charset="0"/>
              <a:cs typeface="Arial" panose="020B0604020202020204" pitchFamily="34" charset="0"/>
            </a:endParaRPr>
          </a:p>
        </p:txBody>
      </p:sp>
      <p:sp>
        <p:nvSpPr>
          <p:cNvPr id="19" name="ZoneTexte 18"/>
          <p:cNvSpPr txBox="1"/>
          <p:nvPr/>
        </p:nvSpPr>
        <p:spPr>
          <a:xfrm>
            <a:off x="9048125" y="5036441"/>
            <a:ext cx="2800975" cy="369332"/>
          </a:xfrm>
          <a:prstGeom prst="rect">
            <a:avLst/>
          </a:prstGeom>
          <a:noFill/>
        </p:spPr>
        <p:txBody>
          <a:bodyPr wrap="square" rtlCol="0">
            <a:spAutoFit/>
          </a:bodyPr>
          <a:lstStyle/>
          <a:p>
            <a:pPr algn="ctr"/>
            <a:r>
              <a:rPr lang="fr-FR" b="1" dirty="0" smtClean="0">
                <a:solidFill>
                  <a:srgbClr val="FF0000"/>
                </a:solidFill>
                <a:latin typeface="Arial" panose="020B0604020202020204" pitchFamily="34" charset="0"/>
                <a:cs typeface="Arial" panose="020B0604020202020204" pitchFamily="34" charset="0"/>
              </a:rPr>
              <a:t> </a:t>
            </a:r>
            <a:r>
              <a:rPr lang="fr-FR" b="1" dirty="0" smtClean="0">
                <a:solidFill>
                  <a:srgbClr val="00B0F0"/>
                </a:solidFill>
                <a:latin typeface="Arial" panose="020B0604020202020204" pitchFamily="34" charset="0"/>
                <a:cs typeface="Arial" panose="020B0604020202020204" pitchFamily="34" charset="0"/>
              </a:rPr>
              <a:t>Agriculture</a:t>
            </a:r>
            <a:r>
              <a:rPr lang="fr-FR" b="1" dirty="0" smtClean="0">
                <a:solidFill>
                  <a:srgbClr val="FF0000"/>
                </a:solidFill>
                <a:latin typeface="Arial" panose="020B0604020202020204" pitchFamily="34" charset="0"/>
                <a:cs typeface="Arial" panose="020B0604020202020204" pitchFamily="34" charset="0"/>
              </a:rPr>
              <a:t> </a:t>
            </a:r>
            <a:r>
              <a:rPr lang="fr-FR" b="1" dirty="0" smtClean="0">
                <a:solidFill>
                  <a:srgbClr val="00B0F0"/>
                </a:solidFill>
                <a:latin typeface="Arial" panose="020B0604020202020204" pitchFamily="34" charset="0"/>
                <a:cs typeface="Arial" panose="020B0604020202020204" pitchFamily="34" charset="0"/>
              </a:rPr>
              <a:t>présente</a:t>
            </a:r>
            <a:endParaRPr lang="fr-FR" b="1" dirty="0">
              <a:solidFill>
                <a:srgbClr val="00B0F0"/>
              </a:solidFill>
              <a:latin typeface="Arial" panose="020B0604020202020204" pitchFamily="34" charset="0"/>
              <a:cs typeface="Arial" panose="020B0604020202020204" pitchFamily="34" charset="0"/>
            </a:endParaRPr>
          </a:p>
        </p:txBody>
      </p:sp>
      <p:sp>
        <p:nvSpPr>
          <p:cNvPr id="21" name="ZoneTexte 20"/>
          <p:cNvSpPr txBox="1"/>
          <p:nvPr/>
        </p:nvSpPr>
        <p:spPr>
          <a:xfrm>
            <a:off x="1" y="2879583"/>
            <a:ext cx="2400300" cy="369332"/>
          </a:xfrm>
          <a:prstGeom prst="rect">
            <a:avLst/>
          </a:prstGeom>
          <a:noFill/>
        </p:spPr>
        <p:txBody>
          <a:bodyPr wrap="square" rtlCol="0">
            <a:spAutoFit/>
          </a:bodyPr>
          <a:lstStyle/>
          <a:p>
            <a:pPr algn="ctr"/>
            <a:r>
              <a:rPr lang="fr-FR" b="1" dirty="0" smtClean="0">
                <a:solidFill>
                  <a:srgbClr val="FF0000"/>
                </a:solidFill>
                <a:latin typeface="Arial" panose="020B0604020202020204" pitchFamily="34" charset="0"/>
                <a:cs typeface="Arial" panose="020B0604020202020204" pitchFamily="34" charset="0"/>
              </a:rPr>
              <a:t> </a:t>
            </a:r>
            <a:r>
              <a:rPr lang="fr-FR" b="1" dirty="0" smtClean="0">
                <a:solidFill>
                  <a:srgbClr val="00B0F0"/>
                </a:solidFill>
                <a:latin typeface="Arial" panose="020B0604020202020204" pitchFamily="34" charset="0"/>
                <a:cs typeface="Arial" panose="020B0604020202020204" pitchFamily="34" charset="0"/>
              </a:rPr>
              <a:t>l ’Elevage </a:t>
            </a:r>
            <a:r>
              <a:rPr lang="fr-FR" b="1" dirty="0" smtClean="0">
                <a:solidFill>
                  <a:srgbClr val="FF0000"/>
                </a:solidFill>
                <a:latin typeface="Arial" panose="020B0604020202020204" pitchFamily="34" charset="0"/>
                <a:cs typeface="Arial" panose="020B0604020202020204" pitchFamily="34" charset="0"/>
              </a:rPr>
              <a:t> </a:t>
            </a:r>
            <a:r>
              <a:rPr lang="fr-FR" b="1" dirty="0" smtClean="0">
                <a:solidFill>
                  <a:srgbClr val="00B0F0"/>
                </a:solidFill>
                <a:latin typeface="Arial" panose="020B0604020202020204" pitchFamily="34" charset="0"/>
                <a:cs typeface="Arial" panose="020B0604020202020204" pitchFamily="34" charset="0"/>
              </a:rPr>
              <a:t>présent</a:t>
            </a:r>
            <a:endParaRPr lang="fr-FR" b="1" dirty="0">
              <a:solidFill>
                <a:srgbClr val="00B0F0"/>
              </a:solidFill>
              <a:latin typeface="Arial" panose="020B0604020202020204" pitchFamily="34" charset="0"/>
              <a:cs typeface="Arial" panose="020B0604020202020204" pitchFamily="34" charset="0"/>
            </a:endParaRPr>
          </a:p>
        </p:txBody>
      </p:sp>
      <p:sp>
        <p:nvSpPr>
          <p:cNvPr id="22" name="ZoneTexte 21"/>
          <p:cNvSpPr txBox="1"/>
          <p:nvPr/>
        </p:nvSpPr>
        <p:spPr>
          <a:xfrm>
            <a:off x="101599" y="3980072"/>
            <a:ext cx="2298701" cy="369332"/>
          </a:xfrm>
          <a:prstGeom prst="rect">
            <a:avLst/>
          </a:prstGeom>
          <a:noFill/>
        </p:spPr>
        <p:txBody>
          <a:bodyPr wrap="square" rtlCol="0">
            <a:spAutoFit/>
          </a:bodyPr>
          <a:lstStyle/>
          <a:p>
            <a:pPr algn="ctr"/>
            <a:r>
              <a:rPr lang="fr-FR" b="1" dirty="0" smtClean="0">
                <a:solidFill>
                  <a:srgbClr val="FF0000"/>
                </a:solidFill>
                <a:latin typeface="Arial" panose="020B0604020202020204" pitchFamily="34" charset="0"/>
                <a:cs typeface="Arial" panose="020B0604020202020204" pitchFamily="34" charset="0"/>
              </a:rPr>
              <a:t> </a:t>
            </a:r>
            <a:r>
              <a:rPr lang="fr-FR" b="1" dirty="0" smtClean="0">
                <a:solidFill>
                  <a:srgbClr val="00B0F0"/>
                </a:solidFill>
                <a:latin typeface="Arial" panose="020B0604020202020204" pitchFamily="34" charset="0"/>
                <a:cs typeface="Arial" panose="020B0604020202020204" pitchFamily="34" charset="0"/>
              </a:rPr>
              <a:t>l ’Elevage </a:t>
            </a:r>
            <a:r>
              <a:rPr lang="fr-FR" b="1" dirty="0" smtClean="0">
                <a:solidFill>
                  <a:srgbClr val="FF0000"/>
                </a:solidFill>
                <a:latin typeface="Arial" panose="020B0604020202020204" pitchFamily="34" charset="0"/>
                <a:cs typeface="Arial" panose="020B0604020202020204" pitchFamily="34" charset="0"/>
              </a:rPr>
              <a:t> </a:t>
            </a:r>
            <a:r>
              <a:rPr lang="fr-FR" b="1" dirty="0" smtClean="0">
                <a:solidFill>
                  <a:srgbClr val="00B0F0"/>
                </a:solidFill>
                <a:latin typeface="Arial" panose="020B0604020202020204" pitchFamily="34" charset="0"/>
                <a:cs typeface="Arial" panose="020B0604020202020204" pitchFamily="34" charset="0"/>
              </a:rPr>
              <a:t>présent</a:t>
            </a:r>
            <a:endParaRPr lang="fr-FR" b="1" dirty="0">
              <a:solidFill>
                <a:srgbClr val="00B0F0"/>
              </a:solidFill>
              <a:latin typeface="Arial" panose="020B0604020202020204" pitchFamily="34" charset="0"/>
              <a:cs typeface="Arial" panose="020B0604020202020204" pitchFamily="34" charset="0"/>
            </a:endParaRPr>
          </a:p>
        </p:txBody>
      </p:sp>
      <p:sp>
        <p:nvSpPr>
          <p:cNvPr id="23" name="ZoneTexte 22"/>
          <p:cNvSpPr txBox="1"/>
          <p:nvPr/>
        </p:nvSpPr>
        <p:spPr>
          <a:xfrm>
            <a:off x="101599" y="4986819"/>
            <a:ext cx="2298701" cy="369332"/>
          </a:xfrm>
          <a:prstGeom prst="rect">
            <a:avLst/>
          </a:prstGeom>
          <a:noFill/>
        </p:spPr>
        <p:txBody>
          <a:bodyPr wrap="square" rtlCol="0">
            <a:spAutoFit/>
          </a:bodyPr>
          <a:lstStyle/>
          <a:p>
            <a:pPr algn="ctr"/>
            <a:r>
              <a:rPr lang="fr-FR" b="1" dirty="0" smtClean="0">
                <a:solidFill>
                  <a:srgbClr val="FF0000"/>
                </a:solidFill>
                <a:latin typeface="Arial" panose="020B0604020202020204" pitchFamily="34" charset="0"/>
                <a:cs typeface="Arial" panose="020B0604020202020204" pitchFamily="34" charset="0"/>
              </a:rPr>
              <a:t> </a:t>
            </a:r>
            <a:r>
              <a:rPr lang="fr-FR" b="1" dirty="0" smtClean="0">
                <a:solidFill>
                  <a:srgbClr val="00B0F0"/>
                </a:solidFill>
                <a:latin typeface="Arial" panose="020B0604020202020204" pitchFamily="34" charset="0"/>
                <a:cs typeface="Arial" panose="020B0604020202020204" pitchFamily="34" charset="0"/>
              </a:rPr>
              <a:t>l ’Elevage </a:t>
            </a:r>
            <a:r>
              <a:rPr lang="fr-FR" b="1" dirty="0" smtClean="0">
                <a:solidFill>
                  <a:srgbClr val="FF0000"/>
                </a:solidFill>
                <a:latin typeface="Arial" panose="020B0604020202020204" pitchFamily="34" charset="0"/>
                <a:cs typeface="Arial" panose="020B0604020202020204" pitchFamily="34" charset="0"/>
              </a:rPr>
              <a:t> </a:t>
            </a:r>
            <a:r>
              <a:rPr lang="fr-FR" b="1" dirty="0" smtClean="0">
                <a:solidFill>
                  <a:srgbClr val="00B0F0"/>
                </a:solidFill>
                <a:latin typeface="Arial" panose="020B0604020202020204" pitchFamily="34" charset="0"/>
                <a:cs typeface="Arial" panose="020B0604020202020204" pitchFamily="34" charset="0"/>
              </a:rPr>
              <a:t>présent</a:t>
            </a:r>
            <a:endParaRPr lang="fr-FR" b="1" dirty="0">
              <a:solidFill>
                <a:srgbClr val="00B0F0"/>
              </a:solidFill>
              <a:latin typeface="Arial" panose="020B0604020202020204" pitchFamily="34" charset="0"/>
              <a:cs typeface="Arial" panose="020B0604020202020204" pitchFamily="34" charset="0"/>
            </a:endParaRPr>
          </a:p>
        </p:txBody>
      </p:sp>
      <p:sp>
        <p:nvSpPr>
          <p:cNvPr id="24" name="Flèche droite 23"/>
          <p:cNvSpPr/>
          <p:nvPr/>
        </p:nvSpPr>
        <p:spPr>
          <a:xfrm>
            <a:off x="8057610" y="1877642"/>
            <a:ext cx="1212225" cy="234288"/>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25" name="Flèche droite 24"/>
          <p:cNvSpPr/>
          <p:nvPr/>
        </p:nvSpPr>
        <p:spPr>
          <a:xfrm>
            <a:off x="8057610" y="2987376"/>
            <a:ext cx="1212225" cy="234288"/>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28" name="Flèche droite 27"/>
          <p:cNvSpPr/>
          <p:nvPr/>
        </p:nvSpPr>
        <p:spPr>
          <a:xfrm>
            <a:off x="8057610" y="4137997"/>
            <a:ext cx="1212225" cy="234288"/>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29" name="Flèche droite 28"/>
          <p:cNvSpPr/>
          <p:nvPr/>
        </p:nvSpPr>
        <p:spPr>
          <a:xfrm>
            <a:off x="8057610" y="5171485"/>
            <a:ext cx="1212225" cy="234288"/>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30" name="Flèche droite 29"/>
          <p:cNvSpPr/>
          <p:nvPr/>
        </p:nvSpPr>
        <p:spPr>
          <a:xfrm>
            <a:off x="2400299" y="5080561"/>
            <a:ext cx="1212225" cy="234288"/>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31" name="Flèche droite 30"/>
          <p:cNvSpPr/>
          <p:nvPr/>
        </p:nvSpPr>
        <p:spPr>
          <a:xfrm>
            <a:off x="2367205" y="4086885"/>
            <a:ext cx="1212225" cy="234288"/>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32" name="Flèche droite 31"/>
          <p:cNvSpPr/>
          <p:nvPr/>
        </p:nvSpPr>
        <p:spPr>
          <a:xfrm>
            <a:off x="2400300" y="3053685"/>
            <a:ext cx="1212225" cy="234288"/>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33" name="Flèche droite 32"/>
          <p:cNvSpPr/>
          <p:nvPr/>
        </p:nvSpPr>
        <p:spPr>
          <a:xfrm>
            <a:off x="2354413" y="1786197"/>
            <a:ext cx="1212225" cy="234288"/>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26" name="ZoneTexte 25"/>
          <p:cNvSpPr txBox="1"/>
          <p:nvPr/>
        </p:nvSpPr>
        <p:spPr>
          <a:xfrm>
            <a:off x="200696" y="5804115"/>
            <a:ext cx="11153104" cy="830997"/>
          </a:xfrm>
          <a:prstGeom prst="rect">
            <a:avLst/>
          </a:prstGeom>
          <a:noFill/>
        </p:spPr>
        <p:txBody>
          <a:bodyPr wrap="square" rtlCol="0">
            <a:spAutoFit/>
          </a:bodyPr>
          <a:lstStyle/>
          <a:p>
            <a:pPr algn="just"/>
            <a:r>
              <a:rPr lang="fr-FR" sz="2400" b="1" dirty="0" smtClean="0">
                <a:solidFill>
                  <a:srgbClr val="FF0000"/>
                </a:solidFill>
                <a:latin typeface="Arial" panose="020B0604020202020204" pitchFamily="34" charset="0"/>
                <a:cs typeface="Arial" panose="020B0604020202020204" pitchFamily="34" charset="0"/>
              </a:rPr>
              <a:t>D’où la nécessité de renforcer la coopération entre les services météo, la Direction de l’Agriculture et de l’élevage.</a:t>
            </a:r>
            <a:endParaRPr lang="fr-FR" sz="24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36674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381000" y="250826"/>
            <a:ext cx="10972800" cy="676274"/>
          </a:xfrm>
          <a:solidFill>
            <a:srgbClr val="00B0F0"/>
          </a:solidFill>
        </p:spPr>
        <p:txBody>
          <a:bodyPr>
            <a:normAutofit/>
          </a:bodyPr>
          <a:lstStyle/>
          <a:p>
            <a:pPr algn="ctr"/>
            <a:r>
              <a:rPr lang="fr-FR" sz="3600" b="1" dirty="0" smtClean="0"/>
              <a:t>IDENTIFICATION DES OUTILS</a:t>
            </a:r>
            <a:endParaRPr lang="fr-FR" sz="3600" dirty="0"/>
          </a:p>
        </p:txBody>
      </p:sp>
      <p:sp>
        <p:nvSpPr>
          <p:cNvPr id="5" name="Ellipse 4"/>
          <p:cNvSpPr/>
          <p:nvPr/>
        </p:nvSpPr>
        <p:spPr>
          <a:xfrm>
            <a:off x="603250" y="1320800"/>
            <a:ext cx="10128250" cy="55372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7" name="ZoneTexte 6"/>
          <p:cNvSpPr txBox="1"/>
          <p:nvPr/>
        </p:nvSpPr>
        <p:spPr>
          <a:xfrm>
            <a:off x="3778250" y="1651000"/>
            <a:ext cx="3778250" cy="338554"/>
          </a:xfrm>
          <a:prstGeom prst="rect">
            <a:avLst/>
          </a:prstGeom>
          <a:solidFill>
            <a:schemeClr val="bg1"/>
          </a:solidFill>
        </p:spPr>
        <p:txBody>
          <a:bodyPr wrap="square" rtlCol="0">
            <a:spAutoFit/>
          </a:bodyPr>
          <a:lstStyle/>
          <a:p>
            <a:r>
              <a:rPr lang="fr-FR" sz="1600" b="1" dirty="0" smtClean="0"/>
              <a:t>COMMUNICATEURS TRADITIONNELS</a:t>
            </a:r>
            <a:endParaRPr lang="fr-FR" sz="1600" b="1" dirty="0"/>
          </a:p>
        </p:txBody>
      </p:sp>
      <p:sp>
        <p:nvSpPr>
          <p:cNvPr id="8" name="ZoneTexte 7"/>
          <p:cNvSpPr txBox="1"/>
          <p:nvPr/>
        </p:nvSpPr>
        <p:spPr>
          <a:xfrm>
            <a:off x="4178300" y="6193135"/>
            <a:ext cx="3619500" cy="369332"/>
          </a:xfrm>
          <a:prstGeom prst="rect">
            <a:avLst/>
          </a:prstGeom>
          <a:noFill/>
        </p:spPr>
        <p:txBody>
          <a:bodyPr wrap="square" rtlCol="0">
            <a:spAutoFit/>
          </a:bodyPr>
          <a:lstStyle/>
          <a:p>
            <a:r>
              <a:rPr lang="fr-FR" b="1" dirty="0">
                <a:solidFill>
                  <a:srgbClr val="FF0000"/>
                </a:solidFill>
              </a:rPr>
              <a:t>LES</a:t>
            </a:r>
            <a:r>
              <a:rPr lang="fr-FR" dirty="0" smtClean="0">
                <a:solidFill>
                  <a:srgbClr val="FF0000"/>
                </a:solidFill>
              </a:rPr>
              <a:t> </a:t>
            </a:r>
            <a:r>
              <a:rPr lang="fr-FR" b="1" dirty="0">
                <a:solidFill>
                  <a:srgbClr val="FF0000"/>
                </a:solidFill>
              </a:rPr>
              <a:t>RADIOS</a:t>
            </a:r>
            <a:r>
              <a:rPr lang="fr-FR" dirty="0" smtClean="0">
                <a:solidFill>
                  <a:srgbClr val="FF0000"/>
                </a:solidFill>
              </a:rPr>
              <a:t> </a:t>
            </a:r>
            <a:r>
              <a:rPr lang="fr-FR" b="1" dirty="0">
                <a:solidFill>
                  <a:srgbClr val="FF0000"/>
                </a:solidFill>
              </a:rPr>
              <a:t>COMMUNAUTAIRES</a:t>
            </a:r>
          </a:p>
        </p:txBody>
      </p:sp>
      <p:sp>
        <p:nvSpPr>
          <p:cNvPr id="9" name="ZoneTexte 8"/>
          <p:cNvSpPr txBox="1"/>
          <p:nvPr/>
        </p:nvSpPr>
        <p:spPr>
          <a:xfrm>
            <a:off x="854075" y="3790086"/>
            <a:ext cx="2082800" cy="338554"/>
          </a:xfrm>
          <a:prstGeom prst="rect">
            <a:avLst/>
          </a:prstGeom>
          <a:noFill/>
        </p:spPr>
        <p:txBody>
          <a:bodyPr wrap="square" rtlCol="0">
            <a:spAutoFit/>
          </a:bodyPr>
          <a:lstStyle/>
          <a:p>
            <a:r>
              <a:rPr lang="fr-FR" sz="1600" b="1" dirty="0"/>
              <a:t>INTERNET</a:t>
            </a:r>
          </a:p>
        </p:txBody>
      </p:sp>
      <p:sp>
        <p:nvSpPr>
          <p:cNvPr id="10" name="ZoneTexte 9"/>
          <p:cNvSpPr txBox="1"/>
          <p:nvPr/>
        </p:nvSpPr>
        <p:spPr>
          <a:xfrm>
            <a:off x="8250634" y="4037760"/>
            <a:ext cx="2133600" cy="369332"/>
          </a:xfrm>
          <a:prstGeom prst="rect">
            <a:avLst/>
          </a:prstGeom>
          <a:noFill/>
        </p:spPr>
        <p:txBody>
          <a:bodyPr wrap="square" rtlCol="0">
            <a:spAutoFit/>
          </a:bodyPr>
          <a:lstStyle/>
          <a:p>
            <a:r>
              <a:rPr lang="fr-FR" sz="1600" b="1" dirty="0"/>
              <a:t>TELEPHONIE</a:t>
            </a:r>
            <a:r>
              <a:rPr lang="fr-FR" dirty="0" smtClean="0"/>
              <a:t> </a:t>
            </a:r>
            <a:r>
              <a:rPr lang="fr-FR" sz="1600" b="1" dirty="0"/>
              <a:t>MOBILE</a:t>
            </a:r>
          </a:p>
        </p:txBody>
      </p:sp>
      <p:sp>
        <p:nvSpPr>
          <p:cNvPr id="11" name="ZoneTexte 10"/>
          <p:cNvSpPr txBox="1"/>
          <p:nvPr/>
        </p:nvSpPr>
        <p:spPr>
          <a:xfrm>
            <a:off x="1377950" y="2686278"/>
            <a:ext cx="3778250" cy="338554"/>
          </a:xfrm>
          <a:prstGeom prst="rect">
            <a:avLst/>
          </a:prstGeom>
          <a:solidFill>
            <a:schemeClr val="bg1"/>
          </a:solidFill>
        </p:spPr>
        <p:txBody>
          <a:bodyPr wrap="square" rtlCol="0">
            <a:spAutoFit/>
          </a:bodyPr>
          <a:lstStyle>
            <a:defPPr>
              <a:defRPr lang="fr-FR"/>
            </a:defPPr>
            <a:lvl1pPr>
              <a:defRPr sz="1600" b="1"/>
            </a:lvl1pPr>
          </a:lstStyle>
          <a:p>
            <a:r>
              <a:rPr lang="fr-FR" dirty="0"/>
              <a:t>TELEVISION NATIONALE</a:t>
            </a:r>
          </a:p>
        </p:txBody>
      </p:sp>
      <p:sp>
        <p:nvSpPr>
          <p:cNvPr id="12" name="ZoneTexte 11"/>
          <p:cNvSpPr txBox="1"/>
          <p:nvPr/>
        </p:nvSpPr>
        <p:spPr>
          <a:xfrm>
            <a:off x="7005637" y="2644169"/>
            <a:ext cx="2397125" cy="369332"/>
          </a:xfrm>
          <a:prstGeom prst="rect">
            <a:avLst/>
          </a:prstGeom>
          <a:noFill/>
        </p:spPr>
        <p:txBody>
          <a:bodyPr wrap="square" rtlCol="0">
            <a:spAutoFit/>
          </a:bodyPr>
          <a:lstStyle/>
          <a:p>
            <a:r>
              <a:rPr lang="fr-FR" b="1" dirty="0" smtClean="0"/>
              <a:t>RADIO</a:t>
            </a:r>
            <a:r>
              <a:rPr lang="fr-FR" dirty="0" smtClean="0"/>
              <a:t> </a:t>
            </a:r>
            <a:r>
              <a:rPr lang="fr-FR" sz="1600" b="1" dirty="0"/>
              <a:t>NATIONALE</a:t>
            </a:r>
          </a:p>
        </p:txBody>
      </p:sp>
      <p:sp>
        <p:nvSpPr>
          <p:cNvPr id="13" name="ZoneTexte 12"/>
          <p:cNvSpPr txBox="1"/>
          <p:nvPr/>
        </p:nvSpPr>
        <p:spPr>
          <a:xfrm>
            <a:off x="1490662" y="5032958"/>
            <a:ext cx="809625" cy="338554"/>
          </a:xfrm>
          <a:prstGeom prst="rect">
            <a:avLst/>
          </a:prstGeom>
          <a:noFill/>
        </p:spPr>
        <p:txBody>
          <a:bodyPr wrap="square" rtlCol="0">
            <a:spAutoFit/>
          </a:bodyPr>
          <a:lstStyle/>
          <a:p>
            <a:r>
              <a:rPr lang="fr-FR" sz="1600" b="1" dirty="0"/>
              <a:t>RAC</a:t>
            </a:r>
          </a:p>
        </p:txBody>
      </p:sp>
      <p:sp>
        <p:nvSpPr>
          <p:cNvPr id="14" name="ZoneTexte 13"/>
          <p:cNvSpPr txBox="1"/>
          <p:nvPr/>
        </p:nvSpPr>
        <p:spPr>
          <a:xfrm>
            <a:off x="3794885" y="3576248"/>
            <a:ext cx="2146300" cy="369332"/>
          </a:xfrm>
          <a:prstGeom prst="rect">
            <a:avLst/>
          </a:prstGeom>
          <a:noFill/>
        </p:spPr>
        <p:txBody>
          <a:bodyPr wrap="square" rtlCol="0">
            <a:spAutoFit/>
          </a:bodyPr>
          <a:lstStyle/>
          <a:p>
            <a:r>
              <a:rPr lang="fr-FR" sz="1600" b="1" dirty="0"/>
              <a:t>RESEAUX</a:t>
            </a:r>
            <a:r>
              <a:rPr lang="fr-FR" dirty="0" smtClean="0"/>
              <a:t> </a:t>
            </a:r>
            <a:r>
              <a:rPr lang="fr-FR" sz="1600" b="1" dirty="0"/>
              <a:t>SOCIAUX</a:t>
            </a:r>
          </a:p>
        </p:txBody>
      </p:sp>
      <p:sp>
        <p:nvSpPr>
          <p:cNvPr id="15" name="ZoneTexte 14"/>
          <p:cNvSpPr txBox="1"/>
          <p:nvPr/>
        </p:nvSpPr>
        <p:spPr>
          <a:xfrm>
            <a:off x="4868035" y="4665870"/>
            <a:ext cx="2137602" cy="369332"/>
          </a:xfrm>
          <a:prstGeom prst="rect">
            <a:avLst/>
          </a:prstGeom>
          <a:noFill/>
        </p:spPr>
        <p:txBody>
          <a:bodyPr wrap="square" rtlCol="0">
            <a:spAutoFit/>
          </a:bodyPr>
          <a:lstStyle/>
          <a:p>
            <a:r>
              <a:rPr lang="fr-FR" sz="1600" b="1" dirty="0"/>
              <a:t>LES</a:t>
            </a:r>
            <a:r>
              <a:rPr lang="fr-FR" dirty="0" smtClean="0"/>
              <a:t> </a:t>
            </a:r>
            <a:r>
              <a:rPr lang="fr-FR" sz="1600" b="1" dirty="0"/>
              <a:t>RADIOS</a:t>
            </a:r>
            <a:r>
              <a:rPr lang="fr-FR" dirty="0" smtClean="0"/>
              <a:t> </a:t>
            </a:r>
            <a:r>
              <a:rPr lang="fr-FR" sz="1600" b="1" dirty="0" smtClean="0"/>
              <a:t>PRIVEES</a:t>
            </a:r>
            <a:endParaRPr lang="fr-FR" sz="1600" b="1" dirty="0"/>
          </a:p>
        </p:txBody>
      </p:sp>
    </p:spTree>
    <p:extLst>
      <p:ext uri="{BB962C8B-B14F-4D97-AF65-F5344CB8AC3E}">
        <p14:creationId xmlns:p14="http://schemas.microsoft.com/office/powerpoint/2010/main" val="9701570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381000" y="278122"/>
            <a:ext cx="10972800" cy="676274"/>
          </a:xfrm>
          <a:solidFill>
            <a:srgbClr val="00B0F0"/>
          </a:solidFill>
        </p:spPr>
        <p:txBody>
          <a:bodyPr>
            <a:normAutofit/>
          </a:bodyPr>
          <a:lstStyle/>
          <a:p>
            <a:pPr algn="ctr"/>
            <a:r>
              <a:rPr lang="fr-FR" sz="3600" b="1" dirty="0" smtClean="0"/>
              <a:t>LES RADIOS COMMUNAUTAIRES </a:t>
            </a:r>
            <a:endParaRPr lang="fr-FR" sz="3600" dirty="0"/>
          </a:p>
        </p:txBody>
      </p:sp>
      <p:sp>
        <p:nvSpPr>
          <p:cNvPr id="7" name="Rectangle 6"/>
          <p:cNvSpPr/>
          <p:nvPr/>
        </p:nvSpPr>
        <p:spPr>
          <a:xfrm>
            <a:off x="381000" y="1151298"/>
            <a:ext cx="10972800" cy="5632311"/>
          </a:xfrm>
          <a:prstGeom prst="rect">
            <a:avLst/>
          </a:prstGeom>
        </p:spPr>
        <p:txBody>
          <a:bodyPr wrap="square">
            <a:spAutoFit/>
          </a:bodyPr>
          <a:lstStyle/>
          <a:p>
            <a:pPr algn="just"/>
            <a:r>
              <a:rPr lang="fr-FR" sz="2800" b="1" dirty="0"/>
              <a:t>Véritable outil de communication et d’information de proximité, la radio communautaire va aujourd’hui au-delà de la simple information et prend de plus en plus le rôle d’acteur clé de développement</a:t>
            </a:r>
            <a:r>
              <a:rPr lang="fr-FR" sz="2800" b="1" dirty="0" smtClean="0"/>
              <a:t>.</a:t>
            </a:r>
          </a:p>
          <a:p>
            <a:pPr algn="just"/>
            <a:endParaRPr lang="fr-FR" sz="800" b="1" dirty="0"/>
          </a:p>
          <a:p>
            <a:pPr algn="just"/>
            <a:r>
              <a:rPr lang="fr-FR" sz="2800" b="1" dirty="0" smtClean="0"/>
              <a:t> </a:t>
            </a:r>
            <a:r>
              <a:rPr lang="fr-FR" sz="2800" b="1" dirty="0"/>
              <a:t>Elle possède également une mémoire institutionnelle qui en fait un gardien du savoir </a:t>
            </a:r>
            <a:r>
              <a:rPr lang="fr-FR" sz="2800" b="1" dirty="0" smtClean="0"/>
              <a:t>local</a:t>
            </a:r>
            <a:r>
              <a:rPr lang="fr-FR" sz="2800" b="1" dirty="0"/>
              <a:t>;</a:t>
            </a:r>
            <a:endParaRPr lang="fr-FR" sz="2800" b="1" dirty="0" smtClean="0"/>
          </a:p>
          <a:p>
            <a:pPr algn="just"/>
            <a:endParaRPr lang="fr-FR" sz="800" b="1" dirty="0"/>
          </a:p>
          <a:p>
            <a:pPr algn="just"/>
            <a:r>
              <a:rPr lang="fr-FR" sz="2800" b="1" dirty="0"/>
              <a:t>Au niveau des communautés locales, la radio est un canal de communication et d’information qui peut s’avérer formidablement </a:t>
            </a:r>
            <a:r>
              <a:rPr lang="fr-FR" sz="2800" b="1" dirty="0" smtClean="0"/>
              <a:t>efficace;</a:t>
            </a:r>
          </a:p>
          <a:p>
            <a:pPr algn="just"/>
            <a:endParaRPr lang="fr-FR" sz="800" b="1" dirty="0"/>
          </a:p>
          <a:p>
            <a:pPr algn="just"/>
            <a:r>
              <a:rPr lang="fr-FR" sz="2800" b="1" dirty="0"/>
              <a:t>Elle garantit aux agriculteurs et aux éleveurs un accès rapide à des informations météorologiques fiables et susceptibles de les aider à adapter leurs pratiques agricoles et d'élevage pour absorber les chocs climatiques</a:t>
            </a:r>
            <a:r>
              <a:rPr lang="fr-FR" sz="2800" b="1" dirty="0" smtClean="0"/>
              <a:t>.</a:t>
            </a:r>
            <a:endParaRPr lang="fr-FR" sz="2400" b="1" dirty="0"/>
          </a:p>
        </p:txBody>
      </p:sp>
    </p:spTree>
    <p:extLst>
      <p:ext uri="{BB962C8B-B14F-4D97-AF65-F5344CB8AC3E}">
        <p14:creationId xmlns:p14="http://schemas.microsoft.com/office/powerpoint/2010/main" val="18735922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381000" y="132782"/>
            <a:ext cx="10972800" cy="676274"/>
          </a:xfrm>
          <a:solidFill>
            <a:srgbClr val="00B0F0"/>
          </a:solidFill>
        </p:spPr>
        <p:txBody>
          <a:bodyPr>
            <a:normAutofit/>
          </a:bodyPr>
          <a:lstStyle/>
          <a:p>
            <a:pPr algn="ctr"/>
            <a:r>
              <a:rPr lang="fr-FR" sz="3600" b="1" dirty="0" smtClean="0"/>
              <a:t>LES RADIOS COMMUNAUTAIRES (SUITE) </a:t>
            </a:r>
            <a:endParaRPr lang="fr-FR" sz="3600" dirty="0"/>
          </a:p>
        </p:txBody>
      </p:sp>
      <p:sp>
        <p:nvSpPr>
          <p:cNvPr id="6" name="Rectangle 5"/>
          <p:cNvSpPr/>
          <p:nvPr/>
        </p:nvSpPr>
        <p:spPr>
          <a:xfrm>
            <a:off x="1" y="924163"/>
            <a:ext cx="12192000" cy="5601533"/>
          </a:xfrm>
          <a:prstGeom prst="rect">
            <a:avLst/>
          </a:prstGeom>
        </p:spPr>
        <p:txBody>
          <a:bodyPr wrap="square">
            <a:spAutoFit/>
          </a:bodyPr>
          <a:lstStyle/>
          <a:p>
            <a:pPr algn="just"/>
            <a:r>
              <a:rPr lang="fr-FR" sz="2800" b="1" dirty="0"/>
              <a:t>Dans les zones où interviennent ces radios, les communautés font face à des risques climatiques importants et ont un accès très réduit à l’information et aux solutions d’adaptation très souvent consignés dans de grands rapports. </a:t>
            </a:r>
            <a:endParaRPr lang="fr-FR" sz="2800" b="1" dirty="0" smtClean="0"/>
          </a:p>
          <a:p>
            <a:pPr algn="just"/>
            <a:endParaRPr lang="fr-FR" sz="300" b="1" dirty="0"/>
          </a:p>
          <a:p>
            <a:pPr algn="just"/>
            <a:r>
              <a:rPr lang="fr-FR" sz="2800" b="1" dirty="0" smtClean="0"/>
              <a:t>Dans </a:t>
            </a:r>
            <a:r>
              <a:rPr lang="fr-FR" sz="2800" b="1" dirty="0"/>
              <a:t>de telles situations, les radios communautaires assurent le relais de l’information et la diffusion des bonnes pratiques à grande </a:t>
            </a:r>
            <a:r>
              <a:rPr lang="fr-FR" sz="2800" b="1" dirty="0" smtClean="0"/>
              <a:t>échelle;</a:t>
            </a:r>
          </a:p>
          <a:p>
            <a:pPr algn="just"/>
            <a:endParaRPr lang="fr-FR" sz="800" b="1" dirty="0" smtClean="0"/>
          </a:p>
          <a:p>
            <a:pPr algn="just"/>
            <a:endParaRPr lang="fr-FR" sz="300" b="1" dirty="0"/>
          </a:p>
          <a:p>
            <a:pPr algn="just"/>
            <a:r>
              <a:rPr lang="fr-FR" sz="2800" b="1" dirty="0"/>
              <a:t>Beaucoup d’acteurs tels que des chefs de village ou des familles  doivent être  impliqués non seulement dans son fonctionnement, mais aussi dans l’animation d’émissions réalisées dans un langage clair et accessible aux producteurs</a:t>
            </a:r>
            <a:r>
              <a:rPr lang="fr-FR" sz="2800" b="1" dirty="0" smtClean="0"/>
              <a:t>.</a:t>
            </a:r>
          </a:p>
          <a:p>
            <a:pPr algn="just"/>
            <a:endParaRPr lang="fr-FR" sz="800" b="1" dirty="0" smtClean="0"/>
          </a:p>
          <a:p>
            <a:pPr algn="just"/>
            <a:r>
              <a:rPr lang="fr-FR" sz="2800" b="1" dirty="0"/>
              <a:t>Des émissions davantage tournées vers les femmes et des clubs d’écoute communautaires permettront également aux groupes les plus vulnérables aux extrêmes climatiques, – notamment les femmes et les jeunes –  de se regrouper pour suivre ensemble des émissions radios et renforcer leur pouvoir d’action</a:t>
            </a:r>
            <a:r>
              <a:rPr lang="fr-FR" sz="2800" b="1" dirty="0" smtClean="0"/>
              <a:t>.</a:t>
            </a:r>
            <a:endParaRPr lang="fr-FR" dirty="0"/>
          </a:p>
        </p:txBody>
      </p:sp>
    </p:spTree>
    <p:extLst>
      <p:ext uri="{BB962C8B-B14F-4D97-AF65-F5344CB8AC3E}">
        <p14:creationId xmlns:p14="http://schemas.microsoft.com/office/powerpoint/2010/main" val="10644394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81759"/>
            <a:ext cx="12192000" cy="6494085"/>
          </a:xfrm>
          <a:prstGeom prst="rect">
            <a:avLst/>
          </a:prstGeom>
        </p:spPr>
        <p:txBody>
          <a:bodyPr wrap="square">
            <a:spAutoFit/>
          </a:bodyPr>
          <a:lstStyle/>
          <a:p>
            <a:pPr algn="just"/>
            <a:r>
              <a:rPr lang="fr-FR" sz="2800" b="1" dirty="0" smtClean="0"/>
              <a:t>En milieu rural, aujourd’hui tout </a:t>
            </a:r>
            <a:r>
              <a:rPr lang="fr-FR" sz="2800" b="1" dirty="0"/>
              <a:t>le monde ou presque a accès à la radio, que ce soit à travers un poste radio ou une application préinstallée sur un téléphone portable</a:t>
            </a:r>
            <a:r>
              <a:rPr lang="fr-FR" sz="2800" b="1" dirty="0" smtClean="0"/>
              <a:t>.</a:t>
            </a:r>
          </a:p>
          <a:p>
            <a:pPr algn="just"/>
            <a:endParaRPr lang="fr-FR" sz="800" b="1" dirty="0"/>
          </a:p>
          <a:p>
            <a:pPr algn="just"/>
            <a:r>
              <a:rPr lang="fr-FR" sz="2800" b="1" dirty="0"/>
              <a:t>Elle est notamment écoutée par des producteurs (agriculteurs, éleveurs etc.), des élus locaux, des autorités administratives et techniques</a:t>
            </a:r>
            <a:r>
              <a:rPr lang="fr-FR" sz="2800" b="1" dirty="0" smtClean="0"/>
              <a:t>, ainsi que  </a:t>
            </a:r>
            <a:r>
              <a:rPr lang="fr-FR" sz="2800" b="1" dirty="0"/>
              <a:t>la société </a:t>
            </a:r>
            <a:r>
              <a:rPr lang="fr-FR" sz="2800" b="1" dirty="0" smtClean="0"/>
              <a:t>civile;</a:t>
            </a:r>
          </a:p>
          <a:p>
            <a:pPr algn="just"/>
            <a:endParaRPr lang="fr-FR" sz="800" b="1" dirty="0"/>
          </a:p>
          <a:p>
            <a:pPr algn="just"/>
            <a:r>
              <a:rPr lang="fr-FR" sz="2800" b="1" dirty="0" smtClean="0"/>
              <a:t>Ainsi les SHMNs et leurs partenaires (l’Agricultures, l’Elevage, et l’Environnement etc.,) doivent œuvrer à ce que les  </a:t>
            </a:r>
            <a:r>
              <a:rPr lang="fr-FR" sz="2800" b="1" dirty="0"/>
              <a:t>radios communautaires </a:t>
            </a:r>
            <a:r>
              <a:rPr lang="fr-FR" sz="2800" b="1" dirty="0" smtClean="0"/>
              <a:t>aient des </a:t>
            </a:r>
            <a:r>
              <a:rPr lang="fr-FR" sz="2800" b="1" dirty="0"/>
              <a:t>ressources financières nécessaires </a:t>
            </a:r>
            <a:r>
              <a:rPr lang="fr-FR" sz="2800" b="1" dirty="0" smtClean="0"/>
              <a:t>pour </a:t>
            </a:r>
            <a:r>
              <a:rPr lang="fr-FR" sz="2800" b="1" dirty="0"/>
              <a:t>diffuser des alertes précoces sur la variabilité saisonnière, et étendre les réseaux d'informations climatiques aux agriculteurs et éleveurs</a:t>
            </a:r>
            <a:r>
              <a:rPr lang="fr-FR" sz="2800" b="1" dirty="0" smtClean="0"/>
              <a:t>.</a:t>
            </a:r>
          </a:p>
          <a:p>
            <a:pPr algn="just"/>
            <a:endParaRPr lang="fr-FR" sz="800" b="1" dirty="0"/>
          </a:p>
          <a:p>
            <a:pPr algn="just"/>
            <a:r>
              <a:rPr lang="fr-FR" sz="2800" b="1" dirty="0"/>
              <a:t>Ces professionnels du traitement et de la diffusion de </a:t>
            </a:r>
            <a:r>
              <a:rPr lang="fr-FR" sz="2800" b="1" dirty="0" smtClean="0"/>
              <a:t>l’information </a:t>
            </a:r>
            <a:r>
              <a:rPr lang="fr-FR" sz="2800" b="1" dirty="0"/>
              <a:t>sont des alliés incontournables dans le cadre de l’adaptation au changement climatique.</a:t>
            </a:r>
          </a:p>
          <a:p>
            <a:pPr algn="just"/>
            <a:endParaRPr lang="fr-FR" sz="2800" b="1" dirty="0"/>
          </a:p>
        </p:txBody>
      </p:sp>
      <p:sp>
        <p:nvSpPr>
          <p:cNvPr id="5" name="Titre 1"/>
          <p:cNvSpPr>
            <a:spLocks noGrp="1"/>
          </p:cNvSpPr>
          <p:nvPr>
            <p:ph type="title"/>
          </p:nvPr>
        </p:nvSpPr>
        <p:spPr>
          <a:xfrm>
            <a:off x="394648" y="0"/>
            <a:ext cx="10972800" cy="676274"/>
          </a:xfrm>
          <a:solidFill>
            <a:srgbClr val="00B0F0"/>
          </a:solidFill>
        </p:spPr>
        <p:txBody>
          <a:bodyPr>
            <a:normAutofit/>
          </a:bodyPr>
          <a:lstStyle/>
          <a:p>
            <a:pPr algn="ctr"/>
            <a:r>
              <a:rPr lang="fr-FR" sz="3600" b="1" dirty="0" smtClean="0"/>
              <a:t>LES RADIOS COMMUNAUTAIRES (SUITE) </a:t>
            </a:r>
            <a:endParaRPr lang="fr-FR" sz="3600" dirty="0"/>
          </a:p>
        </p:txBody>
      </p:sp>
    </p:spTree>
    <p:extLst>
      <p:ext uri="{BB962C8B-B14F-4D97-AF65-F5344CB8AC3E}">
        <p14:creationId xmlns:p14="http://schemas.microsoft.com/office/powerpoint/2010/main" val="40446512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487041" y="100788"/>
            <a:ext cx="10972800" cy="676274"/>
          </a:xfrm>
          <a:solidFill>
            <a:srgbClr val="00B0F0"/>
          </a:solidFill>
        </p:spPr>
        <p:txBody>
          <a:bodyPr>
            <a:normAutofit/>
          </a:bodyPr>
          <a:lstStyle/>
          <a:p>
            <a:pPr algn="ctr"/>
            <a:r>
              <a:rPr lang="fr-FR" sz="3600" b="1" dirty="0" smtClean="0"/>
              <a:t>VERS UN LEXIQUE DES MOTS ET DES TERMES METEO</a:t>
            </a:r>
            <a:endParaRPr lang="fr-FR" sz="3600" dirty="0"/>
          </a:p>
        </p:txBody>
      </p:sp>
      <p:sp>
        <p:nvSpPr>
          <p:cNvPr id="6" name="Rectangle 5"/>
          <p:cNvSpPr/>
          <p:nvPr/>
        </p:nvSpPr>
        <p:spPr>
          <a:xfrm>
            <a:off x="197505" y="1192454"/>
            <a:ext cx="11846627" cy="4216539"/>
          </a:xfrm>
          <a:prstGeom prst="rect">
            <a:avLst/>
          </a:prstGeom>
        </p:spPr>
        <p:txBody>
          <a:bodyPr wrap="square">
            <a:spAutoFit/>
          </a:bodyPr>
          <a:lstStyle/>
          <a:p>
            <a:pPr algn="just"/>
            <a:r>
              <a:rPr lang="fr-FR" sz="2800" b="1" dirty="0"/>
              <a:t>Dans le souci de rendre plus </a:t>
            </a:r>
            <a:r>
              <a:rPr lang="fr-FR" sz="2800" b="1" dirty="0" smtClean="0"/>
              <a:t>compréhensible </a:t>
            </a:r>
            <a:r>
              <a:rPr lang="fr-FR" sz="2800" b="1" dirty="0"/>
              <a:t>l’information climatique et d’harmoniser les activités de communication </a:t>
            </a:r>
            <a:r>
              <a:rPr lang="fr-FR" sz="2800" b="1" dirty="0" smtClean="0"/>
              <a:t>aux utilisateurs finaux, on doit procéder à l’élaboration d’un document de lexique de </a:t>
            </a:r>
            <a:r>
              <a:rPr lang="fr-FR" sz="2800" b="1" dirty="0"/>
              <a:t>mots et termes </a:t>
            </a:r>
            <a:r>
              <a:rPr lang="fr-FR" sz="2800" b="1" dirty="0" smtClean="0"/>
              <a:t>météo.</a:t>
            </a:r>
          </a:p>
          <a:p>
            <a:pPr algn="just"/>
            <a:endParaRPr lang="fr-FR" sz="800" b="1" dirty="0"/>
          </a:p>
          <a:p>
            <a:pPr algn="just"/>
            <a:r>
              <a:rPr lang="fr-FR" sz="2800" b="1" dirty="0" smtClean="0"/>
              <a:t>La </a:t>
            </a:r>
            <a:r>
              <a:rPr lang="fr-FR" sz="2800" b="1" dirty="0"/>
              <a:t>première partie de ce document </a:t>
            </a:r>
            <a:r>
              <a:rPr lang="fr-FR" sz="2800" b="1" dirty="0" smtClean="0"/>
              <a:t>doit être axée </a:t>
            </a:r>
            <a:r>
              <a:rPr lang="fr-FR" sz="2800" b="1" dirty="0"/>
              <a:t>sur la traduction </a:t>
            </a:r>
            <a:r>
              <a:rPr lang="fr-FR" sz="2800" b="1" dirty="0" smtClean="0"/>
              <a:t>de </a:t>
            </a:r>
            <a:r>
              <a:rPr lang="fr-FR" sz="2800" b="1" dirty="0"/>
              <a:t>mots et termes du langage techniques de la météorologie  en français facile, </a:t>
            </a:r>
            <a:r>
              <a:rPr lang="fr-FR" sz="2800" b="1" dirty="0" smtClean="0"/>
              <a:t>et en langues locales;</a:t>
            </a:r>
          </a:p>
          <a:p>
            <a:pPr algn="just"/>
            <a:endParaRPr lang="fr-FR" sz="800" b="1" dirty="0"/>
          </a:p>
          <a:p>
            <a:pPr algn="just"/>
            <a:r>
              <a:rPr lang="fr-FR" sz="2800" b="1" dirty="0" smtClean="0"/>
              <a:t> </a:t>
            </a:r>
            <a:r>
              <a:rPr lang="fr-FR" sz="2800" b="1" dirty="0"/>
              <a:t>La deuxième partie </a:t>
            </a:r>
            <a:r>
              <a:rPr lang="fr-FR" sz="2800" b="1" dirty="0" smtClean="0"/>
              <a:t>doit contenir  </a:t>
            </a:r>
            <a:r>
              <a:rPr lang="fr-FR" sz="2800" b="1" dirty="0"/>
              <a:t>un référentiel des abréviations de ces mots et termes météo en langage SMS (téléphone) pour une diffusion de l’information climatique à travers une </a:t>
            </a:r>
            <a:r>
              <a:rPr lang="fr-FR" sz="2800" b="1" dirty="0" smtClean="0"/>
              <a:t>plateforme;</a:t>
            </a:r>
            <a:endParaRPr lang="fr-FR" dirty="0"/>
          </a:p>
        </p:txBody>
      </p:sp>
    </p:spTree>
    <p:extLst>
      <p:ext uri="{BB962C8B-B14F-4D97-AF65-F5344CB8AC3E}">
        <p14:creationId xmlns:p14="http://schemas.microsoft.com/office/powerpoint/2010/main" val="996846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832</TotalTime>
  <Words>857</Words>
  <Application>Microsoft Office PowerPoint</Application>
  <PresentationFormat>Custom</PresentationFormat>
  <Paragraphs>105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Thème Office</vt:lpstr>
      <vt:lpstr>PowerPoint Presentation</vt:lpstr>
      <vt:lpstr>INTRODUCTION </vt:lpstr>
      <vt:lpstr>LES   CONTRAINTES</vt:lpstr>
      <vt:lpstr>IDENTIFICATION DES PARTENAIRES </vt:lpstr>
      <vt:lpstr>IDENTIFICATION DES OUTILS</vt:lpstr>
      <vt:lpstr>LES RADIOS COMMUNAUTAIRES </vt:lpstr>
      <vt:lpstr>LES RADIOS COMMUNAUTAIRES (SUITE) </vt:lpstr>
      <vt:lpstr>LES RADIOS COMMUNAUTAIRES (SUITE) </vt:lpstr>
      <vt:lpstr>VERS UN LEXIQUE DES MOTS ET DES TERMES METEO</vt:lpstr>
      <vt:lpstr>VERS UN LEXIQUE DES MOTS ET DES TERMES METEO (SUITE)</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nn</dc:creator>
  <cp:lastModifiedBy>Samuel Muchemi</cp:lastModifiedBy>
  <cp:revision>152</cp:revision>
  <dcterms:created xsi:type="dcterms:W3CDTF">2015-11-23T22:07:15Z</dcterms:created>
  <dcterms:modified xsi:type="dcterms:W3CDTF">2018-10-19T10:46:42Z</dcterms:modified>
</cp:coreProperties>
</file>