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98" r:id="rId4"/>
    <p:sldId id="299" r:id="rId5"/>
    <p:sldId id="300" r:id="rId6"/>
    <p:sldId id="268" r:id="rId7"/>
    <p:sldId id="272" r:id="rId8"/>
    <p:sldId id="282" r:id="rId9"/>
    <p:sldId id="278" r:id="rId10"/>
    <p:sldId id="277" r:id="rId11"/>
    <p:sldId id="280" r:id="rId12"/>
    <p:sldId id="316" r:id="rId13"/>
    <p:sldId id="303" r:id="rId14"/>
    <p:sldId id="273" r:id="rId15"/>
    <p:sldId id="317" r:id="rId16"/>
    <p:sldId id="293" r:id="rId17"/>
    <p:sldId id="294" r:id="rId18"/>
    <p:sldId id="295" r:id="rId19"/>
    <p:sldId id="296" r:id="rId20"/>
    <p:sldId id="297" r:id="rId21"/>
    <p:sldId id="301" r:id="rId22"/>
    <p:sldId id="308" r:id="rId23"/>
    <p:sldId id="290" r:id="rId24"/>
    <p:sldId id="311" r:id="rId25"/>
    <p:sldId id="281" r:id="rId26"/>
    <p:sldId id="263" r:id="rId27"/>
    <p:sldId id="270" r:id="rId28"/>
    <p:sldId id="304" r:id="rId29"/>
    <p:sldId id="271" r:id="rId30"/>
    <p:sldId id="318" r:id="rId31"/>
    <p:sldId id="28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500"/>
    <a:srgbClr val="EBE007"/>
    <a:srgbClr val="01FF74"/>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4730" autoAdjust="0"/>
  </p:normalViewPr>
  <p:slideViewPr>
    <p:cSldViewPr>
      <p:cViewPr>
        <p:scale>
          <a:sx n="90" d="100"/>
          <a:sy n="90" d="100"/>
        </p:scale>
        <p:origin x="-1530" y="-45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9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EAC1E99-5765-4B13-B840-F6D4149EBACA}" type="datetimeFigureOut">
              <a:rPr lang="en-US"/>
              <a:pPr>
                <a:defRPr/>
              </a:pPr>
              <a:t>6/19/2014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13DA2CA-C26F-46D5-9796-36FC61F56A4C}" type="slidenum">
              <a:rPr lang="en-US"/>
              <a:pPr>
                <a:defRPr/>
              </a:pPr>
              <a:t>‹#›</a:t>
            </a:fld>
            <a:endParaRPr lang="en-US"/>
          </a:p>
        </p:txBody>
      </p:sp>
    </p:spTree>
    <p:extLst>
      <p:ext uri="{BB962C8B-B14F-4D97-AF65-F5344CB8AC3E}">
        <p14:creationId xmlns:p14="http://schemas.microsoft.com/office/powerpoint/2010/main" val="25386901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5CB27C-92A8-4D51-9A2A-39FC89CC34CD}" type="datetimeFigureOut">
              <a:rPr lang="en-US"/>
              <a:pPr>
                <a:defRPr/>
              </a:pPr>
              <a:t>6/19/2014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33F178-C5D2-49F7-8BD9-5858E724E4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0125E7-CE53-478A-96FB-09FCB9BA403D}" type="datetimeFigureOut">
              <a:rPr lang="en-US"/>
              <a:pPr>
                <a:defRPr/>
              </a:pPr>
              <a:t>6/19/2014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92D4E9-6F86-46C1-8BB8-3BEFE7D85F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DBFB2-EF3D-4C1E-819C-AA47CE689135}" type="datetimeFigureOut">
              <a:rPr lang="en-US"/>
              <a:pPr>
                <a:defRPr/>
              </a:pPr>
              <a:t>6/19/2014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04E5A-DBB1-4BF5-8D7B-93433EE8E0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381942-F105-47C1-A4CB-D351A2BE944D}" type="datetimeFigureOut">
              <a:rPr lang="en-US"/>
              <a:pPr>
                <a:defRPr/>
              </a:pPr>
              <a:t>6/19/2014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8DA959-78D0-43F0-916E-23A8765A36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0646C2-893E-4516-897E-637F52C2FE01}" type="datetimeFigureOut">
              <a:rPr lang="en-US"/>
              <a:pPr>
                <a:defRPr/>
              </a:pPr>
              <a:t>6/19/2014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5450AF-586D-4325-BF88-F57DA0AE09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9101EE-DFAB-4393-85A4-E63EC8B8A99A}" type="datetimeFigureOut">
              <a:rPr lang="en-US"/>
              <a:pPr>
                <a:defRPr/>
              </a:pPr>
              <a:t>6/19/2014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B14E23-1167-49BB-B509-0E243708C4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BC2255-D5C7-46AD-8382-996C2D21CFFF}" type="datetimeFigureOut">
              <a:rPr lang="en-US"/>
              <a:pPr>
                <a:defRPr/>
              </a:pPr>
              <a:t>6/19/2014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0EA58D-4252-4BA1-A152-EBC8D258E2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F7B128-43ED-4949-AA73-F811659F95C6}" type="datetimeFigureOut">
              <a:rPr lang="en-US"/>
              <a:pPr>
                <a:defRPr/>
              </a:pPr>
              <a:t>6/19/2014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8C7599-45A0-44A3-A6F5-5476E6AF85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F103EC-E7E4-47D9-91E3-B025A9DFC1AC}" type="datetimeFigureOut">
              <a:rPr lang="en-US"/>
              <a:pPr>
                <a:defRPr/>
              </a:pPr>
              <a:t>6/19/2014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288679-85C5-4A56-9C19-BC312C011B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0A13A3-4FCA-4C55-A4EB-BFFB272B8E36}" type="datetimeFigureOut">
              <a:rPr lang="en-US"/>
              <a:pPr>
                <a:defRPr/>
              </a:pPr>
              <a:t>6/19/2014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BCCC0A-76F9-432D-A808-90FD993A7E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76F15-8353-4300-9AC2-CC247232CFAF}" type="datetimeFigureOut">
              <a:rPr lang="en-US"/>
              <a:pPr>
                <a:defRPr/>
              </a:pPr>
              <a:t>6/19/2014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21C277-E9B0-4142-9426-4AEB26DDD4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BB3B59D-0EC7-4B0C-9E13-2F0BE887CEDB}" type="datetimeFigureOut">
              <a:rPr lang="en-US"/>
              <a:pPr>
                <a:defRPr/>
              </a:pPr>
              <a:t>6/19/2014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B200C01-57D8-4628-986F-9E787B41E7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emf"/><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emf"/><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0" y="1143000"/>
            <a:ext cx="9144000" cy="1295400"/>
          </a:xfrm>
          <a:prstGeom prst="rect">
            <a:avLst/>
          </a:prstGeom>
          <a:noFill/>
          <a:ln w="9525">
            <a:noFill/>
            <a:miter lim="800000"/>
            <a:headEnd/>
            <a:tailEnd/>
          </a:ln>
        </p:spPr>
      </p:pic>
      <p:sp>
        <p:nvSpPr>
          <p:cNvPr id="3" name="Subtitle 2"/>
          <p:cNvSpPr>
            <a:spLocks noGrp="1"/>
          </p:cNvSpPr>
          <p:nvPr>
            <p:ph type="subTitle" idx="1"/>
          </p:nvPr>
        </p:nvSpPr>
        <p:spPr>
          <a:xfrm>
            <a:off x="1295400" y="4800600"/>
            <a:ext cx="6400800" cy="1447800"/>
          </a:xfrm>
        </p:spPr>
        <p:txBody>
          <a:bodyPr rtlCol="0">
            <a:normAutofit fontScale="70000" lnSpcReduction="20000"/>
          </a:bodyPr>
          <a:lstStyle/>
          <a:p>
            <a:pPr fontAlgn="auto">
              <a:spcBef>
                <a:spcPts val="0"/>
              </a:spcBef>
              <a:spcAft>
                <a:spcPts val="0"/>
              </a:spcAft>
              <a:buFont typeface="Arial" pitchFamily="34" charset="0"/>
              <a:buNone/>
              <a:defRPr/>
            </a:pPr>
            <a:r>
              <a:rPr lang="en-US" sz="1400" dirty="0" smtClean="0">
                <a:solidFill>
                  <a:schemeClr val="tx1">
                    <a:lumMod val="65000"/>
                    <a:lumOff val="35000"/>
                  </a:schemeClr>
                </a:solidFill>
              </a:rPr>
              <a:t>Presented by </a:t>
            </a:r>
          </a:p>
          <a:p>
            <a:pPr fontAlgn="auto">
              <a:spcBef>
                <a:spcPts val="0"/>
              </a:spcBef>
              <a:spcAft>
                <a:spcPts val="0"/>
              </a:spcAft>
              <a:buFont typeface="Arial" pitchFamily="34" charset="0"/>
              <a:buNone/>
              <a:defRPr/>
            </a:pPr>
            <a:endParaRPr lang="en-US" sz="1400" dirty="0" smtClean="0">
              <a:solidFill>
                <a:schemeClr val="tx1">
                  <a:lumMod val="65000"/>
                  <a:lumOff val="35000"/>
                </a:schemeClr>
              </a:solidFill>
            </a:endParaRPr>
          </a:p>
          <a:p>
            <a:pPr fontAlgn="auto">
              <a:spcBef>
                <a:spcPts val="0"/>
              </a:spcBef>
              <a:spcAft>
                <a:spcPts val="0"/>
              </a:spcAft>
              <a:buFont typeface="Arial" pitchFamily="34" charset="0"/>
              <a:buNone/>
              <a:defRPr/>
            </a:pPr>
            <a:r>
              <a:rPr lang="en-US" dirty="0" smtClean="0">
                <a:solidFill>
                  <a:schemeClr val="tx1">
                    <a:lumMod val="65000"/>
                    <a:lumOff val="35000"/>
                  </a:schemeClr>
                </a:solidFill>
              </a:rPr>
              <a:t>PHILLIP OKELLO OCHIENG</a:t>
            </a:r>
          </a:p>
          <a:p>
            <a:pPr fontAlgn="auto">
              <a:spcBef>
                <a:spcPts val="0"/>
              </a:spcBef>
              <a:spcAft>
                <a:spcPts val="0"/>
              </a:spcAft>
              <a:defRPr/>
            </a:pPr>
            <a:endParaRPr lang="en-US" sz="1700" dirty="0" smtClean="0">
              <a:solidFill>
                <a:schemeClr val="tx1">
                  <a:lumMod val="65000"/>
                  <a:lumOff val="35000"/>
                </a:schemeClr>
              </a:solidFill>
            </a:endParaRPr>
          </a:p>
          <a:p>
            <a:pPr fontAlgn="auto">
              <a:spcBef>
                <a:spcPts val="0"/>
              </a:spcBef>
              <a:spcAft>
                <a:spcPts val="0"/>
              </a:spcAft>
              <a:defRPr/>
            </a:pPr>
            <a:r>
              <a:rPr lang="en-US" sz="1700" dirty="0" smtClean="0">
                <a:solidFill>
                  <a:schemeClr val="tx1">
                    <a:lumMod val="65000"/>
                    <a:lumOff val="35000"/>
                  </a:schemeClr>
                </a:solidFill>
              </a:rPr>
              <a:t>Meteorologist/Research Scientist</a:t>
            </a:r>
          </a:p>
          <a:p>
            <a:pPr fontAlgn="auto">
              <a:spcBef>
                <a:spcPts val="0"/>
              </a:spcBef>
              <a:spcAft>
                <a:spcPts val="0"/>
              </a:spcAft>
              <a:defRPr/>
            </a:pPr>
            <a:r>
              <a:rPr lang="en-US" sz="1700" dirty="0" smtClean="0">
                <a:solidFill>
                  <a:schemeClr val="tx1">
                    <a:lumMod val="65000"/>
                    <a:lumOff val="35000"/>
                  </a:schemeClr>
                </a:solidFill>
              </a:rPr>
              <a:t>Geosciences and Tsunami Information Services</a:t>
            </a:r>
          </a:p>
          <a:p>
            <a:pPr fontAlgn="auto">
              <a:spcBef>
                <a:spcPts val="0"/>
              </a:spcBef>
              <a:spcAft>
                <a:spcPts val="0"/>
              </a:spcAft>
              <a:defRPr/>
            </a:pPr>
            <a:r>
              <a:rPr lang="en-US" sz="1700" dirty="0" smtClean="0">
                <a:solidFill>
                  <a:schemeClr val="tx1">
                    <a:lumMod val="65000"/>
                    <a:lumOff val="35000"/>
                  </a:schemeClr>
                </a:solidFill>
              </a:rPr>
              <a:t>Kenya Meteorological  Service</a:t>
            </a:r>
          </a:p>
          <a:p>
            <a:pPr fontAlgn="auto">
              <a:spcBef>
                <a:spcPts val="0"/>
              </a:spcBef>
              <a:spcAft>
                <a:spcPts val="0"/>
              </a:spcAft>
              <a:defRPr/>
            </a:pPr>
            <a:r>
              <a:rPr lang="en-US" sz="1700" dirty="0" smtClean="0">
                <a:solidFill>
                  <a:srgbClr val="E20500"/>
                </a:solidFill>
              </a:rPr>
              <a:t>Email: pokello@meteo.go.ke</a:t>
            </a:r>
          </a:p>
          <a:p>
            <a:pPr fontAlgn="auto">
              <a:spcBef>
                <a:spcPts val="0"/>
              </a:spcBef>
              <a:spcAft>
                <a:spcPts val="0"/>
              </a:spcAft>
              <a:buFont typeface="Arial" pitchFamily="34" charset="0"/>
              <a:buNone/>
              <a:defRPr/>
            </a:pPr>
            <a:endParaRPr lang="en-US" dirty="0" smtClean="0">
              <a:solidFill>
                <a:schemeClr val="tx1">
                  <a:lumMod val="65000"/>
                  <a:lumOff val="35000"/>
                </a:schemeClr>
              </a:solidFill>
            </a:endParaRPr>
          </a:p>
          <a:p>
            <a:pPr fontAlgn="auto">
              <a:spcAft>
                <a:spcPts val="0"/>
              </a:spcAft>
              <a:buFont typeface="Arial" pitchFamily="34" charset="0"/>
              <a:buNone/>
              <a:defRPr/>
            </a:pPr>
            <a:endParaRPr lang="en-US" dirty="0">
              <a:solidFill>
                <a:schemeClr val="tx1">
                  <a:lumMod val="65000"/>
                  <a:lumOff val="35000"/>
                </a:schemeClr>
              </a:solidFill>
            </a:endParaRPr>
          </a:p>
        </p:txBody>
      </p:sp>
      <p:pic>
        <p:nvPicPr>
          <p:cNvPr id="14339" name="Picture 4"/>
          <p:cNvPicPr>
            <a:picLocks noChangeAspect="1" noChangeArrowheads="1"/>
          </p:cNvPicPr>
          <p:nvPr/>
        </p:nvPicPr>
        <p:blipFill>
          <a:blip r:embed="rId3" cstate="print">
            <a:lum contrast="32000"/>
          </a:blip>
          <a:srcRect l="5667" r="64226"/>
          <a:stretch>
            <a:fillRect/>
          </a:stretch>
        </p:blipFill>
        <p:spPr bwMode="auto">
          <a:xfrm>
            <a:off x="2806800" y="457200"/>
            <a:ext cx="1146967" cy="1143000"/>
          </a:xfrm>
          <a:prstGeom prst="rect">
            <a:avLst/>
          </a:prstGeom>
          <a:noFill/>
          <a:ln w="9525">
            <a:noFill/>
            <a:miter lim="800000"/>
            <a:headEnd/>
            <a:tailEnd/>
          </a:ln>
        </p:spPr>
      </p:pic>
      <p:sp>
        <p:nvSpPr>
          <p:cNvPr id="14340" name="Title 1"/>
          <p:cNvSpPr>
            <a:spLocks noGrp="1"/>
          </p:cNvSpPr>
          <p:nvPr>
            <p:ph type="ctrTitle"/>
          </p:nvPr>
        </p:nvSpPr>
        <p:spPr>
          <a:xfrm>
            <a:off x="685800" y="2895600"/>
            <a:ext cx="7772400" cy="1470025"/>
          </a:xfrm>
        </p:spPr>
        <p:txBody>
          <a:bodyPr/>
          <a:lstStyle/>
          <a:p>
            <a:r>
              <a:rPr lang="en-US" b="1" dirty="0" smtClean="0"/>
              <a:t>CAP Implementation </a:t>
            </a:r>
            <a:br>
              <a:rPr lang="en-US" b="1" dirty="0" smtClean="0"/>
            </a:br>
            <a:r>
              <a:rPr lang="en-US" b="1" dirty="0" smtClean="0"/>
              <a:t>in Kenya</a:t>
            </a:r>
          </a:p>
        </p:txBody>
      </p:sp>
      <p:sp>
        <p:nvSpPr>
          <p:cNvPr id="6" name="Title 1"/>
          <p:cNvSpPr txBox="1">
            <a:spLocks/>
          </p:cNvSpPr>
          <p:nvPr/>
        </p:nvSpPr>
        <p:spPr bwMode="auto">
          <a:xfrm>
            <a:off x="3962400" y="685800"/>
            <a:ext cx="1981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mj-lt"/>
                <a:ea typeface="+mj-ea"/>
                <a:cs typeface="+mj-cs"/>
              </a:rPr>
              <a:t>SERVICE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533400"/>
          </a:xfrm>
        </p:spPr>
        <p:txBody>
          <a:bodyPr rtlCol="0">
            <a:normAutofit fontScale="90000"/>
          </a:bodyPr>
          <a:lstStyle/>
          <a:p>
            <a:pPr fontAlgn="auto">
              <a:spcAft>
                <a:spcPts val="0"/>
              </a:spcAft>
              <a:defRPr/>
            </a:pPr>
            <a:r>
              <a:rPr lang="en-US" b="1" dirty="0" smtClean="0"/>
              <a:t>Food &amp; Agri. Early Warning System</a:t>
            </a:r>
            <a:endParaRPr lang="en-US" b="1" dirty="0"/>
          </a:p>
        </p:txBody>
      </p:sp>
      <p:pic>
        <p:nvPicPr>
          <p:cNvPr id="25603"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25604" name="TextBox 4"/>
          <p:cNvSpPr txBox="1">
            <a:spLocks noChangeArrowheads="1"/>
          </p:cNvSpPr>
          <p:nvPr/>
        </p:nvSpPr>
        <p:spPr bwMode="auto">
          <a:xfrm>
            <a:off x="381000" y="3810000"/>
            <a:ext cx="1676400" cy="1200150"/>
          </a:xfrm>
          <a:prstGeom prst="rect">
            <a:avLst/>
          </a:prstGeom>
          <a:solidFill>
            <a:srgbClr val="00B050"/>
          </a:solidFill>
          <a:ln w="9525">
            <a:solidFill>
              <a:schemeClr val="tx1"/>
            </a:solidFill>
            <a:miter lim="800000"/>
            <a:headEnd/>
            <a:tailEnd/>
          </a:ln>
        </p:spPr>
        <p:txBody>
          <a:bodyPr>
            <a:spAutoFit/>
          </a:bodyPr>
          <a:lstStyle/>
          <a:p>
            <a:pPr algn="ctr"/>
            <a:r>
              <a:rPr lang="en-US" sz="2400" b="1" dirty="0">
                <a:solidFill>
                  <a:schemeClr val="bg1"/>
                </a:solidFill>
                <a:latin typeface="Calibri" pitchFamily="34" charset="0"/>
              </a:rPr>
              <a:t>Food &amp;</a:t>
            </a:r>
          </a:p>
          <a:p>
            <a:pPr algn="ctr"/>
            <a:r>
              <a:rPr lang="en-US" sz="2400" b="1" dirty="0">
                <a:solidFill>
                  <a:schemeClr val="bg1"/>
                </a:solidFill>
                <a:latin typeface="Calibri" pitchFamily="34" charset="0"/>
              </a:rPr>
              <a:t>Agriculture Advisories</a:t>
            </a:r>
          </a:p>
        </p:txBody>
      </p:sp>
      <p:sp>
        <p:nvSpPr>
          <p:cNvPr id="25605" name="TextBox 5"/>
          <p:cNvSpPr txBox="1">
            <a:spLocks noChangeArrowheads="1"/>
          </p:cNvSpPr>
          <p:nvPr/>
        </p:nvSpPr>
        <p:spPr bwMode="auto">
          <a:xfrm>
            <a:off x="5638800" y="3886200"/>
            <a:ext cx="2895600" cy="369888"/>
          </a:xfrm>
          <a:prstGeom prst="rect">
            <a:avLst/>
          </a:prstGeom>
          <a:noFill/>
          <a:ln w="9525">
            <a:solidFill>
              <a:schemeClr val="tx1"/>
            </a:solidFill>
            <a:miter lim="800000"/>
            <a:headEnd/>
            <a:tailEnd/>
          </a:ln>
        </p:spPr>
        <p:txBody>
          <a:bodyPr>
            <a:spAutoFit/>
          </a:bodyPr>
          <a:lstStyle/>
          <a:p>
            <a:r>
              <a:rPr lang="en-US" b="1" dirty="0">
                <a:latin typeface="Calibri" pitchFamily="34" charset="0"/>
              </a:rPr>
              <a:t>County Met. Officer(s)</a:t>
            </a:r>
          </a:p>
        </p:txBody>
      </p:sp>
      <p:sp>
        <p:nvSpPr>
          <p:cNvPr id="25606" name="TextBox 7"/>
          <p:cNvSpPr txBox="1">
            <a:spLocks noChangeArrowheads="1"/>
          </p:cNvSpPr>
          <p:nvPr/>
        </p:nvSpPr>
        <p:spPr bwMode="auto">
          <a:xfrm>
            <a:off x="5638800" y="4343400"/>
            <a:ext cx="2971800" cy="646113"/>
          </a:xfrm>
          <a:prstGeom prst="rect">
            <a:avLst/>
          </a:prstGeom>
          <a:noFill/>
          <a:ln w="9525">
            <a:solidFill>
              <a:schemeClr val="tx1"/>
            </a:solidFill>
            <a:miter lim="800000"/>
            <a:headEnd/>
            <a:tailEnd/>
          </a:ln>
        </p:spPr>
        <p:txBody>
          <a:bodyPr>
            <a:spAutoFit/>
          </a:bodyPr>
          <a:lstStyle/>
          <a:p>
            <a:r>
              <a:rPr lang="en-US" b="1" dirty="0">
                <a:latin typeface="Calibri" pitchFamily="34" charset="0"/>
              </a:rPr>
              <a:t>Local Disaster Management </a:t>
            </a:r>
            <a:r>
              <a:rPr lang="en-US" b="1" dirty="0" smtClean="0">
                <a:latin typeface="Calibri" pitchFamily="34" charset="0"/>
              </a:rPr>
              <a:t>Committee &amp; Others</a:t>
            </a:r>
            <a:endParaRPr lang="en-US" b="1" dirty="0">
              <a:latin typeface="Calibri" pitchFamily="34" charset="0"/>
            </a:endParaRPr>
          </a:p>
        </p:txBody>
      </p:sp>
      <p:cxnSp>
        <p:nvCxnSpPr>
          <p:cNvPr id="21" name="Straight Arrow Connector 20"/>
          <p:cNvCxnSpPr/>
          <p:nvPr/>
        </p:nvCxnSpPr>
        <p:spPr>
          <a:xfrm>
            <a:off x="2057400" y="4419600"/>
            <a:ext cx="533400" cy="1588"/>
          </a:xfrm>
          <a:prstGeom prst="straightConnector1">
            <a:avLst/>
          </a:prstGeom>
          <a:ln w="825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008313" y="3543300"/>
            <a:ext cx="687388" cy="1587"/>
          </a:xfrm>
          <a:prstGeom prst="straightConnector1">
            <a:avLst/>
          </a:prstGeom>
          <a:ln w="31750" cap="flat" cmpd="tri">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4383088" y="5067300"/>
            <a:ext cx="2055812" cy="1588"/>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5753100" y="3543300"/>
            <a:ext cx="6858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5611" name="TextBox 19"/>
          <p:cNvSpPr txBox="1">
            <a:spLocks noChangeArrowheads="1"/>
          </p:cNvSpPr>
          <p:nvPr/>
        </p:nvSpPr>
        <p:spPr bwMode="auto">
          <a:xfrm>
            <a:off x="2590800" y="3876675"/>
            <a:ext cx="2362200" cy="923925"/>
          </a:xfrm>
          <a:prstGeom prst="rect">
            <a:avLst/>
          </a:prstGeom>
          <a:noFill/>
          <a:ln w="9525">
            <a:solidFill>
              <a:schemeClr val="tx1"/>
            </a:solidFill>
            <a:miter lim="800000"/>
            <a:headEnd/>
            <a:tailEnd/>
          </a:ln>
        </p:spPr>
        <p:txBody>
          <a:bodyPr>
            <a:spAutoFit/>
          </a:bodyPr>
          <a:lstStyle/>
          <a:p>
            <a:r>
              <a:rPr lang="en-US" b="1" dirty="0">
                <a:latin typeface="Calibri" pitchFamily="34" charset="0"/>
              </a:rPr>
              <a:t>Ministries in charge  of Agriculture, Livestock, Arid lands…etc</a:t>
            </a:r>
          </a:p>
        </p:txBody>
      </p:sp>
      <p:sp>
        <p:nvSpPr>
          <p:cNvPr id="25612" name="TextBox 31"/>
          <p:cNvSpPr txBox="1">
            <a:spLocks noChangeArrowheads="1"/>
          </p:cNvSpPr>
          <p:nvPr/>
        </p:nvSpPr>
        <p:spPr bwMode="auto">
          <a:xfrm>
            <a:off x="5638800" y="5105400"/>
            <a:ext cx="2971800" cy="646113"/>
          </a:xfrm>
          <a:prstGeom prst="rect">
            <a:avLst/>
          </a:prstGeom>
          <a:noFill/>
          <a:ln w="9525">
            <a:solidFill>
              <a:schemeClr val="tx1"/>
            </a:solidFill>
            <a:miter lim="800000"/>
            <a:headEnd/>
            <a:tailEnd/>
          </a:ln>
        </p:spPr>
        <p:txBody>
          <a:bodyPr>
            <a:spAutoFit/>
          </a:bodyPr>
          <a:lstStyle/>
          <a:p>
            <a:r>
              <a:rPr lang="en-US" b="1" dirty="0">
                <a:latin typeface="Calibri" pitchFamily="34" charset="0"/>
              </a:rPr>
              <a:t>Agricultural Extension Officers</a:t>
            </a:r>
          </a:p>
        </p:txBody>
      </p:sp>
      <p:cxnSp>
        <p:nvCxnSpPr>
          <p:cNvPr id="38" name="Straight Arrow Connector 37"/>
          <p:cNvCxnSpPr/>
          <p:nvPr/>
        </p:nvCxnSpPr>
        <p:spPr>
          <a:xfrm>
            <a:off x="5334000" y="4038600"/>
            <a:ext cx="3048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953000" y="4038600"/>
            <a:ext cx="381000" cy="1588"/>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410200" y="47244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90800" y="5297488"/>
            <a:ext cx="2362200" cy="646112"/>
          </a:xfrm>
          <a:prstGeom prst="rect">
            <a:avLst/>
          </a:prstGeom>
          <a:solidFill>
            <a:schemeClr val="tx2">
              <a:lumMod val="20000"/>
              <a:lumOff val="80000"/>
            </a:schemeClr>
          </a:solidFill>
          <a:ln>
            <a:solidFill>
              <a:schemeClr val="tx1"/>
            </a:solidFill>
          </a:ln>
        </p:spPr>
        <p:txBody>
          <a:bodyPr>
            <a:spAutoFit/>
          </a:bodyPr>
          <a:lstStyle/>
          <a:p>
            <a:pPr algn="ctr" fontAlgn="auto">
              <a:spcBef>
                <a:spcPts val="0"/>
              </a:spcBef>
              <a:spcAft>
                <a:spcPts val="0"/>
              </a:spcAft>
              <a:defRPr/>
            </a:pPr>
            <a:r>
              <a:rPr lang="en-US" b="1" dirty="0">
                <a:latin typeface="+mn-lt"/>
              </a:rPr>
              <a:t>Office of the President</a:t>
            </a:r>
          </a:p>
          <a:p>
            <a:pPr algn="ctr" fontAlgn="auto">
              <a:spcBef>
                <a:spcPts val="0"/>
              </a:spcBef>
              <a:spcAft>
                <a:spcPts val="0"/>
              </a:spcAft>
              <a:defRPr/>
            </a:pPr>
            <a:r>
              <a:rPr lang="en-US" b="1" dirty="0">
                <a:latin typeface="+mn-lt"/>
              </a:rPr>
              <a:t>(Advisory Committee)</a:t>
            </a:r>
          </a:p>
        </p:txBody>
      </p:sp>
      <p:cxnSp>
        <p:nvCxnSpPr>
          <p:cNvPr id="46" name="Straight Arrow Connector 45"/>
          <p:cNvCxnSpPr/>
          <p:nvPr/>
        </p:nvCxnSpPr>
        <p:spPr>
          <a:xfrm rot="5400000">
            <a:off x="3430587" y="5027613"/>
            <a:ext cx="455613" cy="1588"/>
          </a:xfrm>
          <a:prstGeom prst="straightConnector1">
            <a:avLst/>
          </a:prstGeom>
          <a:ln w="698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3658394" y="5026819"/>
            <a:ext cx="457200" cy="1588"/>
          </a:xfrm>
          <a:prstGeom prst="straightConnector1">
            <a:avLst/>
          </a:prstGeom>
          <a:ln w="698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6819900" y="3543300"/>
            <a:ext cx="6858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410200" y="53340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4458495" y="3542506"/>
            <a:ext cx="684212" cy="3175"/>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5622" name="TextBox 47"/>
          <p:cNvSpPr txBox="1">
            <a:spLocks noChangeArrowheads="1"/>
          </p:cNvSpPr>
          <p:nvPr/>
        </p:nvSpPr>
        <p:spPr bwMode="auto">
          <a:xfrm>
            <a:off x="5638800" y="5943600"/>
            <a:ext cx="1524000" cy="369888"/>
          </a:xfrm>
          <a:prstGeom prst="rect">
            <a:avLst/>
          </a:prstGeom>
          <a:noFill/>
          <a:ln w="9525">
            <a:solidFill>
              <a:schemeClr val="tx1"/>
            </a:solidFill>
            <a:miter lim="800000"/>
            <a:headEnd/>
            <a:tailEnd/>
          </a:ln>
        </p:spPr>
        <p:txBody>
          <a:bodyPr>
            <a:spAutoFit/>
          </a:bodyPr>
          <a:lstStyle/>
          <a:p>
            <a:r>
              <a:rPr lang="en-US" b="1" dirty="0">
                <a:latin typeface="Calibri" pitchFamily="34" charset="0"/>
              </a:rPr>
              <a:t>Red Cross</a:t>
            </a:r>
          </a:p>
        </p:txBody>
      </p:sp>
      <p:pic>
        <p:nvPicPr>
          <p:cNvPr id="25623" name="Picture 4" descr="http://t2.gstatic.com/images?q=tbn:ANd9GcT4MpOAFvdggjO6CNVD7O3YM_bPlX2icYaD_6Qlb0iSo10a2T5G&amp;t=1"/>
          <p:cNvPicPr>
            <a:picLocks noChangeAspect="1" noChangeArrowheads="1"/>
          </p:cNvPicPr>
          <p:nvPr/>
        </p:nvPicPr>
        <p:blipFill>
          <a:blip r:embed="rId3" cstate="print"/>
          <a:srcRect/>
          <a:stretch>
            <a:fillRect/>
          </a:stretch>
        </p:blipFill>
        <p:spPr bwMode="auto">
          <a:xfrm>
            <a:off x="6781800" y="6019800"/>
            <a:ext cx="225425" cy="217488"/>
          </a:xfrm>
          <a:prstGeom prst="rect">
            <a:avLst/>
          </a:prstGeom>
          <a:noFill/>
          <a:ln w="9525">
            <a:noFill/>
            <a:miter lim="800000"/>
            <a:headEnd/>
            <a:tailEnd/>
          </a:ln>
        </p:spPr>
      </p:pic>
      <p:cxnSp>
        <p:nvCxnSpPr>
          <p:cNvPr id="55" name="Straight Arrow Connector 54"/>
          <p:cNvCxnSpPr/>
          <p:nvPr/>
        </p:nvCxnSpPr>
        <p:spPr>
          <a:xfrm>
            <a:off x="5410200" y="60960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5625" name="Rectangle 35"/>
          <p:cNvSpPr>
            <a:spLocks noChangeArrowheads="1"/>
          </p:cNvSpPr>
          <p:nvPr/>
        </p:nvSpPr>
        <p:spPr bwMode="auto">
          <a:xfrm>
            <a:off x="381000" y="5029200"/>
            <a:ext cx="1643063" cy="215900"/>
          </a:xfrm>
          <a:prstGeom prst="rect">
            <a:avLst/>
          </a:prstGeom>
          <a:noFill/>
          <a:ln w="9525">
            <a:noFill/>
            <a:miter lim="800000"/>
            <a:headEnd/>
            <a:tailEnd/>
          </a:ln>
        </p:spPr>
        <p:txBody>
          <a:bodyPr wrap="none">
            <a:spAutoFit/>
          </a:bodyPr>
          <a:lstStyle/>
          <a:p>
            <a:r>
              <a:rPr lang="en-US" sz="800" b="1" dirty="0">
                <a:latin typeface="Calibri" pitchFamily="34" charset="0"/>
              </a:rPr>
              <a:t>Seasonal Forecaster, NMC-Nairobi</a:t>
            </a:r>
            <a:endParaRPr lang="en-US" sz="800" dirty="0">
              <a:latin typeface="Calibri" pitchFamily="34" charset="0"/>
            </a:endParaRPr>
          </a:p>
        </p:txBody>
      </p:sp>
      <p:cxnSp>
        <p:nvCxnSpPr>
          <p:cNvPr id="39" name="Straight Arrow Connector 38"/>
          <p:cNvCxnSpPr/>
          <p:nvPr/>
        </p:nvCxnSpPr>
        <p:spPr>
          <a:xfrm rot="5400000">
            <a:off x="5638800" y="3657600"/>
            <a:ext cx="457200" cy="0"/>
          </a:xfrm>
          <a:prstGeom prst="straightConnector1">
            <a:avLst/>
          </a:prstGeom>
          <a:ln w="31750" cap="flat">
            <a:solidFill>
              <a:schemeClr val="tx1"/>
            </a:solidFill>
            <a:prstDash val="sysDash"/>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209800" y="3429000"/>
            <a:ext cx="3657600" cy="1588"/>
          </a:xfrm>
          <a:prstGeom prst="straightConnector1">
            <a:avLst/>
          </a:prstGeom>
          <a:ln w="31750" cap="flat">
            <a:solidFill>
              <a:schemeClr val="tx1"/>
            </a:solidFill>
            <a:prstDash val="sysDash"/>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1714501" y="3924300"/>
            <a:ext cx="990600" cy="3175"/>
          </a:xfrm>
          <a:prstGeom prst="straightConnector1">
            <a:avLst/>
          </a:prstGeom>
          <a:ln w="31750" cap="flat">
            <a:solidFill>
              <a:schemeClr val="tx1"/>
            </a:solidFill>
            <a:prstDash val="sysDash"/>
            <a:round/>
            <a:headEnd w="lg" len="lg"/>
            <a:tailEnd type="none"/>
          </a:ln>
        </p:spPr>
        <p:style>
          <a:lnRef idx="1">
            <a:schemeClr val="accent1"/>
          </a:lnRef>
          <a:fillRef idx="0">
            <a:schemeClr val="accent1"/>
          </a:fillRef>
          <a:effectRef idx="0">
            <a:schemeClr val="accent1"/>
          </a:effectRef>
          <a:fontRef idx="minor">
            <a:schemeClr val="tx1"/>
          </a:fontRef>
        </p:style>
      </p:cxnSp>
      <p:sp>
        <p:nvSpPr>
          <p:cNvPr id="25629" name="Rectangle 58"/>
          <p:cNvSpPr>
            <a:spLocks noChangeArrowheads="1"/>
          </p:cNvSpPr>
          <p:nvPr/>
        </p:nvSpPr>
        <p:spPr bwMode="auto">
          <a:xfrm>
            <a:off x="5022850" y="3810000"/>
            <a:ext cx="539750" cy="215900"/>
          </a:xfrm>
          <a:prstGeom prst="rect">
            <a:avLst/>
          </a:prstGeom>
          <a:noFill/>
          <a:ln w="9525">
            <a:noFill/>
            <a:miter lim="800000"/>
            <a:headEnd/>
            <a:tailEnd/>
          </a:ln>
        </p:spPr>
        <p:txBody>
          <a:bodyPr wrap="none">
            <a:spAutoFit/>
          </a:bodyPr>
          <a:lstStyle/>
          <a:p>
            <a:r>
              <a:rPr lang="en-US" sz="800" b="1" dirty="0">
                <a:latin typeface="Calibri" pitchFamily="34" charset="0"/>
              </a:rPr>
              <a:t>Updates</a:t>
            </a:r>
            <a:endParaRPr lang="en-US" sz="800" dirty="0">
              <a:latin typeface="Calibri" pitchFamily="34" charset="0"/>
            </a:endParaRPr>
          </a:p>
        </p:txBody>
      </p:sp>
      <p:grpSp>
        <p:nvGrpSpPr>
          <p:cNvPr id="25630" name="Group 59"/>
          <p:cNvGrpSpPr>
            <a:grpSpLocks/>
          </p:cNvGrpSpPr>
          <p:nvPr/>
        </p:nvGrpSpPr>
        <p:grpSpPr bwMode="auto">
          <a:xfrm>
            <a:off x="2819400" y="1514475"/>
            <a:ext cx="1676400" cy="1685925"/>
            <a:chOff x="3276600" y="1219200"/>
            <a:chExt cx="1676400" cy="1685330"/>
          </a:xfrm>
        </p:grpSpPr>
        <p:sp>
          <p:nvSpPr>
            <p:cNvPr id="25638" name="TextBox 60"/>
            <p:cNvSpPr txBox="1">
              <a:spLocks noChangeArrowheads="1"/>
            </p:cNvSpPr>
            <p:nvPr/>
          </p:nvSpPr>
          <p:spPr bwMode="auto">
            <a:xfrm>
              <a:off x="32766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National </a:t>
              </a:r>
            </a:p>
            <a:p>
              <a:pPr algn="ctr"/>
              <a:r>
                <a:rPr lang="en-US" b="1" dirty="0">
                  <a:latin typeface="Calibri" pitchFamily="34" charset="0"/>
                </a:rPr>
                <a:t>TV &amp; Radio</a:t>
              </a:r>
              <a:endParaRPr lang="en-US" sz="1000" b="1" dirty="0">
                <a:latin typeface="Calibri" pitchFamily="34" charset="0"/>
              </a:endParaRPr>
            </a:p>
          </p:txBody>
        </p:sp>
        <p:pic>
          <p:nvPicPr>
            <p:cNvPr id="25639"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3657600" y="1219200"/>
              <a:ext cx="910258" cy="1066800"/>
            </a:xfrm>
            <a:prstGeom prst="rect">
              <a:avLst/>
            </a:prstGeom>
            <a:noFill/>
            <a:ln w="9525">
              <a:noFill/>
              <a:miter lim="800000"/>
              <a:headEnd/>
              <a:tailEnd/>
            </a:ln>
          </p:spPr>
        </p:pic>
      </p:grpSp>
      <p:grpSp>
        <p:nvGrpSpPr>
          <p:cNvPr id="25631" name="Group 62"/>
          <p:cNvGrpSpPr>
            <a:grpSpLocks/>
          </p:cNvGrpSpPr>
          <p:nvPr/>
        </p:nvGrpSpPr>
        <p:grpSpPr bwMode="auto">
          <a:xfrm>
            <a:off x="4572000" y="1514475"/>
            <a:ext cx="1676400" cy="1685925"/>
            <a:chOff x="5029200" y="1219200"/>
            <a:chExt cx="1676400" cy="1685330"/>
          </a:xfrm>
        </p:grpSpPr>
        <p:sp>
          <p:nvSpPr>
            <p:cNvPr id="25636" name="TextBox 63"/>
            <p:cNvSpPr txBox="1">
              <a:spLocks noChangeArrowheads="1"/>
            </p:cNvSpPr>
            <p:nvPr/>
          </p:nvSpPr>
          <p:spPr bwMode="auto">
            <a:xfrm>
              <a:off x="50292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Local Media</a:t>
              </a:r>
            </a:p>
            <a:p>
              <a:pPr algn="ctr"/>
              <a:r>
                <a:rPr lang="en-US" b="1" dirty="0">
                  <a:latin typeface="Calibri" pitchFamily="34" charset="0"/>
                </a:rPr>
                <a:t>Networks</a:t>
              </a:r>
            </a:p>
          </p:txBody>
        </p:sp>
        <p:pic>
          <p:nvPicPr>
            <p:cNvPr id="25637"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5410200" y="1219200"/>
              <a:ext cx="910258" cy="1066800"/>
            </a:xfrm>
            <a:prstGeom prst="rect">
              <a:avLst/>
            </a:prstGeom>
            <a:noFill/>
            <a:ln w="9525">
              <a:noFill/>
              <a:miter lim="800000"/>
              <a:headEnd/>
              <a:tailEnd/>
            </a:ln>
          </p:spPr>
        </p:pic>
      </p:grpSp>
      <p:grpSp>
        <p:nvGrpSpPr>
          <p:cNvPr id="25632" name="Group 68"/>
          <p:cNvGrpSpPr>
            <a:grpSpLocks/>
          </p:cNvGrpSpPr>
          <p:nvPr/>
        </p:nvGrpSpPr>
        <p:grpSpPr bwMode="auto">
          <a:xfrm>
            <a:off x="6324600" y="1514475"/>
            <a:ext cx="1676400" cy="1685925"/>
            <a:chOff x="6781800" y="1219200"/>
            <a:chExt cx="1676400" cy="1685330"/>
          </a:xfrm>
        </p:grpSpPr>
        <p:sp>
          <p:nvSpPr>
            <p:cNvPr id="25634" name="TextBox 69"/>
            <p:cNvSpPr txBox="1">
              <a:spLocks noChangeArrowheads="1"/>
            </p:cNvSpPr>
            <p:nvPr/>
          </p:nvSpPr>
          <p:spPr bwMode="auto">
            <a:xfrm>
              <a:off x="67818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RANET Radio Station</a:t>
              </a:r>
            </a:p>
          </p:txBody>
        </p:sp>
        <p:pic>
          <p:nvPicPr>
            <p:cNvPr id="25635"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7162800" y="1219200"/>
              <a:ext cx="910258" cy="1066800"/>
            </a:xfrm>
            <a:prstGeom prst="rect">
              <a:avLst/>
            </a:prstGeom>
            <a:noFill/>
            <a:ln w="9525">
              <a:noFill/>
              <a:miter lim="800000"/>
              <a:headEnd/>
              <a:tailEnd/>
            </a:ln>
          </p:spPr>
        </p:pic>
      </p:grpSp>
      <p:pic>
        <p:nvPicPr>
          <p:cNvPr id="25633" name="Picture 40"/>
          <p:cNvPicPr>
            <a:picLocks noChangeAspect="1" noChangeArrowheads="1"/>
          </p:cNvPicPr>
          <p:nvPr/>
        </p:nvPicPr>
        <p:blipFill>
          <a:blip r:embed="rId5" cstate="print"/>
          <a:srcRect/>
          <a:stretch>
            <a:fillRect/>
          </a:stretch>
        </p:blipFill>
        <p:spPr bwMode="auto">
          <a:xfrm>
            <a:off x="609600" y="2667000"/>
            <a:ext cx="1184275" cy="1103313"/>
          </a:xfrm>
          <a:prstGeom prst="rect">
            <a:avLst/>
          </a:prstGeom>
          <a:noFill/>
          <a:ln w="9525">
            <a:noFill/>
            <a:miter lim="800000"/>
            <a:headEnd/>
            <a:tailEnd/>
          </a:ln>
        </p:spPr>
      </p:pic>
      <p:grpSp>
        <p:nvGrpSpPr>
          <p:cNvPr id="41" name="Group 40"/>
          <p:cNvGrpSpPr/>
          <p:nvPr/>
        </p:nvGrpSpPr>
        <p:grpSpPr>
          <a:xfrm>
            <a:off x="565200" y="60325"/>
            <a:ext cx="1644600" cy="549275"/>
            <a:chOff x="565200" y="60325"/>
            <a:chExt cx="1644600" cy="549275"/>
          </a:xfrm>
        </p:grpSpPr>
        <p:pic>
          <p:nvPicPr>
            <p:cNvPr id="42" name="Picture 4"/>
            <p:cNvPicPr>
              <a:picLocks noChangeAspect="1" noChangeArrowheads="1"/>
            </p:cNvPicPr>
            <p:nvPr/>
          </p:nvPicPr>
          <p:blipFill>
            <a:blip r:embed="rId6"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43"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Arrow Connector 71"/>
          <p:cNvCxnSpPr/>
          <p:nvPr/>
        </p:nvCxnSpPr>
        <p:spPr>
          <a:xfrm rot="5400000" flipH="1" flipV="1">
            <a:off x="3086101" y="4762500"/>
            <a:ext cx="838200" cy="3175"/>
          </a:xfrm>
          <a:prstGeom prst="straightConnector1">
            <a:avLst/>
          </a:prstGeom>
          <a:ln w="698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4495800" y="4114800"/>
            <a:ext cx="1371600" cy="1588"/>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4800" y="762000"/>
            <a:ext cx="8610600" cy="533400"/>
          </a:xfrm>
        </p:spPr>
        <p:txBody>
          <a:bodyPr rtlCol="0">
            <a:normAutofit fontScale="90000"/>
          </a:bodyPr>
          <a:lstStyle/>
          <a:p>
            <a:pPr fontAlgn="auto">
              <a:spcAft>
                <a:spcPts val="0"/>
              </a:spcAft>
              <a:defRPr/>
            </a:pPr>
            <a:r>
              <a:rPr lang="en-US" b="1" dirty="0" smtClean="0"/>
              <a:t>Health Early Warning System</a:t>
            </a:r>
            <a:endParaRPr lang="en-US" b="1" dirty="0"/>
          </a:p>
        </p:txBody>
      </p:sp>
      <p:pic>
        <p:nvPicPr>
          <p:cNvPr id="24581"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24582" name="TextBox 4"/>
          <p:cNvSpPr txBox="1">
            <a:spLocks noChangeArrowheads="1"/>
          </p:cNvSpPr>
          <p:nvPr/>
        </p:nvSpPr>
        <p:spPr bwMode="auto">
          <a:xfrm>
            <a:off x="228600" y="3817938"/>
            <a:ext cx="1524000" cy="830262"/>
          </a:xfrm>
          <a:prstGeom prst="rect">
            <a:avLst/>
          </a:prstGeom>
          <a:solidFill>
            <a:srgbClr val="00B050"/>
          </a:solidFill>
          <a:ln w="9525">
            <a:solidFill>
              <a:schemeClr val="tx1"/>
            </a:solidFill>
            <a:miter lim="800000"/>
            <a:headEnd/>
            <a:tailEnd/>
          </a:ln>
        </p:spPr>
        <p:txBody>
          <a:bodyPr>
            <a:spAutoFit/>
          </a:bodyPr>
          <a:lstStyle/>
          <a:p>
            <a:pPr algn="ctr"/>
            <a:r>
              <a:rPr lang="en-US" sz="2400" b="1" dirty="0">
                <a:solidFill>
                  <a:schemeClr val="bg1"/>
                </a:solidFill>
                <a:latin typeface="Calibri" pitchFamily="34" charset="0"/>
              </a:rPr>
              <a:t>Health Advisories</a:t>
            </a:r>
          </a:p>
        </p:txBody>
      </p:sp>
      <p:sp>
        <p:nvSpPr>
          <p:cNvPr id="24583" name="TextBox 5"/>
          <p:cNvSpPr txBox="1">
            <a:spLocks noChangeArrowheads="1"/>
          </p:cNvSpPr>
          <p:nvPr/>
        </p:nvSpPr>
        <p:spPr bwMode="auto">
          <a:xfrm>
            <a:off x="6096000" y="3733800"/>
            <a:ext cx="2743200" cy="369888"/>
          </a:xfrm>
          <a:prstGeom prst="rect">
            <a:avLst/>
          </a:prstGeom>
          <a:noFill/>
          <a:ln w="9525">
            <a:solidFill>
              <a:schemeClr val="tx1"/>
            </a:solidFill>
            <a:miter lim="800000"/>
            <a:headEnd/>
            <a:tailEnd/>
          </a:ln>
        </p:spPr>
        <p:txBody>
          <a:bodyPr>
            <a:spAutoFit/>
          </a:bodyPr>
          <a:lstStyle/>
          <a:p>
            <a:r>
              <a:rPr lang="en-US" b="1" dirty="0">
                <a:latin typeface="Calibri" pitchFamily="34" charset="0"/>
              </a:rPr>
              <a:t>County Met. Officer(s)</a:t>
            </a:r>
          </a:p>
        </p:txBody>
      </p:sp>
      <p:sp>
        <p:nvSpPr>
          <p:cNvPr id="24584" name="TextBox 7"/>
          <p:cNvSpPr txBox="1">
            <a:spLocks noChangeArrowheads="1"/>
          </p:cNvSpPr>
          <p:nvPr/>
        </p:nvSpPr>
        <p:spPr bwMode="auto">
          <a:xfrm>
            <a:off x="6096000" y="4154488"/>
            <a:ext cx="2743200" cy="646112"/>
          </a:xfrm>
          <a:prstGeom prst="rect">
            <a:avLst/>
          </a:prstGeom>
          <a:noFill/>
          <a:ln w="9525">
            <a:solidFill>
              <a:schemeClr val="tx1"/>
            </a:solidFill>
            <a:miter lim="800000"/>
            <a:headEnd/>
            <a:tailEnd/>
          </a:ln>
        </p:spPr>
        <p:txBody>
          <a:bodyPr>
            <a:spAutoFit/>
          </a:bodyPr>
          <a:lstStyle/>
          <a:p>
            <a:r>
              <a:rPr lang="en-US" b="1" dirty="0">
                <a:latin typeface="Calibri" pitchFamily="34" charset="0"/>
              </a:rPr>
              <a:t>Local Disaster Management Committee</a:t>
            </a:r>
          </a:p>
        </p:txBody>
      </p:sp>
      <p:cxnSp>
        <p:nvCxnSpPr>
          <p:cNvPr id="21" name="Straight Arrow Connector 20"/>
          <p:cNvCxnSpPr/>
          <p:nvPr/>
        </p:nvCxnSpPr>
        <p:spPr>
          <a:xfrm rot="5400000">
            <a:off x="2895601" y="4724400"/>
            <a:ext cx="762000" cy="3175"/>
          </a:xfrm>
          <a:prstGeom prst="straightConnector1">
            <a:avLst/>
          </a:prstGeom>
          <a:ln w="73025"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3503613" y="3581400"/>
            <a:ext cx="763588" cy="1587"/>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76800" y="4114800"/>
            <a:ext cx="3810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24588" name="Group 23"/>
          <p:cNvGrpSpPr>
            <a:grpSpLocks/>
          </p:cNvGrpSpPr>
          <p:nvPr/>
        </p:nvGrpSpPr>
        <p:grpSpPr bwMode="auto">
          <a:xfrm>
            <a:off x="6096000" y="5334000"/>
            <a:ext cx="2209800" cy="369888"/>
            <a:chOff x="5638800" y="5327808"/>
            <a:chExt cx="2133600" cy="369332"/>
          </a:xfrm>
        </p:grpSpPr>
        <p:sp>
          <p:nvSpPr>
            <p:cNvPr id="24615" name="TextBox 8"/>
            <p:cNvSpPr txBox="1">
              <a:spLocks noChangeArrowheads="1"/>
            </p:cNvSpPr>
            <p:nvPr/>
          </p:nvSpPr>
          <p:spPr bwMode="auto">
            <a:xfrm>
              <a:off x="5638800" y="5327808"/>
              <a:ext cx="2133600" cy="369332"/>
            </a:xfrm>
            <a:prstGeom prst="rect">
              <a:avLst/>
            </a:prstGeom>
            <a:noFill/>
            <a:ln w="9525">
              <a:solidFill>
                <a:schemeClr val="tx1"/>
              </a:solidFill>
              <a:miter lim="800000"/>
              <a:headEnd/>
              <a:tailEnd/>
            </a:ln>
          </p:spPr>
          <p:txBody>
            <a:bodyPr>
              <a:spAutoFit/>
            </a:bodyPr>
            <a:lstStyle/>
            <a:p>
              <a:r>
                <a:rPr lang="en-US" b="1" dirty="0">
                  <a:latin typeface="Calibri" pitchFamily="34" charset="0"/>
                </a:rPr>
                <a:t>Red Cross</a:t>
              </a:r>
            </a:p>
          </p:txBody>
        </p:sp>
        <p:pic>
          <p:nvPicPr>
            <p:cNvPr id="24616" name="Picture 4" descr="http://t2.gstatic.com/images?q=tbn:ANd9GcT4MpOAFvdggjO6CNVD7O3YM_bPlX2icYaD_6Qlb0iSo10a2T5G&amp;t=1"/>
            <p:cNvPicPr>
              <a:picLocks noChangeAspect="1" noChangeArrowheads="1"/>
            </p:cNvPicPr>
            <p:nvPr/>
          </p:nvPicPr>
          <p:blipFill>
            <a:blip r:embed="rId3" cstate="print"/>
            <a:srcRect/>
            <a:stretch>
              <a:fillRect/>
            </a:stretch>
          </p:blipFill>
          <p:spPr bwMode="auto">
            <a:xfrm>
              <a:off x="6705600" y="5364539"/>
              <a:ext cx="304800" cy="304800"/>
            </a:xfrm>
            <a:prstGeom prst="rect">
              <a:avLst/>
            </a:prstGeom>
            <a:noFill/>
            <a:ln w="9525">
              <a:noFill/>
              <a:miter lim="800000"/>
              <a:headEnd/>
              <a:tailEnd/>
            </a:ln>
          </p:spPr>
        </p:pic>
      </p:grpSp>
      <p:cxnSp>
        <p:nvCxnSpPr>
          <p:cNvPr id="36" name="Straight Arrow Connector 35"/>
          <p:cNvCxnSpPr/>
          <p:nvPr/>
        </p:nvCxnSpPr>
        <p:spPr>
          <a:xfrm rot="5400000" flipH="1" flipV="1">
            <a:off x="6284913" y="3467100"/>
            <a:ext cx="534988" cy="1587"/>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752600" y="4189413"/>
            <a:ext cx="609600" cy="1587"/>
          </a:xfrm>
          <a:prstGeom prst="straightConnector1">
            <a:avLst/>
          </a:prstGeom>
          <a:ln w="698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4591" name="TextBox 31"/>
          <p:cNvSpPr txBox="1">
            <a:spLocks noChangeArrowheads="1"/>
          </p:cNvSpPr>
          <p:nvPr/>
        </p:nvSpPr>
        <p:spPr bwMode="auto">
          <a:xfrm>
            <a:off x="6096000" y="4876800"/>
            <a:ext cx="2743200" cy="369888"/>
          </a:xfrm>
          <a:prstGeom prst="rect">
            <a:avLst/>
          </a:prstGeom>
          <a:noFill/>
          <a:ln w="9525">
            <a:solidFill>
              <a:schemeClr val="tx1"/>
            </a:solidFill>
            <a:miter lim="800000"/>
            <a:headEnd/>
            <a:tailEnd/>
          </a:ln>
        </p:spPr>
        <p:txBody>
          <a:bodyPr>
            <a:spAutoFit/>
          </a:bodyPr>
          <a:lstStyle/>
          <a:p>
            <a:r>
              <a:rPr lang="en-US" b="1" dirty="0">
                <a:latin typeface="Calibri" pitchFamily="34" charset="0"/>
              </a:rPr>
              <a:t>Local Health Centers</a:t>
            </a:r>
          </a:p>
        </p:txBody>
      </p:sp>
      <p:sp>
        <p:nvSpPr>
          <p:cNvPr id="24592" name="TextBox 36"/>
          <p:cNvSpPr txBox="1">
            <a:spLocks noChangeArrowheads="1"/>
          </p:cNvSpPr>
          <p:nvPr/>
        </p:nvSpPr>
        <p:spPr bwMode="auto">
          <a:xfrm>
            <a:off x="2362200" y="3973513"/>
            <a:ext cx="2133600" cy="369887"/>
          </a:xfrm>
          <a:prstGeom prst="rect">
            <a:avLst/>
          </a:prstGeom>
          <a:noFill/>
          <a:ln w="9525">
            <a:solidFill>
              <a:schemeClr val="tx1"/>
            </a:solidFill>
            <a:miter lim="800000"/>
            <a:headEnd/>
            <a:tailEnd/>
          </a:ln>
        </p:spPr>
        <p:txBody>
          <a:bodyPr>
            <a:spAutoFit/>
          </a:bodyPr>
          <a:lstStyle/>
          <a:p>
            <a:pPr algn="ctr"/>
            <a:r>
              <a:rPr lang="en-US" b="1" dirty="0">
                <a:latin typeface="Calibri" pitchFamily="34" charset="0"/>
              </a:rPr>
              <a:t>Ministry of Health</a:t>
            </a:r>
          </a:p>
        </p:txBody>
      </p:sp>
      <p:cxnSp>
        <p:nvCxnSpPr>
          <p:cNvPr id="50" name="Straight Arrow Connector 49"/>
          <p:cNvCxnSpPr/>
          <p:nvPr/>
        </p:nvCxnSpPr>
        <p:spPr>
          <a:xfrm>
            <a:off x="5867400" y="3962400"/>
            <a:ext cx="0" cy="1600200"/>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868988" y="45720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867400" y="55626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7400" y="51054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867400" y="39624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6000" y="5145088"/>
            <a:ext cx="2362200" cy="646112"/>
          </a:xfrm>
          <a:prstGeom prst="rect">
            <a:avLst/>
          </a:prstGeom>
          <a:solidFill>
            <a:schemeClr val="tx2">
              <a:lumMod val="20000"/>
              <a:lumOff val="80000"/>
            </a:schemeClr>
          </a:solidFill>
          <a:ln>
            <a:solidFill>
              <a:schemeClr val="tx1"/>
            </a:solidFill>
          </a:ln>
        </p:spPr>
        <p:txBody>
          <a:bodyPr>
            <a:spAutoFit/>
          </a:bodyPr>
          <a:lstStyle/>
          <a:p>
            <a:pPr algn="ctr" fontAlgn="auto">
              <a:spcBef>
                <a:spcPts val="0"/>
              </a:spcBef>
              <a:spcAft>
                <a:spcPts val="0"/>
              </a:spcAft>
              <a:defRPr/>
            </a:pPr>
            <a:r>
              <a:rPr lang="en-US" b="1" dirty="0">
                <a:latin typeface="+mn-lt"/>
              </a:rPr>
              <a:t>Office of the President</a:t>
            </a:r>
          </a:p>
          <a:p>
            <a:pPr algn="ctr" fontAlgn="auto">
              <a:spcBef>
                <a:spcPts val="0"/>
              </a:spcBef>
              <a:spcAft>
                <a:spcPts val="0"/>
              </a:spcAft>
              <a:defRPr/>
            </a:pPr>
            <a:r>
              <a:rPr lang="en-US" b="1" dirty="0">
                <a:latin typeface="+mn-lt"/>
              </a:rPr>
              <a:t>(Advisory Committee)</a:t>
            </a:r>
          </a:p>
        </p:txBody>
      </p:sp>
      <p:grpSp>
        <p:nvGrpSpPr>
          <p:cNvPr id="24599" name="Group 43"/>
          <p:cNvGrpSpPr>
            <a:grpSpLocks/>
          </p:cNvGrpSpPr>
          <p:nvPr/>
        </p:nvGrpSpPr>
        <p:grpSpPr bwMode="auto">
          <a:xfrm>
            <a:off x="3276600" y="1514475"/>
            <a:ext cx="1676400" cy="1685925"/>
            <a:chOff x="3276600" y="1219200"/>
            <a:chExt cx="1676400" cy="1685330"/>
          </a:xfrm>
        </p:grpSpPr>
        <p:sp>
          <p:nvSpPr>
            <p:cNvPr id="24613" name="TextBox 44"/>
            <p:cNvSpPr txBox="1">
              <a:spLocks noChangeArrowheads="1"/>
            </p:cNvSpPr>
            <p:nvPr/>
          </p:nvSpPr>
          <p:spPr bwMode="auto">
            <a:xfrm>
              <a:off x="32766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National </a:t>
              </a:r>
            </a:p>
            <a:p>
              <a:pPr algn="ctr"/>
              <a:r>
                <a:rPr lang="en-US" b="1" dirty="0">
                  <a:latin typeface="Calibri" pitchFamily="34" charset="0"/>
                </a:rPr>
                <a:t>TV &amp; Radio</a:t>
              </a:r>
              <a:endParaRPr lang="en-US" sz="1000" b="1" dirty="0">
                <a:latin typeface="Calibri" pitchFamily="34" charset="0"/>
              </a:endParaRPr>
            </a:p>
          </p:txBody>
        </p:sp>
        <p:pic>
          <p:nvPicPr>
            <p:cNvPr id="24614"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3657600" y="1219200"/>
              <a:ext cx="910258" cy="1066800"/>
            </a:xfrm>
            <a:prstGeom prst="rect">
              <a:avLst/>
            </a:prstGeom>
            <a:noFill/>
            <a:ln w="9525">
              <a:noFill/>
              <a:miter lim="800000"/>
              <a:headEnd/>
              <a:tailEnd/>
            </a:ln>
          </p:spPr>
        </p:pic>
      </p:grpSp>
      <p:grpSp>
        <p:nvGrpSpPr>
          <p:cNvPr id="24600" name="Group 48"/>
          <p:cNvGrpSpPr>
            <a:grpSpLocks/>
          </p:cNvGrpSpPr>
          <p:nvPr/>
        </p:nvGrpSpPr>
        <p:grpSpPr bwMode="auto">
          <a:xfrm>
            <a:off x="5029200" y="1514475"/>
            <a:ext cx="1676400" cy="1685925"/>
            <a:chOff x="5029200" y="1219200"/>
            <a:chExt cx="1676400" cy="1685330"/>
          </a:xfrm>
        </p:grpSpPr>
        <p:sp>
          <p:nvSpPr>
            <p:cNvPr id="24611" name="TextBox 54"/>
            <p:cNvSpPr txBox="1">
              <a:spLocks noChangeArrowheads="1"/>
            </p:cNvSpPr>
            <p:nvPr/>
          </p:nvSpPr>
          <p:spPr bwMode="auto">
            <a:xfrm>
              <a:off x="50292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Local Media</a:t>
              </a:r>
            </a:p>
            <a:p>
              <a:pPr algn="ctr"/>
              <a:r>
                <a:rPr lang="en-US" b="1" dirty="0">
                  <a:latin typeface="Calibri" pitchFamily="34" charset="0"/>
                </a:rPr>
                <a:t>Networks</a:t>
              </a:r>
            </a:p>
          </p:txBody>
        </p:sp>
        <p:pic>
          <p:nvPicPr>
            <p:cNvPr id="24612"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5410200" y="1219200"/>
              <a:ext cx="910258" cy="1066800"/>
            </a:xfrm>
            <a:prstGeom prst="rect">
              <a:avLst/>
            </a:prstGeom>
            <a:noFill/>
            <a:ln w="9525">
              <a:noFill/>
              <a:miter lim="800000"/>
              <a:headEnd/>
              <a:tailEnd/>
            </a:ln>
          </p:spPr>
        </p:pic>
      </p:grpSp>
      <p:grpSp>
        <p:nvGrpSpPr>
          <p:cNvPr id="24601" name="Group 56"/>
          <p:cNvGrpSpPr>
            <a:grpSpLocks/>
          </p:cNvGrpSpPr>
          <p:nvPr/>
        </p:nvGrpSpPr>
        <p:grpSpPr bwMode="auto">
          <a:xfrm>
            <a:off x="6781800" y="1514475"/>
            <a:ext cx="1676400" cy="1685925"/>
            <a:chOff x="6781800" y="1219200"/>
            <a:chExt cx="1676400" cy="1685330"/>
          </a:xfrm>
        </p:grpSpPr>
        <p:sp>
          <p:nvSpPr>
            <p:cNvPr id="24609" name="TextBox 58"/>
            <p:cNvSpPr txBox="1">
              <a:spLocks noChangeArrowheads="1"/>
            </p:cNvSpPr>
            <p:nvPr/>
          </p:nvSpPr>
          <p:spPr bwMode="auto">
            <a:xfrm>
              <a:off x="67818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RANET Radio Station</a:t>
              </a:r>
            </a:p>
          </p:txBody>
        </p:sp>
        <p:pic>
          <p:nvPicPr>
            <p:cNvPr id="24610"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7162800" y="1219200"/>
              <a:ext cx="910258" cy="1066800"/>
            </a:xfrm>
            <a:prstGeom prst="rect">
              <a:avLst/>
            </a:prstGeom>
            <a:noFill/>
            <a:ln w="9525">
              <a:noFill/>
              <a:miter lim="800000"/>
              <a:headEnd/>
              <a:tailEnd/>
            </a:ln>
          </p:spPr>
        </p:pic>
      </p:grpSp>
      <p:cxnSp>
        <p:nvCxnSpPr>
          <p:cNvPr id="62" name="Straight Arrow Connector 61"/>
          <p:cNvCxnSpPr/>
          <p:nvPr/>
        </p:nvCxnSpPr>
        <p:spPr>
          <a:xfrm rot="5400000" flipH="1" flipV="1">
            <a:off x="7315201" y="3427412"/>
            <a:ext cx="457200" cy="3175"/>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4603" name="Rectangle 63"/>
          <p:cNvSpPr>
            <a:spLocks noChangeArrowheads="1"/>
          </p:cNvSpPr>
          <p:nvPr/>
        </p:nvSpPr>
        <p:spPr bwMode="auto">
          <a:xfrm>
            <a:off x="152400" y="4648200"/>
            <a:ext cx="1643063" cy="215900"/>
          </a:xfrm>
          <a:prstGeom prst="rect">
            <a:avLst/>
          </a:prstGeom>
          <a:noFill/>
          <a:ln w="9525">
            <a:noFill/>
            <a:miter lim="800000"/>
            <a:headEnd/>
            <a:tailEnd/>
          </a:ln>
        </p:spPr>
        <p:txBody>
          <a:bodyPr wrap="none">
            <a:spAutoFit/>
          </a:bodyPr>
          <a:lstStyle/>
          <a:p>
            <a:r>
              <a:rPr lang="en-US" sz="800" b="1" dirty="0">
                <a:latin typeface="Calibri" pitchFamily="34" charset="0"/>
              </a:rPr>
              <a:t>Seasonal Forecaster, NMC-Nairobi</a:t>
            </a:r>
            <a:endParaRPr lang="en-US" sz="800" dirty="0">
              <a:latin typeface="Calibri" pitchFamily="34" charset="0"/>
            </a:endParaRPr>
          </a:p>
        </p:txBody>
      </p:sp>
      <p:cxnSp>
        <p:nvCxnSpPr>
          <p:cNvPr id="65" name="Straight Arrow Connector 64"/>
          <p:cNvCxnSpPr/>
          <p:nvPr/>
        </p:nvCxnSpPr>
        <p:spPr>
          <a:xfrm rot="5400000">
            <a:off x="6019800" y="3581400"/>
            <a:ext cx="304800" cy="0"/>
          </a:xfrm>
          <a:prstGeom prst="straightConnector1">
            <a:avLst/>
          </a:prstGeom>
          <a:ln w="31750" cap="flat">
            <a:solidFill>
              <a:schemeClr val="tx1"/>
            </a:solidFill>
            <a:prstDash val="sysDash"/>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981200" y="3429000"/>
            <a:ext cx="4191000" cy="1588"/>
          </a:xfrm>
          <a:prstGeom prst="straightConnector1">
            <a:avLst/>
          </a:prstGeom>
          <a:ln w="31750" cap="flat">
            <a:solidFill>
              <a:schemeClr val="tx1"/>
            </a:solidFill>
            <a:prstDash val="sysDash"/>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1600201" y="3810000"/>
            <a:ext cx="762000" cy="3175"/>
          </a:xfrm>
          <a:prstGeom prst="straightConnector1">
            <a:avLst/>
          </a:prstGeom>
          <a:ln w="31750" cap="flat">
            <a:solidFill>
              <a:schemeClr val="tx1"/>
            </a:solidFill>
            <a:prstDash val="sysDash"/>
            <a:round/>
            <a:headEnd w="lg" len="lg"/>
            <a:tailEnd type="none"/>
          </a:ln>
        </p:spPr>
        <p:style>
          <a:lnRef idx="1">
            <a:schemeClr val="accent1"/>
          </a:lnRef>
          <a:fillRef idx="0">
            <a:schemeClr val="accent1"/>
          </a:fillRef>
          <a:effectRef idx="0">
            <a:schemeClr val="accent1"/>
          </a:effectRef>
          <a:fontRef idx="minor">
            <a:schemeClr val="tx1"/>
          </a:fontRef>
        </p:style>
      </p:cxnSp>
      <p:sp>
        <p:nvSpPr>
          <p:cNvPr id="24607" name="Rectangle 87"/>
          <p:cNvSpPr>
            <a:spLocks noChangeArrowheads="1"/>
          </p:cNvSpPr>
          <p:nvPr/>
        </p:nvSpPr>
        <p:spPr bwMode="auto">
          <a:xfrm>
            <a:off x="4876800" y="3898900"/>
            <a:ext cx="539750" cy="215900"/>
          </a:xfrm>
          <a:prstGeom prst="rect">
            <a:avLst/>
          </a:prstGeom>
          <a:noFill/>
          <a:ln w="9525">
            <a:noFill/>
            <a:miter lim="800000"/>
            <a:headEnd/>
            <a:tailEnd/>
          </a:ln>
        </p:spPr>
        <p:txBody>
          <a:bodyPr wrap="none">
            <a:spAutoFit/>
          </a:bodyPr>
          <a:lstStyle/>
          <a:p>
            <a:r>
              <a:rPr lang="en-US" sz="800" b="1" dirty="0">
                <a:latin typeface="Calibri" pitchFamily="34" charset="0"/>
              </a:rPr>
              <a:t>Updates</a:t>
            </a:r>
            <a:endParaRPr lang="en-US" sz="800" dirty="0">
              <a:latin typeface="Calibri" pitchFamily="34" charset="0"/>
            </a:endParaRPr>
          </a:p>
        </p:txBody>
      </p:sp>
      <p:pic>
        <p:nvPicPr>
          <p:cNvPr id="24608" name="Picture 42"/>
          <p:cNvPicPr>
            <a:picLocks noChangeAspect="1" noChangeArrowheads="1"/>
          </p:cNvPicPr>
          <p:nvPr/>
        </p:nvPicPr>
        <p:blipFill>
          <a:blip r:embed="rId5" cstate="print"/>
          <a:srcRect/>
          <a:stretch>
            <a:fillRect/>
          </a:stretch>
        </p:blipFill>
        <p:spPr bwMode="auto">
          <a:xfrm>
            <a:off x="381000" y="2667000"/>
            <a:ext cx="1184275" cy="1103313"/>
          </a:xfrm>
          <a:prstGeom prst="rect">
            <a:avLst/>
          </a:prstGeom>
          <a:noFill/>
          <a:ln w="9525">
            <a:noFill/>
            <a:miter lim="800000"/>
            <a:headEnd/>
            <a:tailEnd/>
          </a:ln>
        </p:spPr>
      </p:pic>
      <p:grpSp>
        <p:nvGrpSpPr>
          <p:cNvPr id="43" name="Group 42"/>
          <p:cNvGrpSpPr/>
          <p:nvPr/>
        </p:nvGrpSpPr>
        <p:grpSpPr>
          <a:xfrm>
            <a:off x="565200" y="60325"/>
            <a:ext cx="1644600" cy="549275"/>
            <a:chOff x="565200" y="60325"/>
            <a:chExt cx="1644600" cy="549275"/>
          </a:xfrm>
        </p:grpSpPr>
        <p:pic>
          <p:nvPicPr>
            <p:cNvPr id="44" name="Picture 4"/>
            <p:cNvPicPr>
              <a:picLocks noChangeAspect="1" noChangeArrowheads="1"/>
            </p:cNvPicPr>
            <p:nvPr/>
          </p:nvPicPr>
          <p:blipFill>
            <a:blip r:embed="rId6"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45"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Arrow Connector 58"/>
          <p:cNvCxnSpPr/>
          <p:nvPr/>
        </p:nvCxnSpPr>
        <p:spPr>
          <a:xfrm>
            <a:off x="3851920" y="4725144"/>
            <a:ext cx="0" cy="753988"/>
          </a:xfrm>
          <a:prstGeom prst="straightConnector1">
            <a:avLst/>
          </a:prstGeom>
          <a:ln w="698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7169" idx="1"/>
          </p:cNvCxnSpPr>
          <p:nvPr/>
        </p:nvCxnSpPr>
        <p:spPr>
          <a:xfrm flipV="1">
            <a:off x="1619672" y="4424164"/>
            <a:ext cx="1008112" cy="12948"/>
          </a:xfrm>
          <a:prstGeom prst="straightConnector1">
            <a:avLst/>
          </a:prstGeom>
          <a:ln w="698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609600"/>
            <a:ext cx="7772400" cy="533400"/>
          </a:xfrm>
        </p:spPr>
        <p:txBody>
          <a:bodyPr rtlCol="0">
            <a:normAutofit fontScale="90000"/>
          </a:bodyPr>
          <a:lstStyle/>
          <a:p>
            <a:pPr fontAlgn="auto">
              <a:spcAft>
                <a:spcPts val="0"/>
              </a:spcAft>
              <a:defRPr/>
            </a:pPr>
            <a:r>
              <a:rPr lang="en-US" b="1" dirty="0" smtClean="0"/>
              <a:t>Proposed Flow of Info thro’ CAP</a:t>
            </a:r>
            <a:endParaRPr lang="en-US" b="1" dirty="0"/>
          </a:p>
        </p:txBody>
      </p:sp>
      <p:pic>
        <p:nvPicPr>
          <p:cNvPr id="31748"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31749" name="TextBox 4"/>
          <p:cNvSpPr txBox="1">
            <a:spLocks noChangeArrowheads="1"/>
          </p:cNvSpPr>
          <p:nvPr/>
        </p:nvSpPr>
        <p:spPr bwMode="auto">
          <a:xfrm>
            <a:off x="323528" y="2420888"/>
            <a:ext cx="1600200" cy="461665"/>
          </a:xfrm>
          <a:prstGeom prst="rect">
            <a:avLst/>
          </a:prstGeom>
          <a:solidFill>
            <a:srgbClr val="C00000"/>
          </a:solidFill>
          <a:ln w="9525">
            <a:solidFill>
              <a:schemeClr val="tx1"/>
            </a:solidFill>
            <a:miter lim="800000"/>
            <a:headEnd/>
            <a:tailEnd/>
          </a:ln>
        </p:spPr>
        <p:txBody>
          <a:bodyPr wrap="square">
            <a:spAutoFit/>
          </a:bodyPr>
          <a:lstStyle/>
          <a:p>
            <a:pPr algn="ctr"/>
            <a:r>
              <a:rPr lang="en-US" sz="2400" b="1" dirty="0" smtClean="0">
                <a:solidFill>
                  <a:schemeClr val="bg1"/>
                </a:solidFill>
                <a:latin typeface="Calibri" pitchFamily="34" charset="0"/>
              </a:rPr>
              <a:t>NMC</a:t>
            </a:r>
            <a:endParaRPr lang="en-US" sz="2400" b="1" dirty="0">
              <a:solidFill>
                <a:schemeClr val="bg1"/>
              </a:solidFill>
              <a:latin typeface="Calibri" pitchFamily="34" charset="0"/>
            </a:endParaRPr>
          </a:p>
        </p:txBody>
      </p:sp>
      <p:sp>
        <p:nvSpPr>
          <p:cNvPr id="6" name="TextBox 5"/>
          <p:cNvSpPr txBox="1"/>
          <p:nvPr/>
        </p:nvSpPr>
        <p:spPr>
          <a:xfrm>
            <a:off x="6553200" y="3240088"/>
            <a:ext cx="2339280" cy="646331"/>
          </a:xfrm>
          <a:prstGeom prst="rect">
            <a:avLst/>
          </a:prstGeom>
          <a:solidFill>
            <a:schemeClr val="tx2">
              <a:lumMod val="20000"/>
              <a:lumOff val="80000"/>
            </a:schemeClr>
          </a:solidFill>
          <a:ln>
            <a:solidFill>
              <a:schemeClr val="tx1"/>
            </a:solidFill>
          </a:ln>
        </p:spPr>
        <p:txBody>
          <a:bodyPr wrap="square">
            <a:spAutoFit/>
          </a:bodyPr>
          <a:lstStyle/>
          <a:p>
            <a:pPr fontAlgn="auto">
              <a:spcBef>
                <a:spcPts val="0"/>
              </a:spcBef>
              <a:spcAft>
                <a:spcPts val="0"/>
              </a:spcAft>
              <a:defRPr/>
            </a:pPr>
            <a:r>
              <a:rPr lang="en-US" b="1" dirty="0">
                <a:latin typeface="+mn-lt"/>
              </a:rPr>
              <a:t>County Meteorological Officer(s)</a:t>
            </a:r>
          </a:p>
        </p:txBody>
      </p:sp>
      <p:sp>
        <p:nvSpPr>
          <p:cNvPr id="31751" name="TextBox 7"/>
          <p:cNvSpPr txBox="1">
            <a:spLocks noChangeArrowheads="1"/>
          </p:cNvSpPr>
          <p:nvPr/>
        </p:nvSpPr>
        <p:spPr bwMode="auto">
          <a:xfrm>
            <a:off x="6553200" y="4005064"/>
            <a:ext cx="2339280" cy="646331"/>
          </a:xfrm>
          <a:prstGeom prst="rect">
            <a:avLst/>
          </a:prstGeom>
          <a:noFill/>
          <a:ln w="9525">
            <a:solidFill>
              <a:schemeClr val="tx1"/>
            </a:solidFill>
            <a:miter lim="800000"/>
            <a:headEnd/>
            <a:tailEnd/>
          </a:ln>
        </p:spPr>
        <p:txBody>
          <a:bodyPr wrap="square">
            <a:spAutoFit/>
          </a:bodyPr>
          <a:lstStyle/>
          <a:p>
            <a:r>
              <a:rPr lang="en-US" b="1" dirty="0" smtClean="0">
                <a:latin typeface="Calibri" pitchFamily="34" charset="0"/>
              </a:rPr>
              <a:t>Disaster Managers &amp; Responders</a:t>
            </a:r>
            <a:endParaRPr lang="en-US" b="1" dirty="0">
              <a:latin typeface="Calibri" pitchFamily="34" charset="0"/>
            </a:endParaRPr>
          </a:p>
        </p:txBody>
      </p:sp>
      <p:sp>
        <p:nvSpPr>
          <p:cNvPr id="31765" name="TextBox 71"/>
          <p:cNvSpPr txBox="1">
            <a:spLocks noChangeArrowheads="1"/>
          </p:cNvSpPr>
          <p:nvPr/>
        </p:nvSpPr>
        <p:spPr bwMode="auto">
          <a:xfrm>
            <a:off x="6553200" y="4797152"/>
            <a:ext cx="2339280" cy="369888"/>
          </a:xfrm>
          <a:prstGeom prst="rect">
            <a:avLst/>
          </a:prstGeom>
          <a:noFill/>
          <a:ln w="9525">
            <a:solidFill>
              <a:schemeClr val="tx1"/>
            </a:solidFill>
            <a:miter lim="800000"/>
            <a:headEnd/>
            <a:tailEnd/>
          </a:ln>
        </p:spPr>
        <p:txBody>
          <a:bodyPr wrap="square">
            <a:spAutoFit/>
          </a:bodyPr>
          <a:lstStyle/>
          <a:p>
            <a:r>
              <a:rPr lang="en-US" b="1" dirty="0" smtClean="0">
                <a:latin typeface="Calibri" pitchFamily="34" charset="0"/>
              </a:rPr>
              <a:t>Google Public Alerts</a:t>
            </a:r>
            <a:endParaRPr lang="en-US" b="1" dirty="0">
              <a:latin typeface="Calibri" pitchFamily="34" charset="0"/>
            </a:endParaRPr>
          </a:p>
        </p:txBody>
      </p:sp>
      <p:cxnSp>
        <p:nvCxnSpPr>
          <p:cNvPr id="50" name="Straight Arrow Connector 49"/>
          <p:cNvCxnSpPr/>
          <p:nvPr/>
        </p:nvCxnSpPr>
        <p:spPr>
          <a:xfrm>
            <a:off x="5791201" y="2895600"/>
            <a:ext cx="4935" cy="3125690"/>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791200" y="4365104"/>
            <a:ext cx="6858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791200" y="5486400"/>
            <a:ext cx="6858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791200" y="6021288"/>
            <a:ext cx="6858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31770" name="TextBox 67"/>
          <p:cNvSpPr txBox="1">
            <a:spLocks noChangeArrowheads="1"/>
          </p:cNvSpPr>
          <p:nvPr/>
        </p:nvSpPr>
        <p:spPr bwMode="auto">
          <a:xfrm>
            <a:off x="6553200" y="5805264"/>
            <a:ext cx="2209800" cy="369332"/>
          </a:xfrm>
          <a:prstGeom prst="rect">
            <a:avLst/>
          </a:prstGeom>
          <a:noFill/>
          <a:ln w="9525">
            <a:solidFill>
              <a:schemeClr val="tx1"/>
            </a:solidFill>
            <a:miter lim="800000"/>
            <a:headEnd/>
            <a:tailEnd/>
          </a:ln>
        </p:spPr>
        <p:txBody>
          <a:bodyPr wrap="square">
            <a:spAutoFit/>
          </a:bodyPr>
          <a:lstStyle/>
          <a:p>
            <a:r>
              <a:rPr lang="en-US" b="1" dirty="0" smtClean="0">
                <a:latin typeface="Calibri" pitchFamily="34" charset="0"/>
              </a:rPr>
              <a:t>       Facebook</a:t>
            </a:r>
            <a:endParaRPr lang="en-US" sz="1200" b="1" dirty="0">
              <a:latin typeface="Calibri" pitchFamily="34" charset="0"/>
            </a:endParaRPr>
          </a:p>
        </p:txBody>
      </p:sp>
      <p:cxnSp>
        <p:nvCxnSpPr>
          <p:cNvPr id="51" name="Straight Arrow Connector 50"/>
          <p:cNvCxnSpPr/>
          <p:nvPr/>
        </p:nvCxnSpPr>
        <p:spPr>
          <a:xfrm rot="5400000">
            <a:off x="3620294" y="4380706"/>
            <a:ext cx="533400" cy="1588"/>
          </a:xfrm>
          <a:prstGeom prst="straightConnector1">
            <a:avLst/>
          </a:prstGeom>
          <a:ln w="73025"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699792" y="5517232"/>
            <a:ext cx="2362200" cy="646113"/>
          </a:xfrm>
          <a:prstGeom prst="rect">
            <a:avLst/>
          </a:prstGeom>
          <a:solidFill>
            <a:schemeClr val="tx2">
              <a:lumMod val="20000"/>
              <a:lumOff val="80000"/>
            </a:schemeClr>
          </a:solidFill>
          <a:ln>
            <a:solidFill>
              <a:schemeClr val="tx1"/>
            </a:solidFill>
          </a:ln>
        </p:spPr>
        <p:txBody>
          <a:bodyPr>
            <a:spAutoFit/>
          </a:bodyPr>
          <a:lstStyle/>
          <a:p>
            <a:pPr algn="ctr" fontAlgn="auto">
              <a:spcBef>
                <a:spcPts val="0"/>
              </a:spcBef>
              <a:spcAft>
                <a:spcPts val="0"/>
              </a:spcAft>
              <a:defRPr/>
            </a:pPr>
            <a:r>
              <a:rPr lang="en-US" b="1" dirty="0">
                <a:latin typeface="+mn-lt"/>
              </a:rPr>
              <a:t>Office of the President</a:t>
            </a:r>
          </a:p>
          <a:p>
            <a:pPr algn="ctr" fontAlgn="auto">
              <a:spcBef>
                <a:spcPts val="0"/>
              </a:spcBef>
              <a:spcAft>
                <a:spcPts val="0"/>
              </a:spcAft>
              <a:defRPr/>
            </a:pPr>
            <a:r>
              <a:rPr lang="en-US" b="1" dirty="0">
                <a:latin typeface="+mn-lt"/>
              </a:rPr>
              <a:t>(Advisory Committee)</a:t>
            </a:r>
          </a:p>
        </p:txBody>
      </p:sp>
      <p:grpSp>
        <p:nvGrpSpPr>
          <p:cNvPr id="3" name="Group 44"/>
          <p:cNvGrpSpPr>
            <a:grpSpLocks/>
          </p:cNvGrpSpPr>
          <p:nvPr/>
        </p:nvGrpSpPr>
        <p:grpSpPr bwMode="auto">
          <a:xfrm>
            <a:off x="3276600" y="1219200"/>
            <a:ext cx="1676400" cy="1685925"/>
            <a:chOff x="3276600" y="1219200"/>
            <a:chExt cx="1676400" cy="1685330"/>
          </a:xfrm>
        </p:grpSpPr>
        <p:sp>
          <p:nvSpPr>
            <p:cNvPr id="31791" name="TextBox 35"/>
            <p:cNvSpPr txBox="1">
              <a:spLocks noChangeArrowheads="1"/>
            </p:cNvSpPr>
            <p:nvPr/>
          </p:nvSpPr>
          <p:spPr bwMode="auto">
            <a:xfrm>
              <a:off x="32766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Mobile Phone Networks </a:t>
              </a:r>
            </a:p>
          </p:txBody>
        </p:sp>
        <p:pic>
          <p:nvPicPr>
            <p:cNvPr id="31792" name="Picture 2" descr="http://t0.gstatic.com/images?q=tbn:ANd9GcQVSD0IvQJTQ6Tcsr-e3l_4DxzAHJytdaT9f2VdFfehvc76bsTQ5A"/>
            <p:cNvPicPr>
              <a:picLocks noChangeAspect="1" noChangeArrowheads="1"/>
            </p:cNvPicPr>
            <p:nvPr/>
          </p:nvPicPr>
          <p:blipFill>
            <a:blip r:embed="rId3" cstate="print"/>
            <a:srcRect/>
            <a:stretch>
              <a:fillRect/>
            </a:stretch>
          </p:blipFill>
          <p:spPr bwMode="auto">
            <a:xfrm>
              <a:off x="3657600" y="1219200"/>
              <a:ext cx="910258" cy="1066800"/>
            </a:xfrm>
            <a:prstGeom prst="rect">
              <a:avLst/>
            </a:prstGeom>
            <a:noFill/>
            <a:ln w="9525">
              <a:noFill/>
              <a:miter lim="800000"/>
              <a:headEnd/>
              <a:tailEnd/>
            </a:ln>
          </p:spPr>
        </p:pic>
      </p:grpSp>
      <p:grpSp>
        <p:nvGrpSpPr>
          <p:cNvPr id="4" name="Group 45"/>
          <p:cNvGrpSpPr>
            <a:grpSpLocks/>
          </p:cNvGrpSpPr>
          <p:nvPr/>
        </p:nvGrpSpPr>
        <p:grpSpPr bwMode="auto">
          <a:xfrm>
            <a:off x="5029200" y="1219200"/>
            <a:ext cx="1676400" cy="1685925"/>
            <a:chOff x="5029200" y="1219200"/>
            <a:chExt cx="1676400" cy="1685330"/>
          </a:xfrm>
        </p:grpSpPr>
        <p:sp>
          <p:nvSpPr>
            <p:cNvPr id="31789" name="TextBox 84"/>
            <p:cNvSpPr txBox="1">
              <a:spLocks noChangeArrowheads="1"/>
            </p:cNvSpPr>
            <p:nvPr/>
          </p:nvSpPr>
          <p:spPr bwMode="auto">
            <a:xfrm>
              <a:off x="50292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TV / Radio Networks </a:t>
              </a:r>
            </a:p>
          </p:txBody>
        </p:sp>
        <p:pic>
          <p:nvPicPr>
            <p:cNvPr id="31790" name="Picture 2" descr="http://t0.gstatic.com/images?q=tbn:ANd9GcQVSD0IvQJTQ6Tcsr-e3l_4DxzAHJytdaT9f2VdFfehvc76bsTQ5A"/>
            <p:cNvPicPr>
              <a:picLocks noChangeAspect="1" noChangeArrowheads="1"/>
            </p:cNvPicPr>
            <p:nvPr/>
          </p:nvPicPr>
          <p:blipFill>
            <a:blip r:embed="rId3" cstate="print"/>
            <a:srcRect/>
            <a:stretch>
              <a:fillRect/>
            </a:stretch>
          </p:blipFill>
          <p:spPr bwMode="auto">
            <a:xfrm>
              <a:off x="5410200" y="1219200"/>
              <a:ext cx="910258" cy="1066800"/>
            </a:xfrm>
            <a:prstGeom prst="rect">
              <a:avLst/>
            </a:prstGeom>
            <a:noFill/>
            <a:ln w="9525">
              <a:noFill/>
              <a:miter lim="800000"/>
              <a:headEnd/>
              <a:tailEnd/>
            </a:ln>
          </p:spPr>
        </p:pic>
      </p:grpSp>
      <p:cxnSp>
        <p:nvCxnSpPr>
          <p:cNvPr id="86" name="Straight Arrow Connector 85"/>
          <p:cNvCxnSpPr/>
          <p:nvPr/>
        </p:nvCxnSpPr>
        <p:spPr>
          <a:xfrm flipV="1">
            <a:off x="7315200" y="2895600"/>
            <a:ext cx="0" cy="38100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5" name="Group 58"/>
          <p:cNvGrpSpPr>
            <a:grpSpLocks/>
          </p:cNvGrpSpPr>
          <p:nvPr/>
        </p:nvGrpSpPr>
        <p:grpSpPr bwMode="auto">
          <a:xfrm>
            <a:off x="6781800" y="1219200"/>
            <a:ext cx="1676400" cy="1685925"/>
            <a:chOff x="6781800" y="1219200"/>
            <a:chExt cx="1676400" cy="1685330"/>
          </a:xfrm>
        </p:grpSpPr>
        <p:sp>
          <p:nvSpPr>
            <p:cNvPr id="31787" name="TextBox 86"/>
            <p:cNvSpPr txBox="1">
              <a:spLocks noChangeArrowheads="1"/>
            </p:cNvSpPr>
            <p:nvPr/>
          </p:nvSpPr>
          <p:spPr bwMode="auto">
            <a:xfrm>
              <a:off x="67818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Local Radio Stations </a:t>
              </a:r>
            </a:p>
          </p:txBody>
        </p:sp>
        <p:pic>
          <p:nvPicPr>
            <p:cNvPr id="31788" name="Picture 2" descr="http://t0.gstatic.com/images?q=tbn:ANd9GcQVSD0IvQJTQ6Tcsr-e3l_4DxzAHJytdaT9f2VdFfehvc76bsTQ5A"/>
            <p:cNvPicPr>
              <a:picLocks noChangeAspect="1" noChangeArrowheads="1"/>
            </p:cNvPicPr>
            <p:nvPr/>
          </p:nvPicPr>
          <p:blipFill>
            <a:blip r:embed="rId3" cstate="print"/>
            <a:srcRect/>
            <a:stretch>
              <a:fillRect/>
            </a:stretch>
          </p:blipFill>
          <p:spPr bwMode="auto">
            <a:xfrm>
              <a:off x="7162800" y="1219200"/>
              <a:ext cx="910258" cy="1066800"/>
            </a:xfrm>
            <a:prstGeom prst="rect">
              <a:avLst/>
            </a:prstGeom>
            <a:noFill/>
            <a:ln w="9525">
              <a:noFill/>
              <a:miter lim="800000"/>
              <a:headEnd/>
              <a:tailEnd/>
            </a:ln>
          </p:spPr>
        </p:pic>
      </p:grpSp>
      <p:cxnSp>
        <p:nvCxnSpPr>
          <p:cNvPr id="91" name="Straight Arrow Connector 90"/>
          <p:cNvCxnSpPr/>
          <p:nvPr/>
        </p:nvCxnSpPr>
        <p:spPr>
          <a:xfrm flipV="1">
            <a:off x="5791200" y="2895600"/>
            <a:ext cx="0" cy="38100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076056" y="4365104"/>
            <a:ext cx="720080" cy="0"/>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31783" name="Rectangle 62"/>
          <p:cNvSpPr>
            <a:spLocks noChangeArrowheads="1"/>
          </p:cNvSpPr>
          <p:nvPr/>
        </p:nvSpPr>
        <p:spPr bwMode="auto">
          <a:xfrm>
            <a:off x="395536" y="6165304"/>
            <a:ext cx="1603324" cy="215444"/>
          </a:xfrm>
          <a:prstGeom prst="rect">
            <a:avLst/>
          </a:prstGeom>
          <a:noFill/>
          <a:ln w="9525">
            <a:noFill/>
            <a:miter lim="800000"/>
            <a:headEnd/>
            <a:tailEnd/>
          </a:ln>
        </p:spPr>
        <p:txBody>
          <a:bodyPr wrap="none">
            <a:spAutoFit/>
          </a:bodyPr>
          <a:lstStyle/>
          <a:p>
            <a:r>
              <a:rPr lang="en-US" sz="800" b="1" dirty="0">
                <a:latin typeface="Calibri" pitchFamily="34" charset="0"/>
              </a:rPr>
              <a:t>Forecasting </a:t>
            </a:r>
            <a:r>
              <a:rPr lang="en-US" sz="800" b="1" dirty="0" smtClean="0">
                <a:latin typeface="Calibri" pitchFamily="34" charset="0"/>
              </a:rPr>
              <a:t>Centre, KMS </a:t>
            </a:r>
            <a:r>
              <a:rPr lang="en-US" sz="800" b="1" dirty="0">
                <a:latin typeface="Calibri" pitchFamily="34" charset="0"/>
              </a:rPr>
              <a:t>Nairobi</a:t>
            </a:r>
            <a:endParaRPr lang="en-US" sz="800" dirty="0">
              <a:latin typeface="Calibri" pitchFamily="34" charset="0"/>
            </a:endParaRPr>
          </a:p>
        </p:txBody>
      </p:sp>
      <p:grpSp>
        <p:nvGrpSpPr>
          <p:cNvPr id="7" name="Group 58"/>
          <p:cNvGrpSpPr/>
          <p:nvPr/>
        </p:nvGrpSpPr>
        <p:grpSpPr>
          <a:xfrm>
            <a:off x="565200" y="60325"/>
            <a:ext cx="1644600" cy="549275"/>
            <a:chOff x="565200" y="60325"/>
            <a:chExt cx="1644600" cy="549275"/>
          </a:xfrm>
        </p:grpSpPr>
        <p:pic>
          <p:nvPicPr>
            <p:cNvPr id="62" name="Picture 4"/>
            <p:cNvPicPr>
              <a:picLocks noChangeAspect="1" noChangeArrowheads="1"/>
            </p:cNvPicPr>
            <p:nvPr/>
          </p:nvPicPr>
          <p:blipFill>
            <a:blip r:embed="rId4"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63"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
        <p:nvSpPr>
          <p:cNvPr id="74" name="Rectangle 73"/>
          <p:cNvSpPr/>
          <p:nvPr/>
        </p:nvSpPr>
        <p:spPr>
          <a:xfrm>
            <a:off x="4067944" y="3152001"/>
            <a:ext cx="1281761" cy="276999"/>
          </a:xfrm>
          <a:prstGeom prst="rect">
            <a:avLst/>
          </a:prstGeom>
        </p:spPr>
        <p:txBody>
          <a:bodyPr wrap="none">
            <a:spAutoFit/>
          </a:bodyPr>
          <a:lstStyle/>
          <a:p>
            <a:r>
              <a:rPr lang="en-US" sz="1200" b="1" dirty="0" smtClean="0">
                <a:latin typeface="Calibri" pitchFamily="34" charset="0"/>
              </a:rPr>
              <a:t>Email / RSS feeds</a:t>
            </a:r>
            <a:endParaRPr lang="en-GB" sz="1200" dirty="0"/>
          </a:p>
        </p:txBody>
      </p:sp>
      <p:sp>
        <p:nvSpPr>
          <p:cNvPr id="76" name="Rectangle 75"/>
          <p:cNvSpPr/>
          <p:nvPr/>
        </p:nvSpPr>
        <p:spPr>
          <a:xfrm>
            <a:off x="5075298" y="4077072"/>
            <a:ext cx="792846" cy="276999"/>
          </a:xfrm>
          <a:prstGeom prst="rect">
            <a:avLst/>
          </a:prstGeom>
        </p:spPr>
        <p:txBody>
          <a:bodyPr wrap="square">
            <a:spAutoFit/>
          </a:bodyPr>
          <a:lstStyle/>
          <a:p>
            <a:r>
              <a:rPr lang="en-US" sz="1200" b="1" dirty="0" smtClean="0">
                <a:latin typeface="Calibri" pitchFamily="34" charset="0"/>
              </a:rPr>
              <a:t>RSS feeds</a:t>
            </a:r>
            <a:endParaRPr lang="en-GB" sz="1200" dirty="0"/>
          </a:p>
        </p:txBody>
      </p:sp>
      <p:grpSp>
        <p:nvGrpSpPr>
          <p:cNvPr id="8" name="Group 45"/>
          <p:cNvGrpSpPr/>
          <p:nvPr/>
        </p:nvGrpSpPr>
        <p:grpSpPr>
          <a:xfrm>
            <a:off x="2627784" y="4005064"/>
            <a:ext cx="2438400" cy="838200"/>
            <a:chOff x="2514600" y="3276600"/>
            <a:chExt cx="2438400" cy="838200"/>
          </a:xfrm>
        </p:grpSpPr>
        <p:sp>
          <p:nvSpPr>
            <p:cNvPr id="31756" name="TextBox 29"/>
            <p:cNvSpPr txBox="1">
              <a:spLocks noChangeArrowheads="1"/>
            </p:cNvSpPr>
            <p:nvPr/>
          </p:nvSpPr>
          <p:spPr bwMode="auto">
            <a:xfrm>
              <a:off x="3276600" y="3276600"/>
              <a:ext cx="1676400" cy="830263"/>
            </a:xfrm>
            <a:prstGeom prst="rect">
              <a:avLst/>
            </a:prstGeom>
            <a:solidFill>
              <a:srgbClr val="E20500"/>
            </a:solidFill>
            <a:ln w="9525">
              <a:solidFill>
                <a:schemeClr val="tx1"/>
              </a:solidFill>
              <a:miter lim="800000"/>
              <a:headEnd/>
              <a:tailEnd/>
            </a:ln>
          </p:spPr>
          <p:txBody>
            <a:bodyPr>
              <a:spAutoFit/>
            </a:bodyPr>
            <a:lstStyle/>
            <a:p>
              <a:pPr algn="ctr"/>
              <a:r>
                <a:rPr lang="en-US" sz="4800" b="1" dirty="0">
                  <a:solidFill>
                    <a:schemeClr val="bg1"/>
                  </a:solidFill>
                  <a:latin typeface="Arial Black" pitchFamily="34" charset="0"/>
                </a:rPr>
                <a:t>CAP</a:t>
              </a:r>
            </a:p>
          </p:txBody>
        </p:sp>
        <p:pic>
          <p:nvPicPr>
            <p:cNvPr id="7169" name="Picture 1"/>
            <p:cNvPicPr>
              <a:picLocks noChangeAspect="1" noChangeArrowheads="1"/>
            </p:cNvPicPr>
            <p:nvPr/>
          </p:nvPicPr>
          <p:blipFill>
            <a:blip r:embed="rId5" cstate="print"/>
            <a:srcRect/>
            <a:stretch>
              <a:fillRect/>
            </a:stretch>
          </p:blipFill>
          <p:spPr bwMode="auto">
            <a:xfrm>
              <a:off x="2514600" y="3276600"/>
              <a:ext cx="859692" cy="838200"/>
            </a:xfrm>
            <a:prstGeom prst="rect">
              <a:avLst/>
            </a:prstGeom>
            <a:noFill/>
            <a:ln w="9525">
              <a:noFill/>
              <a:miter lim="800000"/>
              <a:headEnd/>
              <a:tailEnd/>
            </a:ln>
          </p:spPr>
        </p:pic>
      </p:grpSp>
      <p:sp>
        <p:nvSpPr>
          <p:cNvPr id="41" name="TextBox 4"/>
          <p:cNvSpPr txBox="1">
            <a:spLocks noChangeArrowheads="1"/>
          </p:cNvSpPr>
          <p:nvPr/>
        </p:nvSpPr>
        <p:spPr bwMode="auto">
          <a:xfrm>
            <a:off x="323528" y="2996952"/>
            <a:ext cx="1600200" cy="461665"/>
          </a:xfrm>
          <a:prstGeom prst="rect">
            <a:avLst/>
          </a:prstGeom>
          <a:solidFill>
            <a:srgbClr val="C00000"/>
          </a:solidFill>
          <a:ln w="9525">
            <a:solidFill>
              <a:schemeClr val="tx1"/>
            </a:solidFill>
            <a:miter lim="800000"/>
            <a:headEnd/>
            <a:tailEnd/>
          </a:ln>
        </p:spPr>
        <p:txBody>
          <a:bodyPr wrap="square">
            <a:spAutoFit/>
          </a:bodyPr>
          <a:lstStyle/>
          <a:p>
            <a:pPr algn="ctr"/>
            <a:r>
              <a:rPr lang="en-US" sz="2400" b="1" dirty="0" err="1" smtClean="0">
                <a:solidFill>
                  <a:schemeClr val="bg1"/>
                </a:solidFill>
                <a:latin typeface="Calibri" pitchFamily="34" charset="0"/>
              </a:rPr>
              <a:t>HydroMet</a:t>
            </a:r>
            <a:endParaRPr lang="en-US" sz="2400" b="1" dirty="0">
              <a:solidFill>
                <a:schemeClr val="bg1"/>
              </a:solidFill>
              <a:latin typeface="Calibri" pitchFamily="34" charset="0"/>
            </a:endParaRPr>
          </a:p>
        </p:txBody>
      </p:sp>
      <p:sp>
        <p:nvSpPr>
          <p:cNvPr id="42" name="TextBox 4"/>
          <p:cNvSpPr txBox="1">
            <a:spLocks noChangeArrowheads="1"/>
          </p:cNvSpPr>
          <p:nvPr/>
        </p:nvSpPr>
        <p:spPr bwMode="auto">
          <a:xfrm>
            <a:off x="323528" y="3573016"/>
            <a:ext cx="1600200" cy="461665"/>
          </a:xfrm>
          <a:prstGeom prst="rect">
            <a:avLst/>
          </a:prstGeom>
          <a:solidFill>
            <a:srgbClr val="C00000"/>
          </a:solidFill>
          <a:ln w="9525">
            <a:solidFill>
              <a:schemeClr val="tx1"/>
            </a:solidFill>
            <a:miter lim="800000"/>
            <a:headEnd/>
            <a:tailEnd/>
          </a:ln>
        </p:spPr>
        <p:txBody>
          <a:bodyPr wrap="square">
            <a:spAutoFit/>
          </a:bodyPr>
          <a:lstStyle/>
          <a:p>
            <a:pPr algn="ctr"/>
            <a:r>
              <a:rPr lang="en-US" sz="2400" b="1" dirty="0" err="1" smtClean="0">
                <a:solidFill>
                  <a:schemeClr val="bg1"/>
                </a:solidFill>
                <a:latin typeface="Calibri" pitchFamily="34" charset="0"/>
              </a:rPr>
              <a:t>AgroMet</a:t>
            </a:r>
            <a:endParaRPr lang="en-US" sz="2400" b="1" dirty="0">
              <a:solidFill>
                <a:schemeClr val="bg1"/>
              </a:solidFill>
              <a:latin typeface="Calibri" pitchFamily="34" charset="0"/>
            </a:endParaRPr>
          </a:p>
        </p:txBody>
      </p:sp>
      <p:sp>
        <p:nvSpPr>
          <p:cNvPr id="44" name="TextBox 4"/>
          <p:cNvSpPr txBox="1">
            <a:spLocks noChangeArrowheads="1"/>
          </p:cNvSpPr>
          <p:nvPr/>
        </p:nvSpPr>
        <p:spPr bwMode="auto">
          <a:xfrm>
            <a:off x="323528" y="4149080"/>
            <a:ext cx="1600200" cy="461665"/>
          </a:xfrm>
          <a:prstGeom prst="rect">
            <a:avLst/>
          </a:prstGeom>
          <a:solidFill>
            <a:srgbClr val="C00000"/>
          </a:solidFill>
          <a:ln w="9525">
            <a:solidFill>
              <a:schemeClr val="tx1"/>
            </a:solidFill>
            <a:miter lim="800000"/>
            <a:headEnd/>
            <a:tailEnd/>
          </a:ln>
        </p:spPr>
        <p:txBody>
          <a:bodyPr wrap="square">
            <a:spAutoFit/>
          </a:bodyPr>
          <a:lstStyle/>
          <a:p>
            <a:pPr algn="ctr"/>
            <a:r>
              <a:rPr lang="en-US" sz="2400" b="1" dirty="0" smtClean="0">
                <a:solidFill>
                  <a:schemeClr val="bg1"/>
                </a:solidFill>
                <a:latin typeface="Calibri" pitchFamily="34" charset="0"/>
              </a:rPr>
              <a:t>Health</a:t>
            </a:r>
            <a:endParaRPr lang="en-US" sz="2400" b="1" dirty="0">
              <a:solidFill>
                <a:schemeClr val="bg1"/>
              </a:solidFill>
              <a:latin typeface="Calibri" pitchFamily="34" charset="0"/>
            </a:endParaRPr>
          </a:p>
        </p:txBody>
      </p:sp>
      <p:sp>
        <p:nvSpPr>
          <p:cNvPr id="47" name="TextBox 4"/>
          <p:cNvSpPr txBox="1">
            <a:spLocks noChangeArrowheads="1"/>
          </p:cNvSpPr>
          <p:nvPr/>
        </p:nvSpPr>
        <p:spPr bwMode="auto">
          <a:xfrm>
            <a:off x="323528" y="4725144"/>
            <a:ext cx="1600200" cy="830997"/>
          </a:xfrm>
          <a:prstGeom prst="rect">
            <a:avLst/>
          </a:prstGeom>
          <a:solidFill>
            <a:srgbClr val="C00000"/>
          </a:solidFill>
          <a:ln w="9525">
            <a:solidFill>
              <a:schemeClr val="tx1"/>
            </a:solidFill>
            <a:miter lim="800000"/>
            <a:headEnd/>
            <a:tailEnd/>
          </a:ln>
        </p:spPr>
        <p:txBody>
          <a:bodyPr wrap="square">
            <a:spAutoFit/>
          </a:bodyPr>
          <a:lstStyle/>
          <a:p>
            <a:pPr algn="ctr"/>
            <a:r>
              <a:rPr lang="en-US" sz="2400" b="1" dirty="0" smtClean="0">
                <a:solidFill>
                  <a:schemeClr val="bg1"/>
                </a:solidFill>
                <a:latin typeface="Calibri" pitchFamily="34" charset="0"/>
              </a:rPr>
              <a:t>Automatic Recorders</a:t>
            </a:r>
            <a:endParaRPr lang="en-US" sz="2400" b="1" dirty="0">
              <a:solidFill>
                <a:schemeClr val="bg1"/>
              </a:solidFill>
              <a:latin typeface="Calibri" pitchFamily="34" charset="0"/>
            </a:endParaRPr>
          </a:p>
        </p:txBody>
      </p:sp>
      <p:sp>
        <p:nvSpPr>
          <p:cNvPr id="48" name="TextBox 4"/>
          <p:cNvSpPr txBox="1">
            <a:spLocks noChangeArrowheads="1"/>
          </p:cNvSpPr>
          <p:nvPr/>
        </p:nvSpPr>
        <p:spPr bwMode="auto">
          <a:xfrm>
            <a:off x="323528" y="5661248"/>
            <a:ext cx="1944216" cy="461665"/>
          </a:xfrm>
          <a:prstGeom prst="rect">
            <a:avLst/>
          </a:prstGeom>
          <a:solidFill>
            <a:schemeClr val="accent3">
              <a:lumMod val="50000"/>
            </a:schemeClr>
          </a:solidFill>
          <a:ln w="9525">
            <a:solidFill>
              <a:schemeClr val="tx1"/>
            </a:solidFill>
            <a:miter lim="800000"/>
            <a:headEnd/>
            <a:tailEnd/>
          </a:ln>
        </p:spPr>
        <p:txBody>
          <a:bodyPr wrap="square">
            <a:spAutoFit/>
          </a:bodyPr>
          <a:lstStyle/>
          <a:p>
            <a:pPr algn="ctr"/>
            <a:r>
              <a:rPr lang="en-US" sz="2400" b="1" dirty="0" err="1" smtClean="0">
                <a:solidFill>
                  <a:schemeClr val="bg1"/>
                </a:solidFill>
                <a:latin typeface="Calibri" pitchFamily="34" charset="0"/>
              </a:rPr>
              <a:t>Meteofactory</a:t>
            </a:r>
            <a:endParaRPr lang="en-US" sz="2400" b="1" dirty="0">
              <a:solidFill>
                <a:schemeClr val="bg1"/>
              </a:solidFill>
              <a:latin typeface="Calibri" pitchFamily="34" charset="0"/>
            </a:endParaRPr>
          </a:p>
        </p:txBody>
      </p:sp>
      <p:cxnSp>
        <p:nvCxnSpPr>
          <p:cNvPr id="70" name="Straight Arrow Connector 69"/>
          <p:cNvCxnSpPr/>
          <p:nvPr/>
        </p:nvCxnSpPr>
        <p:spPr>
          <a:xfrm flipV="1">
            <a:off x="5796136" y="3645024"/>
            <a:ext cx="6858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067944" y="2924944"/>
            <a:ext cx="0" cy="108012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851920" y="4952201"/>
            <a:ext cx="1080120" cy="276999"/>
          </a:xfrm>
          <a:prstGeom prst="rect">
            <a:avLst/>
          </a:prstGeom>
        </p:spPr>
        <p:txBody>
          <a:bodyPr wrap="square">
            <a:spAutoFit/>
          </a:bodyPr>
          <a:lstStyle/>
          <a:p>
            <a:r>
              <a:rPr lang="en-US" sz="1200" b="1" dirty="0" smtClean="0">
                <a:latin typeface="Calibri" pitchFamily="34" charset="0"/>
              </a:rPr>
              <a:t>Email / SMS</a:t>
            </a:r>
            <a:endParaRPr lang="en-GB" sz="1200" dirty="0"/>
          </a:p>
        </p:txBody>
      </p:sp>
      <p:sp>
        <p:nvSpPr>
          <p:cNvPr id="79" name="Rectangle 78"/>
          <p:cNvSpPr/>
          <p:nvPr/>
        </p:nvSpPr>
        <p:spPr>
          <a:xfrm>
            <a:off x="5076056" y="4365104"/>
            <a:ext cx="537327" cy="276999"/>
          </a:xfrm>
          <a:prstGeom prst="rect">
            <a:avLst/>
          </a:prstGeom>
        </p:spPr>
        <p:txBody>
          <a:bodyPr wrap="none">
            <a:spAutoFit/>
          </a:bodyPr>
          <a:lstStyle/>
          <a:p>
            <a:r>
              <a:rPr lang="en-US" sz="1200" b="1" dirty="0" smtClean="0">
                <a:latin typeface="Calibri" pitchFamily="34" charset="0"/>
              </a:rPr>
              <a:t>Email</a:t>
            </a:r>
            <a:endParaRPr lang="en-GB" sz="1200" dirty="0"/>
          </a:p>
        </p:txBody>
      </p:sp>
      <p:sp>
        <p:nvSpPr>
          <p:cNvPr id="80" name="TextBox 71"/>
          <p:cNvSpPr txBox="1">
            <a:spLocks noChangeArrowheads="1"/>
          </p:cNvSpPr>
          <p:nvPr/>
        </p:nvSpPr>
        <p:spPr bwMode="auto">
          <a:xfrm>
            <a:off x="6553200" y="5301208"/>
            <a:ext cx="2339280" cy="369888"/>
          </a:xfrm>
          <a:prstGeom prst="rect">
            <a:avLst/>
          </a:prstGeom>
          <a:noFill/>
          <a:ln w="9525">
            <a:solidFill>
              <a:schemeClr val="tx1"/>
            </a:solidFill>
            <a:miter lim="800000"/>
            <a:headEnd/>
            <a:tailEnd/>
          </a:ln>
        </p:spPr>
        <p:txBody>
          <a:bodyPr wrap="square">
            <a:spAutoFit/>
          </a:bodyPr>
          <a:lstStyle/>
          <a:p>
            <a:r>
              <a:rPr lang="en-US" b="1" dirty="0" smtClean="0">
                <a:latin typeface="Calibri" pitchFamily="34" charset="0"/>
              </a:rPr>
              <a:t>       Twitter </a:t>
            </a:r>
            <a:endParaRPr lang="en-US" b="1" dirty="0">
              <a:latin typeface="Calibri" pitchFamily="34" charset="0"/>
            </a:endParaRPr>
          </a:p>
        </p:txBody>
      </p:sp>
      <p:cxnSp>
        <p:nvCxnSpPr>
          <p:cNvPr id="81" name="Straight Arrow Connector 80"/>
          <p:cNvCxnSpPr/>
          <p:nvPr/>
        </p:nvCxnSpPr>
        <p:spPr>
          <a:xfrm>
            <a:off x="5796136" y="5013176"/>
            <a:ext cx="6858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2123728" y="2636912"/>
            <a:ext cx="0" cy="3024336"/>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907704" y="2636912"/>
            <a:ext cx="216024" cy="0"/>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907704" y="3212976"/>
            <a:ext cx="216024" cy="0"/>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907704" y="3789040"/>
            <a:ext cx="216024" cy="0"/>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07704" y="4437112"/>
            <a:ext cx="216024" cy="0"/>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1907704" y="5085184"/>
            <a:ext cx="216024" cy="0"/>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pic>
        <p:nvPicPr>
          <p:cNvPr id="96" name="Picture 2" descr="Twitter Logo twitter logo square – Logo Database"/>
          <p:cNvPicPr>
            <a:picLocks noChangeAspect="1" noChangeArrowheads="1"/>
          </p:cNvPicPr>
          <p:nvPr/>
        </p:nvPicPr>
        <p:blipFill>
          <a:blip r:embed="rId6" cstate="print">
            <a:lum bright="-3000" contrast="8000"/>
          </a:blip>
          <a:srcRect/>
          <a:stretch>
            <a:fillRect/>
          </a:stretch>
        </p:blipFill>
        <p:spPr bwMode="auto">
          <a:xfrm>
            <a:off x="6588224" y="5301208"/>
            <a:ext cx="360040" cy="360040"/>
          </a:xfrm>
          <a:prstGeom prst="rect">
            <a:avLst/>
          </a:prstGeom>
          <a:noFill/>
        </p:spPr>
      </p:pic>
      <p:pic>
        <p:nvPicPr>
          <p:cNvPr id="11268" name="Picture 4" descr="facebook_logo"/>
          <p:cNvPicPr>
            <a:picLocks noChangeAspect="1" noChangeArrowheads="1"/>
          </p:cNvPicPr>
          <p:nvPr/>
        </p:nvPicPr>
        <p:blipFill>
          <a:blip r:embed="rId7" cstate="print"/>
          <a:srcRect l="3000" t="3000" r="3000" b="3000"/>
          <a:stretch>
            <a:fillRect/>
          </a:stretch>
        </p:blipFill>
        <p:spPr bwMode="auto">
          <a:xfrm>
            <a:off x="6588224" y="5805263"/>
            <a:ext cx="347081" cy="34708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pSp>
        <p:nvGrpSpPr>
          <p:cNvPr id="3" name="Group 4"/>
          <p:cNvGrpSpPr/>
          <p:nvPr/>
        </p:nvGrpSpPr>
        <p:grpSpPr>
          <a:xfrm>
            <a:off x="565200" y="60325"/>
            <a:ext cx="1644600" cy="549275"/>
            <a:chOff x="565200" y="60325"/>
            <a:chExt cx="1644600" cy="549275"/>
          </a:xfrm>
        </p:grpSpPr>
        <p:pic>
          <p:nvPicPr>
            <p:cNvPr id="6"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7"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
        <p:nvSpPr>
          <p:cNvPr id="14" name="Title 1"/>
          <p:cNvSpPr txBox="1">
            <a:spLocks/>
          </p:cNvSpPr>
          <p:nvPr/>
        </p:nvSpPr>
        <p:spPr bwMode="auto">
          <a:xfrm>
            <a:off x="1219200" y="2743200"/>
            <a:ext cx="6858000" cy="533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Challenges in Message Categorizing</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Aspects of Alert Message Structure</a:t>
            </a:r>
            <a:endParaRPr lang="en-US" b="1" dirty="0"/>
          </a:p>
        </p:txBody>
      </p:sp>
      <p:pic>
        <p:nvPicPr>
          <p:cNvPr id="33795"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aphicFrame>
        <p:nvGraphicFramePr>
          <p:cNvPr id="5" name="Table 4"/>
          <p:cNvGraphicFramePr>
            <a:graphicFrameLocks noGrp="1"/>
          </p:cNvGraphicFramePr>
          <p:nvPr/>
        </p:nvGraphicFramePr>
        <p:xfrm>
          <a:off x="1524000" y="1447800"/>
          <a:ext cx="6096000" cy="5059680"/>
        </p:xfrm>
        <a:graphic>
          <a:graphicData uri="http://schemas.openxmlformats.org/drawingml/2006/table">
            <a:tbl>
              <a:tblPr firstRow="1" bandRow="1">
                <a:tableStyleId>{5C22544A-7EE6-4342-B048-85BDC9FD1C3A}</a:tableStyleId>
              </a:tblPr>
              <a:tblGrid>
                <a:gridCol w="3505200"/>
                <a:gridCol w="1371600"/>
                <a:gridCol w="1219200"/>
              </a:tblGrid>
              <a:tr h="370840">
                <a:tc>
                  <a:txBody>
                    <a:bodyPr/>
                    <a:lstStyle/>
                    <a:p>
                      <a:pPr algn="ctr"/>
                      <a:endParaRPr lang="en-US" dirty="0"/>
                    </a:p>
                  </a:txBody>
                  <a:tcPr/>
                </a:tc>
                <a:tc>
                  <a:txBody>
                    <a:bodyPr/>
                    <a:lstStyle/>
                    <a:p>
                      <a:pPr algn="ctr"/>
                      <a:r>
                        <a:rPr lang="en-US" sz="2000" b="1" dirty="0" smtClean="0"/>
                        <a:t>CAP</a:t>
                      </a:r>
                      <a:endParaRPr lang="en-US" sz="2000" b="1" dirty="0"/>
                    </a:p>
                  </a:txBody>
                  <a:tcPr/>
                </a:tc>
                <a:tc>
                  <a:txBody>
                    <a:bodyPr/>
                    <a:lstStyle/>
                    <a:p>
                      <a:pPr algn="ctr"/>
                      <a:r>
                        <a:rPr lang="en-US" sz="2000" dirty="0" smtClean="0"/>
                        <a:t>KMD</a:t>
                      </a:r>
                      <a:endParaRPr lang="en-US" sz="2000" dirty="0"/>
                    </a:p>
                  </a:txBody>
                  <a:tcPr/>
                </a:tc>
              </a:tr>
              <a:tr h="370840">
                <a:tc>
                  <a:txBody>
                    <a:bodyPr/>
                    <a:lstStyle/>
                    <a:p>
                      <a:r>
                        <a:rPr lang="en-US" sz="2800" b="1" dirty="0" smtClean="0"/>
                        <a:t>Headline/Title</a:t>
                      </a:r>
                      <a:endParaRPr lang="en-US" sz="2800" b="1" dirty="0"/>
                    </a:p>
                  </a:txBody>
                  <a:tcPr/>
                </a:tc>
                <a:tc>
                  <a:txBody>
                    <a:bodyPr/>
                    <a:lstStyle/>
                    <a:p>
                      <a:endParaRPr lang="en-US" dirty="0"/>
                    </a:p>
                  </a:txBody>
                  <a:tcPr/>
                </a:tc>
                <a:tc>
                  <a:txBody>
                    <a:bodyPr/>
                    <a:lstStyle/>
                    <a:p>
                      <a:endParaRPr lang="en-US" dirty="0"/>
                    </a:p>
                  </a:txBody>
                  <a:tcPr/>
                </a:tc>
              </a:tr>
              <a:tr h="370840">
                <a:tc>
                  <a:txBody>
                    <a:bodyPr/>
                    <a:lstStyle/>
                    <a:p>
                      <a:r>
                        <a:rPr lang="en-US" sz="2800" b="1" dirty="0" smtClean="0"/>
                        <a:t>Category</a:t>
                      </a:r>
                      <a:endParaRPr lang="en-US" sz="2800" b="1" dirty="0"/>
                    </a:p>
                  </a:txBody>
                  <a:tcPr/>
                </a:tc>
                <a:tc>
                  <a:txBody>
                    <a:bodyPr/>
                    <a:lstStyle/>
                    <a:p>
                      <a:endParaRPr lang="en-US" dirty="0"/>
                    </a:p>
                  </a:txBody>
                  <a:tcPr/>
                </a:tc>
                <a:tc>
                  <a:txBody>
                    <a:bodyPr/>
                    <a:lstStyle/>
                    <a:p>
                      <a:endParaRPr lang="en-US" dirty="0"/>
                    </a:p>
                  </a:txBody>
                  <a:tcPr/>
                </a:tc>
              </a:tr>
              <a:tr h="370840">
                <a:tc>
                  <a:txBody>
                    <a:bodyPr/>
                    <a:lstStyle/>
                    <a:p>
                      <a:r>
                        <a:rPr lang="en-US" sz="2800" b="1" dirty="0" smtClean="0"/>
                        <a:t>Response</a:t>
                      </a:r>
                      <a:r>
                        <a:rPr lang="en-US" sz="2800" b="1" baseline="0" dirty="0" smtClean="0"/>
                        <a:t> Type</a:t>
                      </a:r>
                      <a:endParaRPr lang="en-US" sz="2800" b="1" dirty="0"/>
                    </a:p>
                  </a:txBody>
                  <a:tcPr/>
                </a:tc>
                <a:tc>
                  <a:txBody>
                    <a:bodyPr/>
                    <a:lstStyle/>
                    <a:p>
                      <a:endParaRPr lang="en-US" dirty="0"/>
                    </a:p>
                  </a:txBody>
                  <a:tcPr/>
                </a:tc>
                <a:tc>
                  <a:txBody>
                    <a:bodyPr/>
                    <a:lstStyle/>
                    <a:p>
                      <a:endParaRPr lang="en-US" dirty="0"/>
                    </a:p>
                  </a:txBody>
                  <a:tcPr/>
                </a:tc>
              </a:tr>
              <a:tr h="370840">
                <a:tc>
                  <a:txBody>
                    <a:bodyPr/>
                    <a:lstStyle/>
                    <a:p>
                      <a:r>
                        <a:rPr lang="en-US" sz="2800" b="1" dirty="0" smtClean="0"/>
                        <a:t>Urgency</a:t>
                      </a:r>
                      <a:endParaRPr lang="en-US" sz="2800" b="1" dirty="0"/>
                    </a:p>
                  </a:txBody>
                  <a:tcPr/>
                </a:tc>
                <a:tc>
                  <a:txBody>
                    <a:bodyPr/>
                    <a:lstStyle/>
                    <a:p>
                      <a:endParaRPr lang="en-US" dirty="0"/>
                    </a:p>
                  </a:txBody>
                  <a:tcPr/>
                </a:tc>
                <a:tc>
                  <a:txBody>
                    <a:bodyPr/>
                    <a:lstStyle/>
                    <a:p>
                      <a:endParaRPr lang="en-US"/>
                    </a:p>
                  </a:txBody>
                  <a:tcPr/>
                </a:tc>
              </a:tr>
              <a:tr h="370840">
                <a:tc>
                  <a:txBody>
                    <a:bodyPr/>
                    <a:lstStyle/>
                    <a:p>
                      <a:r>
                        <a:rPr lang="en-US" sz="2800" b="1" dirty="0" smtClean="0"/>
                        <a:t>Severity</a:t>
                      </a:r>
                      <a:endParaRPr lang="en-US" sz="2800" b="1" dirty="0"/>
                    </a:p>
                  </a:txBody>
                  <a:tcPr/>
                </a:tc>
                <a:tc>
                  <a:txBody>
                    <a:bodyPr/>
                    <a:lstStyle/>
                    <a:p>
                      <a:endParaRPr lang="en-US" dirty="0"/>
                    </a:p>
                  </a:txBody>
                  <a:tcPr/>
                </a:tc>
                <a:tc>
                  <a:txBody>
                    <a:bodyPr/>
                    <a:lstStyle/>
                    <a:p>
                      <a:pPr algn="ctr"/>
                      <a:endParaRPr lang="en-US" dirty="0"/>
                    </a:p>
                  </a:txBody>
                  <a:tcPr/>
                </a:tc>
              </a:tr>
              <a:tr h="370840">
                <a:tc>
                  <a:txBody>
                    <a:bodyPr/>
                    <a:lstStyle/>
                    <a:p>
                      <a:r>
                        <a:rPr lang="en-US" sz="2800" b="1" dirty="0" smtClean="0"/>
                        <a:t>Certainty</a:t>
                      </a:r>
                      <a:endParaRPr lang="en-US" sz="2800" b="1" dirty="0"/>
                    </a:p>
                  </a:txBody>
                  <a:tcPr/>
                </a:tc>
                <a:tc>
                  <a:txBody>
                    <a:bodyPr/>
                    <a:lstStyle/>
                    <a:p>
                      <a:endParaRPr lang="en-US"/>
                    </a:p>
                  </a:txBody>
                  <a:tcPr/>
                </a:tc>
                <a:tc>
                  <a:txBody>
                    <a:bodyPr/>
                    <a:lstStyle/>
                    <a:p>
                      <a:endParaRPr lang="en-US"/>
                    </a:p>
                  </a:txBody>
                  <a:tcPr/>
                </a:tc>
              </a:tr>
              <a:tr h="370840">
                <a:tc>
                  <a:txBody>
                    <a:bodyPr/>
                    <a:lstStyle/>
                    <a:p>
                      <a:r>
                        <a:rPr lang="en-US" sz="2800" b="1" dirty="0" smtClean="0"/>
                        <a:t>Message Description</a:t>
                      </a:r>
                      <a:endParaRPr lang="en-US" sz="2800" b="1" dirty="0"/>
                    </a:p>
                  </a:txBody>
                  <a:tcPr/>
                </a:tc>
                <a:tc>
                  <a:txBody>
                    <a:bodyPr/>
                    <a:lstStyle/>
                    <a:p>
                      <a:endParaRPr lang="en-US" dirty="0"/>
                    </a:p>
                  </a:txBody>
                  <a:tcPr/>
                </a:tc>
                <a:tc>
                  <a:txBody>
                    <a:bodyPr/>
                    <a:lstStyle/>
                    <a:p>
                      <a:endParaRPr lang="en-US" dirty="0"/>
                    </a:p>
                  </a:txBody>
                  <a:tcPr/>
                </a:tc>
              </a:tr>
              <a:tr h="370840">
                <a:tc>
                  <a:txBody>
                    <a:bodyPr/>
                    <a:lstStyle/>
                    <a:p>
                      <a:r>
                        <a:rPr lang="en-US" sz="2800" b="1" dirty="0" smtClean="0"/>
                        <a:t>Instruction</a:t>
                      </a:r>
                      <a:endParaRPr lang="en-US" sz="2800" b="1" dirty="0"/>
                    </a:p>
                  </a:txBody>
                  <a:tcPr/>
                </a:tc>
                <a:tc>
                  <a:txBody>
                    <a:bodyPr/>
                    <a:lstStyle/>
                    <a:p>
                      <a:endParaRPr lang="en-US"/>
                    </a:p>
                  </a:txBody>
                  <a:tcPr/>
                </a:tc>
                <a:tc>
                  <a:txBody>
                    <a:bodyPr/>
                    <a:lstStyle/>
                    <a:p>
                      <a:endParaRPr lang="en-US" dirty="0"/>
                    </a:p>
                  </a:txBody>
                  <a:tcPr/>
                </a:tc>
              </a:tr>
              <a:tr h="370840">
                <a:tc>
                  <a:txBody>
                    <a:bodyPr/>
                    <a:lstStyle/>
                    <a:p>
                      <a:r>
                        <a:rPr lang="en-US" sz="2800" b="1" dirty="0" smtClean="0"/>
                        <a:t>Area Description</a:t>
                      </a:r>
                      <a:endParaRPr lang="en-US" sz="2800" b="1" dirty="0"/>
                    </a:p>
                  </a:txBody>
                  <a:tcPr/>
                </a:tc>
                <a:tc>
                  <a:txBody>
                    <a:bodyPr/>
                    <a:lstStyle/>
                    <a:p>
                      <a:endParaRPr lang="en-US"/>
                    </a:p>
                  </a:txBody>
                  <a:tcPr/>
                </a:tc>
                <a:tc>
                  <a:txBody>
                    <a:bodyPr/>
                    <a:lstStyle/>
                    <a:p>
                      <a:endParaRPr lang="en-US" dirty="0"/>
                    </a:p>
                  </a:txBody>
                  <a:tcPr/>
                </a:tc>
              </a:tr>
            </a:tbl>
          </a:graphicData>
        </a:graphic>
      </p:graphicFrame>
      <p:sp>
        <p:nvSpPr>
          <p:cNvPr id="7" name="L-Shape 6"/>
          <p:cNvSpPr/>
          <p:nvPr/>
        </p:nvSpPr>
        <p:spPr>
          <a:xfrm rot="18328077">
            <a:off x="6784975" y="19510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L-Shape 7"/>
          <p:cNvSpPr/>
          <p:nvPr/>
        </p:nvSpPr>
        <p:spPr>
          <a:xfrm rot="18328077">
            <a:off x="5489575" y="1941513"/>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L-Shape 8"/>
          <p:cNvSpPr/>
          <p:nvPr/>
        </p:nvSpPr>
        <p:spPr>
          <a:xfrm rot="18328077">
            <a:off x="5524500" y="34750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L-Shape 9"/>
          <p:cNvSpPr/>
          <p:nvPr/>
        </p:nvSpPr>
        <p:spPr>
          <a:xfrm rot="18328077">
            <a:off x="6784975" y="60658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L-Shape 10"/>
          <p:cNvSpPr/>
          <p:nvPr/>
        </p:nvSpPr>
        <p:spPr>
          <a:xfrm rot="18328077">
            <a:off x="6784975" y="40084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L-Shape 11"/>
          <p:cNvSpPr/>
          <p:nvPr/>
        </p:nvSpPr>
        <p:spPr>
          <a:xfrm rot="18328077">
            <a:off x="6784975" y="50752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Multiply 12"/>
          <p:cNvSpPr/>
          <p:nvPr/>
        </p:nvSpPr>
        <p:spPr>
          <a:xfrm>
            <a:off x="6705600" y="2362200"/>
            <a:ext cx="457200" cy="533400"/>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Multiply 13"/>
          <p:cNvSpPr/>
          <p:nvPr/>
        </p:nvSpPr>
        <p:spPr>
          <a:xfrm>
            <a:off x="6705600" y="2895600"/>
            <a:ext cx="457200" cy="533400"/>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Multiply 14"/>
          <p:cNvSpPr/>
          <p:nvPr/>
        </p:nvSpPr>
        <p:spPr>
          <a:xfrm>
            <a:off x="6705600" y="3429000"/>
            <a:ext cx="457200" cy="533400"/>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Multiply 15"/>
          <p:cNvSpPr/>
          <p:nvPr/>
        </p:nvSpPr>
        <p:spPr>
          <a:xfrm>
            <a:off x="6781800" y="5486400"/>
            <a:ext cx="457200" cy="533400"/>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Multiply 16"/>
          <p:cNvSpPr/>
          <p:nvPr/>
        </p:nvSpPr>
        <p:spPr>
          <a:xfrm>
            <a:off x="6705600" y="4419600"/>
            <a:ext cx="457200" cy="533400"/>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L-Shape 17"/>
          <p:cNvSpPr/>
          <p:nvPr/>
        </p:nvSpPr>
        <p:spPr>
          <a:xfrm rot="18328077">
            <a:off x="5524500" y="40084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L-Shape 18"/>
          <p:cNvSpPr/>
          <p:nvPr/>
        </p:nvSpPr>
        <p:spPr>
          <a:xfrm rot="18328077">
            <a:off x="5524500" y="45418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L-Shape 19"/>
          <p:cNvSpPr/>
          <p:nvPr/>
        </p:nvSpPr>
        <p:spPr>
          <a:xfrm rot="18328077">
            <a:off x="5524500" y="50752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L-Shape 20"/>
          <p:cNvSpPr/>
          <p:nvPr/>
        </p:nvSpPr>
        <p:spPr>
          <a:xfrm rot="18328077">
            <a:off x="5524500" y="56086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L-Shape 21"/>
          <p:cNvSpPr/>
          <p:nvPr/>
        </p:nvSpPr>
        <p:spPr>
          <a:xfrm rot="18328077">
            <a:off x="5524500" y="60658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L-Shape 22"/>
          <p:cNvSpPr/>
          <p:nvPr/>
        </p:nvSpPr>
        <p:spPr>
          <a:xfrm rot="18328077">
            <a:off x="5489575" y="30178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L-Shape 23"/>
          <p:cNvSpPr/>
          <p:nvPr/>
        </p:nvSpPr>
        <p:spPr>
          <a:xfrm rot="18328077">
            <a:off x="5489575" y="2484438"/>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 name="Group 24"/>
          <p:cNvGrpSpPr/>
          <p:nvPr/>
        </p:nvGrpSpPr>
        <p:grpSpPr>
          <a:xfrm>
            <a:off x="565200" y="60325"/>
            <a:ext cx="1644600" cy="549275"/>
            <a:chOff x="565200" y="60325"/>
            <a:chExt cx="1644600" cy="549275"/>
          </a:xfrm>
        </p:grpSpPr>
        <p:pic>
          <p:nvPicPr>
            <p:cNvPr id="26"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27"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pSp>
        <p:nvGrpSpPr>
          <p:cNvPr id="2" name="Group 4"/>
          <p:cNvGrpSpPr/>
          <p:nvPr/>
        </p:nvGrpSpPr>
        <p:grpSpPr>
          <a:xfrm>
            <a:off x="565200" y="60325"/>
            <a:ext cx="1644600" cy="549275"/>
            <a:chOff x="565200" y="60325"/>
            <a:chExt cx="1644600" cy="549275"/>
          </a:xfrm>
        </p:grpSpPr>
        <p:pic>
          <p:nvPicPr>
            <p:cNvPr id="6"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7"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
        <p:nvSpPr>
          <p:cNvPr id="14" name="Title 1"/>
          <p:cNvSpPr txBox="1">
            <a:spLocks/>
          </p:cNvSpPr>
          <p:nvPr/>
        </p:nvSpPr>
        <p:spPr bwMode="auto">
          <a:xfrm>
            <a:off x="1219200" y="2743200"/>
            <a:ext cx="6858000" cy="533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Why CAP?</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5"/>
          <p:cNvPicPr>
            <a:picLocks noChangeAspect="1" noChangeArrowheads="1"/>
          </p:cNvPicPr>
          <p:nvPr/>
        </p:nvPicPr>
        <p:blipFill>
          <a:blip r:embed="rId4" cstate="print">
            <a:lum contrast="16000"/>
          </a:blip>
          <a:srcRect/>
          <a:stretch>
            <a:fillRect/>
          </a:stretch>
        </p:blipFill>
        <p:spPr bwMode="auto">
          <a:xfrm>
            <a:off x="2819400" y="582672"/>
            <a:ext cx="4038600" cy="6016406"/>
          </a:xfrm>
          <a:prstGeom prst="rect">
            <a:avLst/>
          </a:prstGeom>
          <a:noFill/>
          <a:ln w="9525">
            <a:solidFill>
              <a:schemeClr val="tx1"/>
            </a:solidFill>
            <a:miter lim="800000"/>
            <a:headEnd/>
            <a:tailEnd/>
          </a:ln>
          <a:effectLst>
            <a:outerShdw blurRad="50800" dist="38100" dir="5400000" algn="t" rotWithShape="0">
              <a:prstClr val="black">
                <a:alpha val="51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Message Types</a:t>
            </a:r>
            <a:endParaRPr lang="en-US" b="1" dirty="0"/>
          </a:p>
        </p:txBody>
      </p:sp>
      <p:pic>
        <p:nvPicPr>
          <p:cNvPr id="33795"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25" name="Rectangle 24"/>
          <p:cNvSpPr/>
          <p:nvPr/>
        </p:nvSpPr>
        <p:spPr>
          <a:xfrm>
            <a:off x="3200400" y="2971800"/>
            <a:ext cx="1135054" cy="523220"/>
          </a:xfrm>
          <a:prstGeom prst="rect">
            <a:avLst/>
          </a:prstGeom>
        </p:spPr>
        <p:txBody>
          <a:bodyPr wrap="none">
            <a:spAutoFit/>
          </a:bodyPr>
          <a:lstStyle/>
          <a:p>
            <a:r>
              <a:rPr lang="en-US" sz="2800" b="1" dirty="0" smtClean="0">
                <a:solidFill>
                  <a:srgbClr val="000000"/>
                </a:solidFill>
                <a:latin typeface="Calibri" pitchFamily="34" charset="0"/>
              </a:rPr>
              <a:t>Watch</a:t>
            </a:r>
            <a:endParaRPr lang="en-GB" sz="2800" dirty="0"/>
          </a:p>
        </p:txBody>
      </p:sp>
      <p:sp>
        <p:nvSpPr>
          <p:cNvPr id="26" name="Rectangle 25"/>
          <p:cNvSpPr/>
          <p:nvPr/>
        </p:nvSpPr>
        <p:spPr>
          <a:xfrm>
            <a:off x="3160292" y="3657600"/>
            <a:ext cx="1487908" cy="523220"/>
          </a:xfrm>
          <a:prstGeom prst="rect">
            <a:avLst/>
          </a:prstGeom>
        </p:spPr>
        <p:txBody>
          <a:bodyPr wrap="square">
            <a:spAutoFit/>
          </a:bodyPr>
          <a:lstStyle/>
          <a:p>
            <a:r>
              <a:rPr lang="en-US" sz="2800" b="1" dirty="0" smtClean="0">
                <a:solidFill>
                  <a:srgbClr val="000000"/>
                </a:solidFill>
                <a:latin typeface="Calibri" pitchFamily="34" charset="0"/>
              </a:rPr>
              <a:t>Advisory</a:t>
            </a:r>
            <a:endParaRPr lang="en-GB" sz="2800" dirty="0"/>
          </a:p>
        </p:txBody>
      </p:sp>
      <p:sp>
        <p:nvSpPr>
          <p:cNvPr id="27" name="Rectangle 26"/>
          <p:cNvSpPr/>
          <p:nvPr/>
        </p:nvSpPr>
        <p:spPr>
          <a:xfrm>
            <a:off x="3160292" y="5105400"/>
            <a:ext cx="1446102" cy="523220"/>
          </a:xfrm>
          <a:prstGeom prst="rect">
            <a:avLst/>
          </a:prstGeom>
        </p:spPr>
        <p:txBody>
          <a:bodyPr wrap="none">
            <a:spAutoFit/>
          </a:bodyPr>
          <a:lstStyle/>
          <a:p>
            <a:r>
              <a:rPr lang="en-US" sz="2800" b="1" dirty="0" smtClean="0">
                <a:solidFill>
                  <a:srgbClr val="000000"/>
                </a:solidFill>
                <a:latin typeface="Calibri" pitchFamily="34" charset="0"/>
              </a:rPr>
              <a:t>Warning</a:t>
            </a:r>
            <a:endParaRPr lang="en-GB" sz="2800" dirty="0"/>
          </a:p>
        </p:txBody>
      </p:sp>
      <p:sp>
        <p:nvSpPr>
          <p:cNvPr id="28" name="Rectangle 27"/>
          <p:cNvSpPr/>
          <p:nvPr/>
        </p:nvSpPr>
        <p:spPr>
          <a:xfrm>
            <a:off x="3200400" y="4343400"/>
            <a:ext cx="925253" cy="523220"/>
          </a:xfrm>
          <a:prstGeom prst="rect">
            <a:avLst/>
          </a:prstGeom>
        </p:spPr>
        <p:txBody>
          <a:bodyPr wrap="none">
            <a:spAutoFit/>
          </a:bodyPr>
          <a:lstStyle/>
          <a:p>
            <a:r>
              <a:rPr lang="en-US" sz="2800" b="1" dirty="0" smtClean="0">
                <a:solidFill>
                  <a:srgbClr val="000000"/>
                </a:solidFill>
                <a:latin typeface="Calibri" pitchFamily="34" charset="0"/>
              </a:rPr>
              <a:t>Alert</a:t>
            </a:r>
            <a:endParaRPr lang="en-GB" sz="2800" dirty="0"/>
          </a:p>
        </p:txBody>
      </p:sp>
      <p:pic>
        <p:nvPicPr>
          <p:cNvPr id="29" name="Picture 40"/>
          <p:cNvPicPr>
            <a:picLocks noChangeAspect="1" noChangeArrowheads="1"/>
          </p:cNvPicPr>
          <p:nvPr/>
        </p:nvPicPr>
        <p:blipFill>
          <a:blip r:embed="rId3" cstate="print"/>
          <a:srcRect/>
          <a:stretch>
            <a:fillRect/>
          </a:stretch>
        </p:blipFill>
        <p:spPr bwMode="auto">
          <a:xfrm>
            <a:off x="4724400" y="2932065"/>
            <a:ext cx="533400" cy="496934"/>
          </a:xfrm>
          <a:prstGeom prst="rect">
            <a:avLst/>
          </a:prstGeom>
          <a:noFill/>
          <a:ln w="9525">
            <a:noFill/>
            <a:miter lim="800000"/>
            <a:headEnd/>
            <a:tailEnd/>
          </a:ln>
        </p:spPr>
      </p:pic>
      <p:pic>
        <p:nvPicPr>
          <p:cNvPr id="30" name="Picture 40"/>
          <p:cNvPicPr>
            <a:picLocks noChangeAspect="1" noChangeArrowheads="1"/>
          </p:cNvPicPr>
          <p:nvPr/>
        </p:nvPicPr>
        <p:blipFill>
          <a:blip r:embed="rId3" cstate="print"/>
          <a:srcRect/>
          <a:stretch>
            <a:fillRect/>
          </a:stretch>
        </p:blipFill>
        <p:spPr bwMode="auto">
          <a:xfrm>
            <a:off x="4724400" y="3581400"/>
            <a:ext cx="609600" cy="533400"/>
          </a:xfrm>
          <a:prstGeom prst="rect">
            <a:avLst/>
          </a:prstGeom>
          <a:noFill/>
          <a:ln w="9525">
            <a:noFill/>
            <a:miter lim="800000"/>
            <a:headEnd/>
            <a:tailEnd/>
          </a:ln>
        </p:spPr>
      </p:pic>
      <p:pic>
        <p:nvPicPr>
          <p:cNvPr id="32" name="Picture 49"/>
          <p:cNvPicPr>
            <a:picLocks noChangeAspect="1" noChangeArrowheads="1"/>
          </p:cNvPicPr>
          <p:nvPr/>
        </p:nvPicPr>
        <p:blipFill>
          <a:blip r:embed="rId4" cstate="print"/>
          <a:srcRect/>
          <a:stretch>
            <a:fillRect/>
          </a:stretch>
        </p:blipFill>
        <p:spPr bwMode="auto">
          <a:xfrm>
            <a:off x="4724400" y="5029200"/>
            <a:ext cx="640080" cy="5334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lum bright="-10000" contrast="42000"/>
          </a:blip>
          <a:srcRect/>
          <a:stretch>
            <a:fillRect/>
          </a:stretch>
        </p:blipFill>
        <p:spPr bwMode="auto">
          <a:xfrm>
            <a:off x="4724400" y="4343400"/>
            <a:ext cx="638699" cy="533400"/>
          </a:xfrm>
          <a:prstGeom prst="rect">
            <a:avLst/>
          </a:prstGeom>
          <a:noFill/>
          <a:ln w="9525">
            <a:noFill/>
            <a:miter lim="800000"/>
            <a:headEnd/>
            <a:tailEnd/>
          </a:ln>
        </p:spPr>
      </p:pic>
      <p:grpSp>
        <p:nvGrpSpPr>
          <p:cNvPr id="13" name="Group 12"/>
          <p:cNvGrpSpPr/>
          <p:nvPr/>
        </p:nvGrpSpPr>
        <p:grpSpPr>
          <a:xfrm>
            <a:off x="565200" y="60325"/>
            <a:ext cx="1644600" cy="549275"/>
            <a:chOff x="565200" y="60325"/>
            <a:chExt cx="1644600" cy="549275"/>
          </a:xfrm>
        </p:grpSpPr>
        <p:pic>
          <p:nvPicPr>
            <p:cNvPr id="14" name="Picture 4"/>
            <p:cNvPicPr>
              <a:picLocks noChangeAspect="1" noChangeArrowheads="1"/>
            </p:cNvPicPr>
            <p:nvPr/>
          </p:nvPicPr>
          <p:blipFill>
            <a:blip r:embed="rId6"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5"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
        <p:nvSpPr>
          <p:cNvPr id="16" name="Rectangle 15"/>
          <p:cNvSpPr/>
          <p:nvPr/>
        </p:nvSpPr>
        <p:spPr>
          <a:xfrm>
            <a:off x="1524000" y="1524000"/>
            <a:ext cx="6400800" cy="923330"/>
          </a:xfrm>
          <a:prstGeom prst="rect">
            <a:avLst/>
          </a:prstGeom>
        </p:spPr>
        <p:txBody>
          <a:bodyPr wrap="square">
            <a:spAutoFit/>
          </a:bodyPr>
          <a:lstStyle/>
          <a:p>
            <a:r>
              <a:rPr lang="en-GB" b="1" dirty="0" smtClean="0"/>
              <a:t>Before  a message is constructed and disseminated,  we need to classify message type based on severity and urgency ...especially if it was not done previously</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watchdog.org/wp-content/blogs.dir/1/files/2013/06/binoculars.jpg"/>
          <p:cNvPicPr>
            <a:picLocks noChangeAspect="1" noChangeArrowheads="1"/>
          </p:cNvPicPr>
          <p:nvPr/>
        </p:nvPicPr>
        <p:blipFill>
          <a:blip r:embed="rId2" cstate="print">
            <a:lum bright="16000"/>
          </a:blip>
          <a:srcRect l="11339" r="8189"/>
          <a:stretch>
            <a:fillRect/>
          </a:stretch>
        </p:blipFill>
        <p:spPr bwMode="auto">
          <a:xfrm>
            <a:off x="0" y="3657600"/>
            <a:ext cx="3065948" cy="1428750"/>
          </a:xfrm>
          <a:prstGeom prst="rect">
            <a:avLst/>
          </a:prstGeom>
          <a:noFill/>
        </p:spPr>
      </p:pic>
      <p:sp>
        <p:nvSpPr>
          <p:cNvPr id="2" name="Title 1"/>
          <p:cNvSpPr>
            <a:spLocks noGrp="1"/>
          </p:cNvSpPr>
          <p:nvPr>
            <p:ph type="ctrTitle"/>
          </p:nvPr>
        </p:nvSpPr>
        <p:spPr>
          <a:xfrm>
            <a:off x="1371600" y="762000"/>
            <a:ext cx="7772400" cy="533400"/>
          </a:xfrm>
        </p:spPr>
        <p:txBody>
          <a:bodyPr rtlCol="0">
            <a:normAutofit fontScale="90000"/>
          </a:bodyPr>
          <a:lstStyle/>
          <a:p>
            <a:pPr fontAlgn="auto">
              <a:spcAft>
                <a:spcPts val="0"/>
              </a:spcAft>
              <a:defRPr/>
            </a:pPr>
            <a:r>
              <a:rPr lang="en-US" b="1" dirty="0" smtClean="0"/>
              <a:t>Message  Types(1)</a:t>
            </a:r>
            <a:endParaRPr lang="en-US" b="1" dirty="0"/>
          </a:p>
        </p:txBody>
      </p:sp>
      <p:pic>
        <p:nvPicPr>
          <p:cNvPr id="33795" name="Picture 2"/>
          <p:cNvPicPr>
            <a:picLocks noChangeAspect="1" noChangeArrowheads="1"/>
          </p:cNvPicPr>
          <p:nvPr/>
        </p:nvPicPr>
        <p:blipFill>
          <a:blip r:embed="rId3" cstate="print"/>
          <a:srcRect/>
          <a:stretch>
            <a:fillRect/>
          </a:stretch>
        </p:blipFill>
        <p:spPr bwMode="auto">
          <a:xfrm>
            <a:off x="2286000" y="152400"/>
            <a:ext cx="6858000" cy="381000"/>
          </a:xfrm>
          <a:prstGeom prst="rect">
            <a:avLst/>
          </a:prstGeom>
          <a:noFill/>
          <a:ln w="9525">
            <a:noFill/>
            <a:miter lim="800000"/>
            <a:headEnd/>
            <a:tailEnd/>
          </a:ln>
        </p:spPr>
      </p:pic>
      <p:sp>
        <p:nvSpPr>
          <p:cNvPr id="25" name="Rectangle 24"/>
          <p:cNvSpPr/>
          <p:nvPr/>
        </p:nvSpPr>
        <p:spPr>
          <a:xfrm>
            <a:off x="4402344" y="2590800"/>
            <a:ext cx="1541256" cy="707886"/>
          </a:xfrm>
          <a:prstGeom prst="rect">
            <a:avLst/>
          </a:prstGeom>
        </p:spPr>
        <p:txBody>
          <a:bodyPr wrap="none">
            <a:spAutoFit/>
          </a:bodyPr>
          <a:lstStyle/>
          <a:p>
            <a:r>
              <a:rPr lang="en-US" sz="4000" b="1" dirty="0" smtClean="0">
                <a:solidFill>
                  <a:srgbClr val="000000"/>
                </a:solidFill>
                <a:latin typeface="Calibri" pitchFamily="34" charset="0"/>
              </a:rPr>
              <a:t>Watch</a:t>
            </a:r>
            <a:endParaRPr lang="en-GB" sz="4000" dirty="0"/>
          </a:p>
        </p:txBody>
      </p:sp>
      <p:pic>
        <p:nvPicPr>
          <p:cNvPr id="29" name="Picture 40"/>
          <p:cNvPicPr>
            <a:picLocks noChangeAspect="1" noChangeArrowheads="1"/>
          </p:cNvPicPr>
          <p:nvPr/>
        </p:nvPicPr>
        <p:blipFill>
          <a:blip r:embed="rId4" cstate="print"/>
          <a:srcRect/>
          <a:stretch>
            <a:fillRect/>
          </a:stretch>
        </p:blipFill>
        <p:spPr bwMode="auto">
          <a:xfrm>
            <a:off x="4554744" y="1602141"/>
            <a:ext cx="1143000" cy="1064859"/>
          </a:xfrm>
          <a:prstGeom prst="rect">
            <a:avLst/>
          </a:prstGeom>
          <a:noFill/>
          <a:ln w="9525">
            <a:noFill/>
            <a:miter lim="800000"/>
            <a:headEnd/>
            <a:tailEnd/>
          </a:ln>
        </p:spPr>
      </p:pic>
      <p:sp>
        <p:nvSpPr>
          <p:cNvPr id="13" name="Rectangle 1"/>
          <p:cNvSpPr>
            <a:spLocks noChangeArrowheads="1"/>
          </p:cNvSpPr>
          <p:nvPr/>
        </p:nvSpPr>
        <p:spPr bwMode="auto">
          <a:xfrm>
            <a:off x="2667000" y="3277612"/>
            <a:ext cx="5257800" cy="3046988"/>
          </a:xfrm>
          <a:prstGeom prst="rect">
            <a:avLst/>
          </a:prstGeom>
          <a:noFill/>
          <a:ln w="9525">
            <a:noFill/>
            <a:miter lim="800000"/>
            <a:headEnd/>
            <a:tailEnd/>
          </a:ln>
          <a:effectLst/>
        </p:spPr>
        <p:txBody>
          <a:bodyPr wrap="square" anchor="ctr">
            <a:spAutoFit/>
          </a:bodyPr>
          <a:lstStyle/>
          <a:p>
            <a:pPr algn="ctr"/>
            <a:r>
              <a:rPr lang="en-GB" sz="2400" b="1" dirty="0" smtClean="0">
                <a:latin typeface="+mj-lt"/>
              </a:rPr>
              <a:t>A message  issued to inform vulnerable population to allow time for preparation and planning for weather threats that are expected, but will take time to arrive. They generally cover longer time periods and underline the possibility of a threat that is likely to develop in the future.</a:t>
            </a:r>
            <a:endParaRPr lang="en-GB" sz="2400" b="1" dirty="0">
              <a:latin typeface="+mj-lt"/>
            </a:endParaRPr>
          </a:p>
        </p:txBody>
      </p:sp>
      <p:grpSp>
        <p:nvGrpSpPr>
          <p:cNvPr id="8" name="Group 7"/>
          <p:cNvGrpSpPr/>
          <p:nvPr/>
        </p:nvGrpSpPr>
        <p:grpSpPr>
          <a:xfrm>
            <a:off x="565200" y="60325"/>
            <a:ext cx="1644600" cy="549275"/>
            <a:chOff x="565200" y="60325"/>
            <a:chExt cx="1644600" cy="549275"/>
          </a:xfrm>
        </p:grpSpPr>
        <p:pic>
          <p:nvPicPr>
            <p:cNvPr id="9" name="Picture 4"/>
            <p:cNvPicPr>
              <a:picLocks noChangeAspect="1" noChangeArrowheads="1"/>
            </p:cNvPicPr>
            <p:nvPr/>
          </p:nvPicPr>
          <p:blipFill>
            <a:blip r:embed="rId5"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0"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
        <p:nvSpPr>
          <p:cNvPr id="27650" name="AutoShape 2" descr="data:image/jpeg;base64,/9j/4AAQSkZJRgABAQAAAQABAAD/2wCEAAkGBxQPEBUUEhQVFRUUFBQUFBQUFRUUFBQUFBQWFhUUFBUYHCggGBolHBUUITEhJSwtLi4uFx8zODMuNygtLisBCgoKDg0OGhAQGzAkICQ0LC8uLCwsLC4vLCwsLCwsLCwsLC8sLCwsLCwsLCwsLCwsLSwsLCwsLCwsLCwsLCwsLP/AABEIAIkBbwMBIgACEQEDEQH/xAAcAAACAgMBAQAAAAAAAAAAAAAAAQQGAgUHAwj/xABGEAABAwIDBQUFBAcHAgcAAAABAAIDBBESITEFBkFRYQcTIjJxUoGRobFCcoLRFDM0YnOywSM1kqKz4fB08QgVQ0RTg8L/xAAaAQADAQEBAQAAAAAAAAAAAAAAAQMEAgUG/8QAKhEAAgICAgECBQQDAAAAAAAAAAECEQMhBDESIkETUWFxkTKh0fAjgbH/2gAMAwEAAhEDEQA/AOsoTshazEJNCEACEIQISE0JgJCaEAJCaEAJCaEAJCaSABFkJoASEwE3NtrYepA+qTYUY2TAXoISdPjcLT7drooxhfOGD7QYLvPS98h7lOeWMUVxYJ5HSRMqK2OMeN7R0vc59BmqfvJ2hMga9tPG5zm5d67CWA6eBoJL3cuGWfIxquOHaDw2KQNaxwJbKbEjPy2bY6cVA2nujM6nnAfD3pZgp2d94bZYnl+HzHx5HLJuizvkN9GxcLw/Vthsnf8AqZCYnOi7xwcQXMJLXNuXRtsQD5S0X4ixKtm629UVY0tLx3kbA57rFoeBYF4FssyLjhfkRfke1WSQV73RRzFsL4WRSRRSGLE0xvkccvEDZ4t+8FLggrHSPljoalmeJrmQyMvd7rjAQPslp01iaU4ZHZxPFFo7q5tljZc73Q3rbQU5jr45aaMAvjfLHK3ES7OJjC3E53HK/ElSj2ubPxWwVRHt9yMPwLr/ACWlZEZHjkmXmyLLXbA3hpdoNLqWYSYfMwgskZ96NwBt10Wysu00zhprsxQmhMVCQiyEBQkJoTEJCaSAEhNCAFZJNCYCQmkgBITQgCShCFIoCEIQAIshCAFZFk0IEKyLJoTChWQmhACQmhAGKFlZJACQAs42FxsFNcWxNvy1K4nkUSmPG5nPe0Pe2SiLKakANVMLlx8QgZoHYeLzwB9SuZ1W7bp3CSrnfM8lxd3j8bhcDJribDPPIKwx0g2htSvmkcf7OcMZax8AaWsseHhBP4ipsm7UBNyHE8MwPoF5mflRUvFv8I9rhcK4eXin92VSj2G+mdeinkicdWNefFwAeAbOHQhavbdbPG68pceBIzsfU8D9QRqF0qn2DAD5SfV7vzWj3+2ayGOMsGEOxXF7i7nt4H3/ABKhh5UMmVYu7K8vE8EfOGvmk9FHot4JWG0bCSdScr/iK27q+olaDj7vEL2b4viTrf3LXOOg9M/z/NeR2wIBgc0SFuTS14v0EgsbWGV816axQXZ5j5WZ9Mu1J2jVUcYifclgAxNtcgDLzHLLqVuNh751lUJZXMEMFNGZZZZHX8LfssY03LjY9Plfnu78Lql75HEYR4pC3MNGTWsb+8crehPArZ7Ve4QTYQWh0ZZgBOHCAXEEDzEkDM8Wt5JPDF7GuVPp1+D3bA7aDzW1znufIfBFiIjjjHlY22YaDfIEA2ub3Xu+jprYe4iA6RNvnyIF1Y2QgsZgAw4GFpAFiC0WIPovIssVgflOXZ9Hix4sWNKMU7W38zQv2KaYsnpXOY5rgWPIOKN5yA5uidfC5pvkb6adY3a2y2vpY5wA1zhhlYM+7lacMjPQOBseIVTppS7Jxysb30tbP5KDuRVPjilkiOHFVVDgOBYZMg5uljmfetmGcoL1bPD5/HhKf+NVfsdMslZQdj7VFSHC2F7LEt4EH7Q/5yU+y2xkpK0ePKLi6YklkkuhCslZZITEYoTQgBJJoQFCQmhMQkk0IASE0kASUJoUiokJpIECEJoAVkWTQgBWSWSEwMULJKyAEhNJAAhC9qWLEb8B8yk3SscY26JNPFhbnrqfyVN3125gaWtNiePIKzbZrO7Ybcs1xneWsxlxJ5rz8uS3R63GxUvIhbvbdZDVSSuv3cg7uot/6b2E91MR7JBsTwtfmrxJODYgXBAsQbgg6G4yXCu+cyQvbqTc5kZcM+B6rabO3mlgJ7uSRgJ8Qbl6+AeH3hqx8vgyzNThKn+zLcfmPC2mrR2WF2WJ1mtAuXONmj1K5tv1vAKypZHH+rhuSbWuRcW+JJ+XBbHa+8EZaO6FVUOLL2kxtbkL5tIF7cw06ahUSaOSFvevZZr3WLmyROsTchhaCSzjkbaLngcL4E3km7l19vt/IuZnlmWtL++5Llks0kqHsLd2qrQf0aB0gDsJfdrWYj9kPeQCegXmx7pCCxr3AcwLX4fNWzczac8WCFzSBAHOiLbA3Jvc8Dm4k8dF6k5/Ix4sVvZ5blAwOqaOdhinEjJCx4s44GPaQOZGMOHMOJGS21VEXgtbYE2wk6Ag3F+mWfRV3bs09bVF+FxmF2yO0DbWMdjzzdpwsodZ+nsbZznW/dff52v80RnrZzLBK/SWvZW2H0Y/R5w7A0ua0DzwkHxRFurmgg2IubHlmtyzbNKQMVQxp9kmxt93VcoEkmZfjdzcbuPqb6r0FY7DYOFvV3DpewU/hxbs2w5uXHHwXX1L1vDvdG2IxwYgXZOlza+1/LG055285sLHK6z3H2pdgZYAZ9ALm+EdBew9FziTE43J9MlZN2aktPoUp6jonGbyTbkdbp5+5kbMzPDk5o+0w+Yf1HUBXSOQPaHNN2uAc0jQg5grneyqnExWTd6u7t3cu8jyTGfZedWeh1HW44hVwZEtGblYr9SLAhMhC2HniQhCYCQmhACSsskkAKySySTEJCaSAEhNCYiQhNFlIsJCdkIEJCaLIASE0kACEIQAIQhACshNZwxYj0GqG6BJt0YxsLjYe88lOJDG+igVNWIgTo1o0HH/AHWrqtphsLpC62WQPFYsme+jfi4xB3q2kA0jiVyfbryQeq2dbtF00hOeZ01+HSy11RH3pIvk0G55nosd27PT8ElSK6zZxeL881hVbHJHXmFbYKNo46BKRjXaaD5KryUS+FFlLp9mS4bYzYm/UEcL8Ra4scuinSbLfK9r5SXEDDcgDLhYABXXd/dyeu/UMAjGRmf4Y78bHVx9ArZT9mcbADUTSSHlGBGz4m7j8Qj4k2rOPDHF0+zlr54qVmJ+Q0AGbnHk0cSoA26ZZWlrcDW3zObnXGhtkPT5rsdZ2fbOeRI6Jw7pmJwxuLXMaMmuxEnU3ytoVzCmqZJ5Zg2mwQQg2la0gNI8ocdPFy1zSjNLfuVdy60vsRNn7yNpmuD43klxOJoabg87kZjT4KRHvZTynxYmffaAB7wSFDqamQThhha+F1vEL4upOeWfD5rxqtkR944AXAItfhcA2PO17Luoy7OPPJH9P7o3cXcyZtIzzy4qLX7utkLSAL3bmvXZkGHIgEcjot9DTOu0s8TQRdhPiAsRdpOoz01y46KfjKLuI5SUl6iqVGwHAZLw2fTOhmF9HA/Fv+30XQqfAXjG3EzK4BsSDrYr12ps2AOjnpybwSxy9zKL4mtcMbWuGRu3EM03PWwUFZB2WSB4St3FctsePHj6jkthtSupZnuvCWcBIywdlxc3Qj5qPHTgZtcHt4EZEereC4gwlG0WjY1d3zLO/WNHi/eHB4/r1U9VCKUtILTYt0I4H+qsVBtESgB1mv4jgerfyXpYcylpnkZ8Di7XRMshOyS0GYEIQgBITQmAkk0IASE0IAxslZZJJiJKLJoUiokJoQISE0IASVlkkgYkJpWQISFkAmyxdgxNxWxFtxiDdMWHWyLodWEURcfqVJczAywz58SvVjABYJudYXOgzUZvy0aIR8Sp7aqwQM8uHVUPeGtMpwA+EG9uqtNVTunke4u7trnOIbbE6x0uL2aeNsz0VNrad0chY4eIG1gLl1/KW8wclhyxaR6OOSb0ax/E9M+tkUNDNP8AqIpJBci7GOLdfaAsuhbsbmNYBLVsDn3u2J1i1vWQaOPTQeulzBsABkBkAMgB0Cpj4zat6I5eaouo7OPUW7dTLUMge0wueMV32yaATewJPA68gr5szdCmg8MrBM7Vxfm29/CMANgLZ2N1uKqm/tBM0XkbDKxvMnwkW62LlG2BRSNZI94wiQtkBd5sTRbMcAQBqpyh4y8aL+ayY/NOutfX+DetIDQGgADIACwA5ALGd1wm3MDJepGXou9sx6TIFPFhDgRcu1HC3AH3fVVjfdzKegkia1jA7Lu2Cx8Z8xDdPU9Fsdp11S4uipIjjNr1ElhFEHXu6+r3C3lF9RoqztHYVLQsdJPNLPK/NzpHuAkeM/K3QepKzvo34YJy9T/0t/n2X/TmL6d/A9SL3t6gLOAkuAcLH6rOegxOLoj3eeTWvc4A/juVmHyDwysvykZpzzGoKumqCcPF6NlDCttRy4Glx4ZqHT+UHpks52XjLfaIb8dfldKF2Rm7R4zVndtD7Es8OM5khz/Fe3EZqWdpWa0uBGMAsLgQHt5tvqPRaule4MqIn3t4pGB3BpfcAdOC67sGhadnwRSsa9piaSx7Q9tneIAg9CF1HD5tnefIsMU6ObMmLiQzle39FK2fXFxsRZvte0fZb+atdfuJA67qdzoHkWsCXxHpgcbt/CR6KuVNE+GXu52gOA8OHNj26BzDx+o4qU8M4dnEORGfRtqZvwUpzMrXBHMaj1UXZ77DCfipBZnlwXUehPs3Gw6/vGmN5u9nHi5vB3rwPu5rZ2VQeHNcHRg4wfDbO55EcQeKtzH31yNsx+S9DDNyjs87kYvGVrpjshNFlczmKFlZJACQmkgQkJoTASSaEASEIQplAQhCABCEIAEk0kACaAFC23teOii7yTMnJjAfE93IchzPBJsdWeW8G246GLG/xPdcRx3ze4fRo4n+pAVBbNLM7vnPImc7GHtyLOQYODbAC3EZG9ytZX10lbUl8hu42yA8LGjRrRwCkVtc2GF8h8kUZc/PX2Y2n2j4R7ypyZeMaL5ulvxFW4oHPjFVG4sdGCB3lgD3rBfNueYF7EEciZ22NpXtG13CznDLEeQ/29Oa+U4pXYu8xObJixh7SWua4m92kZhdN3N7Qu+eIq97WOtaOchrI3kWIExHldl5tDcXsRc8s6OkaKbsfZ7Xyd+5t3MBZGTw9o/OwPC5UOKBz3hgyJPwHEqzMYGgNbkALBNRtnM5UqXuBKSZSsrGYbXW4X42PMcVGqjNLdoLY2nV1y9x91h9VJshTnijPsrDNKHRhsh5dEA43fG50bjzLTbF7xY+9TJncOYPv5rwgAZc+0fF6gAA/AfJejpBZZJ+m0al6vUeJaTkL6LRbf2DDOLz5gaAEj5rdTbQDG8BbXNc+393lGDu2OsTfMGxy4ZLLPxel2asXktvSNLtvYkVOQYQQ0jRxJ+B1+K1QZzGSxdtnFE1j/M3LFfI+vVeFLtAaHT0z9V1GPzO5ZF7G0jvbMZaDPUW5fFT4th1FWzHTBru5c0lrnYS/E1wswnK4GeZ4ha18ot/y66fuRSd1RMJ1lJl/CQAz/KAfer4Y+Toy5sjgrRUKDduoqXtbNDJC37bnYfKDiw3uSegC6VYDIZAAAdANFkSsVthBRMWXNLJ2JRdp7PZUx4H5cWPHmY7m0/UcVKQu2k1TJJtO0Ug074XGOQeNuhGj28HN6H5KbTnNb3a1C2ZgvcFhuHDW32h6HI+5Q27Pj4XFxk8FxIPVt7EelljlgaejfDOmtknZdO0N7zVxJA/dAyNupUlzeKi7PeWXifzLo3DyyC3iDT7Qte2uvJG2Nox0sD5pnhkcYu5x+TWji4nIDiVqw0okMybkQdmbzxyV09DIWsniLXRcBPE9jX+G587cRBHG1xxA3xC+Z969rfpdfLURmSO7ozEScEseGNgGbT4SCDoV1ns27RW1wbTVhDKoZMkyayp9ODZObeOo5B+WyThrRfkLNzViu7JiSTQgQkk7ITASEIQIkJJoUyokJoQAkJpWTAEwE7LS717xNoIhYB80lxEw6X9t/Joy9dOoTY0rJG8W3Itnwd7LmXEMijHmlkOjW/UngASuX7xVr5agvkJcXYfusFvK32W3/5crXbQrpaura+aR0hjJDL2DQSQXYWjJoyGnsi91JMjJKi8h/s4y0Pte+G7TgIGZcQRkM826EtXDKpUSNktjiEks4AjZhLy9xY3Mm5uDc2DSLDVxaOKqO++2sdPFAGlhlc6pkYfMyEvf+jRya+LAWuOfJWTbG1YJSxzo2Pg2c2Z0khgELH1EhaGU8LCAfDhAuQDkL6XPL6qrfPK+aQ3fI4ucfXQDoBYe5cM7R5pFt8lkpuxdlyVtTFTReeZ+EHg0WJc89GtDj7kAdo7Cpqh9FKZgTEx4jppHE4y0Dxxi+rGm1jzuPs2HSCvHZuz46SCOCIWjhYGNHQcTzJNyTzK9iqxWjPN2xJpJro5BCEIAzjaHXaeI+irG8U9RTC+EuZ7bBew6j7Ks8PmCyqMxbmsPJimzbxpuKOPV+1pZcneU8jz5rTVFHGTnc25k/nyK6jtLdmKd2mA825fLQqo70bqGlbjDw5uQzFnC/yKxxk0b2kymzUrQbtGZ53t1USxadBbots+my1y0XmabP3fFUUrJuJ6bNp3S4f3y1jRzLiAD0Ga71gDQGjRoAHoBZcj3Pg7yup28A8uP4GOePmB8V1xy2cdabMXLe0jErFZFKy1GMSE0WTGAVY3i3qpNmy93UvkjL242WhkeHjiGOaCMjqDa1xzVoAVf383YG1KN0YA76O8lO45WkA8hPsuHhPqDwXMvoOHZooe1LZhBDnzYTnhNPJfENHNLdD1yXK9/t9XbWnaC10dJG9pbET4ncHSSWyxlpcLDIXWmLCLgghzSWuaRm1wNnNI5ggqPUxXzHwUbNISS3e4kWu4nna5vZYyC/u5ag8CCvLUA+4/0+WX4V7U8bnAWzuSAOJsbX+K6TOWjtnZRv4a0fodW+9Q1t4ZTkZ2N1a7nI0ceIz1BJ6MWr5KzBBFwWm4IJDmuHEEZgrsPZl2kmVzaSveC92UFS6wxn/4pjpi5O46HPXpOic4XtHUiEl6ObZYEKiZESEITAVkJoQI90IQplQQhCAEmhZNagCNtCtZTQvmlNmRtLnc8tAOZJsB6rke29oGsd+kSDxOcQB7DdGNHoPmStt2q7wNmMVJEbtEmOYjRzozZrBzAde/Vo5Kt15wRxt46/ErhsrFUeAYcYDLAuI8R0bwLj0FyT0apu2qF0LIWxSyQ1M05aO8bA9/dNY/HUANaCwizGA3zGhcLOWtMeMDiNFB21URbOYe4a0VEwIDvM5rMgXEnTQWHEgclzZ3Rqt66wNDKGJxdFTkukcTcyTuuXOJ6Yj8TyVfssW/9yeJ5rINSALrsvYFu/Zs1e8ee8EH3WkGV49XAN/C5cs3c2DLtKqZTQDxPN3utcRRg+OR3QD4mw4r6p2Zs6OkgjghGGOJgYwcbDiTxJ1J4kldJHEnSPYrAr0IWJCoiJihOyLLoBITstVvFtttHGcwZCCWtOjR7b+n1SboaVm7giBGfMHqCMwspo7jL/dVzs1qu+oQ8uLnulmdISbkvc8uH+UsVqWeaUuzRH0muiti68lXd84u8hI1N1cHxh2o/NV7ebYsssZ7kg2zwOyJ9HaX9fiss8LrRqxZI+Vs5kKMutYaKFPFhNjl19FeNmbJkLTeN1xla3Hlde1FuGM5qrC92rYNY2j98/bd08vrqlixuTotlnGKtlQ2Js6WolifE20TJA98riWA4QbNjtm44sN7ZZEXXXKZ5fG1x1LRf14rRv0+QHADkqju9vk2k23V0M7g2GaRj4XONmxzPijLmXOjX/zfeK9P4axwSR5WSbySs6ahZuZZKyLJGKE7J4UWBimFmIzyWt2lt6kpTaepgiPsvkaHZC/lvdKwpnLe2PdfuZf0+If2czg2oA+xLkGSW5OtY/vAe0uZvsvpelrqPbFNLHFKyeKRhjkDT4m4hYEtNnNPEHovnjbNA6imkgnAxxPLS72gLFrvRzS13vU2aIO1s00jLG40Ov5rGCYxuGYtc5kXsSNQeF1PMQOYIPQae9QZ487Wy4fkknR0z2qYxha7O5LsY1A0N79blRiARYqRs2pwEDDchptnkW9W8SvOaDuw0ahwuOdgbZhd/U5Om9l/aO+J7KOueXRPIZBO4+KF2gjkd9phyAccwTnlp2h7bL5GLbgjmu9djm9hrqU00zrz0oaASc5YNGPPMi2E+48URdE5x9y+EJLMhYqpISSaExHukmhTKCQhMIAAFV+0bbb6SlbHCbT1MjYYyNWtcfG8ciBkDwJvwVqC512jft1J6t//AGkzqPZQ4oxNXSW8kAEbB93K494XrtJ5fIAOg65Ly2N+0VP8R38xWcv60egU29lkes9XHSQd7JoL4W8Xv+y34rnNXUvnkdLIfE83PIDg0dAMlaO0Dyw/fd/KFVW6hJAxALY7v7IfX1UVNFk6V9i61wxgze8jjZoJWumXQ+wb+9z/ANJL/qRJgdB2TX7N2C79Egjle9xIknDWudJK0XwPkJGYAdkBhFiNVKj7UqC9pe+iztd0ZcPf3eI/JVDauo/6xn+uqJvL+uk+8qJI4as+itnby0dV+pqoH9BI0O/wnNbTD7/RfGlbwXcex/7Pv+idas4lGjrOFAaslhP5Hfdd9ClZyVTbu+8UL3RU9pJGnC5+rI3cR1I9w9dFSampdMSX3c4m5Ls7nhdaPdj9hi+4tq3X3BTZeKSLJ2d7WENbJA42bOwPaNAJGZfNp/yhdRXCqH+8Kb0cu6M0HoitJjfY1zHePe9m0amfZ9NUGLu2lrntJa6aTMPjY8Ws1uQNsySeAz6XN5T6H6L5l2h/f/8A98P+jGkwNDtSmkpZDHjkZY6B7gPXI2U3Ye+lfQuxRVL3t4xTudLE7oWuNx6tIOS2nah+1+4KmHRNbEz6J3f3gj2lSMqIwWE+GSM5mN41AP2m8Q7iOtwuKdoBD9q1XH+0aP8ADEwf0XQezPyS/wACl+ki5vvf/eNX/Hd/RaJO8aZJKpsvvZt2lyQFtNWl0lOLBs5Bc6nGg7x3GLQXObeZGl02/wBqlDS3bCXVUgNrRZR3/iuyP4cS+d3+Yfi+iku0/CuEdNI6TtDtnrHG0MNNEP3sczumYc0fIrQ1faXtOX/3WDpFHGz5lpPzVKYpES5THVGxrNt1M362qqJL6h80hHphvZa9rGjQD4JFNdWFG+7P94P/AC3aMUpNonO7mfOw7p5ALj902d+ErsPa1u82WD9LYwOfALTAC5fT8T6sJxX5Yulvnip8rvevryt/ZpP4Dv5CpsOmj5kq6WMC7MgeIyI/Na+ogdb2hz4hbNvk/wCcl40X2vVclDRvb7iPcfvBBJJuSSeZzUqr1/xfRRE0IyBW33T22dnV0NS29mOtIBfxQv8ADILccjcDm0LUBB/omI+s6CviqomzQSNkifm17DcHmDyI4g5herguVf8Ah4/Zav8Ajx/yLq5VYszyVMwSTSXRyf/Z"/>
          <p:cNvSpPr>
            <a:spLocks noChangeAspect="1" noChangeArrowheads="1"/>
          </p:cNvSpPr>
          <p:nvPr/>
        </p:nvSpPr>
        <p:spPr bwMode="auto">
          <a:xfrm>
            <a:off x="155575" y="-1028700"/>
            <a:ext cx="5715000"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62000"/>
            <a:ext cx="7772400" cy="533400"/>
          </a:xfrm>
        </p:spPr>
        <p:txBody>
          <a:bodyPr rtlCol="0">
            <a:normAutofit fontScale="90000"/>
          </a:bodyPr>
          <a:lstStyle/>
          <a:p>
            <a:pPr fontAlgn="auto">
              <a:spcAft>
                <a:spcPts val="0"/>
              </a:spcAft>
              <a:defRPr/>
            </a:pPr>
            <a:r>
              <a:rPr lang="en-US" b="1" dirty="0" smtClean="0"/>
              <a:t>Message Types (2)</a:t>
            </a:r>
            <a:endParaRPr lang="en-US" b="1" dirty="0"/>
          </a:p>
        </p:txBody>
      </p:sp>
      <p:pic>
        <p:nvPicPr>
          <p:cNvPr id="33795"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25" name="Rectangle 24"/>
          <p:cNvSpPr/>
          <p:nvPr/>
        </p:nvSpPr>
        <p:spPr>
          <a:xfrm>
            <a:off x="4427400" y="2568714"/>
            <a:ext cx="2049600" cy="707886"/>
          </a:xfrm>
          <a:prstGeom prst="rect">
            <a:avLst/>
          </a:prstGeom>
        </p:spPr>
        <p:txBody>
          <a:bodyPr wrap="none">
            <a:spAutoFit/>
          </a:bodyPr>
          <a:lstStyle/>
          <a:p>
            <a:r>
              <a:rPr lang="en-US" sz="4000" b="1" dirty="0" smtClean="0">
                <a:solidFill>
                  <a:srgbClr val="000000"/>
                </a:solidFill>
                <a:latin typeface="Calibri" pitchFamily="34" charset="0"/>
              </a:rPr>
              <a:t>Advisory</a:t>
            </a:r>
            <a:endParaRPr lang="en-GB" sz="4000" dirty="0"/>
          </a:p>
        </p:txBody>
      </p:sp>
      <p:pic>
        <p:nvPicPr>
          <p:cNvPr id="29" name="Picture 40"/>
          <p:cNvPicPr>
            <a:picLocks noChangeAspect="1" noChangeArrowheads="1"/>
          </p:cNvPicPr>
          <p:nvPr/>
        </p:nvPicPr>
        <p:blipFill>
          <a:blip r:embed="rId3" cstate="print"/>
          <a:srcRect/>
          <a:stretch>
            <a:fillRect/>
          </a:stretch>
        </p:blipFill>
        <p:spPr bwMode="auto">
          <a:xfrm>
            <a:off x="4808400" y="1509065"/>
            <a:ext cx="1219200" cy="1135849"/>
          </a:xfrm>
          <a:prstGeom prst="rect">
            <a:avLst/>
          </a:prstGeom>
          <a:noFill/>
          <a:ln w="9525">
            <a:noFill/>
            <a:miter lim="800000"/>
            <a:headEnd/>
            <a:tailEnd/>
          </a:ln>
        </p:spPr>
      </p:pic>
      <p:sp>
        <p:nvSpPr>
          <p:cNvPr id="13" name="Rectangle 1"/>
          <p:cNvSpPr>
            <a:spLocks noChangeArrowheads="1"/>
          </p:cNvSpPr>
          <p:nvPr/>
        </p:nvSpPr>
        <p:spPr bwMode="auto">
          <a:xfrm>
            <a:off x="2743200" y="3276600"/>
            <a:ext cx="5638800" cy="3046988"/>
          </a:xfrm>
          <a:prstGeom prst="rect">
            <a:avLst/>
          </a:prstGeom>
          <a:noFill/>
          <a:ln w="9525">
            <a:noFill/>
            <a:miter lim="800000"/>
            <a:headEnd/>
            <a:tailEnd/>
          </a:ln>
          <a:effectLst/>
        </p:spPr>
        <p:txBody>
          <a:bodyPr wrap="square" anchor="ctr">
            <a:spAutoFit/>
          </a:bodyPr>
          <a:lstStyle/>
          <a:p>
            <a:pPr algn="ctr"/>
            <a:r>
              <a:rPr lang="en-GB" sz="2400" b="1" dirty="0" smtClean="0">
                <a:latin typeface="+mn-lt"/>
              </a:rPr>
              <a:t>A Message that is issued when weather conditions impact on the population in ways that are not a direct threat to life and property but ignoring it may lead to hazardous conditions. These conditions may be brought about by the secondary effects of the impacts that may not be obvious before the threat.</a:t>
            </a:r>
            <a:endParaRPr lang="en-GB" sz="2400" b="1" dirty="0">
              <a:latin typeface="+mn-lt"/>
            </a:endParaRPr>
          </a:p>
        </p:txBody>
      </p:sp>
      <p:grpSp>
        <p:nvGrpSpPr>
          <p:cNvPr id="8" name="Group 7"/>
          <p:cNvGrpSpPr/>
          <p:nvPr/>
        </p:nvGrpSpPr>
        <p:grpSpPr>
          <a:xfrm>
            <a:off x="565200" y="60325"/>
            <a:ext cx="1644600" cy="549275"/>
            <a:chOff x="565200" y="60325"/>
            <a:chExt cx="1644600" cy="549275"/>
          </a:xfrm>
        </p:grpSpPr>
        <p:pic>
          <p:nvPicPr>
            <p:cNvPr id="9" name="Picture 4"/>
            <p:cNvPicPr>
              <a:picLocks noChangeAspect="1" noChangeArrowheads="1"/>
            </p:cNvPicPr>
            <p:nvPr/>
          </p:nvPicPr>
          <p:blipFill>
            <a:blip r:embed="rId4"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0"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pic>
        <p:nvPicPr>
          <p:cNvPr id="1026" name="Picture 2"/>
          <p:cNvPicPr>
            <a:picLocks noChangeAspect="1" noChangeArrowheads="1"/>
          </p:cNvPicPr>
          <p:nvPr/>
        </p:nvPicPr>
        <p:blipFill>
          <a:blip r:embed="rId5" cstate="print"/>
          <a:srcRect/>
          <a:stretch>
            <a:fillRect/>
          </a:stretch>
        </p:blipFill>
        <p:spPr bwMode="auto">
          <a:xfrm>
            <a:off x="304800" y="3276600"/>
            <a:ext cx="2401279" cy="237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76200" y="2209800"/>
            <a:ext cx="2667000" cy="1153400"/>
          </a:xfrm>
          <a:prstGeom prst="rect">
            <a:avLst/>
          </a:prstGeom>
          <a:noFill/>
          <a:ln w="9525">
            <a:noFill/>
            <a:miter lim="800000"/>
            <a:headEnd/>
            <a:tailEnd/>
          </a:ln>
          <a:effectLst/>
        </p:spPr>
      </p:pic>
      <p:pic>
        <p:nvPicPr>
          <p:cNvPr id="25602" name="Picture 2" descr="http://www.colourbox.com/preview/3478339-214707-antiquarian-bronze-alarm-clock-with-a-hand-bell-isolated-on-a-white-background.jpg"/>
          <p:cNvPicPr>
            <a:picLocks noChangeAspect="1" noChangeArrowheads="1"/>
          </p:cNvPicPr>
          <p:nvPr/>
        </p:nvPicPr>
        <p:blipFill>
          <a:blip r:embed="rId3" cstate="print"/>
          <a:srcRect/>
          <a:stretch>
            <a:fillRect/>
          </a:stretch>
        </p:blipFill>
        <p:spPr bwMode="auto">
          <a:xfrm>
            <a:off x="0" y="3276600"/>
            <a:ext cx="2499961" cy="2114550"/>
          </a:xfrm>
          <a:prstGeom prst="rect">
            <a:avLst/>
          </a:prstGeom>
          <a:noFill/>
        </p:spPr>
      </p:pic>
      <p:sp>
        <p:nvSpPr>
          <p:cNvPr id="2" name="Title 1"/>
          <p:cNvSpPr>
            <a:spLocks noGrp="1"/>
          </p:cNvSpPr>
          <p:nvPr>
            <p:ph type="ctrTitle"/>
          </p:nvPr>
        </p:nvSpPr>
        <p:spPr>
          <a:xfrm>
            <a:off x="1371600" y="762000"/>
            <a:ext cx="7772400" cy="533400"/>
          </a:xfrm>
        </p:spPr>
        <p:txBody>
          <a:bodyPr rtlCol="0">
            <a:normAutofit fontScale="90000"/>
          </a:bodyPr>
          <a:lstStyle/>
          <a:p>
            <a:pPr fontAlgn="auto">
              <a:spcAft>
                <a:spcPts val="0"/>
              </a:spcAft>
              <a:defRPr/>
            </a:pPr>
            <a:r>
              <a:rPr lang="en-US" b="1" dirty="0" smtClean="0"/>
              <a:t>Message Types (3)</a:t>
            </a:r>
            <a:endParaRPr lang="en-US" b="1" dirty="0"/>
          </a:p>
        </p:txBody>
      </p:sp>
      <p:pic>
        <p:nvPicPr>
          <p:cNvPr id="33795" name="Picture 2"/>
          <p:cNvPicPr>
            <a:picLocks noChangeAspect="1" noChangeArrowheads="1"/>
          </p:cNvPicPr>
          <p:nvPr/>
        </p:nvPicPr>
        <p:blipFill>
          <a:blip r:embed="rId4" cstate="print"/>
          <a:srcRect/>
          <a:stretch>
            <a:fillRect/>
          </a:stretch>
        </p:blipFill>
        <p:spPr bwMode="auto">
          <a:xfrm>
            <a:off x="2286000" y="152400"/>
            <a:ext cx="6858000" cy="381000"/>
          </a:xfrm>
          <a:prstGeom prst="rect">
            <a:avLst/>
          </a:prstGeom>
          <a:noFill/>
          <a:ln w="9525">
            <a:noFill/>
            <a:miter lim="800000"/>
            <a:headEnd/>
            <a:tailEnd/>
          </a:ln>
        </p:spPr>
      </p:pic>
      <p:sp>
        <p:nvSpPr>
          <p:cNvPr id="25" name="Rectangle 24"/>
          <p:cNvSpPr/>
          <p:nvPr/>
        </p:nvSpPr>
        <p:spPr>
          <a:xfrm>
            <a:off x="4397755" y="2568714"/>
            <a:ext cx="1241045" cy="707886"/>
          </a:xfrm>
          <a:prstGeom prst="rect">
            <a:avLst/>
          </a:prstGeom>
        </p:spPr>
        <p:txBody>
          <a:bodyPr wrap="none">
            <a:spAutoFit/>
          </a:bodyPr>
          <a:lstStyle/>
          <a:p>
            <a:r>
              <a:rPr lang="en-US" sz="4000" b="1" dirty="0" smtClean="0">
                <a:solidFill>
                  <a:srgbClr val="000000"/>
                </a:solidFill>
                <a:latin typeface="Calibri" pitchFamily="34" charset="0"/>
              </a:rPr>
              <a:t>Alert</a:t>
            </a:r>
            <a:endParaRPr lang="en-GB" sz="4000" dirty="0"/>
          </a:p>
        </p:txBody>
      </p:sp>
      <p:sp>
        <p:nvSpPr>
          <p:cNvPr id="13" name="Rectangle 1"/>
          <p:cNvSpPr>
            <a:spLocks noChangeArrowheads="1"/>
          </p:cNvSpPr>
          <p:nvPr/>
        </p:nvSpPr>
        <p:spPr bwMode="auto">
          <a:xfrm>
            <a:off x="2362200" y="3581400"/>
            <a:ext cx="5486400" cy="1938992"/>
          </a:xfrm>
          <a:prstGeom prst="rect">
            <a:avLst/>
          </a:prstGeom>
          <a:noFill/>
          <a:ln w="9525">
            <a:noFill/>
            <a:miter lim="800000"/>
            <a:headEnd/>
            <a:tailEnd/>
          </a:ln>
          <a:effectLst/>
        </p:spPr>
        <p:txBody>
          <a:bodyPr wrap="square" anchor="ctr">
            <a:spAutoFit/>
          </a:bodyPr>
          <a:lstStyle/>
          <a:p>
            <a:pPr algn="ctr"/>
            <a:r>
              <a:rPr lang="en-GB" sz="2400" b="1" dirty="0" smtClean="0">
                <a:latin typeface="+mn-lt"/>
              </a:rPr>
              <a:t>A Message issued when a threat is imminent with little time for preparation, and quick action is needed to inform vulnerable populations to avert the menace</a:t>
            </a:r>
            <a:endParaRPr lang="en-GB" sz="2400" b="1" dirty="0">
              <a:latin typeface="+mn-lt"/>
            </a:endParaRPr>
          </a:p>
        </p:txBody>
      </p:sp>
      <p:pic>
        <p:nvPicPr>
          <p:cNvPr id="8" name="Picture 2"/>
          <p:cNvPicPr>
            <a:picLocks noChangeAspect="1" noChangeArrowheads="1"/>
          </p:cNvPicPr>
          <p:nvPr/>
        </p:nvPicPr>
        <p:blipFill>
          <a:blip r:embed="rId5" cstate="print">
            <a:lum bright="-10000" contrast="42000"/>
          </a:blip>
          <a:srcRect/>
          <a:stretch>
            <a:fillRect/>
          </a:stretch>
        </p:blipFill>
        <p:spPr bwMode="auto">
          <a:xfrm>
            <a:off x="4330330" y="1552165"/>
            <a:ext cx="1308470" cy="1092749"/>
          </a:xfrm>
          <a:prstGeom prst="rect">
            <a:avLst/>
          </a:prstGeom>
          <a:noFill/>
          <a:ln w="9525">
            <a:noFill/>
            <a:miter lim="800000"/>
            <a:headEnd/>
            <a:tailEnd/>
          </a:ln>
        </p:spPr>
      </p:pic>
      <p:grpSp>
        <p:nvGrpSpPr>
          <p:cNvPr id="9" name="Group 8"/>
          <p:cNvGrpSpPr/>
          <p:nvPr/>
        </p:nvGrpSpPr>
        <p:grpSpPr>
          <a:xfrm>
            <a:off x="565200" y="60325"/>
            <a:ext cx="1644600" cy="549275"/>
            <a:chOff x="565200" y="60325"/>
            <a:chExt cx="1644600" cy="549275"/>
          </a:xfrm>
        </p:grpSpPr>
        <p:pic>
          <p:nvPicPr>
            <p:cNvPr id="10" name="Picture 4"/>
            <p:cNvPicPr>
              <a:picLocks noChangeAspect="1" noChangeArrowheads="1"/>
            </p:cNvPicPr>
            <p:nvPr/>
          </p:nvPicPr>
          <p:blipFill>
            <a:blip r:embed="rId6"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1"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838200"/>
            <a:ext cx="7772400" cy="533400"/>
          </a:xfrm>
        </p:spPr>
        <p:txBody>
          <a:bodyPr/>
          <a:lstStyle/>
          <a:p>
            <a:r>
              <a:rPr lang="en-US" sz="4800" b="1" dirty="0" smtClean="0"/>
              <a:t>Introduction (1)</a:t>
            </a:r>
          </a:p>
        </p:txBody>
      </p:sp>
      <p:pic>
        <p:nvPicPr>
          <p:cNvPr id="15363"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15364" name="Rectangle 1"/>
          <p:cNvSpPr>
            <a:spLocks noChangeArrowheads="1"/>
          </p:cNvSpPr>
          <p:nvPr/>
        </p:nvSpPr>
        <p:spPr bwMode="auto">
          <a:xfrm>
            <a:off x="1752600" y="1826568"/>
            <a:ext cx="6705600" cy="3508653"/>
          </a:xfrm>
          <a:prstGeom prst="rect">
            <a:avLst/>
          </a:prstGeom>
          <a:noFill/>
          <a:ln w="9525">
            <a:noFill/>
            <a:miter lim="800000"/>
            <a:headEnd/>
            <a:tailEnd/>
          </a:ln>
        </p:spPr>
        <p:txBody>
          <a:bodyPr anchor="ctr">
            <a:spAutoFit/>
          </a:bodyPr>
          <a:lstStyle/>
          <a:p>
            <a:pPr marL="233363" indent="-233363" eaLnBrk="0" hangingPunct="0">
              <a:spcAft>
                <a:spcPts val="1200"/>
              </a:spcAft>
              <a:buFont typeface="Wingdings" pitchFamily="2" charset="2"/>
              <a:buChar char="ü"/>
            </a:pPr>
            <a:r>
              <a:rPr lang="en-US" sz="2400" b="1" dirty="0" smtClean="0">
                <a:solidFill>
                  <a:srgbClr val="000000"/>
                </a:solidFill>
                <a:latin typeface="Calibri" pitchFamily="34" charset="0"/>
              </a:rPr>
              <a:t>KMS </a:t>
            </a:r>
            <a:r>
              <a:rPr lang="en-US" sz="2400" b="1" dirty="0">
                <a:solidFill>
                  <a:srgbClr val="000000"/>
                </a:solidFill>
                <a:latin typeface="Calibri" pitchFamily="34" charset="0"/>
              </a:rPr>
              <a:t>is a public service in the Ministry of Environment, Water and </a:t>
            </a:r>
            <a:r>
              <a:rPr lang="en-US" sz="2400" b="1" dirty="0" smtClean="0">
                <a:solidFill>
                  <a:srgbClr val="000000"/>
                </a:solidFill>
                <a:latin typeface="Calibri" pitchFamily="34" charset="0"/>
              </a:rPr>
              <a:t>Natural </a:t>
            </a:r>
            <a:r>
              <a:rPr lang="en-US" sz="2400" b="1" dirty="0">
                <a:solidFill>
                  <a:srgbClr val="000000"/>
                </a:solidFill>
                <a:latin typeface="Calibri" pitchFamily="34" charset="0"/>
              </a:rPr>
              <a:t>Resources;</a:t>
            </a:r>
          </a:p>
          <a:p>
            <a:pPr marL="233363" indent="-233363" eaLnBrk="0" hangingPunct="0">
              <a:spcAft>
                <a:spcPts val="1200"/>
              </a:spcAft>
              <a:buFont typeface="Wingdings" pitchFamily="2" charset="2"/>
              <a:buChar char="ü"/>
            </a:pPr>
            <a:r>
              <a:rPr lang="en-US" sz="2400" b="1" dirty="0" smtClean="0">
                <a:solidFill>
                  <a:srgbClr val="000000"/>
                </a:solidFill>
                <a:latin typeface="Calibri" pitchFamily="34" charset="0"/>
              </a:rPr>
              <a:t>KMS </a:t>
            </a:r>
            <a:r>
              <a:rPr lang="en-US" sz="2400" b="1" dirty="0">
                <a:solidFill>
                  <a:srgbClr val="000000"/>
                </a:solidFill>
                <a:latin typeface="Calibri" pitchFamily="34" charset="0"/>
              </a:rPr>
              <a:t>is responsible for the organization and operational management of meteorological services in Kenya;</a:t>
            </a:r>
          </a:p>
          <a:p>
            <a:pPr marL="233363" indent="-233363" eaLnBrk="0" hangingPunct="0">
              <a:spcAft>
                <a:spcPts val="1200"/>
              </a:spcAft>
              <a:buFont typeface="Wingdings" pitchFamily="2" charset="2"/>
              <a:buChar char="ü"/>
            </a:pPr>
            <a:r>
              <a:rPr lang="en-US" sz="2400" b="1" dirty="0">
                <a:solidFill>
                  <a:srgbClr val="000000"/>
                </a:solidFill>
                <a:latin typeface="Calibri" pitchFamily="34" charset="0"/>
              </a:rPr>
              <a:t>Generating </a:t>
            </a:r>
            <a:r>
              <a:rPr lang="en-US" sz="2400" b="1" dirty="0" smtClean="0">
                <a:solidFill>
                  <a:srgbClr val="000000"/>
                </a:solidFill>
                <a:latin typeface="Calibri" pitchFamily="34" charset="0"/>
              </a:rPr>
              <a:t>Weather Advisories</a:t>
            </a:r>
            <a:r>
              <a:rPr lang="en-US" sz="2400" b="1" dirty="0">
                <a:solidFill>
                  <a:srgbClr val="000000"/>
                </a:solidFill>
                <a:latin typeface="Calibri" pitchFamily="34" charset="0"/>
              </a:rPr>
              <a:t>, Alerts &amp; Warnings is the business of </a:t>
            </a:r>
            <a:r>
              <a:rPr lang="en-US" sz="2400" b="1" dirty="0" smtClean="0">
                <a:solidFill>
                  <a:srgbClr val="000000"/>
                </a:solidFill>
                <a:latin typeface="Calibri" pitchFamily="34" charset="0"/>
              </a:rPr>
              <a:t>KMS;</a:t>
            </a:r>
            <a:endParaRPr lang="en-US" sz="2400" b="1" dirty="0">
              <a:solidFill>
                <a:srgbClr val="000000"/>
              </a:solidFill>
              <a:latin typeface="Calibri" pitchFamily="34" charset="0"/>
            </a:endParaRPr>
          </a:p>
          <a:p>
            <a:pPr marL="233363" indent="-233363" eaLnBrk="0" hangingPunct="0"/>
            <a:endParaRPr lang="en-US" sz="2400" b="1" dirty="0">
              <a:solidFill>
                <a:srgbClr val="000000"/>
              </a:solidFill>
              <a:latin typeface="Calibri" pitchFamily="34" charset="0"/>
            </a:endParaRPr>
          </a:p>
        </p:txBody>
      </p:sp>
      <p:grpSp>
        <p:nvGrpSpPr>
          <p:cNvPr id="6" name="Group 5"/>
          <p:cNvGrpSpPr/>
          <p:nvPr/>
        </p:nvGrpSpPr>
        <p:grpSpPr>
          <a:xfrm>
            <a:off x="565200" y="60325"/>
            <a:ext cx="1644600" cy="549275"/>
            <a:chOff x="565200" y="60325"/>
            <a:chExt cx="1644600" cy="549275"/>
          </a:xfrm>
        </p:grpSpPr>
        <p:pic>
          <p:nvPicPr>
            <p:cNvPr id="7"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8"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lum bright="16000" contrast="16000"/>
          </a:blip>
          <a:srcRect/>
          <a:stretch>
            <a:fillRect/>
          </a:stretch>
        </p:blipFill>
        <p:spPr bwMode="auto">
          <a:xfrm>
            <a:off x="304800" y="3276600"/>
            <a:ext cx="2381694" cy="2667000"/>
          </a:xfrm>
          <a:prstGeom prst="rect">
            <a:avLst/>
          </a:prstGeom>
          <a:noFill/>
          <a:ln w="9525">
            <a:noFill/>
            <a:miter lim="800000"/>
            <a:headEnd/>
            <a:tailEnd/>
          </a:ln>
        </p:spPr>
      </p:pic>
      <p:sp>
        <p:nvSpPr>
          <p:cNvPr id="2" name="Title 1"/>
          <p:cNvSpPr>
            <a:spLocks noGrp="1"/>
          </p:cNvSpPr>
          <p:nvPr>
            <p:ph type="ctrTitle"/>
          </p:nvPr>
        </p:nvSpPr>
        <p:spPr>
          <a:xfrm>
            <a:off x="1371600" y="762000"/>
            <a:ext cx="7772400" cy="533400"/>
          </a:xfrm>
        </p:spPr>
        <p:txBody>
          <a:bodyPr rtlCol="0">
            <a:normAutofit fontScale="90000"/>
          </a:bodyPr>
          <a:lstStyle/>
          <a:p>
            <a:pPr fontAlgn="auto">
              <a:spcAft>
                <a:spcPts val="0"/>
              </a:spcAft>
              <a:defRPr/>
            </a:pPr>
            <a:r>
              <a:rPr lang="en-US" b="1" dirty="0" smtClean="0"/>
              <a:t>Message Types (4)</a:t>
            </a:r>
            <a:endParaRPr lang="en-US" b="1" dirty="0"/>
          </a:p>
        </p:txBody>
      </p:sp>
      <p:pic>
        <p:nvPicPr>
          <p:cNvPr id="33795" name="Picture 2"/>
          <p:cNvPicPr>
            <a:picLocks noChangeAspect="1" noChangeArrowheads="1"/>
          </p:cNvPicPr>
          <p:nvPr/>
        </p:nvPicPr>
        <p:blipFill>
          <a:blip r:embed="rId3" cstate="print"/>
          <a:srcRect/>
          <a:stretch>
            <a:fillRect/>
          </a:stretch>
        </p:blipFill>
        <p:spPr bwMode="auto">
          <a:xfrm>
            <a:off x="2286000" y="152400"/>
            <a:ext cx="6858000" cy="381000"/>
          </a:xfrm>
          <a:prstGeom prst="rect">
            <a:avLst/>
          </a:prstGeom>
          <a:noFill/>
          <a:ln w="9525">
            <a:noFill/>
            <a:miter lim="800000"/>
            <a:headEnd/>
            <a:tailEnd/>
          </a:ln>
        </p:spPr>
      </p:pic>
      <p:sp>
        <p:nvSpPr>
          <p:cNvPr id="25" name="Rectangle 24"/>
          <p:cNvSpPr/>
          <p:nvPr/>
        </p:nvSpPr>
        <p:spPr>
          <a:xfrm>
            <a:off x="4031050" y="2514600"/>
            <a:ext cx="1988750" cy="707886"/>
          </a:xfrm>
          <a:prstGeom prst="rect">
            <a:avLst/>
          </a:prstGeom>
        </p:spPr>
        <p:txBody>
          <a:bodyPr wrap="none">
            <a:spAutoFit/>
          </a:bodyPr>
          <a:lstStyle/>
          <a:p>
            <a:r>
              <a:rPr lang="en-US" sz="4000" b="1" dirty="0" smtClean="0">
                <a:solidFill>
                  <a:srgbClr val="000000"/>
                </a:solidFill>
                <a:latin typeface="Calibri" pitchFamily="34" charset="0"/>
              </a:rPr>
              <a:t>Warning</a:t>
            </a:r>
            <a:endParaRPr lang="en-GB" sz="4000" dirty="0"/>
          </a:p>
        </p:txBody>
      </p:sp>
      <p:sp>
        <p:nvSpPr>
          <p:cNvPr id="13" name="Rectangle 1"/>
          <p:cNvSpPr>
            <a:spLocks noChangeArrowheads="1"/>
          </p:cNvSpPr>
          <p:nvPr/>
        </p:nvSpPr>
        <p:spPr bwMode="auto">
          <a:xfrm>
            <a:off x="2819400" y="3581400"/>
            <a:ext cx="4419600" cy="1938992"/>
          </a:xfrm>
          <a:prstGeom prst="rect">
            <a:avLst/>
          </a:prstGeom>
          <a:noFill/>
          <a:ln w="9525">
            <a:noFill/>
            <a:miter lim="800000"/>
            <a:headEnd/>
            <a:tailEnd/>
          </a:ln>
          <a:effectLst/>
        </p:spPr>
        <p:txBody>
          <a:bodyPr wrap="square" anchor="ctr">
            <a:spAutoFit/>
          </a:bodyPr>
          <a:lstStyle/>
          <a:p>
            <a:pPr algn="ctr"/>
            <a:r>
              <a:rPr lang="en-GB" sz="2400" b="1" dirty="0" smtClean="0">
                <a:latin typeface="+mj-lt"/>
              </a:rPr>
              <a:t>A message issued when a threat is occurring or imminent, and immediate action to evacuate is needed to protect life and property.</a:t>
            </a:r>
            <a:endParaRPr lang="en-GB" sz="2400" b="1" dirty="0">
              <a:latin typeface="+mj-lt"/>
            </a:endParaRPr>
          </a:p>
        </p:txBody>
      </p:sp>
      <p:pic>
        <p:nvPicPr>
          <p:cNvPr id="8" name="Picture 49"/>
          <p:cNvPicPr>
            <a:picLocks noChangeAspect="1" noChangeArrowheads="1"/>
          </p:cNvPicPr>
          <p:nvPr/>
        </p:nvPicPr>
        <p:blipFill>
          <a:blip r:embed="rId4" cstate="print"/>
          <a:srcRect/>
          <a:stretch>
            <a:fillRect/>
          </a:stretch>
        </p:blipFill>
        <p:spPr bwMode="auto">
          <a:xfrm>
            <a:off x="4335850" y="1562100"/>
            <a:ext cx="1234440" cy="1028700"/>
          </a:xfrm>
          <a:prstGeom prst="rect">
            <a:avLst/>
          </a:prstGeom>
          <a:noFill/>
          <a:ln w="9525">
            <a:noFill/>
            <a:miter lim="800000"/>
            <a:headEnd/>
            <a:tailEnd/>
          </a:ln>
        </p:spPr>
      </p:pic>
      <p:grpSp>
        <p:nvGrpSpPr>
          <p:cNvPr id="9" name="Group 8"/>
          <p:cNvGrpSpPr/>
          <p:nvPr/>
        </p:nvGrpSpPr>
        <p:grpSpPr>
          <a:xfrm>
            <a:off x="565200" y="60325"/>
            <a:ext cx="1644600" cy="549275"/>
            <a:chOff x="565200" y="60325"/>
            <a:chExt cx="1644600" cy="549275"/>
          </a:xfrm>
        </p:grpSpPr>
        <p:pic>
          <p:nvPicPr>
            <p:cNvPr id="10" name="Picture 4"/>
            <p:cNvPicPr>
              <a:picLocks noChangeAspect="1" noChangeArrowheads="1"/>
            </p:cNvPicPr>
            <p:nvPr/>
          </p:nvPicPr>
          <p:blipFill>
            <a:blip r:embed="rId5"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1"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Severity of the Hazard</a:t>
            </a:r>
            <a:endParaRPr lang="en-US" b="1" dirty="0"/>
          </a:p>
        </p:txBody>
      </p:sp>
      <p:pic>
        <p:nvPicPr>
          <p:cNvPr id="33795"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pSp>
        <p:nvGrpSpPr>
          <p:cNvPr id="3" name="Group 12"/>
          <p:cNvGrpSpPr/>
          <p:nvPr/>
        </p:nvGrpSpPr>
        <p:grpSpPr>
          <a:xfrm>
            <a:off x="565200" y="60325"/>
            <a:ext cx="1644600" cy="549275"/>
            <a:chOff x="565200" y="60325"/>
            <a:chExt cx="1644600" cy="549275"/>
          </a:xfrm>
        </p:grpSpPr>
        <p:pic>
          <p:nvPicPr>
            <p:cNvPr id="14"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5"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graphicFrame>
        <p:nvGraphicFramePr>
          <p:cNvPr id="7" name="Table 6"/>
          <p:cNvGraphicFramePr>
            <a:graphicFrameLocks noGrp="1"/>
          </p:cNvGraphicFramePr>
          <p:nvPr/>
        </p:nvGraphicFramePr>
        <p:xfrm>
          <a:off x="838200" y="1752600"/>
          <a:ext cx="7543800" cy="4541520"/>
        </p:xfrm>
        <a:graphic>
          <a:graphicData uri="http://schemas.openxmlformats.org/drawingml/2006/table">
            <a:tbl>
              <a:tblPr firstRow="1" bandRow="1">
                <a:tableStyleId>{5C22544A-7EE6-4342-B048-85BDC9FD1C3A}</a:tableStyleId>
              </a:tblPr>
              <a:tblGrid>
                <a:gridCol w="3429000"/>
                <a:gridCol w="2057400"/>
                <a:gridCol w="2057400"/>
              </a:tblGrid>
              <a:tr h="370840">
                <a:tc>
                  <a:txBody>
                    <a:bodyPr/>
                    <a:lstStyle/>
                    <a:p>
                      <a:r>
                        <a:rPr lang="en-US" sz="2800" b="1" dirty="0" smtClean="0">
                          <a:solidFill>
                            <a:schemeClr val="bg1"/>
                          </a:solidFill>
                        </a:rPr>
                        <a:t>HAZARD</a:t>
                      </a:r>
                      <a:endParaRPr lang="en-US" sz="2800" b="1" dirty="0">
                        <a:solidFill>
                          <a:schemeClr val="bg1"/>
                        </a:solidFill>
                      </a:endParaRPr>
                    </a:p>
                  </a:txBody>
                  <a:tcPr>
                    <a:solidFill>
                      <a:schemeClr val="tx1"/>
                    </a:solidFill>
                  </a:tcPr>
                </a:tc>
                <a:tc>
                  <a:txBody>
                    <a:bodyPr/>
                    <a:lstStyle/>
                    <a:p>
                      <a:pPr algn="ctr"/>
                      <a:r>
                        <a:rPr lang="en-US" sz="2800" b="1" dirty="0" smtClean="0"/>
                        <a:t>Moderate</a:t>
                      </a:r>
                      <a:endParaRPr lang="en-US" sz="2800" b="1" dirty="0"/>
                    </a:p>
                  </a:txBody>
                  <a:tcP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Severe</a:t>
                      </a:r>
                      <a:endParaRPr lang="en-US" sz="2800" b="1" dirty="0"/>
                    </a:p>
                  </a:txBody>
                  <a:tcPr>
                    <a:solidFill>
                      <a:schemeClr val="tx1"/>
                    </a:solidFill>
                  </a:tcPr>
                </a:tc>
              </a:tr>
              <a:tr h="370840">
                <a:tc>
                  <a:txBody>
                    <a:bodyPr/>
                    <a:lstStyle/>
                    <a:p>
                      <a:r>
                        <a:rPr lang="en-US" sz="2800" b="1" dirty="0" smtClean="0"/>
                        <a:t>Heavy Rainfall</a:t>
                      </a:r>
                      <a:endParaRPr lang="en-US" sz="2800" b="1" dirty="0"/>
                    </a:p>
                  </a:txBody>
                  <a:tcPr/>
                </a:tc>
                <a:tc>
                  <a:txBody>
                    <a:bodyPr/>
                    <a:lstStyle/>
                    <a:p>
                      <a:r>
                        <a:rPr lang="en-US" sz="2800" dirty="0" smtClean="0"/>
                        <a:t>  &gt; 30 </a:t>
                      </a:r>
                      <a:r>
                        <a:rPr lang="en-US" sz="2000" dirty="0" smtClean="0"/>
                        <a:t>mm</a:t>
                      </a:r>
                      <a:endParaRPr lang="en-US" sz="2000" dirty="0"/>
                    </a:p>
                  </a:txBody>
                  <a:tcPr/>
                </a:tc>
                <a:tc>
                  <a:txBody>
                    <a:bodyPr/>
                    <a:lstStyle/>
                    <a:p>
                      <a:r>
                        <a:rPr lang="en-US" sz="2800" dirty="0" smtClean="0"/>
                        <a:t>  &gt; 50 </a:t>
                      </a:r>
                      <a:r>
                        <a:rPr lang="en-US" sz="2000" dirty="0" smtClean="0"/>
                        <a:t>mm</a:t>
                      </a:r>
                      <a:endParaRPr lang="en-US" sz="2000" dirty="0"/>
                    </a:p>
                  </a:txBody>
                  <a:tcPr/>
                </a:tc>
              </a:tr>
              <a:tr h="370840">
                <a:tc>
                  <a:txBody>
                    <a:bodyPr/>
                    <a:lstStyle/>
                    <a:p>
                      <a:r>
                        <a:rPr lang="en-US" sz="2800" b="1" dirty="0" smtClean="0"/>
                        <a:t>Wave Heights </a:t>
                      </a:r>
                    </a:p>
                    <a:p>
                      <a:r>
                        <a:rPr lang="en-US" sz="2000" b="1" dirty="0" smtClean="0"/>
                        <a:t>        (Indian Ocean)</a:t>
                      </a:r>
                      <a:endParaRPr lang="en-US" sz="2000" b="1" dirty="0"/>
                    </a:p>
                  </a:txBody>
                  <a:tcPr/>
                </a:tc>
                <a:tc>
                  <a:txBody>
                    <a:bodyPr/>
                    <a:lstStyle/>
                    <a:p>
                      <a:r>
                        <a:rPr lang="en-US" sz="2800" dirty="0" smtClean="0"/>
                        <a:t>  &gt; 1.5 </a:t>
                      </a:r>
                      <a:r>
                        <a:rPr lang="en-US" sz="2000" dirty="0" smtClean="0"/>
                        <a:t>meters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mn-ea"/>
                          <a:cs typeface="+mn-cs"/>
                        </a:rPr>
                        <a:t>  &gt; 2.0 </a:t>
                      </a:r>
                      <a:r>
                        <a:rPr lang="en-US" sz="2000" kern="1200" dirty="0" smtClean="0">
                          <a:solidFill>
                            <a:schemeClr val="dk1"/>
                          </a:solidFill>
                          <a:latin typeface="+mn-lt"/>
                          <a:ea typeface="+mn-ea"/>
                          <a:cs typeface="+mn-cs"/>
                        </a:rPr>
                        <a:t>meters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Wave Heights </a:t>
                      </a:r>
                    </a:p>
                    <a:p>
                      <a:r>
                        <a:rPr lang="en-US" sz="2000" b="1" dirty="0" smtClean="0"/>
                        <a:t>        (Lake Victoria)</a:t>
                      </a:r>
                      <a:endParaRPr lang="en-US" sz="2000" b="1" dirty="0"/>
                    </a:p>
                  </a:txBody>
                  <a:tcPr/>
                </a:tc>
                <a:tc>
                  <a:txBody>
                    <a:bodyPr/>
                    <a:lstStyle/>
                    <a:p>
                      <a:r>
                        <a:rPr lang="en-US" sz="2800" dirty="0" smtClean="0"/>
                        <a:t>  &gt; 1.5 </a:t>
                      </a:r>
                      <a:r>
                        <a:rPr lang="en-US" sz="2000" dirty="0" smtClean="0"/>
                        <a:t>meters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mn-ea"/>
                          <a:cs typeface="+mn-cs"/>
                        </a:rPr>
                        <a:t>  &gt; 2.0 </a:t>
                      </a:r>
                      <a:r>
                        <a:rPr lang="en-US" sz="2000" kern="1200" dirty="0" smtClean="0">
                          <a:solidFill>
                            <a:schemeClr val="dk1"/>
                          </a:solidFill>
                          <a:latin typeface="+mn-lt"/>
                          <a:ea typeface="+mn-ea"/>
                          <a:cs typeface="+mn-cs"/>
                        </a:rPr>
                        <a:t>meters</a:t>
                      </a:r>
                    </a:p>
                  </a:txBody>
                  <a:tcPr/>
                </a:tc>
              </a:tr>
              <a:tr h="370840">
                <a:tc>
                  <a:txBody>
                    <a:bodyPr/>
                    <a:lstStyle/>
                    <a:p>
                      <a:r>
                        <a:rPr lang="en-US" sz="2800" b="1" dirty="0" smtClean="0"/>
                        <a:t>Hot Conditions</a:t>
                      </a:r>
                      <a:endParaRPr lang="en-US" sz="1200" b="1" dirty="0"/>
                    </a:p>
                  </a:txBody>
                  <a:tcPr/>
                </a:tc>
                <a:tc>
                  <a:txBody>
                    <a:bodyPr/>
                    <a:lstStyle/>
                    <a:p>
                      <a:r>
                        <a:rPr lang="en-US" sz="2800" dirty="0" smtClean="0"/>
                        <a:t>  35 - 40</a:t>
                      </a:r>
                      <a:r>
                        <a:rPr lang="en-US" sz="2800" baseline="30000" dirty="0" smtClean="0"/>
                        <a:t>o</a:t>
                      </a:r>
                      <a:r>
                        <a:rPr lang="en-US" sz="2800" dirty="0" smtClean="0"/>
                        <a:t>C</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  &gt; 40</a:t>
                      </a:r>
                      <a:r>
                        <a:rPr lang="en-US" sz="2800" baseline="30000" dirty="0" smtClean="0"/>
                        <a:t>o</a:t>
                      </a:r>
                      <a:r>
                        <a:rPr lang="en-US" sz="2800" dirty="0" smtClean="0"/>
                        <a:t>C</a:t>
                      </a:r>
                    </a:p>
                  </a:txBody>
                  <a:tcPr/>
                </a:tc>
              </a:tr>
              <a:tr h="370840">
                <a:tc>
                  <a:txBody>
                    <a:bodyPr/>
                    <a:lstStyle/>
                    <a:p>
                      <a:r>
                        <a:rPr lang="en-US" sz="2800" b="1" dirty="0" smtClean="0"/>
                        <a:t>Cold Conditions</a:t>
                      </a:r>
                      <a:endParaRPr lang="en-US" sz="2800" b="1" dirty="0"/>
                    </a:p>
                  </a:txBody>
                  <a:tcPr/>
                </a:tc>
                <a:tc>
                  <a:txBody>
                    <a:bodyPr/>
                    <a:lstStyle/>
                    <a:p>
                      <a:r>
                        <a:rPr lang="en-US" sz="2800" dirty="0" smtClean="0"/>
                        <a:t>  &lt; 10</a:t>
                      </a:r>
                      <a:r>
                        <a:rPr lang="en-US" sz="2800" baseline="30000" dirty="0" smtClean="0"/>
                        <a:t>o</a:t>
                      </a:r>
                      <a:r>
                        <a:rPr lang="en-US" sz="2800" dirty="0" smtClean="0"/>
                        <a:t>C</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  &lt; 5</a:t>
                      </a:r>
                      <a:r>
                        <a:rPr lang="en-US" sz="2800" baseline="30000" dirty="0" smtClean="0"/>
                        <a:t>o</a:t>
                      </a:r>
                      <a:r>
                        <a:rPr lang="en-US" sz="2800" dirty="0" smtClean="0"/>
                        <a:t>C</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Wind Gusts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        (Wind Speed)</a:t>
                      </a:r>
                      <a:endParaRPr lang="en-US" sz="2000" b="1" dirty="0"/>
                    </a:p>
                  </a:txBody>
                  <a:tcPr/>
                </a:tc>
                <a:tc>
                  <a:txBody>
                    <a:bodyPr/>
                    <a:lstStyle/>
                    <a:p>
                      <a:r>
                        <a:rPr lang="en-US" sz="2800" dirty="0" smtClean="0"/>
                        <a:t> 25-35</a:t>
                      </a:r>
                      <a:r>
                        <a:rPr lang="en-US" sz="2800" baseline="0" dirty="0" smtClean="0"/>
                        <a:t> Knots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  &gt; 35 knots</a:t>
                      </a:r>
                    </a:p>
                  </a:txBody>
                  <a:tcPr/>
                </a:tc>
              </a:tr>
            </a:tbl>
          </a:graphicData>
        </a:graphic>
      </p:graphicFrame>
      <p:sp>
        <p:nvSpPr>
          <p:cNvPr id="8" name="Rectangle 7"/>
          <p:cNvSpPr/>
          <p:nvPr/>
        </p:nvSpPr>
        <p:spPr>
          <a:xfrm>
            <a:off x="1676400" y="1230868"/>
            <a:ext cx="6172200" cy="369332"/>
          </a:xfrm>
          <a:prstGeom prst="rect">
            <a:avLst/>
          </a:prstGeom>
        </p:spPr>
        <p:txBody>
          <a:bodyPr wrap="square">
            <a:spAutoFit/>
          </a:bodyPr>
          <a:lstStyle/>
          <a:p>
            <a:r>
              <a:rPr lang="en-US" b="1" dirty="0" smtClean="0"/>
              <a:t>(Generated from SWFDP Forecast Products &amp; Others)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Severity of the Hazard</a:t>
            </a:r>
            <a:endParaRPr lang="en-US" b="1" dirty="0"/>
          </a:p>
        </p:txBody>
      </p:sp>
      <p:pic>
        <p:nvPicPr>
          <p:cNvPr id="33795"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pSp>
        <p:nvGrpSpPr>
          <p:cNvPr id="3" name="Group 12"/>
          <p:cNvGrpSpPr/>
          <p:nvPr/>
        </p:nvGrpSpPr>
        <p:grpSpPr>
          <a:xfrm>
            <a:off x="565200" y="60325"/>
            <a:ext cx="1644600" cy="549275"/>
            <a:chOff x="565200" y="60325"/>
            <a:chExt cx="1644600" cy="549275"/>
          </a:xfrm>
        </p:grpSpPr>
        <p:pic>
          <p:nvPicPr>
            <p:cNvPr id="14"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5"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graphicFrame>
        <p:nvGraphicFramePr>
          <p:cNvPr id="7" name="Table 6"/>
          <p:cNvGraphicFramePr>
            <a:graphicFrameLocks noGrp="1"/>
          </p:cNvGraphicFramePr>
          <p:nvPr/>
        </p:nvGraphicFramePr>
        <p:xfrm>
          <a:off x="838200" y="1676400"/>
          <a:ext cx="7543800" cy="4145280"/>
        </p:xfrm>
        <a:graphic>
          <a:graphicData uri="http://schemas.openxmlformats.org/drawingml/2006/table">
            <a:tbl>
              <a:tblPr firstRow="1" bandRow="1">
                <a:tableStyleId>{5C22544A-7EE6-4342-B048-85BDC9FD1C3A}</a:tableStyleId>
              </a:tblPr>
              <a:tblGrid>
                <a:gridCol w="3429000"/>
                <a:gridCol w="2057400"/>
                <a:gridCol w="2057400"/>
              </a:tblGrid>
              <a:tr h="370840">
                <a:tc>
                  <a:txBody>
                    <a:bodyPr/>
                    <a:lstStyle/>
                    <a:p>
                      <a:r>
                        <a:rPr lang="en-US" sz="2800" b="1" dirty="0" smtClean="0">
                          <a:solidFill>
                            <a:schemeClr val="bg1"/>
                          </a:solidFill>
                        </a:rPr>
                        <a:t>HAZARD</a:t>
                      </a:r>
                      <a:endParaRPr lang="en-US" sz="2800" b="1" dirty="0">
                        <a:solidFill>
                          <a:schemeClr val="bg1"/>
                        </a:solidFill>
                      </a:endParaRPr>
                    </a:p>
                  </a:txBody>
                  <a:tcP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Moderate</a:t>
                      </a:r>
                    </a:p>
                  </a:txBody>
                  <a:tcP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Severe</a:t>
                      </a:r>
                      <a:endParaRPr lang="en-US" sz="2800" b="1" dirty="0"/>
                    </a:p>
                  </a:txBody>
                  <a:tcPr>
                    <a:solidFill>
                      <a:schemeClr val="tx1"/>
                    </a:solidFill>
                  </a:tcPr>
                </a:tc>
              </a:tr>
              <a:tr h="370840">
                <a:tc>
                  <a:txBody>
                    <a:bodyPr/>
                    <a:lstStyle/>
                    <a:p>
                      <a:r>
                        <a:rPr lang="en-US" sz="2800" b="1" dirty="0" smtClean="0"/>
                        <a:t>Agricultural Drought</a:t>
                      </a:r>
                      <a:endParaRPr lang="en-U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&gt;10</a:t>
                      </a:r>
                      <a:r>
                        <a:rPr lang="en-US" sz="2000" baseline="0" dirty="0" smtClean="0"/>
                        <a:t> days dry spell</a:t>
                      </a:r>
                      <a:endParaRPr lang="en-US" sz="2000" dirty="0"/>
                    </a:p>
                  </a:txBody>
                  <a:tcPr/>
                </a:tc>
                <a:tc>
                  <a:txBody>
                    <a:bodyPr/>
                    <a:lstStyle/>
                    <a:p>
                      <a:r>
                        <a:rPr lang="en-US" sz="2000" dirty="0" smtClean="0"/>
                        <a:t>&gt;15</a:t>
                      </a:r>
                      <a:r>
                        <a:rPr lang="en-US" sz="2000" baseline="0" dirty="0" smtClean="0"/>
                        <a:t> days dry spell</a:t>
                      </a:r>
                      <a:endParaRPr lang="en-US" sz="2000" dirty="0"/>
                    </a:p>
                  </a:txBody>
                  <a:tcPr/>
                </a:tc>
              </a:tr>
              <a:tr h="370840">
                <a:tc>
                  <a:txBody>
                    <a:bodyPr/>
                    <a:lstStyle/>
                    <a:p>
                      <a:r>
                        <a:rPr lang="en-US" sz="2800" b="1" dirty="0" smtClean="0"/>
                        <a:t>Health </a:t>
                      </a:r>
                      <a:endParaRPr lang="en-US" sz="2000" b="1" dirty="0"/>
                    </a:p>
                  </a:txBody>
                  <a:tcPr/>
                </a:tc>
                <a:tc>
                  <a:txBody>
                    <a:bodyPr/>
                    <a:lstStyle/>
                    <a:p>
                      <a:pPr algn="ctr"/>
                      <a:r>
                        <a:rPr lang="en-US" sz="2800" dirty="0" smtClean="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mn-ea"/>
                          <a:cs typeface="+mn-cs"/>
                        </a:rPr>
                        <a: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Tsunami</a:t>
                      </a:r>
                      <a:endParaRPr lang="en-US" sz="2000" b="1" dirty="0"/>
                    </a:p>
                  </a:txBody>
                  <a:tcPr/>
                </a:tc>
                <a:tc>
                  <a:txBody>
                    <a:bodyPr/>
                    <a:lstStyle/>
                    <a:p>
                      <a:pPr algn="ctr"/>
                      <a:r>
                        <a:rPr lang="en-US" sz="2800" dirty="0" smtClean="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mn-ea"/>
                          <a:cs typeface="+mn-cs"/>
                        </a:rPr>
                        <a:t>----</a:t>
                      </a:r>
                    </a:p>
                  </a:txBody>
                  <a:tcPr/>
                </a:tc>
              </a:tr>
              <a:tr h="370840">
                <a:tc>
                  <a:txBody>
                    <a:bodyPr/>
                    <a:lstStyle/>
                    <a:p>
                      <a:r>
                        <a:rPr lang="en-US" sz="2800" b="1" dirty="0" smtClean="0"/>
                        <a:t>Thick Fog</a:t>
                      </a:r>
                      <a:endParaRPr lang="en-US" sz="1200" b="1" dirty="0"/>
                    </a:p>
                  </a:txBody>
                  <a:tcPr/>
                </a:tc>
                <a:tc>
                  <a:txBody>
                    <a:bodyPr/>
                    <a:lstStyle/>
                    <a:p>
                      <a:pPr algn="ctr"/>
                      <a:r>
                        <a:rPr lang="en-US" sz="2800" dirty="0" smtClean="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r>
              <a:tr h="370840">
                <a:tc>
                  <a:txBody>
                    <a:bodyPr/>
                    <a:lstStyle/>
                    <a:p>
                      <a:r>
                        <a:rPr lang="en-US" sz="2800" b="1" dirty="0" smtClean="0"/>
                        <a:t>Lightning</a:t>
                      </a:r>
                      <a:endParaRPr lang="en-US" sz="2800" b="1" dirty="0"/>
                    </a:p>
                  </a:txBody>
                  <a:tcPr/>
                </a:tc>
                <a:tc>
                  <a:txBody>
                    <a:bodyPr/>
                    <a:lstStyle/>
                    <a:p>
                      <a:pPr algn="ctr"/>
                      <a:r>
                        <a:rPr lang="en-US" sz="2800" dirty="0" smtClean="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Hailstorm</a:t>
                      </a:r>
                      <a:endParaRPr lang="en-US" sz="2800" b="1" dirty="0"/>
                    </a:p>
                  </a:txBody>
                  <a:tcPr/>
                </a:tc>
                <a:tc>
                  <a:txBody>
                    <a:bodyPr/>
                    <a:lstStyle/>
                    <a:p>
                      <a:pPr algn="ctr"/>
                      <a:r>
                        <a:rPr lang="en-US" sz="2800" dirty="0" smtClean="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Frost</a:t>
                      </a:r>
                      <a:endParaRPr lang="en-US" sz="2800" b="1" dirty="0"/>
                    </a:p>
                  </a:txBody>
                  <a:tcPr/>
                </a:tc>
                <a:tc>
                  <a:txBody>
                    <a:bodyPr/>
                    <a:lstStyle/>
                    <a:p>
                      <a:pPr algn="ctr"/>
                      <a:r>
                        <a:rPr lang="en-US" sz="2800" dirty="0" smtClean="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r>
            </a:tbl>
          </a:graphicData>
        </a:graphic>
      </p:graphicFrame>
      <p:sp>
        <p:nvSpPr>
          <p:cNvPr id="8" name="Rectangle 7"/>
          <p:cNvSpPr/>
          <p:nvPr/>
        </p:nvSpPr>
        <p:spPr>
          <a:xfrm>
            <a:off x="1676400" y="1230868"/>
            <a:ext cx="6172200" cy="369332"/>
          </a:xfrm>
          <a:prstGeom prst="rect">
            <a:avLst/>
          </a:prstGeom>
        </p:spPr>
        <p:txBody>
          <a:bodyPr wrap="square">
            <a:spAutoFit/>
          </a:bodyPr>
          <a:lstStyle/>
          <a:p>
            <a:r>
              <a:rPr lang="en-US" b="1" dirty="0" smtClean="0"/>
              <a:t>(Generated from SWFDP Forecast Products &amp; Others)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533400"/>
          </a:xfrm>
        </p:spPr>
        <p:txBody>
          <a:bodyPr rtlCol="0">
            <a:normAutofit fontScale="90000"/>
          </a:bodyPr>
          <a:lstStyle/>
          <a:p>
            <a:pPr fontAlgn="auto">
              <a:spcAft>
                <a:spcPts val="0"/>
              </a:spcAft>
              <a:defRPr/>
            </a:pPr>
            <a:r>
              <a:rPr lang="en-US" b="1" dirty="0" smtClean="0">
                <a:solidFill>
                  <a:srgbClr val="0070C0"/>
                </a:solidFill>
              </a:rPr>
              <a:t>Alerts &amp; Warnings </a:t>
            </a:r>
            <a:r>
              <a:rPr lang="en-US" b="1" dirty="0" smtClean="0"/>
              <a:t/>
            </a:r>
            <a:br>
              <a:rPr lang="en-US" b="1" dirty="0" smtClean="0"/>
            </a:br>
            <a:r>
              <a:rPr lang="en-US" sz="2000" b="1" dirty="0" smtClean="0"/>
              <a:t>(Generated from River Gauge Levels)</a:t>
            </a:r>
            <a:endParaRPr lang="en-US" sz="2000" b="1" dirty="0"/>
          </a:p>
        </p:txBody>
      </p:sp>
      <p:pic>
        <p:nvPicPr>
          <p:cNvPr id="23555"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aphicFrame>
        <p:nvGraphicFramePr>
          <p:cNvPr id="6" name="Table 5"/>
          <p:cNvGraphicFramePr>
            <a:graphicFrameLocks noGrp="1"/>
          </p:cNvGraphicFramePr>
          <p:nvPr/>
        </p:nvGraphicFramePr>
        <p:xfrm>
          <a:off x="838200" y="2057400"/>
          <a:ext cx="7543800" cy="3383280"/>
        </p:xfrm>
        <a:graphic>
          <a:graphicData uri="http://schemas.openxmlformats.org/drawingml/2006/table">
            <a:tbl>
              <a:tblPr firstRow="1" bandRow="1">
                <a:tableStyleId>{5C22544A-7EE6-4342-B048-85BDC9FD1C3A}</a:tableStyleId>
              </a:tblPr>
              <a:tblGrid>
                <a:gridCol w="2514600"/>
                <a:gridCol w="2286000"/>
                <a:gridCol w="2743200"/>
              </a:tblGrid>
              <a:tr h="370840">
                <a:tc>
                  <a:txBody>
                    <a:bodyPr/>
                    <a:lstStyle/>
                    <a:p>
                      <a:endParaRPr lang="en-US" sz="2800" b="1" dirty="0" smtClean="0">
                        <a:solidFill>
                          <a:schemeClr val="bg1"/>
                        </a:solidFill>
                      </a:endParaRPr>
                    </a:p>
                  </a:txBody>
                  <a:tcPr>
                    <a:solidFill>
                      <a:schemeClr val="tx1"/>
                    </a:solidFill>
                  </a:tcPr>
                </a:tc>
                <a:tc>
                  <a:txBody>
                    <a:bodyPr/>
                    <a:lstStyle/>
                    <a:p>
                      <a:endParaRPr lang="en-US" sz="2800" b="1" dirty="0" smtClean="0"/>
                    </a:p>
                    <a:p>
                      <a:endParaRPr lang="en-US" sz="2800" b="1" dirty="0" smtClean="0"/>
                    </a:p>
                    <a:p>
                      <a:pPr algn="ctr"/>
                      <a:r>
                        <a:rPr lang="en-US" sz="2800" b="1" dirty="0" smtClean="0"/>
                        <a:t>ALERT</a:t>
                      </a:r>
                      <a:endParaRPr lang="en-US" sz="2800" b="1" dirty="0"/>
                    </a:p>
                  </a:txBody>
                  <a:tcPr>
                    <a:solidFill>
                      <a:schemeClr val="tx1"/>
                    </a:solidFill>
                  </a:tcPr>
                </a:tc>
                <a:tc>
                  <a:txBody>
                    <a:bodyPr/>
                    <a:lstStyle/>
                    <a:p>
                      <a:endParaRPr lang="en-US" sz="2800" b="1" dirty="0" smtClean="0"/>
                    </a:p>
                    <a:p>
                      <a:endParaRPr lang="en-US" sz="2800" b="1" dirty="0" smtClean="0"/>
                    </a:p>
                    <a:p>
                      <a:pPr algn="ctr"/>
                      <a:r>
                        <a:rPr lang="en-US" sz="2800" b="1" dirty="0" smtClean="0"/>
                        <a:t>WARNING</a:t>
                      </a:r>
                      <a:endParaRPr lang="en-US" sz="2800" b="1" dirty="0"/>
                    </a:p>
                  </a:txBody>
                  <a:tcPr>
                    <a:solidFill>
                      <a:schemeClr val="tx1"/>
                    </a:solidFill>
                  </a:tcPr>
                </a:tc>
              </a:tr>
              <a:tr h="370840">
                <a:tc>
                  <a:txBody>
                    <a:bodyPr/>
                    <a:lstStyle/>
                    <a:p>
                      <a:r>
                        <a:rPr lang="en-US" sz="2800" b="1" dirty="0" smtClean="0"/>
                        <a:t>River Gauge</a:t>
                      </a:r>
                      <a:endParaRPr lang="en-US" sz="2800" b="1" dirty="0"/>
                    </a:p>
                  </a:txBody>
                  <a:tcPr/>
                </a:tc>
                <a:tc>
                  <a:txBody>
                    <a:bodyPr/>
                    <a:lstStyle/>
                    <a:p>
                      <a:r>
                        <a:rPr lang="en-US" sz="2800" dirty="0" smtClean="0"/>
                        <a:t>  4 to 5 </a:t>
                      </a:r>
                      <a:r>
                        <a:rPr lang="en-US" sz="2000" kern="1200" dirty="0" smtClean="0">
                          <a:solidFill>
                            <a:schemeClr val="dk1"/>
                          </a:solidFill>
                          <a:latin typeface="+mn-lt"/>
                          <a:ea typeface="+mn-ea"/>
                          <a:cs typeface="+mn-cs"/>
                        </a:rPr>
                        <a:t>meters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  &gt; 5 </a:t>
                      </a:r>
                      <a:r>
                        <a:rPr lang="en-US" sz="2000" kern="1200" dirty="0" smtClean="0">
                          <a:solidFill>
                            <a:schemeClr val="dk1"/>
                          </a:solidFill>
                          <a:latin typeface="+mn-lt"/>
                          <a:ea typeface="+mn-ea"/>
                          <a:cs typeface="+mn-cs"/>
                        </a:rPr>
                        <a:t>meters</a:t>
                      </a:r>
                    </a:p>
                    <a:p>
                      <a:endParaRPr lang="en-US" sz="2000" dirty="0"/>
                    </a:p>
                  </a:txBody>
                  <a:tcPr/>
                </a:tc>
              </a:tr>
              <a:tr h="370840">
                <a:tc>
                  <a:txBody>
                    <a:bodyPr/>
                    <a:lstStyle/>
                    <a:p>
                      <a:r>
                        <a:rPr lang="en-US" sz="2800" b="1" dirty="0" smtClean="0"/>
                        <a:t>Remarks</a:t>
                      </a:r>
                      <a:endParaRPr lang="en-US" sz="2800" b="1" dirty="0"/>
                    </a:p>
                  </a:txBody>
                  <a:tcPr/>
                </a:tc>
                <a:tc>
                  <a:txBody>
                    <a:bodyPr/>
                    <a:lstStyle/>
                    <a:p>
                      <a:pPr algn="ctr"/>
                      <a:r>
                        <a:rPr lang="en-US" sz="1800" kern="1200" dirty="0" smtClean="0">
                          <a:solidFill>
                            <a:schemeClr val="dk1"/>
                          </a:solidFill>
                          <a:latin typeface="+mn-lt"/>
                          <a:ea typeface="+mn-ea"/>
                          <a:cs typeface="+mn-cs"/>
                        </a:rPr>
                        <a:t>  Get prepared to leave to higher &amp; Safer grounds</a:t>
                      </a:r>
                      <a:endParaRPr lang="en-US" sz="18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Above this point flooding can occur depending on strength of the dykes. Evacuate immediately.</a:t>
                      </a:r>
                      <a:endParaRPr lang="en-US" sz="2000" kern="1200" dirty="0" smtClean="0">
                        <a:solidFill>
                          <a:schemeClr val="dk1"/>
                        </a:solidFill>
                        <a:latin typeface="+mn-lt"/>
                        <a:ea typeface="+mn-ea"/>
                        <a:cs typeface="+mn-cs"/>
                      </a:endParaRPr>
                    </a:p>
                  </a:txBody>
                  <a:tcPr/>
                </a:tc>
              </a:tr>
            </a:tbl>
          </a:graphicData>
        </a:graphic>
      </p:graphicFrame>
      <p:pic>
        <p:nvPicPr>
          <p:cNvPr id="23574" name="Picture 2"/>
          <p:cNvPicPr>
            <a:picLocks noChangeAspect="1" noChangeArrowheads="1"/>
          </p:cNvPicPr>
          <p:nvPr/>
        </p:nvPicPr>
        <p:blipFill>
          <a:blip r:embed="rId3" cstate="print"/>
          <a:srcRect/>
          <a:stretch>
            <a:fillRect/>
          </a:stretch>
        </p:blipFill>
        <p:spPr bwMode="auto">
          <a:xfrm>
            <a:off x="4038600" y="2133600"/>
            <a:ext cx="990600" cy="862013"/>
          </a:xfrm>
          <a:prstGeom prst="rect">
            <a:avLst/>
          </a:prstGeom>
          <a:noFill/>
          <a:ln w="9525">
            <a:noFill/>
            <a:miter lim="800000"/>
            <a:headEnd/>
            <a:tailEnd/>
          </a:ln>
        </p:spPr>
      </p:pic>
      <p:pic>
        <p:nvPicPr>
          <p:cNvPr id="23575" name="Picture 3"/>
          <p:cNvPicPr>
            <a:picLocks noChangeAspect="1" noChangeArrowheads="1"/>
          </p:cNvPicPr>
          <p:nvPr/>
        </p:nvPicPr>
        <p:blipFill>
          <a:blip r:embed="rId4" cstate="print"/>
          <a:srcRect/>
          <a:stretch>
            <a:fillRect/>
          </a:stretch>
        </p:blipFill>
        <p:spPr bwMode="auto">
          <a:xfrm>
            <a:off x="6477000" y="2139950"/>
            <a:ext cx="914400" cy="844550"/>
          </a:xfrm>
          <a:prstGeom prst="rect">
            <a:avLst/>
          </a:prstGeom>
          <a:noFill/>
          <a:ln w="9525">
            <a:noFill/>
            <a:miter lim="800000"/>
            <a:headEnd/>
            <a:tailEnd/>
          </a:ln>
        </p:spPr>
      </p:pic>
      <p:grpSp>
        <p:nvGrpSpPr>
          <p:cNvPr id="8" name="Group 7"/>
          <p:cNvGrpSpPr/>
          <p:nvPr/>
        </p:nvGrpSpPr>
        <p:grpSpPr>
          <a:xfrm>
            <a:off x="565200" y="60325"/>
            <a:ext cx="1644600" cy="549275"/>
            <a:chOff x="565200" y="60325"/>
            <a:chExt cx="1644600" cy="549275"/>
          </a:xfrm>
        </p:grpSpPr>
        <p:pic>
          <p:nvPicPr>
            <p:cNvPr id="9" name="Picture 4"/>
            <p:cNvPicPr>
              <a:picLocks noChangeAspect="1" noChangeArrowheads="1"/>
            </p:cNvPicPr>
            <p:nvPr/>
          </p:nvPicPr>
          <p:blipFill>
            <a:blip r:embed="rId5"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0"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geocurrents.info/wp-content/uploads/2013/03/Kenya-Counties-map.png"/>
          <p:cNvPicPr>
            <a:picLocks noChangeAspect="1" noChangeArrowheads="1"/>
          </p:cNvPicPr>
          <p:nvPr/>
        </p:nvPicPr>
        <p:blipFill>
          <a:blip r:embed="rId2" cstate="print">
            <a:lum contrast="34000"/>
          </a:blip>
          <a:srcRect l="4960" t="632"/>
          <a:stretch>
            <a:fillRect/>
          </a:stretch>
        </p:blipFill>
        <p:spPr bwMode="auto">
          <a:xfrm>
            <a:off x="0" y="2514600"/>
            <a:ext cx="2818490" cy="2895600"/>
          </a:xfrm>
          <a:prstGeom prst="rect">
            <a:avLst/>
          </a:prstGeom>
          <a:noFill/>
        </p:spPr>
      </p:pic>
      <p:sp>
        <p:nvSpPr>
          <p:cNvPr id="2" name="Title 1"/>
          <p:cNvSpPr>
            <a:spLocks noGrp="1"/>
          </p:cNvSpPr>
          <p:nvPr>
            <p:ph type="ctrTitle"/>
          </p:nvPr>
        </p:nvSpPr>
        <p:spPr>
          <a:xfrm>
            <a:off x="2971800" y="3048000"/>
            <a:ext cx="5562600" cy="1600200"/>
          </a:xfrm>
        </p:spPr>
        <p:txBody>
          <a:bodyPr rtlCol="0">
            <a:noAutofit/>
          </a:bodyPr>
          <a:lstStyle/>
          <a:p>
            <a:pPr algn="l" fontAlgn="auto">
              <a:spcAft>
                <a:spcPts val="0"/>
              </a:spcAft>
              <a:defRPr/>
            </a:pPr>
            <a:r>
              <a:rPr lang="en-US" sz="2800" b="1" dirty="0" smtClean="0">
                <a:latin typeface="Calibri" pitchFamily="34" charset="0"/>
                <a:ea typeface="+mn-ea"/>
                <a:cs typeface="+mn-cs"/>
              </a:rPr>
              <a:t>Disaster Management Org.	  15</a:t>
            </a:r>
            <a:br>
              <a:rPr lang="en-US" sz="2800" b="1" dirty="0" smtClean="0">
                <a:latin typeface="Calibri" pitchFamily="34" charset="0"/>
                <a:ea typeface="+mn-ea"/>
                <a:cs typeface="+mn-cs"/>
              </a:rPr>
            </a:br>
            <a:r>
              <a:rPr lang="en-US" sz="2800" b="1" dirty="0" smtClean="0">
                <a:latin typeface="Calibri" pitchFamily="34" charset="0"/>
                <a:ea typeface="+mn-ea"/>
                <a:cs typeface="+mn-cs"/>
              </a:rPr>
              <a:t>Media (Radio)			116</a:t>
            </a:r>
            <a:br>
              <a:rPr lang="en-US" sz="2800" b="1" dirty="0" smtClean="0">
                <a:latin typeface="Calibri" pitchFamily="34" charset="0"/>
                <a:ea typeface="+mn-ea"/>
                <a:cs typeface="+mn-cs"/>
              </a:rPr>
            </a:br>
            <a:r>
              <a:rPr lang="en-US" sz="2800" b="1" dirty="0" smtClean="0">
                <a:latin typeface="Calibri" pitchFamily="34" charset="0"/>
              </a:rPr>
              <a:t>Media (RANET Radio) 		    4</a:t>
            </a:r>
            <a:r>
              <a:rPr lang="en-US" sz="2800" b="1" dirty="0" smtClean="0">
                <a:latin typeface="Calibri" pitchFamily="34" charset="0"/>
                <a:ea typeface="+mn-ea"/>
                <a:cs typeface="+mn-cs"/>
              </a:rPr>
              <a:t/>
            </a:r>
            <a:br>
              <a:rPr lang="en-US" sz="2800" b="1" dirty="0" smtClean="0">
                <a:latin typeface="Calibri" pitchFamily="34" charset="0"/>
                <a:ea typeface="+mn-ea"/>
                <a:cs typeface="+mn-cs"/>
              </a:rPr>
            </a:br>
            <a:r>
              <a:rPr lang="en-US" sz="2800" b="1" dirty="0" smtClean="0">
                <a:latin typeface="Calibri" pitchFamily="34" charset="0"/>
              </a:rPr>
              <a:t>Media (TV )				  20</a:t>
            </a:r>
            <a:r>
              <a:rPr lang="en-US" sz="2800" b="1" dirty="0" smtClean="0">
                <a:latin typeface="Calibri" pitchFamily="34" charset="0"/>
                <a:ea typeface="+mn-ea"/>
                <a:cs typeface="+mn-cs"/>
              </a:rPr>
              <a:t/>
            </a:r>
            <a:br>
              <a:rPr lang="en-US" sz="2800" b="1" dirty="0" smtClean="0">
                <a:latin typeface="Calibri" pitchFamily="34" charset="0"/>
                <a:ea typeface="+mn-ea"/>
                <a:cs typeface="+mn-cs"/>
              </a:rPr>
            </a:br>
            <a:r>
              <a:rPr lang="en-US" sz="2800" b="1" dirty="0" smtClean="0">
                <a:latin typeface="Calibri" pitchFamily="34" charset="0"/>
                <a:ea typeface="+mn-ea"/>
                <a:cs typeface="+mn-cs"/>
              </a:rPr>
              <a:t>County Meteorologists		  47</a:t>
            </a:r>
            <a:br>
              <a:rPr lang="en-US" sz="2800" b="1" dirty="0" smtClean="0">
                <a:latin typeface="Calibri" pitchFamily="34" charset="0"/>
                <a:ea typeface="+mn-ea"/>
                <a:cs typeface="+mn-cs"/>
              </a:rPr>
            </a:br>
            <a:r>
              <a:rPr lang="en-US" sz="2800" b="1" dirty="0" smtClean="0">
                <a:latin typeface="Calibri" pitchFamily="34" charset="0"/>
                <a:ea typeface="+mn-ea"/>
                <a:cs typeface="+mn-cs"/>
              </a:rPr>
              <a:t>Mobile Phone Networks		    5</a:t>
            </a:r>
            <a:br>
              <a:rPr lang="en-US" sz="2800" b="1" dirty="0" smtClean="0">
                <a:latin typeface="Calibri" pitchFamily="34" charset="0"/>
                <a:ea typeface="+mn-ea"/>
                <a:cs typeface="+mn-cs"/>
              </a:rPr>
            </a:br>
            <a:r>
              <a:rPr lang="en-US" sz="2800" b="1" dirty="0" smtClean="0">
                <a:latin typeface="Calibri" pitchFamily="34" charset="0"/>
                <a:ea typeface="+mn-ea"/>
                <a:cs typeface="+mn-cs"/>
              </a:rPr>
              <a:t>Internet-Data </a:t>
            </a:r>
            <a:r>
              <a:rPr lang="en-US" sz="2800" b="1" dirty="0" smtClean="0"/>
              <a:t>Networks		    </a:t>
            </a:r>
            <a:r>
              <a:rPr lang="en-US" sz="2800" b="1" dirty="0" smtClean="0">
                <a:solidFill>
                  <a:srgbClr val="FF0000"/>
                </a:solidFill>
              </a:rPr>
              <a:t>2</a:t>
            </a:r>
            <a:endParaRPr lang="en-US" sz="2800" b="1" dirty="0">
              <a:solidFill>
                <a:srgbClr val="FF0000"/>
              </a:solidFill>
            </a:endParaRPr>
          </a:p>
        </p:txBody>
      </p:sp>
      <p:pic>
        <p:nvPicPr>
          <p:cNvPr id="27651" name="Picture 2"/>
          <p:cNvPicPr>
            <a:picLocks noChangeAspect="1" noChangeArrowheads="1"/>
          </p:cNvPicPr>
          <p:nvPr/>
        </p:nvPicPr>
        <p:blipFill>
          <a:blip r:embed="rId3" cstate="print"/>
          <a:srcRect/>
          <a:stretch>
            <a:fillRect/>
          </a:stretch>
        </p:blipFill>
        <p:spPr bwMode="auto">
          <a:xfrm>
            <a:off x="2286000" y="152400"/>
            <a:ext cx="6858000" cy="381000"/>
          </a:xfrm>
          <a:prstGeom prst="rect">
            <a:avLst/>
          </a:prstGeom>
          <a:noFill/>
          <a:ln w="9525">
            <a:noFill/>
            <a:miter lim="800000"/>
            <a:headEnd/>
            <a:tailEnd/>
          </a:ln>
        </p:spPr>
      </p:pic>
      <p:grpSp>
        <p:nvGrpSpPr>
          <p:cNvPr id="3" name="Group 4"/>
          <p:cNvGrpSpPr/>
          <p:nvPr/>
        </p:nvGrpSpPr>
        <p:grpSpPr>
          <a:xfrm>
            <a:off x="565200" y="60325"/>
            <a:ext cx="1644600" cy="549275"/>
            <a:chOff x="565200" y="60325"/>
            <a:chExt cx="1644600" cy="549275"/>
          </a:xfrm>
        </p:grpSpPr>
        <p:pic>
          <p:nvPicPr>
            <p:cNvPr id="6" name="Picture 4"/>
            <p:cNvPicPr>
              <a:picLocks noChangeAspect="1" noChangeArrowheads="1"/>
            </p:cNvPicPr>
            <p:nvPr/>
          </p:nvPicPr>
          <p:blipFill>
            <a:blip r:embed="rId4"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7"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pic>
        <p:nvPicPr>
          <p:cNvPr id="9" name="Picture 2" descr="http://t0.gstatic.com/images?q=tbn:ANd9GcQVSD0IvQJTQ6Tcsr-e3l_4DxzAHJytdaT9f2VdFfehvc76bsTQ5A"/>
          <p:cNvPicPr>
            <a:picLocks noChangeAspect="1" noChangeArrowheads="1"/>
          </p:cNvPicPr>
          <p:nvPr/>
        </p:nvPicPr>
        <p:blipFill>
          <a:blip r:embed="rId5" cstate="print"/>
          <a:srcRect/>
          <a:stretch>
            <a:fillRect/>
          </a:stretch>
        </p:blipFill>
        <p:spPr bwMode="auto">
          <a:xfrm>
            <a:off x="533400" y="2448919"/>
            <a:ext cx="381000" cy="446681"/>
          </a:xfrm>
          <a:prstGeom prst="rect">
            <a:avLst/>
          </a:prstGeom>
          <a:noFill/>
          <a:ln w="9525">
            <a:noFill/>
            <a:miter lim="800000"/>
            <a:headEnd/>
            <a:tailEnd/>
          </a:ln>
        </p:spPr>
      </p:pic>
      <p:pic>
        <p:nvPicPr>
          <p:cNvPr id="10" name="Picture 2" descr="http://t0.gstatic.com/images?q=tbn:ANd9GcQVSD0IvQJTQ6Tcsr-e3l_4DxzAHJytdaT9f2VdFfehvc76bsTQ5A"/>
          <p:cNvPicPr>
            <a:picLocks noChangeAspect="1" noChangeArrowheads="1"/>
          </p:cNvPicPr>
          <p:nvPr/>
        </p:nvPicPr>
        <p:blipFill>
          <a:blip r:embed="rId6" cstate="print"/>
          <a:srcRect/>
          <a:stretch>
            <a:fillRect/>
          </a:stretch>
        </p:blipFill>
        <p:spPr bwMode="auto">
          <a:xfrm>
            <a:off x="1295400" y="3200400"/>
            <a:ext cx="304800" cy="357345"/>
          </a:xfrm>
          <a:prstGeom prst="rect">
            <a:avLst/>
          </a:prstGeom>
          <a:noFill/>
          <a:ln w="9525">
            <a:noFill/>
            <a:miter lim="800000"/>
            <a:headEnd/>
            <a:tailEnd/>
          </a:ln>
        </p:spPr>
      </p:pic>
      <p:pic>
        <p:nvPicPr>
          <p:cNvPr id="11" name="Picture 2" descr="http://t0.gstatic.com/images?q=tbn:ANd9GcQVSD0IvQJTQ6Tcsr-e3l_4DxzAHJytdaT9f2VdFfehvc76bsTQ5A"/>
          <p:cNvPicPr>
            <a:picLocks noChangeAspect="1" noChangeArrowheads="1"/>
          </p:cNvPicPr>
          <p:nvPr/>
        </p:nvPicPr>
        <p:blipFill>
          <a:blip r:embed="rId6" cstate="print"/>
          <a:srcRect/>
          <a:stretch>
            <a:fillRect/>
          </a:stretch>
        </p:blipFill>
        <p:spPr bwMode="auto">
          <a:xfrm>
            <a:off x="990600" y="3886200"/>
            <a:ext cx="304800" cy="357345"/>
          </a:xfrm>
          <a:prstGeom prst="rect">
            <a:avLst/>
          </a:prstGeom>
          <a:noFill/>
          <a:ln w="9525">
            <a:noFill/>
            <a:miter lim="800000"/>
            <a:headEnd/>
            <a:tailEnd/>
          </a:ln>
        </p:spPr>
      </p:pic>
      <p:pic>
        <p:nvPicPr>
          <p:cNvPr id="12" name="Picture 2" descr="http://t0.gstatic.com/images?q=tbn:ANd9GcQVSD0IvQJTQ6Tcsr-e3l_4DxzAHJytdaT9f2VdFfehvc76bsTQ5A"/>
          <p:cNvPicPr>
            <a:picLocks noChangeAspect="1" noChangeArrowheads="1"/>
          </p:cNvPicPr>
          <p:nvPr/>
        </p:nvPicPr>
        <p:blipFill>
          <a:blip r:embed="rId6" cstate="print"/>
          <a:srcRect/>
          <a:stretch>
            <a:fillRect/>
          </a:stretch>
        </p:blipFill>
        <p:spPr bwMode="auto">
          <a:xfrm>
            <a:off x="2057400" y="4572000"/>
            <a:ext cx="304800" cy="357345"/>
          </a:xfrm>
          <a:prstGeom prst="rect">
            <a:avLst/>
          </a:prstGeom>
          <a:noFill/>
          <a:ln w="9525">
            <a:noFill/>
            <a:miter lim="800000"/>
            <a:headEnd/>
            <a:tailEnd/>
          </a:ln>
        </p:spPr>
      </p:pic>
      <p:pic>
        <p:nvPicPr>
          <p:cNvPr id="13" name="Picture 2" descr="http://t0.gstatic.com/images?q=tbn:ANd9GcQVSD0IvQJTQ6Tcsr-e3l_4DxzAHJytdaT9f2VdFfehvc76bsTQ5A"/>
          <p:cNvPicPr>
            <a:picLocks noChangeAspect="1" noChangeArrowheads="1"/>
          </p:cNvPicPr>
          <p:nvPr/>
        </p:nvPicPr>
        <p:blipFill>
          <a:blip r:embed="rId6" cstate="print"/>
          <a:srcRect/>
          <a:stretch>
            <a:fillRect/>
          </a:stretch>
        </p:blipFill>
        <p:spPr bwMode="auto">
          <a:xfrm>
            <a:off x="1524000" y="4114800"/>
            <a:ext cx="304800" cy="357345"/>
          </a:xfrm>
          <a:prstGeom prst="rect">
            <a:avLst/>
          </a:prstGeom>
          <a:noFill/>
          <a:ln w="9525">
            <a:noFill/>
            <a:miter lim="800000"/>
            <a:headEnd/>
            <a:tailEnd/>
          </a:ln>
        </p:spPr>
      </p:pic>
      <p:sp>
        <p:nvSpPr>
          <p:cNvPr id="14" name="Title 1"/>
          <p:cNvSpPr txBox="1">
            <a:spLocks/>
          </p:cNvSpPr>
          <p:nvPr/>
        </p:nvSpPr>
        <p:spPr bwMode="auto">
          <a:xfrm>
            <a:off x="1295400" y="1066800"/>
            <a:ext cx="6858000" cy="533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Who are the Potential CAP Message Users &amp; Aggregators ?</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15" name="Picture 2" descr="http://t0.gstatic.com/images?q=tbn:ANd9GcQVSD0IvQJTQ6Tcsr-e3l_4DxzAHJytdaT9f2VdFfehvc76bsTQ5A"/>
          <p:cNvPicPr>
            <a:picLocks noChangeAspect="1" noChangeArrowheads="1"/>
          </p:cNvPicPr>
          <p:nvPr/>
        </p:nvPicPr>
        <p:blipFill>
          <a:blip r:embed="rId6" cstate="print"/>
          <a:srcRect/>
          <a:stretch>
            <a:fillRect/>
          </a:stretch>
        </p:blipFill>
        <p:spPr bwMode="auto">
          <a:xfrm>
            <a:off x="533400" y="3276600"/>
            <a:ext cx="304800" cy="357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762000"/>
            <a:ext cx="4038600" cy="533400"/>
          </a:xfrm>
        </p:spPr>
        <p:txBody>
          <a:bodyPr rtlCol="0">
            <a:normAutofit fontScale="90000"/>
          </a:bodyPr>
          <a:lstStyle/>
          <a:p>
            <a:pPr fontAlgn="auto">
              <a:spcAft>
                <a:spcPts val="0"/>
              </a:spcAft>
              <a:defRPr/>
            </a:pPr>
            <a:r>
              <a:rPr lang="en-US" b="1" dirty="0" smtClean="0"/>
              <a:t>Media Exposure</a:t>
            </a:r>
            <a:endParaRPr lang="en-US" b="1" dirty="0"/>
          </a:p>
        </p:txBody>
      </p:sp>
      <p:pic>
        <p:nvPicPr>
          <p:cNvPr id="28675"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pic>
        <p:nvPicPr>
          <p:cNvPr id="28677" name="Picture 2"/>
          <p:cNvPicPr>
            <a:picLocks noChangeAspect="1" noChangeArrowheads="1"/>
          </p:cNvPicPr>
          <p:nvPr/>
        </p:nvPicPr>
        <p:blipFill>
          <a:blip r:embed="rId3" cstate="print"/>
          <a:srcRect/>
          <a:stretch>
            <a:fillRect/>
          </a:stretch>
        </p:blipFill>
        <p:spPr bwMode="auto">
          <a:xfrm>
            <a:off x="152400" y="1905000"/>
            <a:ext cx="3962400" cy="3962400"/>
          </a:xfrm>
          <a:prstGeom prst="rect">
            <a:avLst/>
          </a:prstGeom>
          <a:noFill/>
          <a:ln w="9525">
            <a:noFill/>
            <a:miter lim="800000"/>
            <a:headEnd/>
            <a:tailEnd/>
          </a:ln>
        </p:spPr>
      </p:pic>
      <p:sp>
        <p:nvSpPr>
          <p:cNvPr id="28678" name="Rectangle 4"/>
          <p:cNvSpPr>
            <a:spLocks noChangeArrowheads="1"/>
          </p:cNvSpPr>
          <p:nvPr/>
        </p:nvSpPr>
        <p:spPr bwMode="auto">
          <a:xfrm>
            <a:off x="3505200" y="2438400"/>
            <a:ext cx="4876800" cy="2046714"/>
          </a:xfrm>
          <a:prstGeom prst="rect">
            <a:avLst/>
          </a:prstGeom>
          <a:noFill/>
          <a:ln w="9525">
            <a:noFill/>
            <a:miter lim="800000"/>
            <a:headEnd/>
            <a:tailEnd/>
          </a:ln>
        </p:spPr>
        <p:txBody>
          <a:bodyPr wrap="square">
            <a:spAutoFit/>
          </a:bodyPr>
          <a:lstStyle/>
          <a:p>
            <a:pPr>
              <a:spcAft>
                <a:spcPts val="600"/>
              </a:spcAft>
              <a:buFont typeface="Wingdings" pitchFamily="2" charset="2"/>
              <a:buChar char="ü"/>
            </a:pPr>
            <a:r>
              <a:rPr lang="en-US" sz="2800" b="1" dirty="0">
                <a:latin typeface="Calibri" pitchFamily="34" charset="0"/>
              </a:rPr>
              <a:t>Radio		</a:t>
            </a:r>
            <a:r>
              <a:rPr lang="en-US" sz="2800" b="1" dirty="0" smtClean="0">
                <a:latin typeface="Calibri" pitchFamily="34" charset="0"/>
              </a:rPr>
              <a:t>	74</a:t>
            </a:r>
            <a:r>
              <a:rPr lang="en-US" sz="2800" b="1" dirty="0">
                <a:latin typeface="Calibri" pitchFamily="34" charset="0"/>
              </a:rPr>
              <a:t>%</a:t>
            </a:r>
          </a:p>
          <a:p>
            <a:pPr>
              <a:spcAft>
                <a:spcPts val="600"/>
              </a:spcAft>
              <a:buFont typeface="Wingdings" pitchFamily="2" charset="2"/>
              <a:buChar char="ü"/>
            </a:pPr>
            <a:r>
              <a:rPr lang="en-US" sz="2800" b="1" dirty="0">
                <a:latin typeface="Calibri" pitchFamily="34" charset="0"/>
              </a:rPr>
              <a:t>Mobile Phones	</a:t>
            </a:r>
            <a:r>
              <a:rPr lang="en-US" sz="2800" b="1" dirty="0" smtClean="0">
                <a:latin typeface="Calibri" pitchFamily="34" charset="0"/>
              </a:rPr>
              <a:t>	63</a:t>
            </a:r>
            <a:r>
              <a:rPr lang="en-US" sz="2800" b="1" dirty="0">
                <a:latin typeface="Calibri" pitchFamily="34" charset="0"/>
              </a:rPr>
              <a:t>%</a:t>
            </a:r>
          </a:p>
          <a:p>
            <a:pPr>
              <a:spcAft>
                <a:spcPts val="600"/>
              </a:spcAft>
              <a:buFont typeface="Wingdings" pitchFamily="2" charset="2"/>
              <a:buChar char="ü"/>
            </a:pPr>
            <a:r>
              <a:rPr lang="en-US" sz="2800" b="1" dirty="0">
                <a:latin typeface="Calibri" pitchFamily="34" charset="0"/>
              </a:rPr>
              <a:t>TV			</a:t>
            </a:r>
            <a:r>
              <a:rPr lang="en-US" sz="2800" b="1" dirty="0" smtClean="0">
                <a:latin typeface="Calibri" pitchFamily="34" charset="0"/>
              </a:rPr>
              <a:t>	28</a:t>
            </a:r>
            <a:r>
              <a:rPr lang="en-US" sz="2800" b="1" dirty="0">
                <a:latin typeface="Calibri" pitchFamily="34" charset="0"/>
              </a:rPr>
              <a:t>%</a:t>
            </a:r>
          </a:p>
          <a:p>
            <a:pPr>
              <a:spcAft>
                <a:spcPts val="600"/>
              </a:spcAft>
              <a:buFont typeface="Wingdings" pitchFamily="2" charset="2"/>
              <a:buChar char="ü"/>
            </a:pPr>
            <a:r>
              <a:rPr lang="en-US" sz="2800" b="1" dirty="0" smtClean="0">
                <a:latin typeface="Calibri" pitchFamily="34" charset="0"/>
              </a:rPr>
              <a:t>Computers(Internet)</a:t>
            </a:r>
            <a:r>
              <a:rPr lang="en-US" sz="2800" b="1" dirty="0">
                <a:latin typeface="Calibri" pitchFamily="34" charset="0"/>
              </a:rPr>
              <a:t>	</a:t>
            </a:r>
            <a:r>
              <a:rPr lang="en-US" sz="2800" b="1" dirty="0" smtClean="0">
                <a:latin typeface="Calibri" pitchFamily="34" charset="0"/>
              </a:rPr>
              <a:t>~4%</a:t>
            </a:r>
            <a:endParaRPr lang="en-US" sz="2800" b="1" dirty="0">
              <a:latin typeface="Calibri" pitchFamily="34" charset="0"/>
            </a:endParaRPr>
          </a:p>
        </p:txBody>
      </p:sp>
      <p:grpSp>
        <p:nvGrpSpPr>
          <p:cNvPr id="8" name="Group 7"/>
          <p:cNvGrpSpPr/>
          <p:nvPr/>
        </p:nvGrpSpPr>
        <p:grpSpPr>
          <a:xfrm>
            <a:off x="565200" y="60325"/>
            <a:ext cx="1644600" cy="549275"/>
            <a:chOff x="565200" y="60325"/>
            <a:chExt cx="1644600" cy="549275"/>
          </a:xfrm>
        </p:grpSpPr>
        <p:pic>
          <p:nvPicPr>
            <p:cNvPr id="9" name="Picture 4"/>
            <p:cNvPicPr>
              <a:picLocks noChangeAspect="1" noChangeArrowheads="1"/>
            </p:cNvPicPr>
            <p:nvPr/>
          </p:nvPicPr>
          <p:blipFill>
            <a:blip r:embed="rId4"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0"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
        <p:nvSpPr>
          <p:cNvPr id="28676" name="Rectangle 6"/>
          <p:cNvSpPr>
            <a:spLocks noChangeArrowheads="1"/>
          </p:cNvSpPr>
          <p:nvPr/>
        </p:nvSpPr>
        <p:spPr bwMode="auto">
          <a:xfrm>
            <a:off x="3810000" y="4648200"/>
            <a:ext cx="4038600" cy="338554"/>
          </a:xfrm>
          <a:prstGeom prst="rect">
            <a:avLst/>
          </a:prstGeom>
          <a:noFill/>
          <a:ln w="9525">
            <a:noFill/>
            <a:miter lim="800000"/>
            <a:headEnd/>
            <a:tailEnd/>
          </a:ln>
        </p:spPr>
        <p:txBody>
          <a:bodyPr>
            <a:spAutoFit/>
          </a:bodyPr>
          <a:lstStyle/>
          <a:p>
            <a:pPr>
              <a:spcAft>
                <a:spcPts val="600"/>
              </a:spcAft>
            </a:pPr>
            <a:r>
              <a:rPr lang="en-US" sz="1600" b="1" dirty="0">
                <a:latin typeface="Calibri" pitchFamily="34" charset="0"/>
              </a:rPr>
              <a:t>(</a:t>
            </a:r>
            <a:r>
              <a:rPr lang="en-US" sz="1600" b="1" i="1" dirty="0">
                <a:latin typeface="Calibri" pitchFamily="34" charset="0"/>
              </a:rPr>
              <a:t>based on population census, 2009</a:t>
            </a:r>
            <a:r>
              <a:rPr lang="en-US" sz="1600" b="1" dirty="0">
                <a:latin typeface="Calibri" pitchFamily="34" charset="0"/>
              </a:rPr>
              <a:t>)</a:t>
            </a:r>
          </a:p>
        </p:txBody>
      </p:sp>
      <p:sp>
        <p:nvSpPr>
          <p:cNvPr id="11" name="Title 1"/>
          <p:cNvSpPr txBox="1">
            <a:spLocks/>
          </p:cNvSpPr>
          <p:nvPr/>
        </p:nvSpPr>
        <p:spPr bwMode="auto">
          <a:xfrm>
            <a:off x="1905000" y="1295400"/>
            <a:ext cx="5562600" cy="533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Why More Emphasis on FM Radio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Alerts &amp; Warnings </a:t>
            </a:r>
            <a:r>
              <a:rPr lang="en-US" sz="3100" b="1" dirty="0" smtClean="0"/>
              <a:t>thro’ </a:t>
            </a:r>
            <a:r>
              <a:rPr lang="en-US" b="1" dirty="0" smtClean="0"/>
              <a:t>RANET Radio</a:t>
            </a:r>
            <a:endParaRPr lang="en-US" b="1" dirty="0"/>
          </a:p>
        </p:txBody>
      </p:sp>
      <p:pic>
        <p:nvPicPr>
          <p:cNvPr id="29699"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pic>
        <p:nvPicPr>
          <p:cNvPr id="29700" name="Picture 2"/>
          <p:cNvPicPr>
            <a:picLocks noChangeAspect="1" noChangeArrowheads="1"/>
          </p:cNvPicPr>
          <p:nvPr/>
        </p:nvPicPr>
        <p:blipFill>
          <a:blip r:embed="rId3" cstate="print"/>
          <a:srcRect/>
          <a:stretch>
            <a:fillRect/>
          </a:stretch>
        </p:blipFill>
        <p:spPr bwMode="auto">
          <a:xfrm>
            <a:off x="1447800" y="1447800"/>
            <a:ext cx="6199188" cy="2895600"/>
          </a:xfrm>
          <a:prstGeom prst="rect">
            <a:avLst/>
          </a:prstGeom>
          <a:noFill/>
          <a:ln w="9525">
            <a:noFill/>
            <a:miter lim="800000"/>
            <a:headEnd/>
            <a:tailEnd/>
          </a:ln>
        </p:spPr>
      </p:pic>
      <p:sp>
        <p:nvSpPr>
          <p:cNvPr id="29701" name="Rectangle 5"/>
          <p:cNvSpPr>
            <a:spLocks noChangeArrowheads="1"/>
          </p:cNvSpPr>
          <p:nvPr/>
        </p:nvSpPr>
        <p:spPr bwMode="auto">
          <a:xfrm>
            <a:off x="533400" y="4495800"/>
            <a:ext cx="7848600" cy="2046288"/>
          </a:xfrm>
          <a:prstGeom prst="rect">
            <a:avLst/>
          </a:prstGeom>
          <a:noFill/>
          <a:ln w="9525">
            <a:noFill/>
            <a:miter lim="800000"/>
            <a:headEnd/>
            <a:tailEnd/>
          </a:ln>
        </p:spPr>
        <p:txBody>
          <a:bodyPr>
            <a:spAutoFit/>
          </a:bodyPr>
          <a:lstStyle/>
          <a:p>
            <a:pPr>
              <a:spcAft>
                <a:spcPts val="600"/>
              </a:spcAft>
              <a:buFont typeface="Wingdings" pitchFamily="2" charset="2"/>
              <a:buChar char="ü"/>
            </a:pPr>
            <a:r>
              <a:rPr lang="en-US" sz="2800" b="1">
                <a:latin typeface="Calibri" pitchFamily="34" charset="0"/>
              </a:rPr>
              <a:t>Community based Radio Stations</a:t>
            </a:r>
          </a:p>
          <a:p>
            <a:pPr>
              <a:spcAft>
                <a:spcPts val="600"/>
              </a:spcAft>
              <a:buFont typeface="Wingdings" pitchFamily="2" charset="2"/>
              <a:buChar char="ü"/>
            </a:pPr>
            <a:r>
              <a:rPr lang="en-US" sz="2800" b="1">
                <a:latin typeface="Calibri" pitchFamily="34" charset="0"/>
              </a:rPr>
              <a:t>4 operating in vulnerable population areas</a:t>
            </a:r>
          </a:p>
          <a:p>
            <a:pPr>
              <a:spcAft>
                <a:spcPts val="600"/>
              </a:spcAft>
              <a:buFont typeface="Wingdings" pitchFamily="2" charset="2"/>
              <a:buChar char="ü"/>
            </a:pPr>
            <a:r>
              <a:rPr lang="en-US" sz="2800" b="1">
                <a:latin typeface="Calibri" pitchFamily="34" charset="0"/>
              </a:rPr>
              <a:t>Effective in  Alerts &amp; Warnings dissemination</a:t>
            </a:r>
          </a:p>
          <a:p>
            <a:pPr>
              <a:spcAft>
                <a:spcPts val="600"/>
              </a:spcAft>
              <a:buFont typeface="Wingdings" pitchFamily="2" charset="2"/>
              <a:buChar char="ü"/>
            </a:pPr>
            <a:r>
              <a:rPr lang="en-US" sz="2800" b="1">
                <a:latin typeface="Calibri" pitchFamily="34" charset="0"/>
              </a:rPr>
              <a:t>To be part of the CAP community</a:t>
            </a:r>
          </a:p>
        </p:txBody>
      </p:sp>
      <p:grpSp>
        <p:nvGrpSpPr>
          <p:cNvPr id="7" name="Group 6"/>
          <p:cNvGrpSpPr/>
          <p:nvPr/>
        </p:nvGrpSpPr>
        <p:grpSpPr>
          <a:xfrm>
            <a:off x="565200" y="60325"/>
            <a:ext cx="1644600" cy="549275"/>
            <a:chOff x="565200" y="60325"/>
            <a:chExt cx="1644600" cy="549275"/>
          </a:xfrm>
        </p:grpSpPr>
        <p:pic>
          <p:nvPicPr>
            <p:cNvPr id="8" name="Picture 4"/>
            <p:cNvPicPr>
              <a:picLocks noChangeAspect="1" noChangeArrowheads="1"/>
            </p:cNvPicPr>
            <p:nvPr/>
          </p:nvPicPr>
          <p:blipFill>
            <a:blip r:embed="rId4"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9"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cstate="print"/>
          <a:srcRect/>
          <a:stretch>
            <a:fillRect/>
          </a:stretch>
        </p:blipFill>
        <p:spPr bwMode="auto">
          <a:xfrm rot="9104504">
            <a:off x="3222625" y="1204913"/>
            <a:ext cx="2028825" cy="1892300"/>
          </a:xfrm>
          <a:prstGeom prst="rect">
            <a:avLst/>
          </a:prstGeom>
          <a:noFill/>
          <a:ln w="9525">
            <a:noFill/>
            <a:miter lim="800000"/>
            <a:headEnd/>
            <a:tailEnd/>
          </a:ln>
        </p:spPr>
      </p:pic>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Alerts </a:t>
            </a:r>
            <a:r>
              <a:rPr lang="en-US" sz="3100" b="1" dirty="0" smtClean="0"/>
              <a:t>thro’ </a:t>
            </a:r>
            <a:r>
              <a:rPr lang="en-US" b="1" dirty="0" smtClean="0"/>
              <a:t>Mobile Phone Networks</a:t>
            </a:r>
            <a:endParaRPr lang="en-US" b="1" dirty="0"/>
          </a:p>
        </p:txBody>
      </p:sp>
      <p:pic>
        <p:nvPicPr>
          <p:cNvPr id="30724" name="Picture 2"/>
          <p:cNvPicPr>
            <a:picLocks noChangeAspect="1" noChangeArrowheads="1"/>
          </p:cNvPicPr>
          <p:nvPr/>
        </p:nvPicPr>
        <p:blipFill>
          <a:blip r:embed="rId3" cstate="print"/>
          <a:srcRect/>
          <a:stretch>
            <a:fillRect/>
          </a:stretch>
        </p:blipFill>
        <p:spPr bwMode="auto">
          <a:xfrm>
            <a:off x="2286000" y="152400"/>
            <a:ext cx="6858000" cy="381000"/>
          </a:xfrm>
          <a:prstGeom prst="rect">
            <a:avLst/>
          </a:prstGeom>
          <a:noFill/>
          <a:ln w="9525">
            <a:noFill/>
            <a:miter lim="800000"/>
            <a:headEnd/>
            <a:tailEnd/>
          </a:ln>
        </p:spPr>
      </p:pic>
      <p:sp>
        <p:nvSpPr>
          <p:cNvPr id="30725" name="Rectangle 6"/>
          <p:cNvSpPr>
            <a:spLocks noChangeArrowheads="1"/>
          </p:cNvSpPr>
          <p:nvPr/>
        </p:nvSpPr>
        <p:spPr bwMode="auto">
          <a:xfrm>
            <a:off x="762000" y="4078288"/>
            <a:ext cx="7391400" cy="1969770"/>
          </a:xfrm>
          <a:prstGeom prst="rect">
            <a:avLst/>
          </a:prstGeom>
          <a:noFill/>
          <a:ln w="9525">
            <a:noFill/>
            <a:miter lim="800000"/>
            <a:headEnd/>
            <a:tailEnd/>
          </a:ln>
        </p:spPr>
        <p:txBody>
          <a:bodyPr>
            <a:spAutoFit/>
          </a:bodyPr>
          <a:lstStyle/>
          <a:p>
            <a:pPr algn="just">
              <a:spcAft>
                <a:spcPts val="600"/>
              </a:spcAft>
              <a:buFont typeface="Arial" pitchFamily="34" charset="0"/>
              <a:buChar char="•"/>
            </a:pPr>
            <a:r>
              <a:rPr lang="en-US" sz="2800" b="1" dirty="0" smtClean="0">
                <a:latin typeface="Calibri" pitchFamily="34" charset="0"/>
              </a:rPr>
              <a:t>Currently we are working with one of the networks to give daily weather forecasts </a:t>
            </a:r>
          </a:p>
          <a:p>
            <a:pPr algn="just">
              <a:spcAft>
                <a:spcPts val="600"/>
              </a:spcAft>
              <a:buFont typeface="Arial" pitchFamily="34" charset="0"/>
              <a:buChar char="•"/>
            </a:pPr>
            <a:r>
              <a:rPr lang="en-US" sz="2800" b="1" dirty="0" smtClean="0">
                <a:latin typeface="Calibri" pitchFamily="34" charset="0"/>
              </a:rPr>
              <a:t>Alerts and Warnings are about to be included</a:t>
            </a:r>
          </a:p>
          <a:p>
            <a:pPr algn="just">
              <a:spcAft>
                <a:spcPts val="600"/>
              </a:spcAft>
              <a:buFont typeface="Arial" pitchFamily="34" charset="0"/>
              <a:buChar char="•"/>
            </a:pPr>
            <a:r>
              <a:rPr lang="en-US" sz="2800" b="1" dirty="0" smtClean="0">
                <a:latin typeface="Calibri" pitchFamily="34" charset="0"/>
              </a:rPr>
              <a:t>We intend to extend to other Networks</a:t>
            </a:r>
            <a:endParaRPr lang="en-US" sz="2800" b="1" dirty="0">
              <a:latin typeface="Calibri" pitchFamily="34" charset="0"/>
            </a:endParaRPr>
          </a:p>
        </p:txBody>
      </p:sp>
      <p:pic>
        <p:nvPicPr>
          <p:cNvPr id="30726"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4953000" y="2635250"/>
            <a:ext cx="1066800" cy="1250950"/>
          </a:xfrm>
          <a:prstGeom prst="rect">
            <a:avLst/>
          </a:prstGeom>
          <a:noFill/>
          <a:ln w="9525">
            <a:noFill/>
            <a:miter lim="800000"/>
            <a:headEnd/>
            <a:tailEnd/>
          </a:ln>
        </p:spPr>
      </p:pic>
      <p:pic>
        <p:nvPicPr>
          <p:cNvPr id="30727" name="Picture 3"/>
          <p:cNvPicPr>
            <a:picLocks noChangeAspect="1" noChangeArrowheads="1"/>
          </p:cNvPicPr>
          <p:nvPr/>
        </p:nvPicPr>
        <p:blipFill>
          <a:blip r:embed="rId5" cstate="print"/>
          <a:srcRect/>
          <a:stretch>
            <a:fillRect/>
          </a:stretch>
        </p:blipFill>
        <p:spPr bwMode="auto">
          <a:xfrm>
            <a:off x="609600" y="1371600"/>
            <a:ext cx="2589213" cy="2790825"/>
          </a:xfrm>
          <a:prstGeom prst="rect">
            <a:avLst/>
          </a:prstGeom>
          <a:noFill/>
          <a:ln w="9525">
            <a:noFill/>
            <a:miter lim="800000"/>
            <a:headEnd/>
            <a:tailEnd/>
          </a:ln>
        </p:spPr>
      </p:pic>
      <p:grpSp>
        <p:nvGrpSpPr>
          <p:cNvPr id="9" name="Group 8"/>
          <p:cNvGrpSpPr/>
          <p:nvPr/>
        </p:nvGrpSpPr>
        <p:grpSpPr>
          <a:xfrm>
            <a:off x="565200" y="60325"/>
            <a:ext cx="1644600" cy="549275"/>
            <a:chOff x="565200" y="60325"/>
            <a:chExt cx="1644600" cy="549275"/>
          </a:xfrm>
        </p:grpSpPr>
        <p:pic>
          <p:nvPicPr>
            <p:cNvPr id="10" name="Picture 4"/>
            <p:cNvPicPr>
              <a:picLocks noChangeAspect="1" noChangeArrowheads="1"/>
            </p:cNvPicPr>
            <p:nvPr/>
          </p:nvPicPr>
          <p:blipFill>
            <a:blip r:embed="rId6"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11"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Publishing CAP Messages</a:t>
            </a:r>
            <a:endParaRPr lang="en-US" b="1" dirty="0"/>
          </a:p>
        </p:txBody>
      </p:sp>
      <p:pic>
        <p:nvPicPr>
          <p:cNvPr id="35843"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pSp>
        <p:nvGrpSpPr>
          <p:cNvPr id="3" name="Group 5"/>
          <p:cNvGrpSpPr/>
          <p:nvPr/>
        </p:nvGrpSpPr>
        <p:grpSpPr>
          <a:xfrm>
            <a:off x="565200" y="60325"/>
            <a:ext cx="1644600" cy="549275"/>
            <a:chOff x="565200" y="60325"/>
            <a:chExt cx="1644600" cy="549275"/>
          </a:xfrm>
        </p:grpSpPr>
        <p:pic>
          <p:nvPicPr>
            <p:cNvPr id="7"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8"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pic>
        <p:nvPicPr>
          <p:cNvPr id="2051" name="Picture 3"/>
          <p:cNvPicPr>
            <a:picLocks noChangeAspect="1" noChangeArrowheads="1"/>
          </p:cNvPicPr>
          <p:nvPr/>
        </p:nvPicPr>
        <p:blipFill>
          <a:blip r:embed="rId4" cstate="print">
            <a:lum bright="-12000" contrast="20000"/>
          </a:blip>
          <a:srcRect l="817" r="817"/>
          <a:stretch>
            <a:fillRect/>
          </a:stretch>
        </p:blipFill>
        <p:spPr bwMode="auto">
          <a:xfrm>
            <a:off x="250739" y="1524000"/>
            <a:ext cx="2664346" cy="4953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l="814" t="3179" r="17087" b="3179"/>
          <a:stretch>
            <a:fillRect/>
          </a:stretch>
        </p:blipFill>
        <p:spPr bwMode="auto">
          <a:xfrm>
            <a:off x="3401205" y="2362200"/>
            <a:ext cx="5742796" cy="3352800"/>
          </a:xfrm>
          <a:prstGeom prst="rect">
            <a:avLst/>
          </a:prstGeom>
          <a:noFill/>
          <a:ln w="9525">
            <a:noFill/>
            <a:miter lim="800000"/>
            <a:headEnd/>
            <a:tailEnd/>
          </a:ln>
          <a:effectLst/>
        </p:spPr>
      </p:pic>
      <p:sp>
        <p:nvSpPr>
          <p:cNvPr id="17" name="Down Arrow 16"/>
          <p:cNvSpPr/>
          <p:nvPr/>
        </p:nvSpPr>
        <p:spPr>
          <a:xfrm rot="13896569">
            <a:off x="2860480" y="4671563"/>
            <a:ext cx="3810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5029200"/>
            <a:ext cx="2743200" cy="1600200"/>
          </a:xfrm>
          <a:prstGeom prst="ellipse">
            <a:avLst/>
          </a:prstGeom>
          <a:no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Way Forward…</a:t>
            </a:r>
            <a:endParaRPr lang="en-US" b="1" dirty="0"/>
          </a:p>
        </p:txBody>
      </p:sp>
      <p:pic>
        <p:nvPicPr>
          <p:cNvPr id="35843"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aphicFrame>
        <p:nvGraphicFramePr>
          <p:cNvPr id="6" name="Table 5"/>
          <p:cNvGraphicFramePr>
            <a:graphicFrameLocks noGrp="1"/>
          </p:cNvGraphicFramePr>
          <p:nvPr/>
        </p:nvGraphicFramePr>
        <p:xfrm>
          <a:off x="609600" y="1533525"/>
          <a:ext cx="8001000" cy="4480560"/>
        </p:xfrm>
        <a:graphic>
          <a:graphicData uri="http://schemas.openxmlformats.org/drawingml/2006/table">
            <a:tbl>
              <a:tblPr firstRow="1" bandRow="1">
                <a:tableStyleId>{5C22544A-7EE6-4342-B048-85BDC9FD1C3A}</a:tableStyleId>
              </a:tblPr>
              <a:tblGrid>
                <a:gridCol w="5562600"/>
                <a:gridCol w="2438400"/>
              </a:tblGrid>
              <a:tr h="370840">
                <a:tc>
                  <a:txBody>
                    <a:bodyPr/>
                    <a:lstStyle/>
                    <a:p>
                      <a:pPr algn="ctr"/>
                      <a:r>
                        <a:rPr lang="en-US" sz="2800" dirty="0" smtClean="0"/>
                        <a:t>Activity</a:t>
                      </a:r>
                      <a:endParaRPr lang="en-US" sz="2800" dirty="0"/>
                    </a:p>
                  </a:txBody>
                  <a:tcPr/>
                </a:tc>
                <a:tc>
                  <a:txBody>
                    <a:bodyPr/>
                    <a:lstStyle/>
                    <a:p>
                      <a:pPr algn="ctr"/>
                      <a:r>
                        <a:rPr lang="en-US" sz="2800" dirty="0" smtClean="0"/>
                        <a:t>Period</a:t>
                      </a:r>
                      <a:endParaRPr lang="en-US" sz="2800" dirty="0"/>
                    </a:p>
                  </a:txBody>
                  <a:tcPr/>
                </a:tc>
              </a:tr>
              <a:tr h="370840">
                <a:tc>
                  <a:txBody>
                    <a:bodyPr/>
                    <a:lstStyle/>
                    <a:p>
                      <a:r>
                        <a:rPr lang="en-US" sz="2800" b="1" dirty="0" smtClean="0"/>
                        <a:t>Complete Translation of the KMD Messages to the CAP Format</a:t>
                      </a:r>
                      <a:endParaRPr lang="en-US" sz="2800" b="1" dirty="0"/>
                    </a:p>
                  </a:txBody>
                  <a:tcPr/>
                </a:tc>
                <a:tc>
                  <a:txBody>
                    <a:bodyPr/>
                    <a:lstStyle/>
                    <a:p>
                      <a:r>
                        <a:rPr lang="en-US" sz="2800" b="0" dirty="0" smtClean="0"/>
                        <a:t>May 2013</a:t>
                      </a:r>
                      <a:endParaRPr lang="en-US" sz="2800" b="0" dirty="0"/>
                    </a:p>
                  </a:txBody>
                  <a:tcPr/>
                </a:tc>
              </a:tr>
              <a:tr h="370840">
                <a:tc>
                  <a:txBody>
                    <a:bodyPr/>
                    <a:lstStyle/>
                    <a:p>
                      <a:r>
                        <a:rPr lang="en-US" sz="2800" b="1" dirty="0" smtClean="0"/>
                        <a:t>Complete list</a:t>
                      </a:r>
                      <a:r>
                        <a:rPr lang="en-US" sz="2800" b="1" baseline="0" dirty="0" smtClean="0"/>
                        <a:t> of possible CAP Community Affiliate in Kenya</a:t>
                      </a:r>
                      <a:endParaRPr lang="en-US" sz="2800" b="1" dirty="0"/>
                    </a:p>
                  </a:txBody>
                  <a:tcPr/>
                </a:tc>
                <a:tc>
                  <a:txBody>
                    <a:bodyPr/>
                    <a:lstStyle/>
                    <a:p>
                      <a:r>
                        <a:rPr lang="en-US" sz="2800" b="0" dirty="0" smtClean="0"/>
                        <a:t>Sep 2013</a:t>
                      </a:r>
                      <a:endParaRPr lang="en-US" sz="2800" b="0" dirty="0"/>
                    </a:p>
                  </a:txBody>
                  <a:tcPr/>
                </a:tc>
              </a:tr>
              <a:tr h="370840">
                <a:tc>
                  <a:txBody>
                    <a:bodyPr/>
                    <a:lstStyle/>
                    <a:p>
                      <a:r>
                        <a:rPr lang="en-US" sz="2800" b="1" dirty="0" smtClean="0"/>
                        <a:t>CAP Identifiers &amp; Registration</a:t>
                      </a:r>
                      <a:endParaRPr lang="en-US" sz="2800" b="1" dirty="0"/>
                    </a:p>
                  </a:txBody>
                  <a:tcPr/>
                </a:tc>
                <a:tc>
                  <a:txBody>
                    <a:bodyPr/>
                    <a:lstStyle/>
                    <a:p>
                      <a:r>
                        <a:rPr lang="en-US" sz="2800" b="0" dirty="0" smtClean="0"/>
                        <a:t>Dec 2013</a:t>
                      </a:r>
                      <a:endParaRPr lang="en-US" sz="2800" b="0" dirty="0"/>
                    </a:p>
                  </a:txBody>
                  <a:tcPr/>
                </a:tc>
              </a:tr>
              <a:tr h="370840">
                <a:tc>
                  <a:txBody>
                    <a:bodyPr/>
                    <a:lstStyle/>
                    <a:p>
                      <a:r>
                        <a:rPr lang="en-US" sz="2800" b="1" smtClean="0"/>
                        <a:t>Google Alerts </a:t>
                      </a:r>
                      <a:r>
                        <a:rPr lang="en-US" sz="2800" b="1" dirty="0" smtClean="0"/>
                        <a:t>&amp; Mapping Tools</a:t>
                      </a:r>
                      <a:endParaRPr lang="en-U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Dec 2013</a:t>
                      </a:r>
                    </a:p>
                  </a:txBody>
                  <a:tcPr/>
                </a:tc>
              </a:tr>
              <a:tr h="370840">
                <a:tc>
                  <a:txBody>
                    <a:bodyPr/>
                    <a:lstStyle/>
                    <a:p>
                      <a:r>
                        <a:rPr lang="en-US" sz="2800" b="1" dirty="0" smtClean="0"/>
                        <a:t>CAP Trial Period</a:t>
                      </a:r>
                      <a:endParaRPr lang="en-US" sz="2800" b="1" dirty="0"/>
                    </a:p>
                  </a:txBody>
                  <a:tcPr/>
                </a:tc>
                <a:tc>
                  <a:txBody>
                    <a:bodyPr/>
                    <a:lstStyle/>
                    <a:p>
                      <a:r>
                        <a:rPr lang="en-US" sz="2800" b="0" dirty="0" smtClean="0"/>
                        <a:t>1</a:t>
                      </a:r>
                      <a:r>
                        <a:rPr lang="en-US" sz="2800" b="0" baseline="30000" dirty="0" smtClean="0"/>
                        <a:t>st</a:t>
                      </a:r>
                      <a:r>
                        <a:rPr lang="en-US" sz="2800" b="0" baseline="0" dirty="0" smtClean="0"/>
                        <a:t> half of 2014</a:t>
                      </a:r>
                      <a:endParaRPr lang="en-US" sz="2800" b="0" dirty="0"/>
                    </a:p>
                  </a:txBody>
                  <a:tcPr/>
                </a:tc>
              </a:tr>
              <a:tr h="370840">
                <a:tc>
                  <a:txBody>
                    <a:bodyPr/>
                    <a:lstStyle/>
                    <a:p>
                      <a:r>
                        <a:rPr lang="en-US" sz="2800" b="1" dirty="0" smtClean="0"/>
                        <a:t>Full Implementation of CAP</a:t>
                      </a:r>
                      <a:endParaRPr lang="en-US" sz="2800" b="1" dirty="0"/>
                    </a:p>
                  </a:txBody>
                  <a:tcPr/>
                </a:tc>
                <a:tc>
                  <a:txBody>
                    <a:bodyPr/>
                    <a:lstStyle/>
                    <a:p>
                      <a:r>
                        <a:rPr lang="en-US" sz="2800" b="0" dirty="0" smtClean="0"/>
                        <a:t>2</a:t>
                      </a:r>
                      <a:r>
                        <a:rPr lang="en-US" sz="2800" b="0" baseline="30000" dirty="0" smtClean="0"/>
                        <a:t>nd</a:t>
                      </a:r>
                      <a:r>
                        <a:rPr lang="en-US" sz="2800" b="0" dirty="0" smtClean="0"/>
                        <a:t> half of 2014</a:t>
                      </a:r>
                      <a:endParaRPr lang="en-US" sz="2800" b="0" dirty="0"/>
                    </a:p>
                  </a:txBody>
                  <a:tcPr/>
                </a:tc>
              </a:tr>
            </a:tbl>
          </a:graphicData>
        </a:graphic>
      </p:graphicFrame>
      <p:grpSp>
        <p:nvGrpSpPr>
          <p:cNvPr id="7" name="Group 6"/>
          <p:cNvGrpSpPr/>
          <p:nvPr/>
        </p:nvGrpSpPr>
        <p:grpSpPr>
          <a:xfrm>
            <a:off x="565200" y="60325"/>
            <a:ext cx="1644600" cy="549275"/>
            <a:chOff x="565200" y="60325"/>
            <a:chExt cx="1644600" cy="549275"/>
          </a:xfrm>
        </p:grpSpPr>
        <p:pic>
          <p:nvPicPr>
            <p:cNvPr id="8"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9"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
        <p:nvSpPr>
          <p:cNvPr id="10" name="L-Shape 9"/>
          <p:cNvSpPr/>
          <p:nvPr/>
        </p:nvSpPr>
        <p:spPr>
          <a:xfrm rot="18328077">
            <a:off x="7928012" y="2256327"/>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L-Shape 10"/>
          <p:cNvSpPr/>
          <p:nvPr/>
        </p:nvSpPr>
        <p:spPr>
          <a:xfrm rot="18328077">
            <a:off x="7928012" y="3094529"/>
            <a:ext cx="415925" cy="222250"/>
          </a:xfrm>
          <a:prstGeom prst="corne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Multiply 11"/>
          <p:cNvSpPr/>
          <p:nvPr/>
        </p:nvSpPr>
        <p:spPr>
          <a:xfrm>
            <a:off x="7924800" y="3962400"/>
            <a:ext cx="457200" cy="533400"/>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838200"/>
            <a:ext cx="7772400" cy="533400"/>
          </a:xfrm>
        </p:spPr>
        <p:txBody>
          <a:bodyPr/>
          <a:lstStyle/>
          <a:p>
            <a:r>
              <a:rPr lang="en-US" sz="4800" b="1" dirty="0" smtClean="0"/>
              <a:t>Introduction (2)</a:t>
            </a:r>
          </a:p>
        </p:txBody>
      </p:sp>
      <p:pic>
        <p:nvPicPr>
          <p:cNvPr id="16387"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1025" name="Rectangle 1"/>
          <p:cNvSpPr>
            <a:spLocks noChangeArrowheads="1"/>
          </p:cNvSpPr>
          <p:nvPr/>
        </p:nvSpPr>
        <p:spPr bwMode="auto">
          <a:xfrm>
            <a:off x="1143000" y="1861066"/>
            <a:ext cx="6705600" cy="4031873"/>
          </a:xfrm>
          <a:prstGeom prst="rect">
            <a:avLst/>
          </a:prstGeom>
          <a:noFill/>
          <a:ln w="9525">
            <a:noFill/>
            <a:miter lim="800000"/>
            <a:headEnd/>
            <a:tailEnd/>
          </a:ln>
          <a:effectLst/>
        </p:spPr>
        <p:txBody>
          <a:bodyPr wrap="square" anchor="ctr">
            <a:spAutoFit/>
          </a:bodyPr>
          <a:lstStyle/>
          <a:p>
            <a:pPr algn="just" eaLnBrk="0" hangingPunct="0">
              <a:spcAft>
                <a:spcPts val="1200"/>
              </a:spcAft>
              <a:buFont typeface="Wingdings" pitchFamily="2" charset="2"/>
              <a:buChar char="ü"/>
            </a:pPr>
            <a:r>
              <a:rPr lang="en-US" sz="2400" b="1" dirty="0">
                <a:solidFill>
                  <a:srgbClr val="000000"/>
                </a:solidFill>
                <a:latin typeface="Calibri" pitchFamily="34" charset="0"/>
              </a:rPr>
              <a:t>CAP was introduced to </a:t>
            </a:r>
            <a:r>
              <a:rPr lang="en-US" sz="2400" b="1" dirty="0" smtClean="0">
                <a:solidFill>
                  <a:srgbClr val="000000"/>
                </a:solidFill>
                <a:latin typeface="Calibri" pitchFamily="34" charset="0"/>
              </a:rPr>
              <a:t>KMS </a:t>
            </a:r>
            <a:r>
              <a:rPr lang="en-US" sz="2400" b="1" dirty="0">
                <a:solidFill>
                  <a:srgbClr val="000000"/>
                </a:solidFill>
                <a:latin typeface="Calibri" pitchFamily="34" charset="0"/>
              </a:rPr>
              <a:t>in </a:t>
            </a:r>
            <a:r>
              <a:rPr lang="en-US" sz="2400" b="1" dirty="0" smtClean="0">
                <a:solidFill>
                  <a:srgbClr val="000000"/>
                </a:solidFill>
                <a:latin typeface="Calibri" pitchFamily="34" charset="0"/>
              </a:rPr>
              <a:t>late 2012</a:t>
            </a:r>
            <a:r>
              <a:rPr lang="en-US" sz="2400" b="1" dirty="0">
                <a:solidFill>
                  <a:srgbClr val="000000"/>
                </a:solidFill>
                <a:latin typeface="Calibri" pitchFamily="34" charset="0"/>
              </a:rPr>
              <a:t>;</a:t>
            </a:r>
          </a:p>
          <a:p>
            <a:pPr algn="just" eaLnBrk="0" hangingPunct="0">
              <a:spcAft>
                <a:spcPts val="1200"/>
              </a:spcAft>
              <a:buFont typeface="Wingdings" pitchFamily="2" charset="2"/>
              <a:buChar char="ü"/>
            </a:pPr>
            <a:r>
              <a:rPr lang="en-US" sz="2400" b="1" dirty="0">
                <a:latin typeface="Calibri" pitchFamily="34" charset="0"/>
              </a:rPr>
              <a:t>CAP is </a:t>
            </a:r>
            <a:r>
              <a:rPr lang="en-US" sz="2400" b="1" dirty="0" smtClean="0">
                <a:latin typeface="Calibri" pitchFamily="34" charset="0"/>
              </a:rPr>
              <a:t>installed in the server system and two other platforms and currently being tested, </a:t>
            </a:r>
            <a:r>
              <a:rPr lang="en-US" sz="2400" b="1" dirty="0">
                <a:latin typeface="Calibri" pitchFamily="34" charset="0"/>
              </a:rPr>
              <a:t>however, </a:t>
            </a:r>
            <a:r>
              <a:rPr lang="en-US" sz="2400" b="1" dirty="0" smtClean="0">
                <a:latin typeface="Calibri" pitchFamily="34" charset="0"/>
              </a:rPr>
              <a:t>full implementation </a:t>
            </a:r>
            <a:r>
              <a:rPr lang="en-US" sz="2400" b="1" dirty="0">
                <a:latin typeface="Calibri" pitchFamily="34" charset="0"/>
              </a:rPr>
              <a:t>process </a:t>
            </a:r>
            <a:r>
              <a:rPr lang="en-US" sz="2400" b="1" dirty="0" smtClean="0">
                <a:latin typeface="Calibri" pitchFamily="34" charset="0"/>
              </a:rPr>
              <a:t>is going </a:t>
            </a:r>
            <a:r>
              <a:rPr lang="en-US" sz="2400" b="1" dirty="0">
                <a:latin typeface="Calibri" pitchFamily="34" charset="0"/>
              </a:rPr>
              <a:t>on;</a:t>
            </a:r>
          </a:p>
          <a:p>
            <a:pPr algn="just" eaLnBrk="0" hangingPunct="0">
              <a:spcAft>
                <a:spcPts val="1200"/>
              </a:spcAft>
              <a:buFont typeface="Wingdings" pitchFamily="2" charset="2"/>
              <a:buChar char="ü"/>
            </a:pPr>
            <a:r>
              <a:rPr lang="en-US" sz="2400" b="1" dirty="0">
                <a:latin typeface="Calibri" pitchFamily="34" charset="0"/>
              </a:rPr>
              <a:t>Challenges of </a:t>
            </a:r>
            <a:r>
              <a:rPr lang="en-US" sz="2400" b="1" dirty="0" smtClean="0">
                <a:latin typeface="Calibri" pitchFamily="34" charset="0"/>
              </a:rPr>
              <a:t>implementation…my view</a:t>
            </a:r>
            <a:endParaRPr lang="en-US" sz="2400" b="1" dirty="0">
              <a:latin typeface="Calibri" pitchFamily="34" charset="0"/>
            </a:endParaRPr>
          </a:p>
          <a:p>
            <a:pPr algn="just" eaLnBrk="0" hangingPunct="0">
              <a:spcAft>
                <a:spcPts val="1200"/>
              </a:spcAft>
              <a:buFont typeface="Wingdings" pitchFamily="2" charset="2"/>
              <a:buChar char="ü"/>
            </a:pPr>
            <a:r>
              <a:rPr lang="en-US" sz="2400" b="1" dirty="0" smtClean="0">
                <a:latin typeface="Calibri" pitchFamily="34" charset="0"/>
              </a:rPr>
              <a:t>KMS has been working on an </a:t>
            </a:r>
            <a:r>
              <a:rPr lang="en-US" sz="2400" b="1" dirty="0">
                <a:latin typeface="Calibri" pitchFamily="34" charset="0"/>
              </a:rPr>
              <a:t>integrated solution of </a:t>
            </a:r>
            <a:r>
              <a:rPr lang="en-US" sz="2400" b="1" dirty="0" smtClean="0">
                <a:latin typeface="Calibri" pitchFamily="34" charset="0"/>
              </a:rPr>
              <a:t>Alerts/Warning </a:t>
            </a:r>
            <a:r>
              <a:rPr lang="en-US" sz="2400" b="1" dirty="0">
                <a:latin typeface="Calibri" pitchFamily="34" charset="0"/>
              </a:rPr>
              <a:t>production &amp; dissemination;</a:t>
            </a:r>
          </a:p>
          <a:p>
            <a:pPr algn="just" eaLnBrk="0" hangingPunct="0">
              <a:spcAft>
                <a:spcPts val="1200"/>
              </a:spcAft>
              <a:buFont typeface="Wingdings" pitchFamily="2" charset="2"/>
              <a:buChar char="ü"/>
            </a:pPr>
            <a:r>
              <a:rPr lang="en-US" sz="2400" b="1" dirty="0">
                <a:latin typeface="Calibri" pitchFamily="34" charset="0"/>
              </a:rPr>
              <a:t>This integrated solution </a:t>
            </a:r>
            <a:r>
              <a:rPr lang="en-US" sz="2400" b="1" dirty="0" smtClean="0">
                <a:latin typeface="Calibri" pitchFamily="34" charset="0"/>
              </a:rPr>
              <a:t>will </a:t>
            </a:r>
            <a:r>
              <a:rPr lang="en-US" sz="2400" b="1" dirty="0">
                <a:latin typeface="Calibri" pitchFamily="34" charset="0"/>
              </a:rPr>
              <a:t>target </a:t>
            </a:r>
            <a:r>
              <a:rPr lang="en-US" sz="2400" b="1" dirty="0" smtClean="0">
                <a:latin typeface="Calibri" pitchFamily="34" charset="0"/>
              </a:rPr>
              <a:t>CAP and all those who will subscribe to it;</a:t>
            </a:r>
            <a:endParaRPr lang="en-US" sz="2400" b="1" dirty="0">
              <a:latin typeface="Calibri" pitchFamily="34" charset="0"/>
            </a:endParaRPr>
          </a:p>
        </p:txBody>
      </p:sp>
      <p:grpSp>
        <p:nvGrpSpPr>
          <p:cNvPr id="6" name="Group 5"/>
          <p:cNvGrpSpPr/>
          <p:nvPr/>
        </p:nvGrpSpPr>
        <p:grpSpPr>
          <a:xfrm>
            <a:off x="565200" y="60325"/>
            <a:ext cx="1644600" cy="549275"/>
            <a:chOff x="565200" y="60325"/>
            <a:chExt cx="1644600" cy="549275"/>
          </a:xfrm>
        </p:grpSpPr>
        <p:pic>
          <p:nvPicPr>
            <p:cNvPr id="7"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8"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L.png"/>
          <p:cNvPicPr>
            <a:picLocks noChangeAspect="1"/>
          </p:cNvPicPr>
          <p:nvPr/>
        </p:nvPicPr>
        <p:blipFill>
          <a:blip r:embed="rId2"/>
          <a:stretch>
            <a:fillRect/>
          </a:stretch>
        </p:blipFill>
        <p:spPr>
          <a:xfrm>
            <a:off x="0" y="762000"/>
            <a:ext cx="9144000" cy="54864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Title 12"/>
          <p:cNvSpPr>
            <a:spLocks noGrp="1"/>
          </p:cNvSpPr>
          <p:nvPr>
            <p:ph type="ctrTitle"/>
          </p:nvPr>
        </p:nvSpPr>
        <p:spPr>
          <a:xfrm>
            <a:off x="685800" y="2743200"/>
            <a:ext cx="7772400" cy="1470025"/>
          </a:xfrm>
        </p:spPr>
        <p:txBody>
          <a:bodyPr/>
          <a:lstStyle/>
          <a:p>
            <a:r>
              <a:rPr lang="en-US" b="1" dirty="0" smtClean="0">
                <a:solidFill>
                  <a:schemeClr val="bg1"/>
                </a:solidFill>
              </a:rPr>
              <a:t>Thank You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685800"/>
            <a:ext cx="7772400" cy="533400"/>
          </a:xfrm>
        </p:spPr>
        <p:txBody>
          <a:bodyPr/>
          <a:lstStyle/>
          <a:p>
            <a:r>
              <a:rPr lang="en-US" sz="4800" b="1" dirty="0" smtClean="0"/>
              <a:t>Administrative Areas</a:t>
            </a:r>
          </a:p>
        </p:txBody>
      </p:sp>
      <p:pic>
        <p:nvPicPr>
          <p:cNvPr id="16387"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pSp>
        <p:nvGrpSpPr>
          <p:cNvPr id="6" name="Group 5"/>
          <p:cNvGrpSpPr/>
          <p:nvPr/>
        </p:nvGrpSpPr>
        <p:grpSpPr>
          <a:xfrm>
            <a:off x="565200" y="60325"/>
            <a:ext cx="1644600" cy="549275"/>
            <a:chOff x="565200" y="60325"/>
            <a:chExt cx="1644600" cy="549275"/>
          </a:xfrm>
        </p:grpSpPr>
        <p:pic>
          <p:nvPicPr>
            <p:cNvPr id="7"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8"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
        <p:nvSpPr>
          <p:cNvPr id="9" name="Rectangle 8"/>
          <p:cNvSpPr/>
          <p:nvPr/>
        </p:nvSpPr>
        <p:spPr>
          <a:xfrm>
            <a:off x="5486400" y="2514600"/>
            <a:ext cx="3429000" cy="2616101"/>
          </a:xfrm>
          <a:prstGeom prst="rect">
            <a:avLst/>
          </a:prstGeom>
        </p:spPr>
        <p:txBody>
          <a:bodyPr wrap="square">
            <a:spAutoFit/>
          </a:bodyPr>
          <a:lstStyle/>
          <a:p>
            <a:pPr marL="233363" indent="-233363" eaLnBrk="0" hangingPunct="0">
              <a:spcAft>
                <a:spcPts val="1200"/>
              </a:spcAft>
              <a:buFont typeface="Wingdings" pitchFamily="2" charset="2"/>
              <a:buChar char="ü"/>
            </a:pPr>
            <a:r>
              <a:rPr lang="en-US" b="1" dirty="0" smtClean="0">
                <a:solidFill>
                  <a:srgbClr val="000000"/>
                </a:solidFill>
                <a:latin typeface="Calibri" pitchFamily="34" charset="0"/>
              </a:rPr>
              <a:t>Kenya Comprises of 47 Counties;</a:t>
            </a:r>
          </a:p>
          <a:p>
            <a:pPr marL="233363" indent="-233363" eaLnBrk="0" hangingPunct="0">
              <a:spcAft>
                <a:spcPts val="1200"/>
              </a:spcAft>
              <a:buFont typeface="Wingdings" pitchFamily="2" charset="2"/>
              <a:buChar char="ü"/>
            </a:pPr>
            <a:r>
              <a:rPr lang="en-US" b="1" dirty="0" smtClean="0">
                <a:solidFill>
                  <a:srgbClr val="000000"/>
                </a:solidFill>
                <a:latin typeface="Calibri" pitchFamily="34" charset="0"/>
              </a:rPr>
              <a:t>Each County headed by a County Meteorological Officer or Meteorologist and;</a:t>
            </a:r>
          </a:p>
          <a:p>
            <a:pPr marL="233363" indent="-233363" eaLnBrk="0" hangingPunct="0">
              <a:spcAft>
                <a:spcPts val="1200"/>
              </a:spcAft>
              <a:buFont typeface="Wingdings" pitchFamily="2" charset="2"/>
              <a:buChar char="ü"/>
            </a:pPr>
            <a:r>
              <a:rPr lang="en-US" b="1" dirty="0" smtClean="0">
                <a:solidFill>
                  <a:srgbClr val="000000"/>
                </a:solidFill>
                <a:latin typeface="Calibri" pitchFamily="34" charset="0"/>
              </a:rPr>
              <a:t>Each County has its own Disaster Management committee.</a:t>
            </a:r>
            <a:endParaRPr lang="en-US" dirty="0">
              <a:latin typeface="Calibri"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914400" y="1352851"/>
            <a:ext cx="4234612" cy="5276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685800"/>
            <a:ext cx="7772400" cy="533400"/>
          </a:xfrm>
        </p:spPr>
        <p:txBody>
          <a:bodyPr/>
          <a:lstStyle/>
          <a:p>
            <a:r>
              <a:rPr lang="en-US" sz="4800" b="1" dirty="0" smtClean="0"/>
              <a:t>The Scope &amp; Climate</a:t>
            </a:r>
          </a:p>
        </p:txBody>
      </p:sp>
      <p:pic>
        <p:nvPicPr>
          <p:cNvPr id="16387"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grpSp>
        <p:nvGrpSpPr>
          <p:cNvPr id="2" name="Group 7"/>
          <p:cNvGrpSpPr/>
          <p:nvPr/>
        </p:nvGrpSpPr>
        <p:grpSpPr>
          <a:xfrm>
            <a:off x="565200" y="60325"/>
            <a:ext cx="1644600" cy="549275"/>
            <a:chOff x="565200" y="60325"/>
            <a:chExt cx="1644600" cy="549275"/>
          </a:xfrm>
        </p:grpSpPr>
        <p:pic>
          <p:nvPicPr>
            <p:cNvPr id="16385"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6"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pic>
        <p:nvPicPr>
          <p:cNvPr id="1026" name="Picture 2"/>
          <p:cNvPicPr>
            <a:picLocks noChangeAspect="1" noChangeArrowheads="1"/>
          </p:cNvPicPr>
          <p:nvPr/>
        </p:nvPicPr>
        <p:blipFill>
          <a:blip r:embed="rId4" cstate="print">
            <a:lum contrast="10000"/>
          </a:blip>
          <a:srcRect r="14884"/>
          <a:stretch>
            <a:fillRect/>
          </a:stretch>
        </p:blipFill>
        <p:spPr bwMode="auto">
          <a:xfrm>
            <a:off x="241247" y="1371600"/>
            <a:ext cx="8750353"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Early Warning</a:t>
            </a:r>
            <a:endParaRPr lang="en-US" b="1" dirty="0"/>
          </a:p>
        </p:txBody>
      </p:sp>
      <p:pic>
        <p:nvPicPr>
          <p:cNvPr id="17411"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17412" name="Rectangle 4"/>
          <p:cNvSpPr>
            <a:spLocks noChangeArrowheads="1"/>
          </p:cNvSpPr>
          <p:nvPr/>
        </p:nvSpPr>
        <p:spPr bwMode="auto">
          <a:xfrm>
            <a:off x="1828800" y="1828800"/>
            <a:ext cx="6019800" cy="2554288"/>
          </a:xfrm>
          <a:prstGeom prst="rect">
            <a:avLst/>
          </a:prstGeom>
          <a:noFill/>
          <a:ln w="9525">
            <a:noFill/>
            <a:miter lim="800000"/>
            <a:headEnd/>
            <a:tailEnd/>
          </a:ln>
        </p:spPr>
        <p:txBody>
          <a:bodyPr>
            <a:spAutoFit/>
          </a:bodyPr>
          <a:lstStyle/>
          <a:p>
            <a:pPr>
              <a:spcAft>
                <a:spcPts val="600"/>
              </a:spcAft>
              <a:buFont typeface="Wingdings" pitchFamily="2" charset="2"/>
              <a:buChar char="ü"/>
            </a:pPr>
            <a:r>
              <a:rPr lang="en-US" sz="2800" b="1" dirty="0" smtClean="0">
                <a:latin typeface="Calibri" pitchFamily="34" charset="0"/>
              </a:rPr>
              <a:t>SWFDP EW</a:t>
            </a:r>
            <a:endParaRPr lang="en-US" sz="2800" b="1" dirty="0">
              <a:latin typeface="Calibri" pitchFamily="34" charset="0"/>
            </a:endParaRPr>
          </a:p>
          <a:p>
            <a:pPr>
              <a:spcAft>
                <a:spcPts val="600"/>
              </a:spcAft>
              <a:buFont typeface="Wingdings" pitchFamily="2" charset="2"/>
              <a:buChar char="ü"/>
            </a:pPr>
            <a:r>
              <a:rPr lang="en-US" sz="2800" b="1" dirty="0">
                <a:latin typeface="Calibri" pitchFamily="34" charset="0"/>
              </a:rPr>
              <a:t>Tsunami &amp; Seismic </a:t>
            </a:r>
            <a:r>
              <a:rPr lang="en-US" sz="2800" b="1" dirty="0" smtClean="0">
                <a:latin typeface="Calibri" pitchFamily="34" charset="0"/>
              </a:rPr>
              <a:t>EW</a:t>
            </a:r>
            <a:endParaRPr lang="en-US" sz="2800" b="1" dirty="0">
              <a:latin typeface="Calibri" pitchFamily="34" charset="0"/>
            </a:endParaRPr>
          </a:p>
          <a:p>
            <a:pPr>
              <a:spcAft>
                <a:spcPts val="600"/>
              </a:spcAft>
              <a:buFont typeface="Wingdings" pitchFamily="2" charset="2"/>
              <a:buChar char="ü"/>
            </a:pPr>
            <a:r>
              <a:rPr lang="en-US" sz="2800" b="1" dirty="0">
                <a:latin typeface="Calibri" pitchFamily="34" charset="0"/>
              </a:rPr>
              <a:t>Flood </a:t>
            </a:r>
            <a:r>
              <a:rPr lang="en-US" sz="2800" b="1" dirty="0" smtClean="0">
                <a:latin typeface="Calibri" pitchFamily="34" charset="0"/>
              </a:rPr>
              <a:t>EW</a:t>
            </a:r>
            <a:endParaRPr lang="en-US" sz="2800" b="1" dirty="0">
              <a:latin typeface="Calibri" pitchFamily="34" charset="0"/>
            </a:endParaRPr>
          </a:p>
          <a:p>
            <a:pPr>
              <a:spcAft>
                <a:spcPts val="600"/>
              </a:spcAft>
              <a:buFont typeface="Wingdings" pitchFamily="2" charset="2"/>
              <a:buChar char="ü"/>
            </a:pPr>
            <a:r>
              <a:rPr lang="en-US" sz="2800" b="1" dirty="0" smtClean="0">
                <a:latin typeface="Calibri" pitchFamily="34" charset="0"/>
              </a:rPr>
              <a:t>EW </a:t>
            </a:r>
            <a:r>
              <a:rPr lang="en-US" sz="2800" b="1" dirty="0">
                <a:latin typeface="Calibri" pitchFamily="34" charset="0"/>
              </a:rPr>
              <a:t>in the Health Sector</a:t>
            </a:r>
          </a:p>
          <a:p>
            <a:pPr>
              <a:spcAft>
                <a:spcPts val="600"/>
              </a:spcAft>
              <a:buFont typeface="Wingdings" pitchFamily="2" charset="2"/>
              <a:buChar char="ü"/>
            </a:pPr>
            <a:r>
              <a:rPr lang="en-US" sz="2800" b="1" dirty="0" smtClean="0">
                <a:latin typeface="Calibri" pitchFamily="34" charset="0"/>
              </a:rPr>
              <a:t>EW </a:t>
            </a:r>
            <a:r>
              <a:rPr lang="en-US" sz="2800" b="1" dirty="0">
                <a:latin typeface="Calibri" pitchFamily="34" charset="0"/>
              </a:rPr>
              <a:t>in Agriculture &amp; Food Security</a:t>
            </a:r>
          </a:p>
        </p:txBody>
      </p:sp>
      <p:grpSp>
        <p:nvGrpSpPr>
          <p:cNvPr id="6" name="Group 5"/>
          <p:cNvGrpSpPr/>
          <p:nvPr/>
        </p:nvGrpSpPr>
        <p:grpSpPr>
          <a:xfrm>
            <a:off x="565200" y="60325"/>
            <a:ext cx="1644600" cy="549275"/>
            <a:chOff x="565200" y="60325"/>
            <a:chExt cx="1644600" cy="549275"/>
          </a:xfrm>
        </p:grpSpPr>
        <p:pic>
          <p:nvPicPr>
            <p:cNvPr id="7" name="Picture 4"/>
            <p:cNvPicPr>
              <a:picLocks noChangeAspect="1" noChangeArrowheads="1"/>
            </p:cNvPicPr>
            <p:nvPr/>
          </p:nvPicPr>
          <p:blipFill>
            <a:blip r:embed="rId3"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8"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a:xfrm>
            <a:off x="2362200" y="5638800"/>
            <a:ext cx="609600" cy="19050"/>
          </a:xfrm>
          <a:prstGeom prst="straightConnector1">
            <a:avLst/>
          </a:prstGeom>
          <a:ln w="73025"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NMC &amp; RSMC Early Warning </a:t>
            </a:r>
            <a:endParaRPr lang="en-US" b="1" dirty="0"/>
          </a:p>
        </p:txBody>
      </p:sp>
      <p:pic>
        <p:nvPicPr>
          <p:cNvPr id="18436"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18437" name="TextBox 4"/>
          <p:cNvSpPr txBox="1">
            <a:spLocks noChangeArrowheads="1"/>
          </p:cNvSpPr>
          <p:nvPr/>
        </p:nvSpPr>
        <p:spPr bwMode="auto">
          <a:xfrm>
            <a:off x="381000" y="4800600"/>
            <a:ext cx="1981200" cy="1200329"/>
          </a:xfrm>
          <a:prstGeom prst="rect">
            <a:avLst/>
          </a:prstGeom>
          <a:solidFill>
            <a:srgbClr val="C00000"/>
          </a:solidFill>
          <a:ln w="9525">
            <a:solidFill>
              <a:schemeClr val="tx1"/>
            </a:solidFill>
            <a:miter lim="800000"/>
            <a:headEnd/>
            <a:tailEnd/>
          </a:ln>
        </p:spPr>
        <p:txBody>
          <a:bodyPr>
            <a:spAutoFit/>
          </a:bodyPr>
          <a:lstStyle/>
          <a:p>
            <a:pPr algn="ctr"/>
            <a:r>
              <a:rPr lang="en-US" sz="2400" b="1" dirty="0" smtClean="0">
                <a:solidFill>
                  <a:schemeClr val="bg1"/>
                </a:solidFill>
                <a:latin typeface="Calibri" pitchFamily="34" charset="0"/>
              </a:rPr>
              <a:t>Advisories, Alerts &amp; </a:t>
            </a:r>
            <a:r>
              <a:rPr lang="en-US" sz="2400" b="1" dirty="0">
                <a:solidFill>
                  <a:schemeClr val="bg1"/>
                </a:solidFill>
                <a:latin typeface="Calibri" pitchFamily="34" charset="0"/>
              </a:rPr>
              <a:t>Warnings</a:t>
            </a:r>
          </a:p>
        </p:txBody>
      </p:sp>
      <p:sp>
        <p:nvSpPr>
          <p:cNvPr id="18438" name="TextBox 5"/>
          <p:cNvSpPr txBox="1">
            <a:spLocks noChangeArrowheads="1"/>
          </p:cNvSpPr>
          <p:nvPr/>
        </p:nvSpPr>
        <p:spPr bwMode="auto">
          <a:xfrm>
            <a:off x="3657600" y="4419600"/>
            <a:ext cx="1676400" cy="923925"/>
          </a:xfrm>
          <a:prstGeom prst="rect">
            <a:avLst/>
          </a:prstGeom>
          <a:noFill/>
          <a:ln w="9525">
            <a:solidFill>
              <a:schemeClr val="tx1"/>
            </a:solidFill>
            <a:miter lim="800000"/>
            <a:headEnd/>
            <a:tailEnd/>
          </a:ln>
        </p:spPr>
        <p:txBody>
          <a:bodyPr>
            <a:spAutoFit/>
          </a:bodyPr>
          <a:lstStyle/>
          <a:p>
            <a:r>
              <a:rPr lang="en-US" b="1" dirty="0">
                <a:latin typeface="Calibri" pitchFamily="34" charset="0"/>
              </a:rPr>
              <a:t>County Meteorological Officer(s)</a:t>
            </a:r>
          </a:p>
        </p:txBody>
      </p:sp>
      <p:sp>
        <p:nvSpPr>
          <p:cNvPr id="18439" name="TextBox 7"/>
          <p:cNvSpPr txBox="1">
            <a:spLocks noChangeArrowheads="1"/>
          </p:cNvSpPr>
          <p:nvPr/>
        </p:nvSpPr>
        <p:spPr bwMode="auto">
          <a:xfrm>
            <a:off x="6248400" y="4572000"/>
            <a:ext cx="2209800" cy="923925"/>
          </a:xfrm>
          <a:prstGeom prst="rect">
            <a:avLst/>
          </a:prstGeom>
          <a:noFill/>
          <a:ln w="9525">
            <a:solidFill>
              <a:schemeClr val="tx1"/>
            </a:solidFill>
            <a:miter lim="800000"/>
            <a:headEnd/>
            <a:tailEnd/>
          </a:ln>
        </p:spPr>
        <p:txBody>
          <a:bodyPr>
            <a:spAutoFit/>
          </a:bodyPr>
          <a:lstStyle/>
          <a:p>
            <a:r>
              <a:rPr lang="en-US" sz="1200" b="1" dirty="0">
                <a:latin typeface="Calibri" pitchFamily="34" charset="0"/>
              </a:rPr>
              <a:t>Local</a:t>
            </a:r>
            <a:r>
              <a:rPr lang="en-US" b="1" dirty="0">
                <a:latin typeface="Calibri" pitchFamily="34" charset="0"/>
              </a:rPr>
              <a:t> Disaster Management </a:t>
            </a:r>
            <a:r>
              <a:rPr lang="en-US" b="1" dirty="0" smtClean="0">
                <a:latin typeface="Calibri" pitchFamily="34" charset="0"/>
              </a:rPr>
              <a:t>Committee &amp; Others</a:t>
            </a:r>
            <a:endParaRPr lang="en-US" b="1" dirty="0">
              <a:latin typeface="Calibri" pitchFamily="34" charset="0"/>
            </a:endParaRPr>
          </a:p>
        </p:txBody>
      </p:sp>
      <p:cxnSp>
        <p:nvCxnSpPr>
          <p:cNvPr id="27" name="Straight Arrow Connector 26"/>
          <p:cNvCxnSpPr/>
          <p:nvPr/>
        </p:nvCxnSpPr>
        <p:spPr>
          <a:xfrm rot="5400000" flipH="1" flipV="1">
            <a:off x="5523707" y="3763169"/>
            <a:ext cx="381000" cy="1587"/>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7424738" y="3767138"/>
            <a:ext cx="390525" cy="3175"/>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334000" y="6010275"/>
            <a:ext cx="9144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3696494" y="3999706"/>
            <a:ext cx="8382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334000" y="5029200"/>
            <a:ext cx="9144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V="1">
            <a:off x="4114800" y="3954463"/>
            <a:ext cx="3503613" cy="7937"/>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5372101" y="5524500"/>
            <a:ext cx="990600" cy="3175"/>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971800" y="5553075"/>
            <a:ext cx="2362200" cy="647700"/>
          </a:xfrm>
          <a:prstGeom prst="rect">
            <a:avLst/>
          </a:prstGeom>
          <a:solidFill>
            <a:schemeClr val="tx2">
              <a:lumMod val="20000"/>
              <a:lumOff val="80000"/>
            </a:schemeClr>
          </a:solidFill>
          <a:ln>
            <a:solidFill>
              <a:schemeClr val="tx1"/>
            </a:solidFill>
          </a:ln>
        </p:spPr>
        <p:txBody>
          <a:bodyPr>
            <a:spAutoFit/>
          </a:bodyPr>
          <a:lstStyle/>
          <a:p>
            <a:pPr algn="ctr" fontAlgn="auto">
              <a:spcBef>
                <a:spcPts val="0"/>
              </a:spcBef>
              <a:spcAft>
                <a:spcPts val="0"/>
              </a:spcAft>
              <a:defRPr/>
            </a:pPr>
            <a:r>
              <a:rPr lang="en-US" b="1" dirty="0">
                <a:latin typeface="+mn-lt"/>
              </a:rPr>
              <a:t>Office of the President</a:t>
            </a:r>
          </a:p>
          <a:p>
            <a:pPr algn="ctr" fontAlgn="auto">
              <a:spcBef>
                <a:spcPts val="0"/>
              </a:spcBef>
              <a:spcAft>
                <a:spcPts val="0"/>
              </a:spcAft>
              <a:defRPr/>
            </a:pPr>
            <a:r>
              <a:rPr lang="en-US" b="1" dirty="0">
                <a:latin typeface="+mn-lt"/>
              </a:rPr>
              <a:t>(Advisory Committee)</a:t>
            </a:r>
          </a:p>
        </p:txBody>
      </p:sp>
      <p:pic>
        <p:nvPicPr>
          <p:cNvPr id="18448" name="Picture 30"/>
          <p:cNvPicPr>
            <a:picLocks noChangeAspect="1" noChangeArrowheads="1"/>
          </p:cNvPicPr>
          <p:nvPr/>
        </p:nvPicPr>
        <p:blipFill>
          <a:blip r:embed="rId3" cstate="print"/>
          <a:srcRect/>
          <a:stretch>
            <a:fillRect/>
          </a:stretch>
        </p:blipFill>
        <p:spPr bwMode="auto">
          <a:xfrm>
            <a:off x="609600" y="3276600"/>
            <a:ext cx="1447800" cy="1447800"/>
          </a:xfrm>
          <a:prstGeom prst="rect">
            <a:avLst/>
          </a:prstGeom>
          <a:noFill/>
          <a:ln w="9525">
            <a:noFill/>
            <a:miter lim="800000"/>
            <a:headEnd/>
            <a:tailEnd/>
          </a:ln>
        </p:spPr>
      </p:pic>
      <p:cxnSp>
        <p:nvCxnSpPr>
          <p:cNvPr id="37" name="Straight Arrow Connector 36"/>
          <p:cNvCxnSpPr/>
          <p:nvPr/>
        </p:nvCxnSpPr>
        <p:spPr>
          <a:xfrm>
            <a:off x="2362200" y="5180012"/>
            <a:ext cx="1295400" cy="1588"/>
          </a:xfrm>
          <a:prstGeom prst="straightConnector1">
            <a:avLst/>
          </a:prstGeom>
          <a:ln w="73025"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18450" name="Rectangle 55"/>
          <p:cNvSpPr>
            <a:spLocks noChangeArrowheads="1"/>
          </p:cNvSpPr>
          <p:nvPr/>
        </p:nvSpPr>
        <p:spPr bwMode="auto">
          <a:xfrm>
            <a:off x="1295400" y="1219200"/>
            <a:ext cx="6656388" cy="369888"/>
          </a:xfrm>
          <a:prstGeom prst="rect">
            <a:avLst/>
          </a:prstGeom>
          <a:noFill/>
          <a:ln w="9525">
            <a:noFill/>
            <a:miter lim="800000"/>
            <a:headEnd/>
            <a:tailEnd/>
          </a:ln>
        </p:spPr>
        <p:txBody>
          <a:bodyPr wrap="none">
            <a:spAutoFit/>
          </a:bodyPr>
          <a:lstStyle/>
          <a:p>
            <a:pPr algn="ctr"/>
            <a:r>
              <a:rPr lang="en-US" b="1" dirty="0">
                <a:latin typeface="Calibri" pitchFamily="34" charset="0"/>
              </a:rPr>
              <a:t>( For Hazards such as Floods, Heavy Rains, strong Winds and Waves)</a:t>
            </a:r>
          </a:p>
        </p:txBody>
      </p:sp>
      <p:grpSp>
        <p:nvGrpSpPr>
          <p:cNvPr id="18451" name="Group 31"/>
          <p:cNvGrpSpPr>
            <a:grpSpLocks/>
          </p:cNvGrpSpPr>
          <p:nvPr/>
        </p:nvGrpSpPr>
        <p:grpSpPr bwMode="auto">
          <a:xfrm>
            <a:off x="2819400" y="1895475"/>
            <a:ext cx="2133600" cy="1685925"/>
            <a:chOff x="3276600" y="1219200"/>
            <a:chExt cx="1676400" cy="1685330"/>
          </a:xfrm>
        </p:grpSpPr>
        <p:sp>
          <p:nvSpPr>
            <p:cNvPr id="18466" name="TextBox 32"/>
            <p:cNvSpPr txBox="1">
              <a:spLocks noChangeArrowheads="1"/>
            </p:cNvSpPr>
            <p:nvPr/>
          </p:nvSpPr>
          <p:spPr bwMode="auto">
            <a:xfrm>
              <a:off x="32766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National </a:t>
              </a:r>
            </a:p>
            <a:p>
              <a:pPr algn="ctr"/>
              <a:r>
                <a:rPr lang="en-US" b="1" dirty="0">
                  <a:latin typeface="Calibri" pitchFamily="34" charset="0"/>
                </a:rPr>
                <a:t>TV &amp; Radio</a:t>
              </a:r>
              <a:endParaRPr lang="en-US" sz="1000" b="1" dirty="0">
                <a:latin typeface="Calibri" pitchFamily="34" charset="0"/>
              </a:endParaRPr>
            </a:p>
          </p:txBody>
        </p:sp>
        <p:pic>
          <p:nvPicPr>
            <p:cNvPr id="18467"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3657600" y="1219200"/>
              <a:ext cx="910258" cy="1066800"/>
            </a:xfrm>
            <a:prstGeom prst="rect">
              <a:avLst/>
            </a:prstGeom>
            <a:noFill/>
            <a:ln w="9525">
              <a:noFill/>
              <a:miter lim="800000"/>
              <a:headEnd/>
              <a:tailEnd/>
            </a:ln>
          </p:spPr>
        </p:pic>
      </p:grpSp>
      <p:grpSp>
        <p:nvGrpSpPr>
          <p:cNvPr id="18452" name="Group 39"/>
          <p:cNvGrpSpPr>
            <a:grpSpLocks/>
          </p:cNvGrpSpPr>
          <p:nvPr/>
        </p:nvGrpSpPr>
        <p:grpSpPr bwMode="auto">
          <a:xfrm>
            <a:off x="5029200" y="1895475"/>
            <a:ext cx="1676400" cy="1685925"/>
            <a:chOff x="5029200" y="1219200"/>
            <a:chExt cx="1676400" cy="1685330"/>
          </a:xfrm>
        </p:grpSpPr>
        <p:sp>
          <p:nvSpPr>
            <p:cNvPr id="18464" name="TextBox 40"/>
            <p:cNvSpPr txBox="1">
              <a:spLocks noChangeArrowheads="1"/>
            </p:cNvSpPr>
            <p:nvPr/>
          </p:nvSpPr>
          <p:spPr bwMode="auto">
            <a:xfrm>
              <a:off x="50292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Local Media</a:t>
              </a:r>
            </a:p>
            <a:p>
              <a:pPr algn="ctr"/>
              <a:r>
                <a:rPr lang="en-US" b="1" dirty="0">
                  <a:latin typeface="Calibri" pitchFamily="34" charset="0"/>
                </a:rPr>
                <a:t>Networks</a:t>
              </a:r>
            </a:p>
          </p:txBody>
        </p:sp>
        <p:pic>
          <p:nvPicPr>
            <p:cNvPr id="18465"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5410200" y="1219200"/>
              <a:ext cx="910258" cy="1066800"/>
            </a:xfrm>
            <a:prstGeom prst="rect">
              <a:avLst/>
            </a:prstGeom>
            <a:noFill/>
            <a:ln w="9525">
              <a:noFill/>
              <a:miter lim="800000"/>
              <a:headEnd/>
              <a:tailEnd/>
            </a:ln>
          </p:spPr>
        </p:pic>
      </p:grpSp>
      <p:grpSp>
        <p:nvGrpSpPr>
          <p:cNvPr id="18453" name="Group 47"/>
          <p:cNvGrpSpPr>
            <a:grpSpLocks/>
          </p:cNvGrpSpPr>
          <p:nvPr/>
        </p:nvGrpSpPr>
        <p:grpSpPr bwMode="auto">
          <a:xfrm>
            <a:off x="6781800" y="1895475"/>
            <a:ext cx="1676400" cy="1685925"/>
            <a:chOff x="6781800" y="1219200"/>
            <a:chExt cx="1676400" cy="1685330"/>
          </a:xfrm>
        </p:grpSpPr>
        <p:sp>
          <p:nvSpPr>
            <p:cNvPr id="18462" name="TextBox 48"/>
            <p:cNvSpPr txBox="1">
              <a:spLocks noChangeArrowheads="1"/>
            </p:cNvSpPr>
            <p:nvPr/>
          </p:nvSpPr>
          <p:spPr bwMode="auto">
            <a:xfrm>
              <a:off x="67818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RANET Radio Station</a:t>
              </a:r>
            </a:p>
          </p:txBody>
        </p:sp>
        <p:pic>
          <p:nvPicPr>
            <p:cNvPr id="18463" name="Picture 2" descr="http://t0.gstatic.com/images?q=tbn:ANd9GcQVSD0IvQJTQ6Tcsr-e3l_4DxzAHJytdaT9f2VdFfehvc76bsTQ5A"/>
            <p:cNvPicPr>
              <a:picLocks noChangeAspect="1" noChangeArrowheads="1"/>
            </p:cNvPicPr>
            <p:nvPr/>
          </p:nvPicPr>
          <p:blipFill>
            <a:blip r:embed="rId4" cstate="print"/>
            <a:srcRect/>
            <a:stretch>
              <a:fillRect/>
            </a:stretch>
          </p:blipFill>
          <p:spPr bwMode="auto">
            <a:xfrm>
              <a:off x="7162800" y="1219200"/>
              <a:ext cx="910258" cy="1066800"/>
            </a:xfrm>
            <a:prstGeom prst="rect">
              <a:avLst/>
            </a:prstGeom>
            <a:noFill/>
            <a:ln w="9525">
              <a:noFill/>
              <a:miter lim="800000"/>
              <a:headEnd/>
              <a:tailEnd/>
            </a:ln>
          </p:spPr>
        </p:pic>
      </p:grpSp>
      <p:grpSp>
        <p:nvGrpSpPr>
          <p:cNvPr id="18454" name="Group 23"/>
          <p:cNvGrpSpPr>
            <a:grpSpLocks/>
          </p:cNvGrpSpPr>
          <p:nvPr/>
        </p:nvGrpSpPr>
        <p:grpSpPr bwMode="auto">
          <a:xfrm>
            <a:off x="6248400" y="5791200"/>
            <a:ext cx="2209800" cy="369888"/>
            <a:chOff x="5638800" y="5327808"/>
            <a:chExt cx="2133600" cy="369332"/>
          </a:xfrm>
        </p:grpSpPr>
        <p:sp>
          <p:nvSpPr>
            <p:cNvPr id="18460" name="TextBox 58"/>
            <p:cNvSpPr txBox="1">
              <a:spLocks noChangeArrowheads="1"/>
            </p:cNvSpPr>
            <p:nvPr/>
          </p:nvSpPr>
          <p:spPr bwMode="auto">
            <a:xfrm>
              <a:off x="5638800" y="5327808"/>
              <a:ext cx="2133600" cy="369332"/>
            </a:xfrm>
            <a:prstGeom prst="rect">
              <a:avLst/>
            </a:prstGeom>
            <a:noFill/>
            <a:ln w="9525">
              <a:solidFill>
                <a:schemeClr val="tx1"/>
              </a:solidFill>
              <a:miter lim="800000"/>
              <a:headEnd/>
              <a:tailEnd/>
            </a:ln>
          </p:spPr>
          <p:txBody>
            <a:bodyPr>
              <a:spAutoFit/>
            </a:bodyPr>
            <a:lstStyle/>
            <a:p>
              <a:r>
                <a:rPr lang="en-US" b="1" dirty="0">
                  <a:latin typeface="Calibri" pitchFamily="34" charset="0"/>
                </a:rPr>
                <a:t>Red Cross</a:t>
              </a:r>
            </a:p>
          </p:txBody>
        </p:sp>
        <p:pic>
          <p:nvPicPr>
            <p:cNvPr id="18461" name="Picture 4" descr="http://t2.gstatic.com/images?q=tbn:ANd9GcT4MpOAFvdggjO6CNVD7O3YM_bPlX2icYaD_6Qlb0iSo10a2T5G&amp;t=1"/>
            <p:cNvPicPr>
              <a:picLocks noChangeAspect="1" noChangeArrowheads="1"/>
            </p:cNvPicPr>
            <p:nvPr/>
          </p:nvPicPr>
          <p:blipFill>
            <a:blip r:embed="rId5" cstate="print"/>
            <a:srcRect/>
            <a:stretch>
              <a:fillRect/>
            </a:stretch>
          </p:blipFill>
          <p:spPr bwMode="auto">
            <a:xfrm>
              <a:off x="6705600" y="5364539"/>
              <a:ext cx="304800" cy="304800"/>
            </a:xfrm>
            <a:prstGeom prst="rect">
              <a:avLst/>
            </a:prstGeom>
            <a:noFill/>
            <a:ln w="9525">
              <a:noFill/>
              <a:miter lim="800000"/>
              <a:headEnd/>
              <a:tailEnd/>
            </a:ln>
          </p:spPr>
        </p:pic>
      </p:grpSp>
      <p:sp>
        <p:nvSpPr>
          <p:cNvPr id="18455" name="Rectangle 42"/>
          <p:cNvSpPr>
            <a:spLocks noChangeArrowheads="1"/>
          </p:cNvSpPr>
          <p:nvPr/>
        </p:nvSpPr>
        <p:spPr bwMode="auto">
          <a:xfrm>
            <a:off x="381000" y="6019800"/>
            <a:ext cx="1499128" cy="261610"/>
          </a:xfrm>
          <a:prstGeom prst="rect">
            <a:avLst/>
          </a:prstGeom>
          <a:noFill/>
          <a:ln w="9525">
            <a:noFill/>
            <a:miter lim="800000"/>
            <a:headEnd/>
            <a:tailEnd/>
          </a:ln>
        </p:spPr>
        <p:txBody>
          <a:bodyPr wrap="none">
            <a:spAutoFit/>
          </a:bodyPr>
          <a:lstStyle/>
          <a:p>
            <a:r>
              <a:rPr lang="en-US" sz="1100" b="1" dirty="0" smtClean="0">
                <a:latin typeface="Calibri" pitchFamily="34" charset="0"/>
              </a:rPr>
              <a:t>SWFDP</a:t>
            </a:r>
            <a:r>
              <a:rPr lang="en-US" sz="1100" b="1" dirty="0">
                <a:latin typeface="Calibri" pitchFamily="34" charset="0"/>
              </a:rPr>
              <a:t>, RSMC-Nairobi</a:t>
            </a:r>
            <a:endParaRPr lang="en-US" sz="1100" dirty="0">
              <a:latin typeface="Calibri" pitchFamily="34" charset="0"/>
            </a:endParaRPr>
          </a:p>
        </p:txBody>
      </p:sp>
      <p:cxnSp>
        <p:nvCxnSpPr>
          <p:cNvPr id="46" name="Straight Arrow Connector 45"/>
          <p:cNvCxnSpPr/>
          <p:nvPr/>
        </p:nvCxnSpPr>
        <p:spPr>
          <a:xfrm>
            <a:off x="5486400" y="6010275"/>
            <a:ext cx="304800" cy="9525"/>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334000" y="5029200"/>
            <a:ext cx="304800" cy="9525"/>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4153694" y="5447506"/>
            <a:ext cx="2286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4382294" y="5447506"/>
            <a:ext cx="2286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65200" y="60325"/>
            <a:ext cx="1644600" cy="549275"/>
            <a:chOff x="565200" y="60325"/>
            <a:chExt cx="1644600" cy="549275"/>
          </a:xfrm>
        </p:grpSpPr>
        <p:pic>
          <p:nvPicPr>
            <p:cNvPr id="40" name="Picture 4"/>
            <p:cNvPicPr>
              <a:picLocks noChangeAspect="1" noChangeArrowheads="1"/>
            </p:cNvPicPr>
            <p:nvPr/>
          </p:nvPicPr>
          <p:blipFill>
            <a:blip r:embed="rId6"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41"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cxnSp>
        <p:nvCxnSpPr>
          <p:cNvPr id="43" name="Straight Arrow Connector 42"/>
          <p:cNvCxnSpPr/>
          <p:nvPr/>
        </p:nvCxnSpPr>
        <p:spPr>
          <a:xfrm flipH="1">
            <a:off x="2362200" y="5867400"/>
            <a:ext cx="609600" cy="9525"/>
          </a:xfrm>
          <a:prstGeom prst="straightConnector1">
            <a:avLst/>
          </a:prstGeom>
          <a:ln w="73025"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200400" y="3581400"/>
            <a:ext cx="0" cy="1600200"/>
          </a:xfrm>
          <a:prstGeom prst="straightConnector1">
            <a:avLst/>
          </a:prstGeom>
          <a:ln w="73025"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3400"/>
          </a:xfrm>
        </p:spPr>
        <p:txBody>
          <a:bodyPr rtlCol="0">
            <a:normAutofit fontScale="90000"/>
          </a:bodyPr>
          <a:lstStyle/>
          <a:p>
            <a:pPr fontAlgn="auto">
              <a:spcAft>
                <a:spcPts val="0"/>
              </a:spcAft>
              <a:defRPr/>
            </a:pPr>
            <a:r>
              <a:rPr lang="en-US" b="1" dirty="0" smtClean="0"/>
              <a:t>Flood Early Warning</a:t>
            </a:r>
            <a:endParaRPr lang="en-US" b="1" dirty="0"/>
          </a:p>
        </p:txBody>
      </p:sp>
      <p:pic>
        <p:nvPicPr>
          <p:cNvPr id="22531"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22532" name="TextBox 4"/>
          <p:cNvSpPr txBox="1">
            <a:spLocks noChangeArrowheads="1"/>
          </p:cNvSpPr>
          <p:nvPr/>
        </p:nvSpPr>
        <p:spPr bwMode="auto">
          <a:xfrm>
            <a:off x="228600" y="3970338"/>
            <a:ext cx="1447800" cy="830262"/>
          </a:xfrm>
          <a:prstGeom prst="rect">
            <a:avLst/>
          </a:prstGeom>
          <a:solidFill>
            <a:srgbClr val="C00000"/>
          </a:solidFill>
          <a:ln w="9525">
            <a:solidFill>
              <a:schemeClr val="tx1"/>
            </a:solidFill>
            <a:miter lim="800000"/>
            <a:headEnd/>
            <a:tailEnd/>
          </a:ln>
        </p:spPr>
        <p:txBody>
          <a:bodyPr>
            <a:spAutoFit/>
          </a:bodyPr>
          <a:lstStyle/>
          <a:p>
            <a:pPr algn="ctr"/>
            <a:r>
              <a:rPr lang="en-US" sz="2400" b="1" dirty="0">
                <a:solidFill>
                  <a:schemeClr val="bg1"/>
                </a:solidFill>
                <a:latin typeface="Calibri" pitchFamily="34" charset="0"/>
              </a:rPr>
              <a:t>Flood Warnings</a:t>
            </a:r>
          </a:p>
        </p:txBody>
      </p:sp>
      <p:sp>
        <p:nvSpPr>
          <p:cNvPr id="22533" name="TextBox 5"/>
          <p:cNvSpPr txBox="1">
            <a:spLocks noChangeArrowheads="1"/>
          </p:cNvSpPr>
          <p:nvPr/>
        </p:nvSpPr>
        <p:spPr bwMode="auto">
          <a:xfrm>
            <a:off x="5791200" y="3962400"/>
            <a:ext cx="2667000" cy="646113"/>
          </a:xfrm>
          <a:prstGeom prst="rect">
            <a:avLst/>
          </a:prstGeom>
          <a:noFill/>
          <a:ln w="9525">
            <a:solidFill>
              <a:schemeClr val="tx1"/>
            </a:solidFill>
            <a:miter lim="800000"/>
            <a:headEnd/>
            <a:tailEnd/>
          </a:ln>
        </p:spPr>
        <p:txBody>
          <a:bodyPr>
            <a:spAutoFit/>
          </a:bodyPr>
          <a:lstStyle/>
          <a:p>
            <a:pPr algn="ctr"/>
            <a:r>
              <a:rPr lang="en-US" b="1" dirty="0">
                <a:latin typeface="Calibri" pitchFamily="34" charset="0"/>
              </a:rPr>
              <a:t>Busia County Meteorological Officer</a:t>
            </a:r>
          </a:p>
        </p:txBody>
      </p:sp>
      <p:sp>
        <p:nvSpPr>
          <p:cNvPr id="22534" name="TextBox 7"/>
          <p:cNvSpPr txBox="1">
            <a:spLocks noChangeArrowheads="1"/>
          </p:cNvSpPr>
          <p:nvPr/>
        </p:nvSpPr>
        <p:spPr bwMode="auto">
          <a:xfrm>
            <a:off x="5791200" y="4840288"/>
            <a:ext cx="2667000" cy="650875"/>
          </a:xfrm>
          <a:prstGeom prst="rect">
            <a:avLst/>
          </a:prstGeom>
          <a:noFill/>
          <a:ln w="9525">
            <a:solidFill>
              <a:schemeClr val="tx1"/>
            </a:solidFill>
            <a:miter lim="800000"/>
            <a:headEnd/>
            <a:tailEnd/>
          </a:ln>
        </p:spPr>
        <p:txBody>
          <a:bodyPr>
            <a:spAutoFit/>
          </a:bodyPr>
          <a:lstStyle/>
          <a:p>
            <a:r>
              <a:rPr lang="en-US" b="1" dirty="0">
                <a:latin typeface="Calibri" pitchFamily="34" charset="0"/>
              </a:rPr>
              <a:t>Disaster Management Committee (</a:t>
            </a:r>
            <a:r>
              <a:rPr lang="en-US" sz="1400" b="1" i="1" dirty="0">
                <a:latin typeface="Calibri" pitchFamily="34" charset="0"/>
              </a:rPr>
              <a:t>Busia County</a:t>
            </a:r>
            <a:r>
              <a:rPr lang="en-US" b="1" dirty="0">
                <a:latin typeface="Calibri" pitchFamily="34" charset="0"/>
              </a:rPr>
              <a:t>)</a:t>
            </a:r>
          </a:p>
        </p:txBody>
      </p:sp>
      <p:cxnSp>
        <p:nvCxnSpPr>
          <p:cNvPr id="21" name="Straight Arrow Connector 20"/>
          <p:cNvCxnSpPr/>
          <p:nvPr/>
        </p:nvCxnSpPr>
        <p:spPr>
          <a:xfrm>
            <a:off x="1676400" y="4648200"/>
            <a:ext cx="685800" cy="1588"/>
          </a:xfrm>
          <a:prstGeom prst="straightConnector1">
            <a:avLst/>
          </a:prstGeom>
          <a:ln w="73025"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257800" y="5181600"/>
            <a:ext cx="5334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22537" name="Group 23"/>
          <p:cNvGrpSpPr>
            <a:grpSpLocks/>
          </p:cNvGrpSpPr>
          <p:nvPr/>
        </p:nvGrpSpPr>
        <p:grpSpPr bwMode="auto">
          <a:xfrm>
            <a:off x="5791200" y="5678488"/>
            <a:ext cx="1066800" cy="646112"/>
            <a:chOff x="5638800" y="5327808"/>
            <a:chExt cx="1066800" cy="646331"/>
          </a:xfrm>
        </p:grpSpPr>
        <p:sp>
          <p:nvSpPr>
            <p:cNvPr id="22555" name="TextBox 8"/>
            <p:cNvSpPr txBox="1">
              <a:spLocks noChangeArrowheads="1"/>
            </p:cNvSpPr>
            <p:nvPr/>
          </p:nvSpPr>
          <p:spPr bwMode="auto">
            <a:xfrm>
              <a:off x="5638800" y="5327808"/>
              <a:ext cx="1066800" cy="646331"/>
            </a:xfrm>
            <a:prstGeom prst="rect">
              <a:avLst/>
            </a:prstGeom>
            <a:noFill/>
            <a:ln w="9525">
              <a:solidFill>
                <a:schemeClr val="tx1"/>
              </a:solidFill>
              <a:miter lim="800000"/>
              <a:headEnd/>
              <a:tailEnd/>
            </a:ln>
          </p:spPr>
          <p:txBody>
            <a:bodyPr>
              <a:spAutoFit/>
            </a:bodyPr>
            <a:lstStyle/>
            <a:p>
              <a:r>
                <a:rPr lang="en-US" b="1" dirty="0">
                  <a:latin typeface="Calibri" pitchFamily="34" charset="0"/>
                </a:rPr>
                <a:t>Red Cross</a:t>
              </a:r>
            </a:p>
          </p:txBody>
        </p:sp>
        <p:pic>
          <p:nvPicPr>
            <p:cNvPr id="22556" name="Picture 4" descr="http://t2.gstatic.com/images?q=tbn:ANd9GcT4MpOAFvdggjO6CNVD7O3YM_bPlX2icYaD_6Qlb0iSo10a2T5G&amp;t=1"/>
            <p:cNvPicPr>
              <a:picLocks noChangeAspect="1" noChangeArrowheads="1"/>
            </p:cNvPicPr>
            <p:nvPr/>
          </p:nvPicPr>
          <p:blipFill>
            <a:blip r:embed="rId3" cstate="print"/>
            <a:srcRect/>
            <a:stretch>
              <a:fillRect/>
            </a:stretch>
          </p:blipFill>
          <p:spPr bwMode="auto">
            <a:xfrm>
              <a:off x="6248400" y="5486400"/>
              <a:ext cx="381000" cy="381000"/>
            </a:xfrm>
            <a:prstGeom prst="rect">
              <a:avLst/>
            </a:prstGeom>
            <a:noFill/>
            <a:ln w="9525">
              <a:noFill/>
              <a:miter lim="800000"/>
              <a:headEnd/>
              <a:tailEnd/>
            </a:ln>
          </p:spPr>
        </p:pic>
      </p:grpSp>
      <p:cxnSp>
        <p:nvCxnSpPr>
          <p:cNvPr id="36" name="Straight Arrow Connector 35"/>
          <p:cNvCxnSpPr/>
          <p:nvPr/>
        </p:nvCxnSpPr>
        <p:spPr>
          <a:xfrm rot="5400000" flipH="1" flipV="1">
            <a:off x="6820694" y="3694906"/>
            <a:ext cx="5334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257800" y="4419600"/>
            <a:ext cx="5334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4496594" y="5180806"/>
            <a:ext cx="1524000" cy="1588"/>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257800" y="5943600"/>
            <a:ext cx="5334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pic>
        <p:nvPicPr>
          <p:cNvPr id="22542" name="Picture 31"/>
          <p:cNvPicPr>
            <a:picLocks noChangeAspect="1" noChangeArrowheads="1"/>
          </p:cNvPicPr>
          <p:nvPr/>
        </p:nvPicPr>
        <p:blipFill>
          <a:blip r:embed="rId4" cstate="print"/>
          <a:srcRect/>
          <a:stretch>
            <a:fillRect/>
          </a:stretch>
        </p:blipFill>
        <p:spPr bwMode="auto">
          <a:xfrm>
            <a:off x="304800" y="2743200"/>
            <a:ext cx="1219200" cy="1143000"/>
          </a:xfrm>
          <a:prstGeom prst="rect">
            <a:avLst/>
          </a:prstGeom>
          <a:noFill/>
          <a:ln w="9525">
            <a:noFill/>
            <a:miter lim="800000"/>
            <a:headEnd/>
            <a:tailEnd/>
          </a:ln>
        </p:spPr>
      </p:pic>
      <p:sp>
        <p:nvSpPr>
          <p:cNvPr id="33" name="TextBox 32"/>
          <p:cNvSpPr txBox="1"/>
          <p:nvPr/>
        </p:nvSpPr>
        <p:spPr>
          <a:xfrm>
            <a:off x="2362200" y="4343400"/>
            <a:ext cx="2362200" cy="646113"/>
          </a:xfrm>
          <a:prstGeom prst="rect">
            <a:avLst/>
          </a:prstGeom>
          <a:solidFill>
            <a:schemeClr val="tx2">
              <a:lumMod val="20000"/>
              <a:lumOff val="80000"/>
            </a:schemeClr>
          </a:solidFill>
          <a:ln>
            <a:solidFill>
              <a:schemeClr val="tx1"/>
            </a:solidFill>
          </a:ln>
        </p:spPr>
        <p:txBody>
          <a:bodyPr>
            <a:spAutoFit/>
          </a:bodyPr>
          <a:lstStyle/>
          <a:p>
            <a:pPr algn="ctr" fontAlgn="auto">
              <a:spcBef>
                <a:spcPts val="0"/>
              </a:spcBef>
              <a:spcAft>
                <a:spcPts val="0"/>
              </a:spcAft>
              <a:defRPr/>
            </a:pPr>
            <a:r>
              <a:rPr lang="en-US" b="1" dirty="0">
                <a:latin typeface="+mn-lt"/>
              </a:rPr>
              <a:t>Office of the President</a:t>
            </a:r>
          </a:p>
          <a:p>
            <a:pPr algn="ctr" fontAlgn="auto">
              <a:spcBef>
                <a:spcPts val="0"/>
              </a:spcBef>
              <a:spcAft>
                <a:spcPts val="0"/>
              </a:spcAft>
              <a:defRPr/>
            </a:pPr>
            <a:r>
              <a:rPr lang="en-US" b="1" dirty="0">
                <a:latin typeface="+mn-lt"/>
              </a:rPr>
              <a:t>(Advisory Committee)</a:t>
            </a:r>
          </a:p>
        </p:txBody>
      </p:sp>
      <p:cxnSp>
        <p:nvCxnSpPr>
          <p:cNvPr id="31" name="Straight Arrow Connector 30"/>
          <p:cNvCxnSpPr/>
          <p:nvPr/>
        </p:nvCxnSpPr>
        <p:spPr>
          <a:xfrm>
            <a:off x="1676400" y="4114800"/>
            <a:ext cx="4114800" cy="1588"/>
          </a:xfrm>
          <a:prstGeom prst="straightConnector1">
            <a:avLst/>
          </a:prstGeom>
          <a:ln w="31750" cap="flat">
            <a:solidFill>
              <a:schemeClr val="tx1"/>
            </a:solidFill>
            <a:prstDash val="sysDash"/>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724400" y="4572000"/>
            <a:ext cx="533400" cy="1588"/>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22546" name="Group 41"/>
          <p:cNvGrpSpPr>
            <a:grpSpLocks/>
          </p:cNvGrpSpPr>
          <p:nvPr/>
        </p:nvGrpSpPr>
        <p:grpSpPr bwMode="auto">
          <a:xfrm>
            <a:off x="6248400" y="1743075"/>
            <a:ext cx="2209800" cy="1685925"/>
            <a:chOff x="6248400" y="1219200"/>
            <a:chExt cx="2209800" cy="1685330"/>
          </a:xfrm>
        </p:grpSpPr>
        <p:sp>
          <p:nvSpPr>
            <p:cNvPr id="22553" name="TextBox 43"/>
            <p:cNvSpPr txBox="1">
              <a:spLocks noChangeArrowheads="1"/>
            </p:cNvSpPr>
            <p:nvPr/>
          </p:nvSpPr>
          <p:spPr bwMode="auto">
            <a:xfrm>
              <a:off x="6248400" y="1981200"/>
              <a:ext cx="22098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Bundalangi RANET FM Radio Station</a:t>
              </a:r>
            </a:p>
          </p:txBody>
        </p:sp>
        <p:pic>
          <p:nvPicPr>
            <p:cNvPr id="22554" name="Picture 2" descr="http://t0.gstatic.com/images?q=tbn:ANd9GcQVSD0IvQJTQ6Tcsr-e3l_4DxzAHJytdaT9f2VdFfehvc76bsTQ5A"/>
            <p:cNvPicPr>
              <a:picLocks noChangeAspect="1" noChangeArrowheads="1"/>
            </p:cNvPicPr>
            <p:nvPr/>
          </p:nvPicPr>
          <p:blipFill>
            <a:blip r:embed="rId5" cstate="print"/>
            <a:srcRect/>
            <a:stretch>
              <a:fillRect/>
            </a:stretch>
          </p:blipFill>
          <p:spPr bwMode="auto">
            <a:xfrm>
              <a:off x="6938342" y="1219200"/>
              <a:ext cx="910258" cy="1066800"/>
            </a:xfrm>
            <a:prstGeom prst="rect">
              <a:avLst/>
            </a:prstGeom>
            <a:noFill/>
            <a:ln w="9525">
              <a:noFill/>
              <a:miter lim="800000"/>
              <a:headEnd/>
              <a:tailEnd/>
            </a:ln>
          </p:spPr>
        </p:pic>
      </p:grpSp>
      <p:grpSp>
        <p:nvGrpSpPr>
          <p:cNvPr id="22547" name="Group 57"/>
          <p:cNvGrpSpPr>
            <a:grpSpLocks/>
          </p:cNvGrpSpPr>
          <p:nvPr/>
        </p:nvGrpSpPr>
        <p:grpSpPr bwMode="auto">
          <a:xfrm>
            <a:off x="4419600" y="1743075"/>
            <a:ext cx="1676400" cy="1685925"/>
            <a:chOff x="5029200" y="1219200"/>
            <a:chExt cx="1676400" cy="1685330"/>
          </a:xfrm>
        </p:grpSpPr>
        <p:sp>
          <p:nvSpPr>
            <p:cNvPr id="22551" name="TextBox 58"/>
            <p:cNvSpPr txBox="1">
              <a:spLocks noChangeArrowheads="1"/>
            </p:cNvSpPr>
            <p:nvPr/>
          </p:nvSpPr>
          <p:spPr bwMode="auto">
            <a:xfrm>
              <a:off x="50292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Local Media</a:t>
              </a:r>
            </a:p>
            <a:p>
              <a:pPr algn="ctr"/>
              <a:r>
                <a:rPr lang="en-US" b="1" dirty="0">
                  <a:latin typeface="Calibri" pitchFamily="34" charset="0"/>
                </a:rPr>
                <a:t>Networks</a:t>
              </a:r>
            </a:p>
          </p:txBody>
        </p:sp>
        <p:pic>
          <p:nvPicPr>
            <p:cNvPr id="22552" name="Picture 2" descr="http://t0.gstatic.com/images?q=tbn:ANd9GcQVSD0IvQJTQ6Tcsr-e3l_4DxzAHJytdaT9f2VdFfehvc76bsTQ5A"/>
            <p:cNvPicPr>
              <a:picLocks noChangeAspect="1" noChangeArrowheads="1"/>
            </p:cNvPicPr>
            <p:nvPr/>
          </p:nvPicPr>
          <p:blipFill>
            <a:blip r:embed="rId5" cstate="print"/>
            <a:srcRect/>
            <a:stretch>
              <a:fillRect/>
            </a:stretch>
          </p:blipFill>
          <p:spPr bwMode="auto">
            <a:xfrm>
              <a:off x="5410200" y="1219200"/>
              <a:ext cx="910258" cy="1066800"/>
            </a:xfrm>
            <a:prstGeom prst="rect">
              <a:avLst/>
            </a:prstGeom>
            <a:noFill/>
            <a:ln w="9525">
              <a:noFill/>
              <a:miter lim="800000"/>
              <a:headEnd/>
              <a:tailEnd/>
            </a:ln>
          </p:spPr>
        </p:pic>
      </p:grpSp>
      <p:cxnSp>
        <p:nvCxnSpPr>
          <p:cNvPr id="67" name="Straight Arrow Connector 66"/>
          <p:cNvCxnSpPr/>
          <p:nvPr/>
        </p:nvCxnSpPr>
        <p:spPr>
          <a:xfrm rot="5400000" flipH="1" flipV="1">
            <a:off x="5677694" y="3694906"/>
            <a:ext cx="5334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2549" name="Rectangle 67"/>
          <p:cNvSpPr>
            <a:spLocks noChangeArrowheads="1"/>
          </p:cNvSpPr>
          <p:nvPr/>
        </p:nvSpPr>
        <p:spPr bwMode="auto">
          <a:xfrm>
            <a:off x="1905000" y="1219200"/>
            <a:ext cx="5341938" cy="369888"/>
          </a:xfrm>
          <a:prstGeom prst="rect">
            <a:avLst/>
          </a:prstGeom>
          <a:noFill/>
          <a:ln w="9525">
            <a:noFill/>
            <a:miter lim="800000"/>
            <a:headEnd/>
            <a:tailEnd/>
          </a:ln>
        </p:spPr>
        <p:txBody>
          <a:bodyPr wrap="none">
            <a:spAutoFit/>
          </a:bodyPr>
          <a:lstStyle/>
          <a:p>
            <a:pPr algn="ctr"/>
            <a:r>
              <a:rPr lang="en-US" b="1" dirty="0">
                <a:latin typeface="Calibri" pitchFamily="34" charset="0"/>
              </a:rPr>
              <a:t>( For Floods in the Bundalang’i plains- Western Kenya)</a:t>
            </a:r>
          </a:p>
        </p:txBody>
      </p:sp>
      <p:sp>
        <p:nvSpPr>
          <p:cNvPr id="22550" name="Rectangle 28"/>
          <p:cNvSpPr>
            <a:spLocks noChangeArrowheads="1"/>
          </p:cNvSpPr>
          <p:nvPr/>
        </p:nvSpPr>
        <p:spPr bwMode="auto">
          <a:xfrm>
            <a:off x="76200" y="4800600"/>
            <a:ext cx="1868488" cy="338138"/>
          </a:xfrm>
          <a:prstGeom prst="rect">
            <a:avLst/>
          </a:prstGeom>
          <a:noFill/>
          <a:ln w="9525">
            <a:noFill/>
            <a:miter lim="800000"/>
            <a:headEnd/>
            <a:tailEnd/>
          </a:ln>
        </p:spPr>
        <p:txBody>
          <a:bodyPr wrap="none">
            <a:spAutoFit/>
          </a:bodyPr>
          <a:lstStyle/>
          <a:p>
            <a:r>
              <a:rPr lang="en-US" sz="800" b="1" dirty="0">
                <a:latin typeface="Calibri" pitchFamily="34" charset="0"/>
              </a:rPr>
              <a:t>Flood Diagnostics &amp; Forecasting Centre,</a:t>
            </a:r>
          </a:p>
          <a:p>
            <a:r>
              <a:rPr lang="en-US" sz="800" b="1" dirty="0">
                <a:latin typeface="Calibri" pitchFamily="34" charset="0"/>
              </a:rPr>
              <a:t>FDFC-Nairobi</a:t>
            </a:r>
            <a:endParaRPr lang="en-US" sz="800" dirty="0">
              <a:latin typeface="Calibri" pitchFamily="34" charset="0"/>
            </a:endParaRPr>
          </a:p>
        </p:txBody>
      </p:sp>
      <p:grpSp>
        <p:nvGrpSpPr>
          <p:cNvPr id="30" name="Group 29"/>
          <p:cNvGrpSpPr/>
          <p:nvPr/>
        </p:nvGrpSpPr>
        <p:grpSpPr>
          <a:xfrm>
            <a:off x="565200" y="60325"/>
            <a:ext cx="1644600" cy="549275"/>
            <a:chOff x="565200" y="60325"/>
            <a:chExt cx="1644600" cy="549275"/>
          </a:xfrm>
        </p:grpSpPr>
        <p:pic>
          <p:nvPicPr>
            <p:cNvPr id="32" name="Picture 4"/>
            <p:cNvPicPr>
              <a:picLocks noChangeAspect="1" noChangeArrowheads="1"/>
            </p:cNvPicPr>
            <p:nvPr/>
          </p:nvPicPr>
          <p:blipFill>
            <a:blip r:embed="rId6"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34"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rot="5400000" flipH="1" flipV="1">
            <a:off x="3275807" y="4723606"/>
            <a:ext cx="457200" cy="1587"/>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76400" y="5486400"/>
            <a:ext cx="685800" cy="1588"/>
          </a:xfrm>
          <a:prstGeom prst="straightConnector1">
            <a:avLst/>
          </a:prstGeom>
          <a:ln w="698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609600"/>
            <a:ext cx="7772400" cy="533400"/>
          </a:xfrm>
        </p:spPr>
        <p:txBody>
          <a:bodyPr rtlCol="0">
            <a:normAutofit fontScale="90000"/>
          </a:bodyPr>
          <a:lstStyle/>
          <a:p>
            <a:pPr fontAlgn="auto">
              <a:spcAft>
                <a:spcPts val="0"/>
              </a:spcAft>
              <a:defRPr/>
            </a:pPr>
            <a:r>
              <a:rPr lang="en-US" b="1" dirty="0" smtClean="0"/>
              <a:t>Tsunami &amp; Marine Early Warning</a:t>
            </a:r>
            <a:endParaRPr lang="en-US" b="1" dirty="0"/>
          </a:p>
        </p:txBody>
      </p:sp>
      <p:pic>
        <p:nvPicPr>
          <p:cNvPr id="26629" name="Picture 2"/>
          <p:cNvPicPr>
            <a:picLocks noChangeAspect="1" noChangeArrowheads="1"/>
          </p:cNvPicPr>
          <p:nvPr/>
        </p:nvPicPr>
        <p:blipFill>
          <a:blip r:embed="rId2" cstate="print"/>
          <a:srcRect/>
          <a:stretch>
            <a:fillRect/>
          </a:stretch>
        </p:blipFill>
        <p:spPr bwMode="auto">
          <a:xfrm>
            <a:off x="2286000" y="152400"/>
            <a:ext cx="6858000" cy="381000"/>
          </a:xfrm>
          <a:prstGeom prst="rect">
            <a:avLst/>
          </a:prstGeom>
          <a:noFill/>
          <a:ln w="9525">
            <a:noFill/>
            <a:miter lim="800000"/>
            <a:headEnd/>
            <a:tailEnd/>
          </a:ln>
        </p:spPr>
      </p:pic>
      <p:sp>
        <p:nvSpPr>
          <p:cNvPr id="26630" name="TextBox 4"/>
          <p:cNvSpPr txBox="1">
            <a:spLocks noChangeArrowheads="1"/>
          </p:cNvSpPr>
          <p:nvPr/>
        </p:nvSpPr>
        <p:spPr bwMode="auto">
          <a:xfrm>
            <a:off x="381000" y="3981450"/>
            <a:ext cx="1447800" cy="1938338"/>
          </a:xfrm>
          <a:prstGeom prst="rect">
            <a:avLst/>
          </a:prstGeom>
          <a:solidFill>
            <a:srgbClr val="C00000"/>
          </a:solidFill>
          <a:ln w="9525">
            <a:solidFill>
              <a:schemeClr val="tx1"/>
            </a:solidFill>
            <a:miter lim="800000"/>
            <a:headEnd/>
            <a:tailEnd/>
          </a:ln>
        </p:spPr>
        <p:txBody>
          <a:bodyPr>
            <a:spAutoFit/>
          </a:bodyPr>
          <a:lstStyle/>
          <a:p>
            <a:pPr algn="ctr"/>
            <a:endParaRPr lang="en-US" sz="2400" b="1" dirty="0">
              <a:solidFill>
                <a:schemeClr val="bg1"/>
              </a:solidFill>
              <a:latin typeface="Calibri" pitchFamily="34" charset="0"/>
            </a:endParaRPr>
          </a:p>
          <a:p>
            <a:pPr algn="ctr"/>
            <a:r>
              <a:rPr lang="en-US" sz="2400" b="1" dirty="0">
                <a:solidFill>
                  <a:schemeClr val="bg1"/>
                </a:solidFill>
                <a:latin typeface="Calibri" pitchFamily="34" charset="0"/>
              </a:rPr>
              <a:t>Tsunami Alert or Warning</a:t>
            </a:r>
          </a:p>
          <a:p>
            <a:pPr algn="ctr"/>
            <a:endParaRPr lang="en-US" sz="2400" b="1" dirty="0">
              <a:solidFill>
                <a:schemeClr val="bg1"/>
              </a:solidFill>
              <a:latin typeface="Calibri" pitchFamily="34" charset="0"/>
            </a:endParaRPr>
          </a:p>
        </p:txBody>
      </p:sp>
      <p:sp>
        <p:nvSpPr>
          <p:cNvPr id="26631" name="TextBox 5"/>
          <p:cNvSpPr txBox="1">
            <a:spLocks noChangeArrowheads="1"/>
          </p:cNvSpPr>
          <p:nvPr/>
        </p:nvSpPr>
        <p:spPr bwMode="auto">
          <a:xfrm>
            <a:off x="2743200" y="3849688"/>
            <a:ext cx="1676400" cy="646112"/>
          </a:xfrm>
          <a:prstGeom prst="rect">
            <a:avLst/>
          </a:prstGeom>
          <a:noFill/>
          <a:ln w="9525">
            <a:solidFill>
              <a:schemeClr val="tx1"/>
            </a:solidFill>
            <a:miter lim="800000"/>
            <a:headEnd/>
            <a:tailEnd/>
          </a:ln>
        </p:spPr>
        <p:txBody>
          <a:bodyPr>
            <a:spAutoFit/>
          </a:bodyPr>
          <a:lstStyle/>
          <a:p>
            <a:r>
              <a:rPr lang="en-US" b="1" dirty="0">
                <a:latin typeface="Calibri" pitchFamily="34" charset="0"/>
              </a:rPr>
              <a:t>County Met. Officer(s)</a:t>
            </a:r>
          </a:p>
        </p:txBody>
      </p:sp>
      <p:sp>
        <p:nvSpPr>
          <p:cNvPr id="26632" name="TextBox 7"/>
          <p:cNvSpPr txBox="1">
            <a:spLocks noChangeArrowheads="1"/>
          </p:cNvSpPr>
          <p:nvPr/>
        </p:nvSpPr>
        <p:spPr bwMode="auto">
          <a:xfrm>
            <a:off x="5638800" y="3621088"/>
            <a:ext cx="2971800" cy="646112"/>
          </a:xfrm>
          <a:prstGeom prst="rect">
            <a:avLst/>
          </a:prstGeom>
          <a:noFill/>
          <a:ln w="9525">
            <a:solidFill>
              <a:schemeClr val="tx1"/>
            </a:solidFill>
            <a:miter lim="800000"/>
            <a:headEnd/>
            <a:tailEnd/>
          </a:ln>
        </p:spPr>
        <p:txBody>
          <a:bodyPr>
            <a:spAutoFit/>
          </a:bodyPr>
          <a:lstStyle/>
          <a:p>
            <a:r>
              <a:rPr lang="en-US" b="1" dirty="0">
                <a:latin typeface="Calibri" pitchFamily="34" charset="0"/>
              </a:rPr>
              <a:t>Local Disaster Management Committee</a:t>
            </a:r>
          </a:p>
        </p:txBody>
      </p:sp>
      <p:cxnSp>
        <p:nvCxnSpPr>
          <p:cNvPr id="24" name="Straight Arrow Connector 23"/>
          <p:cNvCxnSpPr/>
          <p:nvPr/>
        </p:nvCxnSpPr>
        <p:spPr>
          <a:xfrm flipV="1">
            <a:off x="4038600" y="2905125"/>
            <a:ext cx="0" cy="904875"/>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47307" y="4837906"/>
            <a:ext cx="3124200" cy="1587"/>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86000" y="2895600"/>
            <a:ext cx="0" cy="129540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6632" idx="1"/>
          </p:cNvCxnSpPr>
          <p:nvPr/>
        </p:nvCxnSpPr>
        <p:spPr>
          <a:xfrm flipV="1">
            <a:off x="5410200" y="3943350"/>
            <a:ext cx="228600" cy="1905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6637" name="TextBox 19"/>
          <p:cNvSpPr txBox="1">
            <a:spLocks noChangeArrowheads="1"/>
          </p:cNvSpPr>
          <p:nvPr/>
        </p:nvSpPr>
        <p:spPr bwMode="auto">
          <a:xfrm>
            <a:off x="5638800" y="4800600"/>
            <a:ext cx="2971800" cy="369888"/>
          </a:xfrm>
          <a:prstGeom prst="rect">
            <a:avLst/>
          </a:prstGeom>
          <a:noFill/>
          <a:ln w="9525">
            <a:solidFill>
              <a:schemeClr val="tx1"/>
            </a:solidFill>
            <a:miter lim="800000"/>
            <a:headEnd/>
            <a:tailEnd/>
          </a:ln>
        </p:spPr>
        <p:txBody>
          <a:bodyPr>
            <a:spAutoFit/>
          </a:bodyPr>
          <a:lstStyle/>
          <a:p>
            <a:r>
              <a:rPr lang="en-US" b="1" dirty="0">
                <a:latin typeface="Calibri" pitchFamily="34" charset="0"/>
              </a:rPr>
              <a:t>Kenya Maritime Authority</a:t>
            </a:r>
          </a:p>
        </p:txBody>
      </p:sp>
      <p:sp>
        <p:nvSpPr>
          <p:cNvPr id="26638" name="TextBox 21"/>
          <p:cNvSpPr txBox="1">
            <a:spLocks noChangeArrowheads="1"/>
          </p:cNvSpPr>
          <p:nvPr/>
        </p:nvSpPr>
        <p:spPr bwMode="auto">
          <a:xfrm>
            <a:off x="5638800" y="5257800"/>
            <a:ext cx="2971800" cy="369888"/>
          </a:xfrm>
          <a:prstGeom prst="rect">
            <a:avLst/>
          </a:prstGeom>
          <a:noFill/>
          <a:ln w="9525">
            <a:solidFill>
              <a:schemeClr val="tx1"/>
            </a:solidFill>
            <a:miter lim="800000"/>
            <a:headEnd/>
            <a:tailEnd/>
          </a:ln>
        </p:spPr>
        <p:txBody>
          <a:bodyPr>
            <a:spAutoFit/>
          </a:bodyPr>
          <a:lstStyle/>
          <a:p>
            <a:r>
              <a:rPr lang="en-US" b="1" dirty="0">
                <a:latin typeface="Calibri" pitchFamily="34" charset="0"/>
              </a:rPr>
              <a:t>Kenya Ports Authority</a:t>
            </a:r>
          </a:p>
        </p:txBody>
      </p:sp>
      <p:sp>
        <p:nvSpPr>
          <p:cNvPr id="26639" name="TextBox 31"/>
          <p:cNvSpPr txBox="1">
            <a:spLocks noChangeArrowheads="1"/>
          </p:cNvSpPr>
          <p:nvPr/>
        </p:nvSpPr>
        <p:spPr bwMode="auto">
          <a:xfrm>
            <a:off x="5638800" y="5715000"/>
            <a:ext cx="2971800" cy="369888"/>
          </a:xfrm>
          <a:prstGeom prst="rect">
            <a:avLst/>
          </a:prstGeom>
          <a:noFill/>
          <a:ln w="9525">
            <a:solidFill>
              <a:schemeClr val="tx1"/>
            </a:solidFill>
            <a:miter lim="800000"/>
            <a:headEnd/>
            <a:tailEnd/>
          </a:ln>
        </p:spPr>
        <p:txBody>
          <a:bodyPr>
            <a:spAutoFit/>
          </a:bodyPr>
          <a:lstStyle/>
          <a:p>
            <a:r>
              <a:rPr lang="en-US" b="1" dirty="0">
                <a:latin typeface="Calibri" pitchFamily="34" charset="0"/>
              </a:rPr>
              <a:t>Security Agencies</a:t>
            </a:r>
          </a:p>
        </p:txBody>
      </p:sp>
      <p:cxnSp>
        <p:nvCxnSpPr>
          <p:cNvPr id="38" name="Straight Arrow Connector 37"/>
          <p:cNvCxnSpPr/>
          <p:nvPr/>
        </p:nvCxnSpPr>
        <p:spPr>
          <a:xfrm>
            <a:off x="5410200" y="32766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6641" name="TextBox 39"/>
          <p:cNvSpPr txBox="1">
            <a:spLocks noChangeArrowheads="1"/>
          </p:cNvSpPr>
          <p:nvPr/>
        </p:nvSpPr>
        <p:spPr bwMode="auto">
          <a:xfrm>
            <a:off x="5638800" y="3124200"/>
            <a:ext cx="2971800" cy="369888"/>
          </a:xfrm>
          <a:prstGeom prst="rect">
            <a:avLst/>
          </a:prstGeom>
          <a:noFill/>
          <a:ln w="9525">
            <a:solidFill>
              <a:schemeClr val="tx1"/>
            </a:solidFill>
            <a:miter lim="800000"/>
            <a:headEnd/>
            <a:tailEnd/>
          </a:ln>
        </p:spPr>
        <p:txBody>
          <a:bodyPr>
            <a:spAutoFit/>
          </a:bodyPr>
          <a:lstStyle/>
          <a:p>
            <a:r>
              <a:rPr lang="en-US" b="1" dirty="0">
                <a:solidFill>
                  <a:srgbClr val="000000"/>
                </a:solidFill>
                <a:latin typeface="Calibri" pitchFamily="34" charset="0"/>
              </a:rPr>
              <a:t>Beach </a:t>
            </a:r>
            <a:r>
              <a:rPr lang="en-US" b="1" dirty="0">
                <a:latin typeface="Calibri" pitchFamily="34" charset="0"/>
              </a:rPr>
              <a:t>Management Units</a:t>
            </a:r>
          </a:p>
        </p:txBody>
      </p:sp>
      <p:cxnSp>
        <p:nvCxnSpPr>
          <p:cNvPr id="66" name="Straight Arrow Connector 65"/>
          <p:cNvCxnSpPr/>
          <p:nvPr/>
        </p:nvCxnSpPr>
        <p:spPr>
          <a:xfrm>
            <a:off x="4572000" y="5484813"/>
            <a:ext cx="838200" cy="1587"/>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410200" y="45720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3238501" y="4914900"/>
            <a:ext cx="533400" cy="3175"/>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800600" y="5484813"/>
            <a:ext cx="457200" cy="1587"/>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6646" name="TextBox 43"/>
          <p:cNvSpPr txBox="1">
            <a:spLocks noChangeArrowheads="1"/>
          </p:cNvSpPr>
          <p:nvPr/>
        </p:nvSpPr>
        <p:spPr bwMode="auto">
          <a:xfrm>
            <a:off x="5638800" y="4343400"/>
            <a:ext cx="2971800" cy="369888"/>
          </a:xfrm>
          <a:prstGeom prst="rect">
            <a:avLst/>
          </a:prstGeom>
          <a:noFill/>
          <a:ln w="9525">
            <a:solidFill>
              <a:schemeClr val="tx1"/>
            </a:solidFill>
            <a:miter lim="800000"/>
            <a:headEnd/>
            <a:tailEnd/>
          </a:ln>
        </p:spPr>
        <p:txBody>
          <a:bodyPr>
            <a:spAutoFit/>
          </a:bodyPr>
          <a:lstStyle/>
          <a:p>
            <a:r>
              <a:rPr lang="en-US" b="1" dirty="0">
                <a:solidFill>
                  <a:srgbClr val="000000"/>
                </a:solidFill>
                <a:latin typeface="Calibri" pitchFamily="34" charset="0"/>
              </a:rPr>
              <a:t>Hotel Operators</a:t>
            </a:r>
            <a:endParaRPr lang="en-US" b="1" dirty="0">
              <a:latin typeface="Calibri" pitchFamily="34" charset="0"/>
            </a:endParaRPr>
          </a:p>
        </p:txBody>
      </p:sp>
      <p:sp>
        <p:nvSpPr>
          <p:cNvPr id="26647" name="TextBox 50"/>
          <p:cNvSpPr txBox="1">
            <a:spLocks noChangeArrowheads="1"/>
          </p:cNvSpPr>
          <p:nvPr/>
        </p:nvSpPr>
        <p:spPr bwMode="auto">
          <a:xfrm>
            <a:off x="5638800" y="6172200"/>
            <a:ext cx="2057400" cy="369888"/>
          </a:xfrm>
          <a:prstGeom prst="rect">
            <a:avLst/>
          </a:prstGeom>
          <a:noFill/>
          <a:ln w="9525">
            <a:solidFill>
              <a:schemeClr val="tx1"/>
            </a:solidFill>
            <a:miter lim="800000"/>
            <a:headEnd/>
            <a:tailEnd/>
          </a:ln>
        </p:spPr>
        <p:txBody>
          <a:bodyPr>
            <a:spAutoFit/>
          </a:bodyPr>
          <a:lstStyle/>
          <a:p>
            <a:r>
              <a:rPr lang="en-US" b="1" dirty="0">
                <a:latin typeface="Calibri" pitchFamily="34" charset="0"/>
              </a:rPr>
              <a:t>Red Cross</a:t>
            </a:r>
          </a:p>
        </p:txBody>
      </p:sp>
      <p:cxnSp>
        <p:nvCxnSpPr>
          <p:cNvPr id="61" name="Straight Arrow Connector 60"/>
          <p:cNvCxnSpPr/>
          <p:nvPr/>
        </p:nvCxnSpPr>
        <p:spPr>
          <a:xfrm>
            <a:off x="5410200" y="58674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410200" y="49530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410200" y="54102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6651" name="TextBox 63"/>
          <p:cNvSpPr txBox="1">
            <a:spLocks noChangeArrowheads="1"/>
          </p:cNvSpPr>
          <p:nvPr/>
        </p:nvSpPr>
        <p:spPr bwMode="auto">
          <a:xfrm>
            <a:off x="6019800" y="1295400"/>
            <a:ext cx="2286000" cy="1477963"/>
          </a:xfrm>
          <a:prstGeom prst="rect">
            <a:avLst/>
          </a:prstGeom>
          <a:noFill/>
          <a:ln w="9525">
            <a:solidFill>
              <a:schemeClr val="tx1"/>
            </a:solidFill>
            <a:miter lim="800000"/>
            <a:headEnd/>
            <a:tailEnd/>
          </a:ln>
        </p:spPr>
        <p:txBody>
          <a:bodyPr>
            <a:spAutoFit/>
          </a:bodyPr>
          <a:lstStyle/>
          <a:p>
            <a:r>
              <a:rPr lang="en-US" b="1" dirty="0">
                <a:latin typeface="Calibri" pitchFamily="34" charset="0"/>
              </a:rPr>
              <a:t>Siren &amp; Loudspeakers</a:t>
            </a:r>
          </a:p>
          <a:p>
            <a:endParaRPr lang="en-US" b="1" dirty="0">
              <a:latin typeface="Calibri" pitchFamily="34" charset="0"/>
            </a:endParaRPr>
          </a:p>
          <a:p>
            <a:endParaRPr lang="en-US" b="1" dirty="0">
              <a:latin typeface="Calibri" pitchFamily="34" charset="0"/>
            </a:endParaRPr>
          </a:p>
          <a:p>
            <a:endParaRPr lang="en-US" b="1" dirty="0">
              <a:latin typeface="Calibri" pitchFamily="34" charset="0"/>
            </a:endParaRPr>
          </a:p>
          <a:p>
            <a:endParaRPr lang="en-US" b="1" dirty="0">
              <a:latin typeface="Calibri" pitchFamily="34" charset="0"/>
            </a:endParaRPr>
          </a:p>
        </p:txBody>
      </p:sp>
      <p:cxnSp>
        <p:nvCxnSpPr>
          <p:cNvPr id="65" name="Straight Arrow Connector 64"/>
          <p:cNvCxnSpPr/>
          <p:nvPr/>
        </p:nvCxnSpPr>
        <p:spPr>
          <a:xfrm rot="5400000" flipH="1" flipV="1">
            <a:off x="6742907" y="2934494"/>
            <a:ext cx="381000" cy="1587"/>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pic>
        <p:nvPicPr>
          <p:cNvPr id="26653" name="Picture 2"/>
          <p:cNvPicPr>
            <a:picLocks noChangeAspect="1" noChangeArrowheads="1"/>
          </p:cNvPicPr>
          <p:nvPr/>
        </p:nvPicPr>
        <p:blipFill>
          <a:blip r:embed="rId3" cstate="print">
            <a:lum bright="20000"/>
          </a:blip>
          <a:srcRect/>
          <a:stretch>
            <a:fillRect/>
          </a:stretch>
        </p:blipFill>
        <p:spPr bwMode="auto">
          <a:xfrm>
            <a:off x="6629400" y="1719263"/>
            <a:ext cx="914400" cy="1023937"/>
          </a:xfrm>
          <a:prstGeom prst="rect">
            <a:avLst/>
          </a:prstGeom>
          <a:noFill/>
          <a:ln w="9525">
            <a:noFill/>
            <a:miter lim="800000"/>
            <a:headEnd/>
            <a:tailEnd/>
          </a:ln>
        </p:spPr>
      </p:pic>
      <p:sp>
        <p:nvSpPr>
          <p:cNvPr id="41" name="TextBox 40"/>
          <p:cNvSpPr txBox="1"/>
          <p:nvPr/>
        </p:nvSpPr>
        <p:spPr>
          <a:xfrm>
            <a:off x="2362200" y="5145088"/>
            <a:ext cx="2514600" cy="646112"/>
          </a:xfrm>
          <a:prstGeom prst="rect">
            <a:avLst/>
          </a:prstGeom>
          <a:solidFill>
            <a:schemeClr val="tx2">
              <a:lumMod val="20000"/>
              <a:lumOff val="80000"/>
            </a:schemeClr>
          </a:solidFill>
          <a:ln>
            <a:solidFill>
              <a:schemeClr val="tx1"/>
            </a:solidFill>
          </a:ln>
        </p:spPr>
        <p:txBody>
          <a:bodyPr>
            <a:spAutoFit/>
          </a:bodyPr>
          <a:lstStyle/>
          <a:p>
            <a:pPr algn="ctr" fontAlgn="auto">
              <a:spcBef>
                <a:spcPts val="0"/>
              </a:spcBef>
              <a:spcAft>
                <a:spcPts val="0"/>
              </a:spcAft>
              <a:defRPr/>
            </a:pPr>
            <a:r>
              <a:rPr lang="en-US" b="1" dirty="0">
                <a:latin typeface="+mn-lt"/>
              </a:rPr>
              <a:t>Office of the President</a:t>
            </a:r>
          </a:p>
          <a:p>
            <a:pPr algn="ctr" fontAlgn="auto">
              <a:spcBef>
                <a:spcPts val="0"/>
              </a:spcBef>
              <a:spcAft>
                <a:spcPts val="0"/>
              </a:spcAft>
              <a:defRPr/>
            </a:pPr>
            <a:r>
              <a:rPr lang="en-US" b="1" dirty="0">
                <a:latin typeface="+mn-lt"/>
              </a:rPr>
              <a:t>(Advisory Committee)</a:t>
            </a:r>
          </a:p>
        </p:txBody>
      </p:sp>
      <p:cxnSp>
        <p:nvCxnSpPr>
          <p:cNvPr id="55" name="Straight Arrow Connector 54"/>
          <p:cNvCxnSpPr/>
          <p:nvPr/>
        </p:nvCxnSpPr>
        <p:spPr>
          <a:xfrm>
            <a:off x="5410200" y="6400800"/>
            <a:ext cx="228600" cy="0"/>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pic>
        <p:nvPicPr>
          <p:cNvPr id="26656" name="Picture 4" descr="http://t2.gstatic.com/images?q=tbn:ANd9GcT4MpOAFvdggjO6CNVD7O3YM_bPlX2icYaD_6Qlb0iSo10a2T5G&amp;t=1"/>
          <p:cNvPicPr>
            <a:picLocks noChangeAspect="1" noChangeArrowheads="1"/>
          </p:cNvPicPr>
          <p:nvPr/>
        </p:nvPicPr>
        <p:blipFill>
          <a:blip r:embed="rId4" cstate="print"/>
          <a:srcRect/>
          <a:stretch>
            <a:fillRect/>
          </a:stretch>
        </p:blipFill>
        <p:spPr bwMode="auto">
          <a:xfrm>
            <a:off x="6781800" y="6248400"/>
            <a:ext cx="225425" cy="217488"/>
          </a:xfrm>
          <a:prstGeom prst="rect">
            <a:avLst/>
          </a:prstGeom>
          <a:noFill/>
          <a:ln w="9525">
            <a:noFill/>
            <a:miter lim="800000"/>
            <a:headEnd/>
            <a:tailEnd/>
          </a:ln>
        </p:spPr>
      </p:pic>
      <p:pic>
        <p:nvPicPr>
          <p:cNvPr id="26657" name="Picture 49"/>
          <p:cNvPicPr>
            <a:picLocks noChangeAspect="1" noChangeArrowheads="1"/>
          </p:cNvPicPr>
          <p:nvPr/>
        </p:nvPicPr>
        <p:blipFill>
          <a:blip r:embed="rId5" cstate="print"/>
          <a:srcRect/>
          <a:stretch>
            <a:fillRect/>
          </a:stretch>
        </p:blipFill>
        <p:spPr bwMode="auto">
          <a:xfrm>
            <a:off x="685800" y="3124200"/>
            <a:ext cx="914400" cy="762000"/>
          </a:xfrm>
          <a:prstGeom prst="rect">
            <a:avLst/>
          </a:prstGeom>
          <a:noFill/>
          <a:ln w="9525">
            <a:noFill/>
            <a:miter lim="800000"/>
            <a:headEnd/>
            <a:tailEnd/>
          </a:ln>
        </p:spPr>
      </p:pic>
      <p:grpSp>
        <p:nvGrpSpPr>
          <p:cNvPr id="26658" name="Group 48"/>
          <p:cNvGrpSpPr>
            <a:grpSpLocks/>
          </p:cNvGrpSpPr>
          <p:nvPr/>
        </p:nvGrpSpPr>
        <p:grpSpPr bwMode="auto">
          <a:xfrm>
            <a:off x="1066800" y="1219200"/>
            <a:ext cx="1981200" cy="1685925"/>
            <a:chOff x="3276600" y="1219200"/>
            <a:chExt cx="1981200" cy="1685330"/>
          </a:xfrm>
        </p:grpSpPr>
        <p:sp>
          <p:nvSpPr>
            <p:cNvPr id="26666" name="TextBox 53"/>
            <p:cNvSpPr txBox="1">
              <a:spLocks noChangeArrowheads="1"/>
            </p:cNvSpPr>
            <p:nvPr/>
          </p:nvSpPr>
          <p:spPr bwMode="auto">
            <a:xfrm>
              <a:off x="3276600" y="1981200"/>
              <a:ext cx="19812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National TV/Radio Networks </a:t>
              </a:r>
            </a:p>
          </p:txBody>
        </p:sp>
        <p:pic>
          <p:nvPicPr>
            <p:cNvPr id="26667" name="Picture 2" descr="http://t0.gstatic.com/images?q=tbn:ANd9GcQVSD0IvQJTQ6Tcsr-e3l_4DxzAHJytdaT9f2VdFfehvc76bsTQ5A"/>
            <p:cNvPicPr>
              <a:picLocks noChangeAspect="1" noChangeArrowheads="1"/>
            </p:cNvPicPr>
            <p:nvPr/>
          </p:nvPicPr>
          <p:blipFill>
            <a:blip r:embed="rId6" cstate="print"/>
            <a:srcRect/>
            <a:stretch>
              <a:fillRect/>
            </a:stretch>
          </p:blipFill>
          <p:spPr bwMode="auto">
            <a:xfrm>
              <a:off x="3814142" y="1219200"/>
              <a:ext cx="910258" cy="1066800"/>
            </a:xfrm>
            <a:prstGeom prst="rect">
              <a:avLst/>
            </a:prstGeom>
            <a:noFill/>
            <a:ln w="9525">
              <a:noFill/>
              <a:miter lim="800000"/>
              <a:headEnd/>
              <a:tailEnd/>
            </a:ln>
          </p:spPr>
        </p:pic>
      </p:grpSp>
      <p:grpSp>
        <p:nvGrpSpPr>
          <p:cNvPr id="26659" name="Group 57"/>
          <p:cNvGrpSpPr>
            <a:grpSpLocks/>
          </p:cNvGrpSpPr>
          <p:nvPr/>
        </p:nvGrpSpPr>
        <p:grpSpPr bwMode="auto">
          <a:xfrm>
            <a:off x="3429000" y="1219200"/>
            <a:ext cx="1676400" cy="1685925"/>
            <a:chOff x="5029200" y="1219200"/>
            <a:chExt cx="1676400" cy="1685330"/>
          </a:xfrm>
        </p:grpSpPr>
        <p:sp>
          <p:nvSpPr>
            <p:cNvPr id="26664" name="TextBox 58"/>
            <p:cNvSpPr txBox="1">
              <a:spLocks noChangeArrowheads="1"/>
            </p:cNvSpPr>
            <p:nvPr/>
          </p:nvSpPr>
          <p:spPr bwMode="auto">
            <a:xfrm>
              <a:off x="5029200" y="1981200"/>
              <a:ext cx="1676400" cy="923330"/>
            </a:xfrm>
            <a:prstGeom prst="rect">
              <a:avLst/>
            </a:prstGeom>
            <a:noFill/>
            <a:ln w="9525">
              <a:solidFill>
                <a:schemeClr val="tx1"/>
              </a:solidFill>
              <a:miter lim="800000"/>
              <a:headEnd/>
              <a:tailEnd/>
            </a:ln>
          </p:spPr>
          <p:txBody>
            <a:bodyPr>
              <a:spAutoFit/>
            </a:bodyPr>
            <a:lstStyle/>
            <a:p>
              <a:pPr algn="ctr"/>
              <a:endParaRPr lang="en-US" b="1" dirty="0">
                <a:latin typeface="Calibri" pitchFamily="34" charset="0"/>
              </a:endParaRPr>
            </a:p>
            <a:p>
              <a:pPr algn="ctr"/>
              <a:r>
                <a:rPr lang="en-US" b="1" dirty="0">
                  <a:latin typeface="Calibri" pitchFamily="34" charset="0"/>
                </a:rPr>
                <a:t>RANET Radio &amp; Local Media</a:t>
              </a:r>
            </a:p>
          </p:txBody>
        </p:sp>
        <p:pic>
          <p:nvPicPr>
            <p:cNvPr id="26665" name="Picture 2" descr="http://t0.gstatic.com/images?q=tbn:ANd9GcQVSD0IvQJTQ6Tcsr-e3l_4DxzAHJytdaT9f2VdFfehvc76bsTQ5A"/>
            <p:cNvPicPr>
              <a:picLocks noChangeAspect="1" noChangeArrowheads="1"/>
            </p:cNvPicPr>
            <p:nvPr/>
          </p:nvPicPr>
          <p:blipFill>
            <a:blip r:embed="rId6" cstate="print"/>
            <a:srcRect/>
            <a:stretch>
              <a:fillRect/>
            </a:stretch>
          </p:blipFill>
          <p:spPr bwMode="auto">
            <a:xfrm>
              <a:off x="5410200" y="1219200"/>
              <a:ext cx="910258" cy="1066800"/>
            </a:xfrm>
            <a:prstGeom prst="rect">
              <a:avLst/>
            </a:prstGeom>
            <a:noFill/>
            <a:ln w="9525">
              <a:noFill/>
              <a:miter lim="800000"/>
              <a:headEnd/>
              <a:tailEnd/>
            </a:ln>
          </p:spPr>
        </p:pic>
      </p:grpSp>
      <p:cxnSp>
        <p:nvCxnSpPr>
          <p:cNvPr id="90" name="Straight Arrow Connector 89"/>
          <p:cNvCxnSpPr>
            <a:endCxn id="26631" idx="1"/>
          </p:cNvCxnSpPr>
          <p:nvPr/>
        </p:nvCxnSpPr>
        <p:spPr>
          <a:xfrm flipV="1">
            <a:off x="1828800" y="4171950"/>
            <a:ext cx="914400" cy="19050"/>
          </a:xfrm>
          <a:prstGeom prst="straightConnector1">
            <a:avLst/>
          </a:prstGeom>
          <a:ln w="698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419600" y="4191000"/>
            <a:ext cx="990600" cy="1588"/>
          </a:xfrm>
          <a:prstGeom prst="straightConnector1">
            <a:avLst/>
          </a:prstGeom>
          <a:ln w="31750" cap="flat">
            <a:solidFill>
              <a:schemeClr val="tx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4648200" y="4191000"/>
            <a:ext cx="457200" cy="1588"/>
          </a:xfrm>
          <a:prstGeom prst="straightConnector1">
            <a:avLst/>
          </a:prstGeom>
          <a:ln w="31750" cap="flat">
            <a:solidFill>
              <a:schemeClr val="tx1"/>
            </a:solidFill>
            <a:round/>
            <a:headEnd w="lg" len="lg"/>
            <a:tailEnd type="triangle"/>
          </a:ln>
        </p:spPr>
        <p:style>
          <a:lnRef idx="1">
            <a:schemeClr val="accent1"/>
          </a:lnRef>
          <a:fillRef idx="0">
            <a:schemeClr val="accent1"/>
          </a:fillRef>
          <a:effectRef idx="0">
            <a:schemeClr val="accent1"/>
          </a:effectRef>
          <a:fontRef idx="minor">
            <a:schemeClr val="tx1"/>
          </a:fontRef>
        </p:style>
      </p:cxnSp>
      <p:sp>
        <p:nvSpPr>
          <p:cNvPr id="26663" name="Rectangle 101"/>
          <p:cNvSpPr>
            <a:spLocks noChangeArrowheads="1"/>
          </p:cNvSpPr>
          <p:nvPr/>
        </p:nvSpPr>
        <p:spPr bwMode="auto">
          <a:xfrm>
            <a:off x="304800" y="5943600"/>
            <a:ext cx="1676400" cy="338138"/>
          </a:xfrm>
          <a:prstGeom prst="rect">
            <a:avLst/>
          </a:prstGeom>
          <a:noFill/>
          <a:ln w="9525">
            <a:noFill/>
            <a:miter lim="800000"/>
            <a:headEnd/>
            <a:tailEnd/>
          </a:ln>
        </p:spPr>
        <p:txBody>
          <a:bodyPr wrap="none">
            <a:spAutoFit/>
          </a:bodyPr>
          <a:lstStyle/>
          <a:p>
            <a:r>
              <a:rPr lang="en-US" sz="800" b="1" dirty="0">
                <a:latin typeface="Calibri" pitchFamily="34" charset="0"/>
              </a:rPr>
              <a:t>National Tsunami Warning Centre, </a:t>
            </a:r>
          </a:p>
          <a:p>
            <a:r>
              <a:rPr lang="en-US" sz="800" b="1" dirty="0">
                <a:latin typeface="Calibri" pitchFamily="34" charset="0"/>
              </a:rPr>
              <a:t>Nairobi</a:t>
            </a:r>
            <a:endParaRPr lang="en-US" sz="800" dirty="0">
              <a:latin typeface="Calibri" pitchFamily="34" charset="0"/>
            </a:endParaRPr>
          </a:p>
        </p:txBody>
      </p:sp>
      <p:grpSp>
        <p:nvGrpSpPr>
          <p:cNvPr id="45" name="Group 44"/>
          <p:cNvGrpSpPr/>
          <p:nvPr/>
        </p:nvGrpSpPr>
        <p:grpSpPr>
          <a:xfrm>
            <a:off x="565200" y="60325"/>
            <a:ext cx="1644600" cy="549275"/>
            <a:chOff x="565200" y="60325"/>
            <a:chExt cx="1644600" cy="549275"/>
          </a:xfrm>
        </p:grpSpPr>
        <p:pic>
          <p:nvPicPr>
            <p:cNvPr id="46" name="Picture 4"/>
            <p:cNvPicPr>
              <a:picLocks noChangeAspect="1" noChangeArrowheads="1"/>
            </p:cNvPicPr>
            <p:nvPr/>
          </p:nvPicPr>
          <p:blipFill>
            <a:blip r:embed="rId7" cstate="print">
              <a:lum contrast="32000"/>
            </a:blip>
            <a:srcRect l="5905" r="62989"/>
            <a:stretch>
              <a:fillRect/>
            </a:stretch>
          </p:blipFill>
          <p:spPr bwMode="auto">
            <a:xfrm>
              <a:off x="565200" y="60325"/>
              <a:ext cx="568846" cy="549275"/>
            </a:xfrm>
            <a:prstGeom prst="rect">
              <a:avLst/>
            </a:prstGeom>
            <a:noFill/>
            <a:ln w="9525">
              <a:noFill/>
              <a:miter lim="800000"/>
              <a:headEnd/>
              <a:tailEnd/>
            </a:ln>
          </p:spPr>
        </p:pic>
        <p:sp>
          <p:nvSpPr>
            <p:cNvPr id="47" name="Title 1"/>
            <p:cNvSpPr txBox="1">
              <a:spLocks/>
            </p:cNvSpPr>
            <p:nvPr/>
          </p:nvSpPr>
          <p:spPr bwMode="auto">
            <a:xfrm>
              <a:off x="1066800" y="76200"/>
              <a:ext cx="114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KENYA</a:t>
              </a:r>
            </a:p>
            <a:p>
              <a:pPr marL="0" marR="0" lvl="0" indent="0" defTabSz="914400" rtl="0" eaLnBrk="1" fontAlgn="base" latinLnBrk="0" hangingPunct="1">
                <a:lnSpc>
                  <a:spcPct val="100000"/>
                </a:lnSpc>
                <a:spcBef>
                  <a:spcPct val="0"/>
                </a:spcBef>
                <a:spcAft>
                  <a:spcPct val="0"/>
                </a:spcAft>
                <a:buClrTx/>
                <a:buSzTx/>
                <a:buFontTx/>
                <a:buNone/>
                <a:tabLst/>
                <a:defRPr/>
              </a:pPr>
              <a:r>
                <a:rPr lang="en-US" sz="900" b="1" dirty="0" smtClean="0">
                  <a:latin typeface="+mj-lt"/>
                  <a:ea typeface="+mj-ea"/>
                  <a:cs typeface="+mj-cs"/>
                </a:rPr>
                <a:t>METEOROLOGICAL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j-lt"/>
                  <a:ea typeface="+mj-ea"/>
                  <a:cs typeface="+mj-cs"/>
                </a:rPr>
                <a:t>SERVICE</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5937</TotalTime>
  <Words>1189</Words>
  <Application>Microsoft Office PowerPoint</Application>
  <PresentationFormat>On-screen Show (4:3)</PresentationFormat>
  <Paragraphs>368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CAP Implementation  in Kenya</vt:lpstr>
      <vt:lpstr>Introduction (1)</vt:lpstr>
      <vt:lpstr>Introduction (2)</vt:lpstr>
      <vt:lpstr>Administrative Areas</vt:lpstr>
      <vt:lpstr>The Scope &amp; Climate</vt:lpstr>
      <vt:lpstr>Early Warning</vt:lpstr>
      <vt:lpstr>NMC &amp; RSMC Early Warning </vt:lpstr>
      <vt:lpstr>Flood Early Warning</vt:lpstr>
      <vt:lpstr>Tsunami &amp; Marine Early Warning</vt:lpstr>
      <vt:lpstr>Food &amp; Agri. Early Warning System</vt:lpstr>
      <vt:lpstr>Health Early Warning System</vt:lpstr>
      <vt:lpstr>Proposed Flow of Info thro’ CAP</vt:lpstr>
      <vt:lpstr>PowerPoint Presentation</vt:lpstr>
      <vt:lpstr>Aspects of Alert Message Structure</vt:lpstr>
      <vt:lpstr>PowerPoint Presentation</vt:lpstr>
      <vt:lpstr>Message Types</vt:lpstr>
      <vt:lpstr>Message  Types(1)</vt:lpstr>
      <vt:lpstr>Message Types (2)</vt:lpstr>
      <vt:lpstr>Message Types (3)</vt:lpstr>
      <vt:lpstr>Message Types (4)</vt:lpstr>
      <vt:lpstr>Severity of the Hazard</vt:lpstr>
      <vt:lpstr>Severity of the Hazard</vt:lpstr>
      <vt:lpstr>Alerts &amp; Warnings  (Generated from River Gauge Levels)</vt:lpstr>
      <vt:lpstr>Disaster Management Org.   15 Media (Radio)   116 Media (RANET Radio)       4 Media (TV )      20 County Meteorologists    47 Mobile Phone Networks      5 Internet-Data Networks      2</vt:lpstr>
      <vt:lpstr>Media Exposure</vt:lpstr>
      <vt:lpstr>Alerts &amp; Warnings thro’ RANET Radio</vt:lpstr>
      <vt:lpstr>Alerts thro’ Mobile Phone Networks</vt:lpstr>
      <vt:lpstr>Publishing CAP Messages</vt:lpstr>
      <vt:lpstr>Way Forward…</vt:lpstr>
      <vt:lpstr>PowerPoint Presentation</vt:lpstr>
      <vt:lpstr>Thank You !</vt:lpstr>
    </vt:vector>
  </TitlesOfParts>
  <Company>PWS-KMD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Implementation  in Kenya</dc:title>
  <dc:creator>Ndichu</dc:creator>
  <cp:lastModifiedBy>MReidsema</cp:lastModifiedBy>
  <cp:revision>439</cp:revision>
  <dcterms:created xsi:type="dcterms:W3CDTF">2013-03-25T06:33:56Z</dcterms:created>
  <dcterms:modified xsi:type="dcterms:W3CDTF">2014-06-19T07:10:13Z</dcterms:modified>
</cp:coreProperties>
</file>