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1" r:id="rId3"/>
    <p:sldId id="284" r:id="rId4"/>
    <p:sldId id="280" r:id="rId5"/>
    <p:sldId id="266" r:id="rId6"/>
    <p:sldId id="273" r:id="rId7"/>
    <p:sldId id="276" r:id="rId8"/>
    <p:sldId id="274" r:id="rId9"/>
    <p:sldId id="275" r:id="rId10"/>
    <p:sldId id="269" r:id="rId11"/>
    <p:sldId id="282" r:id="rId12"/>
    <p:sldId id="283" r:id="rId13"/>
    <p:sldId id="279" r:id="rId14"/>
    <p:sldId id="268" r:id="rId15"/>
    <p:sldId id="281" r:id="rId1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3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3" autoAdjust="0"/>
    <p:restoredTop sz="94576" autoAdjust="0"/>
  </p:normalViewPr>
  <p:slideViewPr>
    <p:cSldViewPr>
      <p:cViewPr varScale="1">
        <p:scale>
          <a:sx n="106" d="100"/>
          <a:sy n="106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sw-K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0840BF4-03EC-4E54-BA03-94415890B430}" type="datetimeFigureOut">
              <a:rPr lang="sw-KE" smtClean="0"/>
              <a:pPr/>
              <a:t>6/20/2014</a:t>
            </a:fld>
            <a:endParaRPr lang="sw-K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sw-K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E55A4EB-40EA-448E-9C9C-03ED9F0B15D7}" type="slidenum">
              <a:rPr lang="sw-KE" smtClean="0"/>
              <a:pPr/>
              <a:t>‹#›</a:t>
            </a:fld>
            <a:endParaRPr lang="sw-KE"/>
          </a:p>
        </p:txBody>
      </p:sp>
    </p:spTree>
    <p:extLst>
      <p:ext uri="{BB962C8B-B14F-4D97-AF65-F5344CB8AC3E}">
        <p14:creationId xmlns:p14="http://schemas.microsoft.com/office/powerpoint/2010/main" val="2472046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sw-K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EBABBBE-FD68-4E71-9253-48B2F5F9FC99}" type="datetimeFigureOut">
              <a:rPr lang="sw-KE" smtClean="0"/>
              <a:pPr/>
              <a:t>6/20/2014</a:t>
            </a:fld>
            <a:endParaRPr lang="sw-K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sw-K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w-K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sw-K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24BAA83-93C8-4FCB-B4AA-99148D535BBE}" type="slidenum">
              <a:rPr lang="sw-KE" smtClean="0"/>
              <a:pPr/>
              <a:t>‹#›</a:t>
            </a:fld>
            <a:endParaRPr lang="sw-KE"/>
          </a:p>
        </p:txBody>
      </p:sp>
    </p:spTree>
    <p:extLst>
      <p:ext uri="{BB962C8B-B14F-4D97-AF65-F5344CB8AC3E}">
        <p14:creationId xmlns:p14="http://schemas.microsoft.com/office/powerpoint/2010/main" val="3850614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0767416215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ore knowledge of data-set is required because of some technical concepts (Backups, Updating Data, Change to </a:t>
            </a:r>
            <a:r>
              <a:rPr lang="en-US" dirty="0" err="1" smtClean="0"/>
              <a:t>swahili</a:t>
            </a:r>
            <a:r>
              <a:rPr lang="en-US" dirty="0" smtClean="0"/>
              <a:t>, Create New maproom with new dataset)</a:t>
            </a:r>
            <a:br>
              <a:rPr lang="en-US" dirty="0" smtClean="0"/>
            </a:br>
            <a:r>
              <a:rPr lang="en-US" dirty="0" smtClean="0"/>
              <a:t>D. Policy of data usage from National to district level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1. observations(Upper Air, AWS, Operational stations)</a:t>
            </a:r>
            <a:br>
              <a:rPr lang="en-US" dirty="0" smtClean="0"/>
            </a:br>
            <a:r>
              <a:rPr lang="en-US" dirty="0" smtClean="0"/>
              <a:t>2. data transmissions(Telephones, Internet, Networking)</a:t>
            </a:r>
            <a:br>
              <a:rPr lang="en-US" dirty="0" smtClean="0"/>
            </a:br>
            <a:r>
              <a:rPr lang="en-US" dirty="0" smtClean="0"/>
              <a:t>3. Processing (Cluster computer, Satellite imaginary, Models comparisons, Data catalogs--&gt; Maproom )</a:t>
            </a:r>
            <a:br>
              <a:rPr lang="en-US" dirty="0" smtClean="0"/>
            </a:br>
            <a:r>
              <a:rPr lang="en-US" dirty="0" smtClean="0"/>
              <a:t>4. Dissemination (TV, Radios, SMS, Website, RSS Feeds, Weather apps, Maproom)</a:t>
            </a:r>
            <a:endParaRPr lang="sw-KE" dirty="0" smtClean="0"/>
          </a:p>
          <a:p>
            <a:endParaRPr lang="sw-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BAA83-93C8-4FCB-B4AA-99148D535BBE}" type="slidenum">
              <a:rPr lang="sw-KE" smtClean="0"/>
              <a:pPr/>
              <a:t>2</a:t>
            </a:fld>
            <a:endParaRPr lang="sw-K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0767416215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ore knowledge of data-set is required because of some technical concepts (Backups, Updating Data, Change to </a:t>
            </a:r>
            <a:r>
              <a:rPr lang="en-US" dirty="0" err="1" smtClean="0"/>
              <a:t>swahili</a:t>
            </a:r>
            <a:r>
              <a:rPr lang="en-US" dirty="0" smtClean="0"/>
              <a:t>, Create New maproom with new dataset)</a:t>
            </a:r>
            <a:br>
              <a:rPr lang="en-US" dirty="0" smtClean="0"/>
            </a:br>
            <a:r>
              <a:rPr lang="en-US" dirty="0" smtClean="0"/>
              <a:t>D. Policy of data usage from National to district level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1. observations(Upper Air, AWS, Operational stations)</a:t>
            </a:r>
            <a:br>
              <a:rPr lang="en-US" dirty="0" smtClean="0"/>
            </a:br>
            <a:r>
              <a:rPr lang="en-US" dirty="0" smtClean="0"/>
              <a:t>2. data transmissions(Telephones, Internet, Networking)</a:t>
            </a:r>
            <a:br>
              <a:rPr lang="en-US" dirty="0" smtClean="0"/>
            </a:br>
            <a:r>
              <a:rPr lang="en-US" dirty="0" smtClean="0"/>
              <a:t>3. Processing (Cluster computer, Satellite imaginary, Models comparisons, Data catalogs--&gt; Maproom )</a:t>
            </a:r>
            <a:br>
              <a:rPr lang="en-US" dirty="0" smtClean="0"/>
            </a:br>
            <a:r>
              <a:rPr lang="en-US" dirty="0" smtClean="0"/>
              <a:t>4. Dissemination (TV, Radios, SMS, Website, RSS Feeds, Weather apps, Maproom)</a:t>
            </a:r>
            <a:endParaRPr lang="sw-KE" dirty="0" smtClean="0"/>
          </a:p>
          <a:p>
            <a:endParaRPr lang="sw-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BAA83-93C8-4FCB-B4AA-99148D535BBE}" type="slidenum">
              <a:rPr lang="sw-KE" smtClean="0"/>
              <a:pPr/>
              <a:t>11</a:t>
            </a:fld>
            <a:endParaRPr lang="sw-K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0767416215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ore knowledge of data-set is required because of some technical concepts (Backups, Updating Data, Change to </a:t>
            </a:r>
            <a:r>
              <a:rPr lang="en-US" dirty="0" err="1" smtClean="0"/>
              <a:t>swahili</a:t>
            </a:r>
            <a:r>
              <a:rPr lang="en-US" dirty="0" smtClean="0"/>
              <a:t>, Create New maproom with new dataset)</a:t>
            </a:r>
            <a:br>
              <a:rPr lang="en-US" dirty="0" smtClean="0"/>
            </a:br>
            <a:r>
              <a:rPr lang="en-US" dirty="0" smtClean="0"/>
              <a:t>D. Policy of data usage from National to district level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1. observations(Upper Air, AWS, Operational stations)</a:t>
            </a:r>
            <a:br>
              <a:rPr lang="en-US" dirty="0" smtClean="0"/>
            </a:br>
            <a:r>
              <a:rPr lang="en-US" dirty="0" smtClean="0"/>
              <a:t>2. data transmissions(Telephones, Internet, Networking)</a:t>
            </a:r>
            <a:br>
              <a:rPr lang="en-US" dirty="0" smtClean="0"/>
            </a:br>
            <a:r>
              <a:rPr lang="en-US" dirty="0" smtClean="0"/>
              <a:t>3. Processing (Cluster computer, Satellite imaginary, Models comparisons, Data catalogs--&gt; Maproom )</a:t>
            </a:r>
            <a:br>
              <a:rPr lang="en-US" dirty="0" smtClean="0"/>
            </a:br>
            <a:r>
              <a:rPr lang="en-US" dirty="0" smtClean="0"/>
              <a:t>4. Dissemination (TV, Radios, SMS, Website, RSS Feeds, Weather apps, Maproom)</a:t>
            </a:r>
            <a:endParaRPr lang="sw-KE" dirty="0" smtClean="0"/>
          </a:p>
          <a:p>
            <a:endParaRPr lang="sw-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BAA83-93C8-4FCB-B4AA-99148D535BBE}" type="slidenum">
              <a:rPr lang="sw-KE" smtClean="0"/>
              <a:pPr/>
              <a:t>12</a:t>
            </a:fld>
            <a:endParaRPr lang="sw-K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0767416215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ore knowledge of data-set is required because of some technical concepts (Backups, Updating Data, Change to </a:t>
            </a:r>
            <a:r>
              <a:rPr lang="en-US" dirty="0" err="1" smtClean="0"/>
              <a:t>swahili</a:t>
            </a:r>
            <a:r>
              <a:rPr lang="en-US" dirty="0" smtClean="0"/>
              <a:t>, Create New maproom with new dataset)</a:t>
            </a:r>
            <a:br>
              <a:rPr lang="en-US" dirty="0" smtClean="0"/>
            </a:br>
            <a:r>
              <a:rPr lang="en-US" dirty="0" smtClean="0"/>
              <a:t>D. Policy of data usage from National to district level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1. observations(Upper Air, AWS, Operational stations)</a:t>
            </a:r>
            <a:br>
              <a:rPr lang="en-US" dirty="0" smtClean="0"/>
            </a:br>
            <a:r>
              <a:rPr lang="en-US" dirty="0" smtClean="0"/>
              <a:t>2. data transmissions(Telephones, Internet, Networking)</a:t>
            </a:r>
            <a:br>
              <a:rPr lang="en-US" dirty="0" smtClean="0"/>
            </a:br>
            <a:r>
              <a:rPr lang="en-US" dirty="0" smtClean="0"/>
              <a:t>3. Processing (Cluster computer, Satellite imaginary, Models comparisons, Data catalogs--&gt; Maproom )</a:t>
            </a:r>
            <a:br>
              <a:rPr lang="en-US" dirty="0" smtClean="0"/>
            </a:br>
            <a:r>
              <a:rPr lang="en-US" dirty="0" smtClean="0"/>
              <a:t>4. Dissemination (TV, Radios, SMS, Website, RSS Feeds, Weather apps, Maproom)</a:t>
            </a:r>
            <a:endParaRPr lang="sw-KE" dirty="0" smtClean="0"/>
          </a:p>
          <a:p>
            <a:endParaRPr lang="sw-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BAA83-93C8-4FCB-B4AA-99148D535BBE}" type="slidenum">
              <a:rPr lang="sw-KE" smtClean="0"/>
              <a:pPr/>
              <a:t>13</a:t>
            </a:fld>
            <a:endParaRPr lang="sw-K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0767416215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ore knowledge of data-set is required because of some technical concepts (Backups, Updating Data, Change to </a:t>
            </a:r>
            <a:r>
              <a:rPr lang="en-US" dirty="0" err="1" smtClean="0"/>
              <a:t>swahili</a:t>
            </a:r>
            <a:r>
              <a:rPr lang="en-US" dirty="0" smtClean="0"/>
              <a:t>, Create New maproom with new dataset)</a:t>
            </a:r>
            <a:br>
              <a:rPr lang="en-US" dirty="0" smtClean="0"/>
            </a:br>
            <a:r>
              <a:rPr lang="en-US" dirty="0" smtClean="0"/>
              <a:t>D. Policy of data usage from National to district level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1. observations(Upper Air, AWS, Operational stations)</a:t>
            </a:r>
            <a:br>
              <a:rPr lang="en-US" dirty="0" smtClean="0"/>
            </a:br>
            <a:r>
              <a:rPr lang="en-US" dirty="0" smtClean="0"/>
              <a:t>2. data transmissions(Telephones, Internet, Networking)</a:t>
            </a:r>
            <a:br>
              <a:rPr lang="en-US" dirty="0" smtClean="0"/>
            </a:br>
            <a:r>
              <a:rPr lang="en-US" dirty="0" smtClean="0"/>
              <a:t>3. Processing (Cluster computer, Satellite imaginary, Models comparisons, Data catalogs--&gt; Maproom )</a:t>
            </a:r>
            <a:br>
              <a:rPr lang="en-US" dirty="0" smtClean="0"/>
            </a:br>
            <a:r>
              <a:rPr lang="en-US" dirty="0" smtClean="0"/>
              <a:t>4. Dissemination (TV, Radios, SMS, Website, RSS Feeds, Weather apps, Maproom)</a:t>
            </a:r>
            <a:endParaRPr lang="sw-KE" dirty="0" smtClean="0"/>
          </a:p>
          <a:p>
            <a:endParaRPr lang="sw-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BAA83-93C8-4FCB-B4AA-99148D535BBE}" type="slidenum">
              <a:rPr lang="sw-KE" smtClean="0"/>
              <a:pPr/>
              <a:t>14</a:t>
            </a:fld>
            <a:endParaRPr lang="sw-K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0767416215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ore knowledge of data-set is required because of some technical concepts (Backups, Updating Data, Change to </a:t>
            </a:r>
            <a:r>
              <a:rPr lang="en-US" dirty="0" err="1" smtClean="0"/>
              <a:t>swahili</a:t>
            </a:r>
            <a:r>
              <a:rPr lang="en-US" dirty="0" smtClean="0"/>
              <a:t>, Create New maproom with new dataset)</a:t>
            </a:r>
            <a:br>
              <a:rPr lang="en-US" dirty="0" smtClean="0"/>
            </a:br>
            <a:r>
              <a:rPr lang="en-US" dirty="0" smtClean="0"/>
              <a:t>D. Policy of data usage from National to district level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1. observations(Upper Air, AWS, Operational stations)</a:t>
            </a:r>
            <a:br>
              <a:rPr lang="en-US" dirty="0" smtClean="0"/>
            </a:br>
            <a:r>
              <a:rPr lang="en-US" dirty="0" smtClean="0"/>
              <a:t>2. data transmissions(Telephones, Internet, Networking)</a:t>
            </a:r>
            <a:br>
              <a:rPr lang="en-US" dirty="0" smtClean="0"/>
            </a:br>
            <a:r>
              <a:rPr lang="en-US" dirty="0" smtClean="0"/>
              <a:t>3. Processing (Cluster computer, Satellite imaginary, Models comparisons, Data catalogs--&gt; Maproom )</a:t>
            </a:r>
            <a:br>
              <a:rPr lang="en-US" dirty="0" smtClean="0"/>
            </a:br>
            <a:r>
              <a:rPr lang="en-US" dirty="0" smtClean="0"/>
              <a:t>4. Dissemination (TV, Radios, SMS, Website, RSS Feeds, Weather apps, Maproom)</a:t>
            </a:r>
            <a:endParaRPr lang="sw-KE" dirty="0" smtClean="0"/>
          </a:p>
          <a:p>
            <a:endParaRPr lang="sw-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BAA83-93C8-4FCB-B4AA-99148D535BBE}" type="slidenum">
              <a:rPr lang="sw-KE" smtClean="0"/>
              <a:pPr/>
              <a:t>15</a:t>
            </a:fld>
            <a:endParaRPr lang="sw-K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0767416215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ore knowledge of data-set is required because of some technical concepts (Backups, Updating Data, Change to </a:t>
            </a:r>
            <a:r>
              <a:rPr lang="en-US" dirty="0" err="1" smtClean="0"/>
              <a:t>swahili</a:t>
            </a:r>
            <a:r>
              <a:rPr lang="en-US" dirty="0" smtClean="0"/>
              <a:t>, Create New maproom with new dataset)</a:t>
            </a:r>
            <a:br>
              <a:rPr lang="en-US" dirty="0" smtClean="0"/>
            </a:br>
            <a:r>
              <a:rPr lang="en-US" dirty="0" smtClean="0"/>
              <a:t>D. Policy of data usage from National to district level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1. observations(Upper Air, AWS, Operational stations)</a:t>
            </a:r>
            <a:br>
              <a:rPr lang="en-US" dirty="0" smtClean="0"/>
            </a:br>
            <a:r>
              <a:rPr lang="en-US" dirty="0" smtClean="0"/>
              <a:t>2. data transmissions(Telephones, Internet, Networking)</a:t>
            </a:r>
            <a:br>
              <a:rPr lang="en-US" dirty="0" smtClean="0"/>
            </a:br>
            <a:r>
              <a:rPr lang="en-US" dirty="0" smtClean="0"/>
              <a:t>3. Processing (Cluster computer, Satellite imaginary, Models comparisons, Data catalogs--&gt; Maproom )</a:t>
            </a:r>
            <a:br>
              <a:rPr lang="en-US" dirty="0" smtClean="0"/>
            </a:br>
            <a:r>
              <a:rPr lang="en-US" dirty="0" smtClean="0"/>
              <a:t>4. Dissemination (TV, Radios, SMS, Website, RSS Feeds, Weather apps, Maproom)</a:t>
            </a:r>
            <a:endParaRPr lang="sw-KE" dirty="0" smtClean="0"/>
          </a:p>
          <a:p>
            <a:endParaRPr lang="sw-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BAA83-93C8-4FCB-B4AA-99148D535BBE}" type="slidenum">
              <a:rPr lang="sw-KE" smtClean="0"/>
              <a:pPr/>
              <a:t>3</a:t>
            </a:fld>
            <a:endParaRPr lang="sw-K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This concept enhances alerting capability in two critical ways: 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	1 – increases the reliability that a citizen will receive an alert via at least one path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	2 – increases likelihood that citizen seriously considers the alert because alert information available for verification/corroboration via multiple media paths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49831" fontAlgn="base">
              <a:spcBef>
                <a:spcPct val="0"/>
              </a:spcBef>
              <a:spcAft>
                <a:spcPct val="0"/>
              </a:spcAft>
            </a:pPr>
            <a:fld id="{121E3CD6-CE2E-4413-84CA-FAF22080232A}" type="slidenum"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pPr defTabSz="949831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0767416215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ore knowledge of data-set is required because of some technical concepts (Backups, Updating Data, Change to </a:t>
            </a:r>
            <a:r>
              <a:rPr lang="en-US" dirty="0" err="1" smtClean="0"/>
              <a:t>swahili</a:t>
            </a:r>
            <a:r>
              <a:rPr lang="en-US" dirty="0" smtClean="0"/>
              <a:t>, Create New maproom with new dataset)</a:t>
            </a:r>
            <a:br>
              <a:rPr lang="en-US" dirty="0" smtClean="0"/>
            </a:br>
            <a:r>
              <a:rPr lang="en-US" dirty="0" smtClean="0"/>
              <a:t>D. Policy of data usage from National to district level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1. observations(Upper Air, AWS, Operational stations)</a:t>
            </a:r>
            <a:br>
              <a:rPr lang="en-US" dirty="0" smtClean="0"/>
            </a:br>
            <a:r>
              <a:rPr lang="en-US" dirty="0" smtClean="0"/>
              <a:t>2. data transmissions(Telephones, Internet, Networking)</a:t>
            </a:r>
            <a:br>
              <a:rPr lang="en-US" dirty="0" smtClean="0"/>
            </a:br>
            <a:r>
              <a:rPr lang="en-US" dirty="0" smtClean="0"/>
              <a:t>3. Processing (Cluster computer, Satellite imaginary, Models comparisons, Data catalogs--&gt; Maproom )</a:t>
            </a:r>
            <a:br>
              <a:rPr lang="en-US" dirty="0" smtClean="0"/>
            </a:br>
            <a:r>
              <a:rPr lang="en-US" dirty="0" smtClean="0"/>
              <a:t>4. Dissemination (TV, Radios, SMS, Website, RSS Feeds, Weather apps, Maproom)</a:t>
            </a:r>
            <a:endParaRPr lang="sw-KE" dirty="0" smtClean="0"/>
          </a:p>
          <a:p>
            <a:endParaRPr lang="sw-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BAA83-93C8-4FCB-B4AA-99148D535BBE}" type="slidenum">
              <a:rPr lang="sw-KE" smtClean="0"/>
              <a:pPr/>
              <a:t>5</a:t>
            </a:fld>
            <a:endParaRPr lang="sw-K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0767416215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ore knowledge of data-set is required because of some technical concepts (Backups, Updating Data, Change to </a:t>
            </a:r>
            <a:r>
              <a:rPr lang="en-US" dirty="0" err="1" smtClean="0"/>
              <a:t>swahili</a:t>
            </a:r>
            <a:r>
              <a:rPr lang="en-US" dirty="0" smtClean="0"/>
              <a:t>, Create New maproom with new dataset)</a:t>
            </a:r>
            <a:br>
              <a:rPr lang="en-US" dirty="0" smtClean="0"/>
            </a:br>
            <a:r>
              <a:rPr lang="en-US" dirty="0" smtClean="0"/>
              <a:t>D. Policy of data usage from National to district level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1. observations(Upper Air, AWS, Operational stations)</a:t>
            </a:r>
            <a:br>
              <a:rPr lang="en-US" dirty="0" smtClean="0"/>
            </a:br>
            <a:r>
              <a:rPr lang="en-US" dirty="0" smtClean="0"/>
              <a:t>2. data transmissions(Telephones, Internet, Networking)</a:t>
            </a:r>
            <a:br>
              <a:rPr lang="en-US" dirty="0" smtClean="0"/>
            </a:br>
            <a:r>
              <a:rPr lang="en-US" dirty="0" smtClean="0"/>
              <a:t>3. Processing (Cluster computer, Satellite imaginary, Models comparisons, Data catalogs--&gt; Maproom )</a:t>
            </a:r>
            <a:br>
              <a:rPr lang="en-US" dirty="0" smtClean="0"/>
            </a:br>
            <a:r>
              <a:rPr lang="en-US" dirty="0" smtClean="0"/>
              <a:t>4. Dissemination (TV, Radios, SMS, Website, RSS Feeds, Weather apps, Maproom)</a:t>
            </a:r>
            <a:endParaRPr lang="sw-KE" dirty="0" smtClean="0"/>
          </a:p>
          <a:p>
            <a:endParaRPr lang="sw-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BAA83-93C8-4FCB-B4AA-99148D535BBE}" type="slidenum">
              <a:rPr lang="sw-KE" smtClean="0"/>
              <a:pPr/>
              <a:t>6</a:t>
            </a:fld>
            <a:endParaRPr lang="sw-K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0767416215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ore knowledge of data-set is required because of some technical concepts (Backups, Updating Data, Change to </a:t>
            </a:r>
            <a:r>
              <a:rPr lang="en-US" dirty="0" err="1" smtClean="0"/>
              <a:t>swahili</a:t>
            </a:r>
            <a:r>
              <a:rPr lang="en-US" dirty="0" smtClean="0"/>
              <a:t>, Create New maproom with new dataset)</a:t>
            </a:r>
            <a:br>
              <a:rPr lang="en-US" dirty="0" smtClean="0"/>
            </a:br>
            <a:r>
              <a:rPr lang="en-US" dirty="0" smtClean="0"/>
              <a:t>D. Policy of data usage from National to district level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1. observations(Upper Air, AWS, Operational stations)</a:t>
            </a:r>
            <a:br>
              <a:rPr lang="en-US" dirty="0" smtClean="0"/>
            </a:br>
            <a:r>
              <a:rPr lang="en-US" dirty="0" smtClean="0"/>
              <a:t>2. data transmissions(Telephones, Internet, Networking)</a:t>
            </a:r>
            <a:br>
              <a:rPr lang="en-US" dirty="0" smtClean="0"/>
            </a:br>
            <a:r>
              <a:rPr lang="en-US" dirty="0" smtClean="0"/>
              <a:t>3. Processing (Cluster computer, Satellite imaginary, Models comparisons, Data catalogs--&gt; Maproom )</a:t>
            </a:r>
            <a:br>
              <a:rPr lang="en-US" dirty="0" smtClean="0"/>
            </a:br>
            <a:r>
              <a:rPr lang="en-US" dirty="0" smtClean="0"/>
              <a:t>4. Dissemination (TV, Radios, SMS, Website, RSS Feeds, Weather apps, Maproom)</a:t>
            </a:r>
            <a:endParaRPr lang="sw-KE" dirty="0" smtClean="0"/>
          </a:p>
          <a:p>
            <a:endParaRPr lang="sw-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BAA83-93C8-4FCB-B4AA-99148D535BBE}" type="slidenum">
              <a:rPr lang="sw-KE" smtClean="0"/>
              <a:pPr/>
              <a:t>7</a:t>
            </a:fld>
            <a:endParaRPr lang="sw-K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0767416215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ore knowledge of data-set is required because of some technical concepts (Backups, Updating Data, Change to </a:t>
            </a:r>
            <a:r>
              <a:rPr lang="en-US" dirty="0" err="1" smtClean="0"/>
              <a:t>swahili</a:t>
            </a:r>
            <a:r>
              <a:rPr lang="en-US" dirty="0" smtClean="0"/>
              <a:t>, Create New maproom with new dataset)</a:t>
            </a:r>
            <a:br>
              <a:rPr lang="en-US" dirty="0" smtClean="0"/>
            </a:br>
            <a:r>
              <a:rPr lang="en-US" dirty="0" smtClean="0"/>
              <a:t>D. Policy of data usage from National to district level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1. observations(Upper Air, AWS, Operational stations)</a:t>
            </a:r>
            <a:br>
              <a:rPr lang="en-US" dirty="0" smtClean="0"/>
            </a:br>
            <a:r>
              <a:rPr lang="en-US" dirty="0" smtClean="0"/>
              <a:t>2. data transmissions(Telephones, Internet, Networking)</a:t>
            </a:r>
            <a:br>
              <a:rPr lang="en-US" dirty="0" smtClean="0"/>
            </a:br>
            <a:r>
              <a:rPr lang="en-US" dirty="0" smtClean="0"/>
              <a:t>3. Processing (Cluster computer, Satellite imaginary, Models comparisons, Data catalogs--&gt; Maproom )</a:t>
            </a:r>
            <a:br>
              <a:rPr lang="en-US" dirty="0" smtClean="0"/>
            </a:br>
            <a:r>
              <a:rPr lang="en-US" dirty="0" smtClean="0"/>
              <a:t>4. Dissemination (TV, Radios, SMS, Website, RSS Feeds, Weather apps, Maproom)</a:t>
            </a:r>
            <a:endParaRPr lang="sw-KE" dirty="0" smtClean="0"/>
          </a:p>
          <a:p>
            <a:endParaRPr lang="sw-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BAA83-93C8-4FCB-B4AA-99148D535BBE}" type="slidenum">
              <a:rPr lang="sw-KE" smtClean="0"/>
              <a:pPr/>
              <a:t>8</a:t>
            </a:fld>
            <a:endParaRPr lang="sw-K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0767416215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ore knowledge of data-set is required because of some technical concepts (Backups, Updating Data, Change to </a:t>
            </a:r>
            <a:r>
              <a:rPr lang="en-US" dirty="0" err="1" smtClean="0"/>
              <a:t>swahili</a:t>
            </a:r>
            <a:r>
              <a:rPr lang="en-US" dirty="0" smtClean="0"/>
              <a:t>, Create New maproom with new dataset)</a:t>
            </a:r>
            <a:br>
              <a:rPr lang="en-US" dirty="0" smtClean="0"/>
            </a:br>
            <a:r>
              <a:rPr lang="en-US" dirty="0" smtClean="0"/>
              <a:t>D. Policy of data usage from National to district level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1. observations(Upper Air, AWS, Operational stations)</a:t>
            </a:r>
            <a:br>
              <a:rPr lang="en-US" dirty="0" smtClean="0"/>
            </a:br>
            <a:r>
              <a:rPr lang="en-US" dirty="0" smtClean="0"/>
              <a:t>2. data transmissions(Telephones, Internet, Networking)</a:t>
            </a:r>
            <a:br>
              <a:rPr lang="en-US" dirty="0" smtClean="0"/>
            </a:br>
            <a:r>
              <a:rPr lang="en-US" dirty="0" smtClean="0"/>
              <a:t>3. Processing (Cluster computer, Satellite imaginary, Models comparisons, Data catalogs--&gt; Maproom )</a:t>
            </a:r>
            <a:br>
              <a:rPr lang="en-US" dirty="0" smtClean="0"/>
            </a:br>
            <a:r>
              <a:rPr lang="en-US" dirty="0" smtClean="0"/>
              <a:t>4. Dissemination (TV, Radios, SMS, Website, RSS Feeds, Weather apps, Maproom)</a:t>
            </a:r>
            <a:endParaRPr lang="sw-KE" dirty="0" smtClean="0"/>
          </a:p>
          <a:p>
            <a:endParaRPr lang="sw-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BAA83-93C8-4FCB-B4AA-99148D535BBE}" type="slidenum">
              <a:rPr lang="sw-KE" smtClean="0"/>
              <a:pPr/>
              <a:t>9</a:t>
            </a:fld>
            <a:endParaRPr lang="sw-K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0767416215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ore knowledge of data-set is required because of some technical concepts (Backups, Updating Data, Change to </a:t>
            </a:r>
            <a:r>
              <a:rPr lang="en-US" dirty="0" err="1" smtClean="0"/>
              <a:t>swahili</a:t>
            </a:r>
            <a:r>
              <a:rPr lang="en-US" dirty="0" smtClean="0"/>
              <a:t>, Create New maproom with new dataset)</a:t>
            </a:r>
            <a:br>
              <a:rPr lang="en-US" dirty="0" smtClean="0"/>
            </a:br>
            <a:r>
              <a:rPr lang="en-US" dirty="0" smtClean="0"/>
              <a:t>D. Policy of data usage from National to district level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1. observations(Upper Air, AWS, Operational stations)</a:t>
            </a:r>
            <a:br>
              <a:rPr lang="en-US" dirty="0" smtClean="0"/>
            </a:br>
            <a:r>
              <a:rPr lang="en-US" dirty="0" smtClean="0"/>
              <a:t>2. data transmissions(Telephones, Internet, Networking)</a:t>
            </a:r>
            <a:br>
              <a:rPr lang="en-US" dirty="0" smtClean="0"/>
            </a:br>
            <a:r>
              <a:rPr lang="en-US" dirty="0" smtClean="0"/>
              <a:t>3. Processing (Cluster computer, Satellite imaginary, Models comparisons, Data catalogs--&gt; Maproom )</a:t>
            </a:r>
            <a:br>
              <a:rPr lang="en-US" dirty="0" smtClean="0"/>
            </a:br>
            <a:r>
              <a:rPr lang="en-US" dirty="0" smtClean="0"/>
              <a:t>4. Dissemination (TV, Radios, SMS, Website, RSS Feeds, Weather apps, Maproom)</a:t>
            </a:r>
            <a:endParaRPr lang="sw-KE" dirty="0" smtClean="0"/>
          </a:p>
          <a:p>
            <a:endParaRPr lang="sw-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BAA83-93C8-4FCB-B4AA-99148D535BBE}" type="slidenum">
              <a:rPr lang="sw-KE" smtClean="0"/>
              <a:pPr/>
              <a:t>10</a:t>
            </a:fld>
            <a:endParaRPr lang="sw-K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0E301-68E3-4D7B-8176-3510F94E1CBE}" type="datetimeFigureOut">
              <a:rPr lang="en-GB" smtClean="0"/>
              <a:pPr/>
              <a:t>20/06/2014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90BA8-0EEE-4CF5-9B7D-30B8D12CD3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431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0E301-68E3-4D7B-8176-3510F94E1CBE}" type="datetimeFigureOut">
              <a:rPr lang="en-GB" smtClean="0"/>
              <a:pPr/>
              <a:t>20/06/2014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90BA8-0EEE-4CF5-9B7D-30B8D12CD3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751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0E301-68E3-4D7B-8176-3510F94E1CBE}" type="datetimeFigureOut">
              <a:rPr lang="en-GB" smtClean="0"/>
              <a:pPr/>
              <a:t>20/06/2014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90BA8-0EEE-4CF5-9B7D-30B8D12CD3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007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0E301-68E3-4D7B-8176-3510F94E1CBE}" type="datetimeFigureOut">
              <a:rPr lang="en-GB" smtClean="0"/>
              <a:pPr/>
              <a:t>20/06/2014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90BA8-0EEE-4CF5-9B7D-30B8D12CD3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211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0E301-68E3-4D7B-8176-3510F94E1CBE}" type="datetimeFigureOut">
              <a:rPr lang="en-GB" smtClean="0"/>
              <a:pPr/>
              <a:t>20/06/2014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90BA8-0EEE-4CF5-9B7D-30B8D12CD3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218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0E301-68E3-4D7B-8176-3510F94E1CBE}" type="datetimeFigureOut">
              <a:rPr lang="en-GB" smtClean="0"/>
              <a:pPr/>
              <a:t>20/06/2014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90BA8-0EEE-4CF5-9B7D-30B8D12CD3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222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0E301-68E3-4D7B-8176-3510F94E1CBE}" type="datetimeFigureOut">
              <a:rPr lang="en-GB" smtClean="0"/>
              <a:pPr/>
              <a:t>20/06/2014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90BA8-0EEE-4CF5-9B7D-30B8D12CD3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646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0E301-68E3-4D7B-8176-3510F94E1CBE}" type="datetimeFigureOut">
              <a:rPr lang="en-GB" smtClean="0"/>
              <a:pPr/>
              <a:t>20/06/2014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90BA8-0EEE-4CF5-9B7D-30B8D12CD3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930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0E301-68E3-4D7B-8176-3510F94E1CBE}" type="datetimeFigureOut">
              <a:rPr lang="en-GB" smtClean="0"/>
              <a:pPr/>
              <a:t>20/06/2014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90BA8-0EEE-4CF5-9B7D-30B8D12CD3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254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0E301-68E3-4D7B-8176-3510F94E1CBE}" type="datetimeFigureOut">
              <a:rPr lang="en-GB" smtClean="0"/>
              <a:pPr/>
              <a:t>20/06/2014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90BA8-0EEE-4CF5-9B7D-30B8D12CD3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409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0E301-68E3-4D7B-8176-3510F94E1CBE}" type="datetimeFigureOut">
              <a:rPr lang="en-GB" smtClean="0"/>
              <a:pPr/>
              <a:t>20/06/2014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90BA8-0EEE-4CF5-9B7D-30B8D12CD3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467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0E301-68E3-4D7B-8176-3510F94E1CBE}" type="datetimeFigureOut">
              <a:rPr lang="en-GB" smtClean="0"/>
              <a:pPr/>
              <a:t>20/06/2014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90BA8-0EEE-4CF5-9B7D-30B8D12CD3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579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alerts.meteo.go.tz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alerts.meteo.go.tz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pws.gmail@gmail.comt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857496"/>
            <a:ext cx="9144000" cy="1470025"/>
          </a:xfrm>
        </p:spPr>
        <p:txBody>
          <a:bodyPr>
            <a:normAutofit/>
          </a:bodyPr>
          <a:lstStyle/>
          <a:p>
            <a:r>
              <a:rPr lang="en-GB" sz="2000" b="1" dirty="0" smtClean="0"/>
              <a:t/>
            </a:r>
            <a:br>
              <a:rPr lang="en-GB" sz="2000" b="1" dirty="0" smtClean="0"/>
            </a:br>
            <a:endParaRPr lang="en-GB" sz="2000" b="1" dirty="0"/>
          </a:p>
        </p:txBody>
      </p:sp>
      <p:pic>
        <p:nvPicPr>
          <p:cNvPr id="4" name="Picture 19" descr="meteo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99" y="33350"/>
            <a:ext cx="983613" cy="98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0" descr="nation_embl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6" y="33350"/>
            <a:ext cx="1038196" cy="103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214414" y="0"/>
            <a:ext cx="621510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TANZANIA METEOROLOGICAL AGENCY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42844" y="1857364"/>
            <a:ext cx="9001156" cy="3500462"/>
          </a:xfrm>
        </p:spPr>
        <p:txBody>
          <a:bodyPr>
            <a:normAutofit fontScale="92500" lnSpcReduction="20000"/>
          </a:bodyPr>
          <a:lstStyle/>
          <a:p>
            <a:endParaRPr lang="en-US" sz="2400" b="1" dirty="0" smtClean="0"/>
          </a:p>
          <a:p>
            <a:endParaRPr lang="en-US" sz="2800" dirty="0" smtClean="0"/>
          </a:p>
          <a:p>
            <a:r>
              <a:rPr lang="en-US" sz="2800" dirty="0" smtClean="0"/>
              <a:t>CAP in TZ: Success and Challenges</a:t>
            </a:r>
          </a:p>
          <a:p>
            <a:endParaRPr lang="sw-KE" sz="2800" dirty="0" smtClean="0"/>
          </a:p>
          <a:p>
            <a:r>
              <a:rPr lang="sw-KE" sz="1900" b="1" dirty="0" smtClean="0">
                <a:solidFill>
                  <a:srgbClr val="FF0000"/>
                </a:solidFill>
              </a:rPr>
              <a:t>Common Alerting Protocol (Cap) Implementation Workshop  Negombo, Sri Lanka, 17-18 June 2014</a:t>
            </a:r>
            <a:r>
              <a:rPr lang="en-US" sz="2400" dirty="0" smtClean="0"/>
              <a:t> </a:t>
            </a:r>
            <a:endParaRPr lang="sw-KE" sz="2400" dirty="0" smtClean="0"/>
          </a:p>
          <a:p>
            <a:endParaRPr lang="en-US" sz="2400" b="1" dirty="0" smtClean="0">
              <a:latin typeface="Albertus Medium" pitchFamily="34" charset="0"/>
              <a:cs typeface="Aharoni" pitchFamily="2" charset="-79"/>
            </a:endParaRPr>
          </a:p>
          <a:p>
            <a:endParaRPr lang="en-US" sz="2400" b="1" dirty="0" smtClean="0">
              <a:latin typeface="Albertus Medium" pitchFamily="34" charset="0"/>
              <a:cs typeface="Aharoni" pitchFamily="2" charset="-79"/>
            </a:endParaRPr>
          </a:p>
          <a:p>
            <a:r>
              <a:rPr lang="en-US" sz="1400" b="1" dirty="0" smtClean="0">
                <a:latin typeface="Albertus Medium" pitchFamily="34" charset="0"/>
                <a:cs typeface="Aharoni" pitchFamily="2" charset="-79"/>
              </a:rPr>
              <a:t>By</a:t>
            </a:r>
          </a:p>
          <a:p>
            <a:r>
              <a:rPr lang="en-US" sz="1400" b="1" dirty="0" smtClean="0">
                <a:latin typeface="Albertus Medium" pitchFamily="34" charset="0"/>
                <a:cs typeface="Aharoni" pitchFamily="2" charset="-79"/>
              </a:rPr>
              <a:t>Victor J. Massam</a:t>
            </a:r>
          </a:p>
          <a:p>
            <a:r>
              <a:rPr lang="en-US" sz="1400" b="1" u="sng" dirty="0" smtClean="0">
                <a:solidFill>
                  <a:srgbClr val="0070C0"/>
                </a:solidFill>
                <a:latin typeface="+mj-lt"/>
                <a:cs typeface="Aharoni" pitchFamily="2" charset="-79"/>
              </a:rPr>
              <a:t>Victor.massam@meteo.go.tz</a:t>
            </a:r>
          </a:p>
          <a:p>
            <a:endParaRPr lang="sw-KE" sz="24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801" y="1000108"/>
            <a:ext cx="1800199" cy="623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131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857496"/>
            <a:ext cx="9144000" cy="1470025"/>
          </a:xfrm>
        </p:spPr>
        <p:txBody>
          <a:bodyPr>
            <a:normAutofit/>
          </a:bodyPr>
          <a:lstStyle/>
          <a:p>
            <a:r>
              <a:rPr lang="en-GB" sz="2000" b="1" dirty="0" smtClean="0"/>
              <a:t/>
            </a:r>
            <a:br>
              <a:rPr lang="en-GB" sz="2000" b="1" dirty="0" smtClean="0"/>
            </a:br>
            <a:endParaRPr lang="en-GB" sz="2000" b="1" dirty="0"/>
          </a:p>
        </p:txBody>
      </p:sp>
      <p:pic>
        <p:nvPicPr>
          <p:cNvPr id="4" name="Picture 19" descr="meteo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54" y="0"/>
            <a:ext cx="1071546" cy="107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0" descr="nation_emble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6" y="33350"/>
            <a:ext cx="1111740" cy="96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142976" y="1"/>
            <a:ext cx="6786610" cy="107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  <a:defRPr/>
            </a:pPr>
            <a:endParaRPr lang="en-US" sz="4400" dirty="0" smtClean="0"/>
          </a:p>
          <a:p>
            <a:pPr algn="ctr">
              <a:spcBef>
                <a:spcPct val="0"/>
              </a:spcBef>
              <a:defRPr/>
            </a:pPr>
            <a:r>
              <a:rPr lang="en-US" sz="4400" dirty="0" smtClean="0"/>
              <a:t>Success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100010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54037"/>
            <a:ext cx="1800199" cy="623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14282" y="1714488"/>
            <a:ext cx="8929718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en-GB" sz="2000" dirty="0" smtClean="0"/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  System testing exercise has been conducted for a period of 3 months</a:t>
            </a:r>
          </a:p>
          <a:p>
            <a:endParaRPr lang="en-GB" sz="2000" dirty="0" smtClean="0"/>
          </a:p>
          <a:p>
            <a:endParaRPr lang="en-GB" sz="2000" dirty="0" smtClean="0"/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Internal training on how to edit warning templates and publishing has being conducted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Up to now 4 Actual warnings has been published “Information was expected proved successfully” 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62131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857496"/>
            <a:ext cx="9144000" cy="1470025"/>
          </a:xfrm>
        </p:spPr>
        <p:txBody>
          <a:bodyPr>
            <a:normAutofit/>
          </a:bodyPr>
          <a:lstStyle/>
          <a:p>
            <a:r>
              <a:rPr lang="en-GB" sz="2000" b="1" dirty="0" smtClean="0"/>
              <a:t/>
            </a:r>
            <a:br>
              <a:rPr lang="en-GB" sz="2000" b="1" dirty="0" smtClean="0"/>
            </a:br>
            <a:endParaRPr lang="en-GB" sz="2000" b="1" dirty="0"/>
          </a:p>
        </p:txBody>
      </p:sp>
      <p:pic>
        <p:nvPicPr>
          <p:cNvPr id="4" name="Picture 19" descr="meteo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206" y="0"/>
            <a:ext cx="785794" cy="78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0" descr="nation_emble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33350"/>
            <a:ext cx="857256" cy="74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214414" y="142851"/>
            <a:ext cx="6715172" cy="10715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algn="ctr">
              <a:spcBef>
                <a:spcPct val="0"/>
              </a:spcBef>
              <a:defRPr/>
            </a:pPr>
            <a:endParaRPr lang="en-GB" sz="3100" dirty="0" smtClean="0"/>
          </a:p>
          <a:p>
            <a:pPr algn="ctr">
              <a:spcBef>
                <a:spcPct val="0"/>
              </a:spcBef>
              <a:defRPr/>
            </a:pPr>
            <a:endParaRPr lang="en-GB" sz="3100" dirty="0" smtClean="0"/>
          </a:p>
          <a:p>
            <a:pPr algn="ctr">
              <a:spcBef>
                <a:spcPct val="0"/>
              </a:spcBef>
              <a:defRPr/>
            </a:pPr>
            <a:r>
              <a:rPr lang="en-GB" sz="3100" b="1" dirty="0" smtClean="0"/>
              <a:t>IMPLANTATION STATUS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4400" dirty="0" smtClean="0"/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100010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34" y="214290"/>
            <a:ext cx="728661" cy="623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00034" y="1071546"/>
          <a:ext cx="8167702" cy="5359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00066"/>
                <a:gridCol w="5976684"/>
                <a:gridCol w="169095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S/N</a:t>
                      </a:r>
                      <a:endParaRPr lang="sw-K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sw-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STATUS</a:t>
                      </a:r>
                      <a:endParaRPr lang="sw-K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sw-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Installation</a:t>
                      </a:r>
                      <a:r>
                        <a:rPr lang="en-US" baseline="0" dirty="0" smtClean="0"/>
                        <a:t> and Customization</a:t>
                      </a:r>
                      <a:endParaRPr lang="sw-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Completed</a:t>
                      </a:r>
                      <a:endParaRPr lang="sw-KE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sw-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Purchase and Install HTTPS certificate</a:t>
                      </a:r>
                      <a:endParaRPr lang="sw-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Completed</a:t>
                      </a:r>
                      <a:endParaRPr lang="sw-KE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sw-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Make available to Users(Accessibility)</a:t>
                      </a:r>
                      <a:endParaRPr lang="sw-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Completed</a:t>
                      </a:r>
                      <a:endParaRPr lang="sw-KE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sw-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Enable World</a:t>
                      </a:r>
                      <a:r>
                        <a:rPr lang="en-US" baseline="0" dirty="0" smtClean="0"/>
                        <a:t> Wide CAP editing </a:t>
                      </a:r>
                      <a:endParaRPr lang="sw-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Completed</a:t>
                      </a:r>
                      <a:endParaRPr lang="sw-KE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sw-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Registrations</a:t>
                      </a:r>
                      <a:r>
                        <a:rPr lang="en-US" baseline="0" dirty="0" smtClean="0"/>
                        <a:t>: Alerting Authority</a:t>
                      </a:r>
                      <a:endParaRPr lang="sw-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Completed</a:t>
                      </a:r>
                      <a:endParaRPr lang="sw-KE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sw-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Internal User Training (CAP Editor)  in CAP Jump workshops</a:t>
                      </a:r>
                      <a:endParaRPr lang="sw-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Completed</a:t>
                      </a:r>
                      <a:endParaRPr lang="sw-KE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sw-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Summarize CAP message to suit standard GSM messages and enable reach to users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 </a:t>
                      </a:r>
                      <a:endParaRPr lang="sw-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On</a:t>
                      </a:r>
                      <a:r>
                        <a:rPr lang="en-US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Progress</a:t>
                      </a:r>
                      <a:endParaRPr lang="sw-KE" b="1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sw-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Customize Swahili Version</a:t>
                      </a:r>
                      <a:endParaRPr lang="sw-K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On</a:t>
                      </a:r>
                      <a:r>
                        <a:rPr lang="en-US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Progress</a:t>
                      </a:r>
                      <a:endParaRPr lang="sw-KE" b="1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sw-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Receive feedback from users(Trough</a:t>
                      </a:r>
                      <a:r>
                        <a:rPr lang="en-US" baseline="0" dirty="0" smtClean="0"/>
                        <a:t> Magazines, Social network sites, and E-mails)</a:t>
                      </a:r>
                      <a:endParaRPr lang="sw-K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Continuously</a:t>
                      </a:r>
                      <a:endParaRPr lang="sw-KE" b="1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w-KE" b="1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sw-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Include multimedia effect on CAP message</a:t>
                      </a:r>
                      <a:endParaRPr lang="sw-K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Continuously</a:t>
                      </a:r>
                      <a:endParaRPr lang="sw-KE" b="1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sw-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System Maintenances</a:t>
                      </a:r>
                      <a:endParaRPr lang="sw-K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On</a:t>
                      </a:r>
                      <a:r>
                        <a:rPr lang="en-US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Progress</a:t>
                      </a:r>
                      <a:endParaRPr lang="sw-KE" b="1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12</a:t>
                      </a:r>
                      <a:endParaRPr lang="sw-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Observe bellow</a:t>
                      </a:r>
                      <a:r>
                        <a:rPr lang="en-US" baseline="0" dirty="0" smtClean="0"/>
                        <a:t> challenges</a:t>
                      </a:r>
                      <a:endParaRPr lang="sw-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Not Completed</a:t>
                      </a:r>
                      <a:endParaRPr lang="sw-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131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857496"/>
            <a:ext cx="9144000" cy="1470025"/>
          </a:xfrm>
        </p:spPr>
        <p:txBody>
          <a:bodyPr>
            <a:normAutofit/>
          </a:bodyPr>
          <a:lstStyle/>
          <a:p>
            <a:r>
              <a:rPr lang="en-GB" sz="2000" b="1" dirty="0" smtClean="0"/>
              <a:t/>
            </a:r>
            <a:br>
              <a:rPr lang="en-GB" sz="2000" b="1" dirty="0" smtClean="0"/>
            </a:br>
            <a:endParaRPr lang="en-GB" sz="2000" b="1" dirty="0"/>
          </a:p>
        </p:txBody>
      </p:sp>
      <p:pic>
        <p:nvPicPr>
          <p:cNvPr id="4" name="Picture 19" descr="meteo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206" y="0"/>
            <a:ext cx="785794" cy="78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0" descr="nation_emble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33350"/>
            <a:ext cx="857256" cy="74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214414" y="142851"/>
            <a:ext cx="6715172" cy="10715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algn="ctr">
              <a:spcBef>
                <a:spcPct val="0"/>
              </a:spcBef>
              <a:defRPr/>
            </a:pPr>
            <a:endParaRPr lang="en-US" sz="4400" dirty="0" smtClean="0"/>
          </a:p>
          <a:p>
            <a:pPr algn="ctr">
              <a:spcBef>
                <a:spcPct val="0"/>
              </a:spcBef>
              <a:defRPr/>
            </a:pPr>
            <a:r>
              <a:rPr lang="en-GB" sz="5800" dirty="0" smtClean="0"/>
              <a:t>Challenges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4400" dirty="0" smtClean="0"/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100010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22" y="285728"/>
            <a:ext cx="1800199" cy="623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14282" y="857233"/>
            <a:ext cx="892971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Frequency Power cuts (Sometimes system is offline)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Web knowledge is need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CSS some browsers can not open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Google polygons to appear on users view, It appears only coordinates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Plotting multiple location on Google image (How can shed multiple points)</a:t>
            </a:r>
          </a:p>
          <a:p>
            <a:endParaRPr lang="en-GB" dirty="0" smtClean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/>
          <a:srcRect l="3714" t="6099" r="57338" b="9058"/>
          <a:stretch>
            <a:fillRect/>
          </a:stretch>
        </p:blipFill>
        <p:spPr bwMode="auto">
          <a:xfrm>
            <a:off x="1214414" y="2857496"/>
            <a:ext cx="3857652" cy="328614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131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857496"/>
            <a:ext cx="9144000" cy="1470025"/>
          </a:xfrm>
        </p:spPr>
        <p:txBody>
          <a:bodyPr>
            <a:normAutofit/>
          </a:bodyPr>
          <a:lstStyle/>
          <a:p>
            <a:r>
              <a:rPr lang="en-GB" sz="2000" b="1" dirty="0" smtClean="0"/>
              <a:t/>
            </a:r>
            <a:br>
              <a:rPr lang="en-GB" sz="2000" b="1" dirty="0" smtClean="0"/>
            </a:br>
            <a:endParaRPr lang="en-GB" sz="2000" b="1" dirty="0"/>
          </a:p>
        </p:txBody>
      </p:sp>
      <p:pic>
        <p:nvPicPr>
          <p:cNvPr id="4" name="Picture 19" descr="meteo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206" y="0"/>
            <a:ext cx="785794" cy="78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0" descr="nation_emble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33350"/>
            <a:ext cx="857256" cy="74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214414" y="142851"/>
            <a:ext cx="6715172" cy="10715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algn="ctr">
              <a:spcBef>
                <a:spcPct val="0"/>
              </a:spcBef>
              <a:defRPr/>
            </a:pPr>
            <a:endParaRPr lang="en-US" sz="4400" dirty="0" smtClean="0"/>
          </a:p>
          <a:p>
            <a:pPr algn="ctr">
              <a:spcBef>
                <a:spcPct val="0"/>
              </a:spcBef>
              <a:defRPr/>
            </a:pPr>
            <a:r>
              <a:rPr lang="en-GB" sz="5800" dirty="0" smtClean="0"/>
              <a:t>Challenges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4400" dirty="0" smtClean="0"/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100010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22" y="285728"/>
            <a:ext cx="1800199" cy="623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1142984"/>
            <a:ext cx="892971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en-US" dirty="0" smtClean="0"/>
              <a:t>Make CAP on the smart phones version not applicable regard of its importance</a:t>
            </a:r>
          </a:p>
          <a:p>
            <a:pPr lvl="1"/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ICT infrastructure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 smtClean="0"/>
              <a:t>RSS shall be linked to the website, Website is hosted by </a:t>
            </a:r>
            <a:r>
              <a:rPr lang="en-GB" dirty="0" smtClean="0">
                <a:solidFill>
                  <a:srgbClr val="7030A0"/>
                </a:solidFill>
              </a:rPr>
              <a:t>ISP</a:t>
            </a:r>
            <a:r>
              <a:rPr lang="en-GB" dirty="0" smtClean="0"/>
              <a:t> it was difficult to access document root for installation and </a:t>
            </a:r>
            <a:r>
              <a:rPr lang="en-GB" dirty="0" smtClean="0">
                <a:solidFill>
                  <a:srgbClr val="7030A0"/>
                </a:solidFill>
              </a:rPr>
              <a:t> Configuration(JAVA, Tomcat, Apache </a:t>
            </a:r>
            <a:r>
              <a:rPr lang="en-GB" dirty="0" err="1" smtClean="0">
                <a:solidFill>
                  <a:srgbClr val="7030A0"/>
                </a:solidFill>
              </a:rPr>
              <a:t>e.t.c</a:t>
            </a:r>
            <a:r>
              <a:rPr lang="en-GB" dirty="0" smtClean="0">
                <a:solidFill>
                  <a:srgbClr val="7030A0"/>
                </a:solidFill>
              </a:rPr>
              <a:t>)</a:t>
            </a:r>
            <a:r>
              <a:rPr lang="en-GB" dirty="0" smtClean="0"/>
              <a:t>. TMA has decided to use  dedicated PC, Make all necessary installation and Configurations and Linked to the website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“The Common Alerting Protocol (CAP) provides an open, non-proprietary digital message format for all types of alerts and notifications” </a:t>
            </a:r>
            <a:r>
              <a:rPr lang="en-GB" dirty="0" smtClean="0"/>
              <a:t>How can CAP reach to all other sectors – Transport, Tourism, Fisheries etc (</a:t>
            </a:r>
            <a:r>
              <a:rPr lang="en-GB" dirty="0" smtClean="0">
                <a:solidFill>
                  <a:srgbClr val="7030A0"/>
                </a:solidFill>
              </a:rPr>
              <a:t>In Tanzania CAP is adopted only on met services</a:t>
            </a:r>
            <a:r>
              <a:rPr lang="en-GB" dirty="0" smtClean="0"/>
              <a:t>)</a:t>
            </a:r>
          </a:p>
          <a:p>
            <a:pPr lvl="1"/>
            <a:endParaRPr lang="en-US" dirty="0" smtClean="0"/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62131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857496"/>
            <a:ext cx="9144000" cy="1470025"/>
          </a:xfrm>
        </p:spPr>
        <p:txBody>
          <a:bodyPr>
            <a:normAutofit/>
          </a:bodyPr>
          <a:lstStyle/>
          <a:p>
            <a:r>
              <a:rPr lang="en-GB" sz="2000" b="1" dirty="0" smtClean="0"/>
              <a:t/>
            </a:r>
            <a:br>
              <a:rPr lang="en-GB" sz="2000" b="1" dirty="0" smtClean="0"/>
            </a:br>
            <a:endParaRPr lang="en-GB" sz="2000" b="1" dirty="0"/>
          </a:p>
        </p:txBody>
      </p:sp>
      <p:pic>
        <p:nvPicPr>
          <p:cNvPr id="4" name="Picture 19" descr="meteo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206" y="0"/>
            <a:ext cx="785794" cy="78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0" descr="nation_emble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33350"/>
            <a:ext cx="857256" cy="74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214414" y="142851"/>
            <a:ext cx="6715172" cy="10715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algn="ctr">
              <a:spcBef>
                <a:spcPct val="0"/>
              </a:spcBef>
              <a:defRPr/>
            </a:pPr>
            <a:endParaRPr lang="en-US" sz="4400" dirty="0" smtClean="0"/>
          </a:p>
          <a:p>
            <a:pPr algn="ctr">
              <a:spcBef>
                <a:spcPct val="0"/>
              </a:spcBef>
              <a:defRPr/>
            </a:pPr>
            <a:r>
              <a:rPr lang="en-US" sz="6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Recommendations</a:t>
            </a:r>
            <a:r>
              <a:rPr lang="en-US" sz="4400" dirty="0" smtClean="0"/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100010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801" y="857232"/>
            <a:ext cx="1800199" cy="623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42844" y="1714488"/>
            <a:ext cx="9001156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Cloudy installation would eliminate the issue of power cuts</a:t>
            </a:r>
          </a:p>
          <a:p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Deep knowledge on Web tools and Google is vey essential  </a:t>
            </a:r>
          </a:p>
          <a:p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Awareness of CAP to other sector</a:t>
            </a:r>
            <a:r>
              <a:rPr lang="sw-KE" sz="2800" dirty="0" smtClean="0"/>
              <a:t>s within the country(e.g. Transportation Sector) and Other countires in Africa too</a:t>
            </a:r>
          </a:p>
          <a:p>
            <a:pPr>
              <a:buFont typeface="Arial" pitchFamily="34" charset="0"/>
              <a:buChar char="•"/>
            </a:pPr>
            <a:endParaRPr lang="sw-KE" sz="2800" dirty="0" smtClean="0"/>
          </a:p>
          <a:p>
            <a:endParaRPr lang="sw-KE" dirty="0" smtClean="0"/>
          </a:p>
        </p:txBody>
      </p:sp>
    </p:spTree>
    <p:extLst>
      <p:ext uri="{BB962C8B-B14F-4D97-AF65-F5344CB8AC3E}">
        <p14:creationId xmlns:p14="http://schemas.microsoft.com/office/powerpoint/2010/main" val="362131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100010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155963"/>
          </a:xfrm>
        </p:spPr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002060"/>
                </a:solidFill>
              </a:rPr>
              <a:t>With CAP, Information reach to many users very quickly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THANK YOU</a:t>
            </a:r>
            <a:r>
              <a:rPr lang="sw-KE" dirty="0" smtClean="0"/>
              <a:t/>
            </a:r>
            <a:br>
              <a:rPr lang="sw-KE" dirty="0" smtClean="0"/>
            </a:br>
            <a:endParaRPr lang="sw-KE" dirty="0"/>
          </a:p>
        </p:txBody>
      </p:sp>
    </p:spTree>
    <p:extLst>
      <p:ext uri="{BB962C8B-B14F-4D97-AF65-F5344CB8AC3E}">
        <p14:creationId xmlns:p14="http://schemas.microsoft.com/office/powerpoint/2010/main" val="362131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857496"/>
            <a:ext cx="9144000" cy="1470025"/>
          </a:xfrm>
        </p:spPr>
        <p:txBody>
          <a:bodyPr>
            <a:normAutofit/>
          </a:bodyPr>
          <a:lstStyle/>
          <a:p>
            <a:r>
              <a:rPr lang="en-GB" sz="2000" b="1" dirty="0" smtClean="0"/>
              <a:t/>
            </a:r>
            <a:br>
              <a:rPr lang="en-GB" sz="2000" b="1" dirty="0" smtClean="0"/>
            </a:br>
            <a:endParaRPr lang="en-GB" sz="2000" b="1" dirty="0"/>
          </a:p>
        </p:txBody>
      </p:sp>
      <p:pic>
        <p:nvPicPr>
          <p:cNvPr id="4" name="Picture 19" descr="meteo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54" y="0"/>
            <a:ext cx="1071546" cy="107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0" descr="nation_emble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6" y="33350"/>
            <a:ext cx="1111740" cy="96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142976" y="1"/>
            <a:ext cx="6786610" cy="107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  <a:defRPr/>
            </a:pPr>
            <a:endParaRPr lang="en-US" sz="4400" dirty="0" smtClean="0"/>
          </a:p>
          <a:p>
            <a:pPr algn="ctr">
              <a:spcBef>
                <a:spcPct val="0"/>
              </a:spcBef>
              <a:defRPr/>
            </a:pPr>
            <a:r>
              <a:rPr lang="en-US" sz="4400" dirty="0" smtClean="0"/>
              <a:t>OUTLINE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720" y="1571612"/>
            <a:ext cx="80724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800" dirty="0" smtClean="0"/>
              <a:t>Success</a:t>
            </a:r>
          </a:p>
          <a:p>
            <a:endParaRPr lang="en-GB" sz="2800" dirty="0" smtClean="0"/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Challenges</a:t>
            </a:r>
          </a:p>
          <a:p>
            <a:endParaRPr lang="en-GB" sz="2800" dirty="0" smtClean="0"/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Recommendations</a:t>
            </a: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100010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285728"/>
            <a:ext cx="1800199" cy="623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131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857496"/>
            <a:ext cx="9144000" cy="1470025"/>
          </a:xfrm>
        </p:spPr>
        <p:txBody>
          <a:bodyPr>
            <a:normAutofit/>
          </a:bodyPr>
          <a:lstStyle/>
          <a:p>
            <a:endParaRPr lang="en-GB" sz="2000" b="1" dirty="0"/>
          </a:p>
        </p:txBody>
      </p:sp>
      <p:pic>
        <p:nvPicPr>
          <p:cNvPr id="4" name="Picture 19" descr="meteo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54" y="0"/>
            <a:ext cx="1071546" cy="107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0" descr="nation_emble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6" y="33350"/>
            <a:ext cx="1111740" cy="96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142976" y="1"/>
            <a:ext cx="6786610" cy="107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  <a:defRPr/>
            </a:pPr>
            <a:endParaRPr lang="en-US" sz="4400" dirty="0" smtClean="0"/>
          </a:p>
          <a:p>
            <a:pPr algn="ctr">
              <a:spcBef>
                <a:spcPct val="0"/>
              </a:spcBef>
              <a:defRPr/>
            </a:pPr>
            <a:r>
              <a:rPr lang="en-US" sz="4400" dirty="0" smtClean="0"/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85749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GB" sz="2400" dirty="0" smtClean="0"/>
          </a:p>
          <a:p>
            <a:pPr algn="just"/>
            <a:r>
              <a:rPr lang="sw-KE" sz="2400" dirty="0" smtClean="0"/>
              <a:t>Tanzania Meteorological Agency is the Government institution dealing  meteorological services at the United republic of Tanzania</a:t>
            </a:r>
            <a:endParaRPr lang="en-GB" sz="2400" dirty="0" smtClean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100010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285728"/>
            <a:ext cx="1800199" cy="623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131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505" name="AutoShape 38"/>
          <p:cNvCxnSpPr>
            <a:cxnSpLocks noChangeShapeType="1"/>
          </p:cNvCxnSpPr>
          <p:nvPr/>
        </p:nvCxnSpPr>
        <p:spPr bwMode="auto">
          <a:xfrm>
            <a:off x="2200275" y="2870200"/>
            <a:ext cx="1036638" cy="855663"/>
          </a:xfrm>
          <a:prstGeom prst="bentConnector2">
            <a:avLst/>
          </a:prstGeom>
          <a:noFill/>
          <a:ln w="28575">
            <a:solidFill>
              <a:schemeClr val="accent1"/>
            </a:solidFill>
            <a:miter lim="800000"/>
            <a:headEnd/>
            <a:tailEnd type="triangle" w="med" len="med"/>
          </a:ln>
        </p:spPr>
      </p:cxnSp>
      <p:sp>
        <p:nvSpPr>
          <p:cNvPr id="30725" name="Line 39"/>
          <p:cNvSpPr>
            <a:spLocks noChangeShapeType="1"/>
          </p:cNvSpPr>
          <p:nvPr/>
        </p:nvSpPr>
        <p:spPr bwMode="auto">
          <a:xfrm flipV="1">
            <a:off x="4240213" y="1670050"/>
            <a:ext cx="2112962" cy="271145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27" name="Line 41"/>
          <p:cNvSpPr>
            <a:spLocks noChangeShapeType="1"/>
          </p:cNvSpPr>
          <p:nvPr/>
        </p:nvSpPr>
        <p:spPr bwMode="auto">
          <a:xfrm flipV="1">
            <a:off x="4216400" y="3040063"/>
            <a:ext cx="2208213" cy="1341437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28" name="Line 42"/>
          <p:cNvSpPr>
            <a:spLocks noChangeShapeType="1"/>
          </p:cNvSpPr>
          <p:nvPr/>
        </p:nvSpPr>
        <p:spPr bwMode="auto">
          <a:xfrm>
            <a:off x="4227513" y="4381500"/>
            <a:ext cx="3079750" cy="2319338"/>
          </a:xfrm>
          <a:prstGeom prst="line">
            <a:avLst/>
          </a:prstGeom>
          <a:ln>
            <a:prstDash val="dashDot"/>
            <a:headEnd/>
            <a:tailEnd type="triangl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29" name="Line 43"/>
          <p:cNvSpPr>
            <a:spLocks noChangeShapeType="1"/>
          </p:cNvSpPr>
          <p:nvPr/>
        </p:nvSpPr>
        <p:spPr bwMode="auto">
          <a:xfrm>
            <a:off x="4240213" y="4381500"/>
            <a:ext cx="2314575" cy="404813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30" name="Line 44"/>
          <p:cNvSpPr>
            <a:spLocks noChangeShapeType="1"/>
          </p:cNvSpPr>
          <p:nvPr/>
        </p:nvSpPr>
        <p:spPr bwMode="auto">
          <a:xfrm flipV="1">
            <a:off x="4251325" y="3976688"/>
            <a:ext cx="2511425" cy="393700"/>
          </a:xfrm>
          <a:prstGeom prst="line">
            <a:avLst/>
          </a:prstGeom>
          <a:ln>
            <a:prstDash val="sysDash"/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1511" name="Rectangle 50"/>
          <p:cNvSpPr>
            <a:spLocks noChangeArrowheads="1"/>
          </p:cNvSpPr>
          <p:nvPr/>
        </p:nvSpPr>
        <p:spPr bwMode="auto">
          <a:xfrm>
            <a:off x="142844" y="357166"/>
            <a:ext cx="54387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i="1" dirty="0">
                <a:latin typeface="Tahoma" pitchFamily="34" charset="0"/>
              </a:rPr>
              <a:t>Timely Dissemination Information, Alert / Advisory and Warning to the Public for the Protection of Life and Property</a:t>
            </a:r>
          </a:p>
        </p:txBody>
      </p:sp>
      <p:sp>
        <p:nvSpPr>
          <p:cNvPr id="21512" name="Text Box 51"/>
          <p:cNvSpPr txBox="1">
            <a:spLocks noChangeArrowheads="1"/>
          </p:cNvSpPr>
          <p:nvPr/>
        </p:nvSpPr>
        <p:spPr bwMode="auto">
          <a:xfrm>
            <a:off x="8001024" y="500042"/>
            <a:ext cx="9517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  <a:latin typeface="Tahoma" pitchFamily="34" charset="0"/>
              </a:rPr>
              <a:t>Television</a:t>
            </a:r>
          </a:p>
        </p:txBody>
      </p:sp>
      <p:sp>
        <p:nvSpPr>
          <p:cNvPr id="21513" name="Text Box 52"/>
          <p:cNvSpPr txBox="1">
            <a:spLocks noChangeArrowheads="1"/>
          </p:cNvSpPr>
          <p:nvPr/>
        </p:nvSpPr>
        <p:spPr bwMode="auto">
          <a:xfrm>
            <a:off x="7872413" y="1377950"/>
            <a:ext cx="118814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  <a:latin typeface="Tahoma" pitchFamily="34" charset="0"/>
              </a:rPr>
              <a:t>Radio/</a:t>
            </a:r>
          </a:p>
          <a:p>
            <a:r>
              <a:rPr lang="en-US" sz="1600" dirty="0">
                <a:solidFill>
                  <a:srgbClr val="7030A0"/>
                </a:solidFill>
                <a:latin typeface="Tahoma" pitchFamily="34" charset="0"/>
              </a:rPr>
              <a:t>Newspaper</a:t>
            </a:r>
          </a:p>
        </p:txBody>
      </p:sp>
      <p:sp>
        <p:nvSpPr>
          <p:cNvPr id="21514" name="Text Box 53"/>
          <p:cNvSpPr txBox="1">
            <a:spLocks noChangeArrowheads="1"/>
          </p:cNvSpPr>
          <p:nvPr/>
        </p:nvSpPr>
        <p:spPr bwMode="auto">
          <a:xfrm>
            <a:off x="7837488" y="3046413"/>
            <a:ext cx="123783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en-US" sz="1600" dirty="0">
                <a:solidFill>
                  <a:srgbClr val="7030A0"/>
                </a:solidFill>
                <a:latin typeface="Tahoma" pitchFamily="34" charset="0"/>
              </a:rPr>
              <a:t>Phone/SM</a:t>
            </a:r>
            <a:r>
              <a:rPr lang="en-US" sz="1600" dirty="0">
                <a:solidFill>
                  <a:srgbClr val="7030A0"/>
                </a:solidFill>
                <a:ea typeface="ＭＳ Ｐゴシック" pitchFamily="34" charset="-128"/>
              </a:rPr>
              <a:t>S</a:t>
            </a:r>
          </a:p>
        </p:txBody>
      </p:sp>
      <p:sp>
        <p:nvSpPr>
          <p:cNvPr id="21515" name="Text Box 54"/>
          <p:cNvSpPr txBox="1">
            <a:spLocks noChangeArrowheads="1"/>
          </p:cNvSpPr>
          <p:nvPr/>
        </p:nvSpPr>
        <p:spPr bwMode="auto">
          <a:xfrm>
            <a:off x="7826375" y="3792538"/>
            <a:ext cx="1168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  <a:latin typeface="Tahoma" pitchFamily="34" charset="0"/>
              </a:rPr>
              <a:t>Teleconferencing</a:t>
            </a:r>
          </a:p>
        </p:txBody>
      </p:sp>
      <p:sp>
        <p:nvSpPr>
          <p:cNvPr id="21516" name="Text Box 55"/>
          <p:cNvSpPr txBox="1">
            <a:spLocks noChangeArrowheads="1"/>
          </p:cNvSpPr>
          <p:nvPr/>
        </p:nvSpPr>
        <p:spPr bwMode="auto">
          <a:xfrm>
            <a:off x="8074025" y="4749800"/>
            <a:ext cx="9715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en-US" sz="1400" dirty="0">
                <a:solidFill>
                  <a:srgbClr val="7030A0"/>
                </a:solidFill>
                <a:latin typeface="Tahoma" pitchFamily="34" charset="0"/>
              </a:rPr>
              <a:t>Social</a:t>
            </a:r>
          </a:p>
          <a:p>
            <a:r>
              <a:rPr lang="en-US" sz="1400" dirty="0">
                <a:solidFill>
                  <a:srgbClr val="7030A0"/>
                </a:solidFill>
                <a:latin typeface="Tahoma" pitchFamily="34" charset="0"/>
              </a:rPr>
              <a:t> Media</a:t>
            </a:r>
          </a:p>
        </p:txBody>
      </p:sp>
      <p:sp>
        <p:nvSpPr>
          <p:cNvPr id="21517" name="Text Box 57"/>
          <p:cNvSpPr txBox="1">
            <a:spLocks noChangeArrowheads="1"/>
          </p:cNvSpPr>
          <p:nvPr/>
        </p:nvSpPr>
        <p:spPr bwMode="auto">
          <a:xfrm>
            <a:off x="285720" y="5572140"/>
            <a:ext cx="3357586" cy="7386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en-US" sz="1400" b="1" dirty="0" smtClean="0">
                <a:latin typeface="Tahoma" pitchFamily="34" charset="0"/>
              </a:rPr>
              <a:t>Disaster Recovery Department</a:t>
            </a:r>
          </a:p>
          <a:p>
            <a:pPr>
              <a:buFont typeface="Arial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en-US" sz="1400" b="1" dirty="0" smtClean="0">
                <a:latin typeface="Tahoma" pitchFamily="34" charset="0"/>
              </a:rPr>
              <a:t>Red Cross , DCs, RCs</a:t>
            </a:r>
          </a:p>
          <a:p>
            <a:pPr>
              <a:tabLst>
                <a:tab pos="228600" algn="l"/>
                <a:tab pos="457200" algn="l"/>
              </a:tabLst>
            </a:pPr>
            <a:endParaRPr lang="en-US" sz="1400" b="1" dirty="0" smtClean="0">
              <a:latin typeface="Tahoma" pitchFamily="34" charset="0"/>
            </a:endParaRPr>
          </a:p>
        </p:txBody>
      </p:sp>
      <p:sp>
        <p:nvSpPr>
          <p:cNvPr id="21518" name="Text Box 58"/>
          <p:cNvSpPr txBox="1">
            <a:spLocks noChangeArrowheads="1"/>
          </p:cNvSpPr>
          <p:nvPr/>
        </p:nvSpPr>
        <p:spPr bwMode="auto">
          <a:xfrm>
            <a:off x="1714480" y="6357958"/>
            <a:ext cx="37560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228600" algn="l"/>
                <a:tab pos="457200" algn="l"/>
              </a:tabLst>
            </a:pPr>
            <a:r>
              <a:rPr lang="en-US" sz="1400" b="1" dirty="0">
                <a:solidFill>
                  <a:srgbClr val="7030A0"/>
                </a:solidFill>
                <a:latin typeface="Tahoma" pitchFamily="34" charset="0"/>
              </a:rPr>
              <a:t>PWS Alert/ Advisory/ </a:t>
            </a:r>
            <a:r>
              <a:rPr lang="en-US" sz="1400" b="1" dirty="0" smtClean="0">
                <a:solidFill>
                  <a:srgbClr val="7030A0"/>
                </a:solidFill>
                <a:latin typeface="Tahoma" pitchFamily="34" charset="0"/>
              </a:rPr>
              <a:t>Warning System</a:t>
            </a:r>
            <a:endParaRPr lang="en-US" sz="1400" b="1" dirty="0">
              <a:solidFill>
                <a:srgbClr val="7030A0"/>
              </a:solidFill>
              <a:latin typeface="Tahoma" pitchFamily="34" charset="0"/>
            </a:endParaRPr>
          </a:p>
        </p:txBody>
      </p:sp>
      <p:sp>
        <p:nvSpPr>
          <p:cNvPr id="21519" name="TextBox 1"/>
          <p:cNvSpPr txBox="1">
            <a:spLocks noChangeArrowheads="1"/>
          </p:cNvSpPr>
          <p:nvPr/>
        </p:nvSpPr>
        <p:spPr bwMode="auto">
          <a:xfrm>
            <a:off x="2413000" y="2246313"/>
            <a:ext cx="28765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  <a:latin typeface="Tahoma" pitchFamily="34" charset="0"/>
              </a:rPr>
              <a:t>Common Alerting</a:t>
            </a:r>
          </a:p>
          <a:p>
            <a:r>
              <a:rPr lang="en-US" sz="2400" b="1" dirty="0">
                <a:solidFill>
                  <a:srgbClr val="FFC000"/>
                </a:solidFill>
                <a:latin typeface="Tahoma" pitchFamily="34" charset="0"/>
              </a:rPr>
              <a:t>Protocol (CAP</a:t>
            </a:r>
            <a:r>
              <a:rPr lang="en-US" sz="1600" b="1" dirty="0">
                <a:solidFill>
                  <a:srgbClr val="FFC000"/>
                </a:solidFill>
                <a:ea typeface="ＭＳ Ｐゴシック" pitchFamily="34" charset="-128"/>
              </a:rPr>
              <a:t>)</a:t>
            </a:r>
          </a:p>
        </p:txBody>
      </p:sp>
      <p:sp>
        <p:nvSpPr>
          <p:cNvPr id="21520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2597C304-CB6A-4699-91FA-6E03545A63FC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algn="r"/>
              <a:t>4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21521" name="Picture 2" descr="C:\Documents and Settings\Country_Tanzania\Desktop\meteo_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54385" y="3759201"/>
            <a:ext cx="1573128" cy="1241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35688" y="50800"/>
            <a:ext cx="19050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3175" y="3613150"/>
            <a:ext cx="1471613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4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64275" y="2514600"/>
            <a:ext cx="1573213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6410814" y="5643578"/>
            <a:ext cx="2333075" cy="105649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Website; E-mails; Google</a:t>
            </a:r>
            <a:endParaRPr lang="en-GB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1528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6200" y="4714883"/>
            <a:ext cx="1760538" cy="858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Oval 43"/>
          <p:cNvSpPr/>
          <p:nvPr/>
        </p:nvSpPr>
        <p:spPr>
          <a:xfrm>
            <a:off x="118322" y="2476747"/>
            <a:ext cx="2128186" cy="1126631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Alerting Source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" name="Line 40"/>
          <p:cNvSpPr>
            <a:spLocks noChangeShapeType="1"/>
          </p:cNvSpPr>
          <p:nvPr/>
        </p:nvSpPr>
        <p:spPr bwMode="auto">
          <a:xfrm flipV="1">
            <a:off x="4227513" y="785813"/>
            <a:ext cx="2125662" cy="3595687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1536" name="Picture 6"/>
          <p:cNvPicPr>
            <a:picLocks noChangeAspect="1" noChangeArrowheads="1"/>
          </p:cNvPicPr>
          <p:nvPr/>
        </p:nvPicPr>
        <p:blipFill>
          <a:blip r:embed="rId8">
            <a:lum contrast="12000"/>
          </a:blip>
          <a:srcRect l="8000" t="14769" r="8000" b="13846"/>
          <a:stretch>
            <a:fillRect/>
          </a:stretch>
        </p:blipFill>
        <p:spPr bwMode="auto">
          <a:xfrm>
            <a:off x="7859713" y="1912938"/>
            <a:ext cx="118586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7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32513" y="1311275"/>
            <a:ext cx="1833562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8" name="Straight Arrow Connector 37"/>
          <p:cNvCxnSpPr/>
          <p:nvPr/>
        </p:nvCxnSpPr>
        <p:spPr>
          <a:xfrm rot="5400000">
            <a:off x="535356" y="5108190"/>
            <a:ext cx="9294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000100" y="4643446"/>
            <a:ext cx="16430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meteo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54" y="0"/>
            <a:ext cx="1071546" cy="107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0" descr="nation_emble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6" y="33350"/>
            <a:ext cx="1111740" cy="96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142976" y="1"/>
            <a:ext cx="6786610" cy="107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  <a:defRPr/>
            </a:pPr>
            <a:endParaRPr lang="en-US" sz="4400" dirty="0" smtClean="0"/>
          </a:p>
          <a:p>
            <a:pPr algn="ctr">
              <a:spcBef>
                <a:spcPct val="0"/>
              </a:spcBef>
              <a:defRPr/>
            </a:pPr>
            <a:r>
              <a:rPr lang="en-US" sz="4400" dirty="0" smtClean="0"/>
              <a:t>Success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8" y="285728"/>
            <a:ext cx="1800199" cy="623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14282" y="1357298"/>
            <a:ext cx="892971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000" dirty="0" smtClean="0"/>
              <a:t> Full Installation, Customisation and Upgrade in Linux environment as well as https certificate installation (</a:t>
            </a:r>
            <a:r>
              <a:rPr lang="en-GB" sz="2000" dirty="0" smtClean="0">
                <a:hlinkClick r:id="rId6"/>
              </a:rPr>
              <a:t>https://alerts.meteo.go.tz</a:t>
            </a:r>
            <a:r>
              <a:rPr lang="en-GB" sz="2000" dirty="0" smtClean="0"/>
              <a:t>)</a:t>
            </a:r>
          </a:p>
          <a:p>
            <a:endParaRPr lang="en-GB" dirty="0" smtClean="0"/>
          </a:p>
        </p:txBody>
      </p:sp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357158" y="2786058"/>
            <a:ext cx="7772400" cy="1470025"/>
          </a:xfrm>
        </p:spPr>
        <p:txBody>
          <a:bodyPr/>
          <a:lstStyle/>
          <a:p>
            <a:endParaRPr lang="sw-KE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/>
          <a:srcRect l="1285" r="2087" b="5188"/>
          <a:stretch>
            <a:fillRect/>
          </a:stretch>
        </p:blipFill>
        <p:spPr bwMode="auto">
          <a:xfrm>
            <a:off x="1214414" y="2285992"/>
            <a:ext cx="6034055" cy="329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57158" y="5929330"/>
            <a:ext cx="857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CAP Can be edited world wide if the internet access exists because tomcat is at </a:t>
            </a:r>
            <a:r>
              <a:rPr lang="en-US" b="1" dirty="0" smtClean="0">
                <a:solidFill>
                  <a:srgbClr val="0070C0"/>
                </a:solidFill>
              </a:rPr>
              <a:t>http://alerts.meteo.go.tz:8080</a:t>
            </a:r>
            <a:endParaRPr lang="sw-KE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31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meteo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54" y="0"/>
            <a:ext cx="1071546" cy="107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0" descr="nation_emble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6" y="33350"/>
            <a:ext cx="1111740" cy="96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142976" y="1"/>
            <a:ext cx="6786610" cy="107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  <a:defRPr/>
            </a:pPr>
            <a:endParaRPr lang="en-US" sz="4400" dirty="0" smtClean="0"/>
          </a:p>
          <a:p>
            <a:pPr algn="ctr">
              <a:spcBef>
                <a:spcPct val="0"/>
              </a:spcBef>
              <a:defRPr/>
            </a:pPr>
            <a:r>
              <a:rPr lang="en-US" sz="4400" dirty="0" smtClean="0"/>
              <a:t>Success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8" y="285728"/>
            <a:ext cx="1800199" cy="623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14282" y="1071546"/>
            <a:ext cx="89297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000" dirty="0" smtClean="0"/>
              <a:t> Once warning is posted, They appear on the website where RSS  installation (</a:t>
            </a:r>
            <a:r>
              <a:rPr lang="en-GB" sz="2000" dirty="0" smtClean="0">
                <a:hlinkClick r:id="rId6"/>
              </a:rPr>
              <a:t>https://alerts.meteo.go.tz</a:t>
            </a:r>
            <a:r>
              <a:rPr lang="en-GB" sz="2000" dirty="0" smtClean="0"/>
              <a:t>)</a:t>
            </a:r>
            <a:endParaRPr lang="en-GB" dirty="0" smtClean="0"/>
          </a:p>
        </p:txBody>
      </p:sp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357158" y="2786058"/>
            <a:ext cx="7772400" cy="1470025"/>
          </a:xfrm>
        </p:spPr>
        <p:txBody>
          <a:bodyPr/>
          <a:lstStyle/>
          <a:p>
            <a:endParaRPr lang="sw-KE" dirty="0"/>
          </a:p>
        </p:txBody>
      </p:sp>
      <p:sp>
        <p:nvSpPr>
          <p:cNvPr id="14" name="TextBox 13"/>
          <p:cNvSpPr txBox="1"/>
          <p:nvPr/>
        </p:nvSpPr>
        <p:spPr>
          <a:xfrm>
            <a:off x="357158" y="5929330"/>
            <a:ext cx="857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Any type of Weather warning are posted here </a:t>
            </a:r>
            <a:endParaRPr lang="sw-KE" b="1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7224" y="1798446"/>
            <a:ext cx="7429552" cy="405944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131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meteo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54" y="0"/>
            <a:ext cx="1071546" cy="107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0" descr="nation_emble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6" y="33350"/>
            <a:ext cx="1111740" cy="96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142976" y="1"/>
            <a:ext cx="6786610" cy="107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  <a:defRPr/>
            </a:pPr>
            <a:endParaRPr lang="en-US" sz="4400" dirty="0" smtClean="0"/>
          </a:p>
          <a:p>
            <a:pPr algn="ctr">
              <a:spcBef>
                <a:spcPct val="0"/>
              </a:spcBef>
              <a:defRPr/>
            </a:pPr>
            <a:r>
              <a:rPr lang="en-US" sz="4400" dirty="0" smtClean="0"/>
              <a:t>Success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8" y="285728"/>
            <a:ext cx="1800199" cy="623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14282" y="1071546"/>
            <a:ext cx="89297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000" dirty="0" smtClean="0"/>
              <a:t>Information to users</a:t>
            </a:r>
            <a:endParaRPr lang="en-GB" dirty="0" smtClean="0"/>
          </a:p>
        </p:txBody>
      </p:sp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357158" y="2786058"/>
            <a:ext cx="7772400" cy="1470025"/>
          </a:xfrm>
        </p:spPr>
        <p:txBody>
          <a:bodyPr/>
          <a:lstStyle/>
          <a:p>
            <a:endParaRPr lang="sw-K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1785926"/>
            <a:ext cx="8358246" cy="464347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131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meteo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54" y="0"/>
            <a:ext cx="1071546" cy="107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0" descr="nation_emble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6" y="33350"/>
            <a:ext cx="1111740" cy="96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142976" y="1"/>
            <a:ext cx="6786610" cy="107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  <a:defRPr/>
            </a:pPr>
            <a:endParaRPr lang="en-US" sz="4400" dirty="0" smtClean="0"/>
          </a:p>
          <a:p>
            <a:pPr algn="ctr">
              <a:spcBef>
                <a:spcPct val="0"/>
              </a:spcBef>
              <a:defRPr/>
            </a:pPr>
            <a:r>
              <a:rPr lang="en-US" sz="4400" dirty="0" smtClean="0"/>
              <a:t>Success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8" y="285728"/>
            <a:ext cx="1800199" cy="623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14282" y="1071546"/>
            <a:ext cx="89297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Creating mail list; once alert  is published to RSS feeds on the website information is also published to the e-mail </a:t>
            </a:r>
            <a:r>
              <a:rPr lang="en-GB" dirty="0" smtClean="0">
                <a:hlinkClick r:id="rId6"/>
              </a:rPr>
              <a:t>pws.gmail@gmail.comt</a:t>
            </a:r>
            <a:r>
              <a:rPr lang="en-GB" dirty="0" smtClean="0"/>
              <a:t> and finally the message send to the particular group </a:t>
            </a:r>
          </a:p>
        </p:txBody>
      </p:sp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357158" y="2786058"/>
            <a:ext cx="7772400" cy="1470025"/>
          </a:xfrm>
        </p:spPr>
        <p:txBody>
          <a:bodyPr/>
          <a:lstStyle/>
          <a:p>
            <a:endParaRPr lang="sw-KE" dirty="0"/>
          </a:p>
        </p:txBody>
      </p:sp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7"/>
          <a:srcRect l="15215" t="32019" r="19453" b="8353"/>
          <a:stretch>
            <a:fillRect/>
          </a:stretch>
        </p:blipFill>
        <p:spPr bwMode="auto">
          <a:xfrm>
            <a:off x="214281" y="2143116"/>
            <a:ext cx="6531475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1"/>
          <p:cNvPicPr>
            <a:picLocks noChangeAspect="1" noChangeArrowheads="1"/>
          </p:cNvPicPr>
          <p:nvPr/>
        </p:nvPicPr>
        <p:blipFill>
          <a:blip r:embed="rId8"/>
          <a:srcRect l="14630" t="35500" r="63589" b="6729"/>
          <a:stretch>
            <a:fillRect/>
          </a:stretch>
        </p:blipFill>
        <p:spPr bwMode="auto">
          <a:xfrm>
            <a:off x="7000892" y="2357430"/>
            <a:ext cx="214310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14282" y="5572140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Sample Message to users </a:t>
            </a:r>
            <a:endParaRPr lang="sw-KE" dirty="0"/>
          </a:p>
        </p:txBody>
      </p:sp>
      <p:sp>
        <p:nvSpPr>
          <p:cNvPr id="13" name="TextBox 12"/>
          <p:cNvSpPr txBox="1"/>
          <p:nvPr/>
        </p:nvSpPr>
        <p:spPr>
          <a:xfrm>
            <a:off x="7000860" y="5286388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Users </a:t>
            </a:r>
            <a:endParaRPr lang="sw-KE" dirty="0"/>
          </a:p>
        </p:txBody>
      </p:sp>
    </p:spTree>
    <p:extLst>
      <p:ext uri="{BB962C8B-B14F-4D97-AF65-F5344CB8AC3E}">
        <p14:creationId xmlns:p14="http://schemas.microsoft.com/office/powerpoint/2010/main" val="362131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meteo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54" y="0"/>
            <a:ext cx="1071546" cy="107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0" descr="nation_emble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6" y="33350"/>
            <a:ext cx="1111740" cy="96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142976" y="1"/>
            <a:ext cx="6786610" cy="107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  <a:defRPr/>
            </a:pPr>
            <a:endParaRPr lang="en-US" sz="4400" dirty="0" smtClean="0"/>
          </a:p>
          <a:p>
            <a:pPr algn="ctr">
              <a:spcBef>
                <a:spcPct val="0"/>
              </a:spcBef>
              <a:defRPr/>
            </a:pPr>
            <a:r>
              <a:rPr lang="en-US" sz="4400" dirty="0" smtClean="0"/>
              <a:t>Success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8" y="285728"/>
            <a:ext cx="1800199" cy="623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14282" y="1071546"/>
            <a:ext cx="8929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Registration to alerting authority has been done</a:t>
            </a:r>
          </a:p>
        </p:txBody>
      </p:sp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357158" y="2786058"/>
            <a:ext cx="7772400" cy="1470025"/>
          </a:xfrm>
        </p:spPr>
        <p:txBody>
          <a:bodyPr/>
          <a:lstStyle/>
          <a:p>
            <a:endParaRPr lang="sw-KE" dirty="0"/>
          </a:p>
        </p:txBody>
      </p:sp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6"/>
          <a:srcRect l="6076" t="7304" r="9447" b="13602"/>
          <a:stretch>
            <a:fillRect/>
          </a:stretch>
        </p:blipFill>
        <p:spPr bwMode="auto">
          <a:xfrm>
            <a:off x="0" y="1643050"/>
            <a:ext cx="871540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131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2628</TotalTime>
  <Words>990</Words>
  <Application>Microsoft Office PowerPoint</Application>
  <PresentationFormat>On-screen Show (4:3)</PresentationFormat>
  <Paragraphs>225</Paragraphs>
  <Slides>15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 </vt:lpstr>
      <vt:lpstr> </vt:lpstr>
      <vt:lpstr> </vt:lpstr>
      <vt:lpstr>With CAP, Information reach to many users very quickly    THANK YOU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TANZANIA METEOROLOGICAL AGENCY</dc:title>
  <dc:creator>Tanzania</dc:creator>
  <cp:lastModifiedBy>MReidsema</cp:lastModifiedBy>
  <cp:revision>323</cp:revision>
  <dcterms:created xsi:type="dcterms:W3CDTF">2013-11-07T05:26:03Z</dcterms:created>
  <dcterms:modified xsi:type="dcterms:W3CDTF">2014-06-20T07:02:06Z</dcterms:modified>
</cp:coreProperties>
</file>