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6" r:id="rId2"/>
    <p:sldId id="261" r:id="rId3"/>
    <p:sldId id="266" r:id="rId4"/>
    <p:sldId id="267" r:id="rId5"/>
    <p:sldId id="268" r:id="rId6"/>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E3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9" autoAdjust="0"/>
    <p:restoredTop sz="94660"/>
  </p:normalViewPr>
  <p:slideViewPr>
    <p:cSldViewPr>
      <p:cViewPr varScale="1">
        <p:scale>
          <a:sx n="106" d="100"/>
          <a:sy n="106" d="100"/>
        </p:scale>
        <p:origin x="-112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sw-KE"/>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90840BF4-03EC-4E54-BA03-94415890B430}" type="datetimeFigureOut">
              <a:rPr lang="sw-KE" smtClean="0"/>
              <a:pPr/>
              <a:t>6/12/2014</a:t>
            </a:fld>
            <a:endParaRPr lang="sw-KE"/>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sw-KE"/>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5E55A4EB-40EA-448E-9C9C-03ED9F0B15D7}" type="slidenum">
              <a:rPr lang="sw-KE" smtClean="0"/>
              <a:pPr/>
              <a:t>‹#›</a:t>
            </a:fld>
            <a:endParaRPr lang="sw-KE"/>
          </a:p>
        </p:txBody>
      </p:sp>
    </p:spTree>
    <p:extLst>
      <p:ext uri="{BB962C8B-B14F-4D97-AF65-F5344CB8AC3E}">
        <p14:creationId xmlns:p14="http://schemas.microsoft.com/office/powerpoint/2010/main" val="32304027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sw-KE"/>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5EBABBBE-FD68-4E71-9253-48B2F5F9FC99}" type="datetimeFigureOut">
              <a:rPr lang="sw-KE" smtClean="0"/>
              <a:pPr/>
              <a:t>6/12/2014</a:t>
            </a:fld>
            <a:endParaRPr lang="sw-KE"/>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sw-KE"/>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w-KE"/>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sw-KE"/>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F24BAA83-93C8-4FCB-B4AA-99148D535BBE}" type="slidenum">
              <a:rPr lang="sw-KE" smtClean="0"/>
              <a:pPr/>
              <a:t>‹#›</a:t>
            </a:fld>
            <a:endParaRPr lang="sw-KE"/>
          </a:p>
        </p:txBody>
      </p:sp>
    </p:spTree>
    <p:extLst>
      <p:ext uri="{BB962C8B-B14F-4D97-AF65-F5344CB8AC3E}">
        <p14:creationId xmlns:p14="http://schemas.microsoft.com/office/powerpoint/2010/main" val="16322492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0767416215</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ore knowledge of data-set is required because of some technical concepts (Backups, Updating Data, Change to </a:t>
            </a:r>
            <a:r>
              <a:rPr lang="en-US" dirty="0" err="1" smtClean="0"/>
              <a:t>swahili</a:t>
            </a:r>
            <a:r>
              <a:rPr lang="en-US" dirty="0" smtClean="0"/>
              <a:t>, Create New maproom with new dataset)</a:t>
            </a:r>
            <a:br>
              <a:rPr lang="en-US" dirty="0" smtClean="0"/>
            </a:br>
            <a:r>
              <a:rPr lang="en-US" dirty="0" smtClean="0"/>
              <a:t>D. Policy of data usage from National to district level</a:t>
            </a:r>
            <a:br>
              <a:rPr lang="en-US" dirty="0" smtClean="0"/>
            </a:br>
            <a:r>
              <a:rPr lang="en-US" dirty="0" smtClean="0"/>
              <a:t/>
            </a:r>
            <a:br>
              <a:rPr lang="en-US" dirty="0" smtClean="0"/>
            </a:br>
            <a:r>
              <a:rPr lang="en-US" dirty="0" smtClean="0"/>
              <a:t>1. observations(Upper Air, AWS, Operational stations)</a:t>
            </a:r>
            <a:br>
              <a:rPr lang="en-US" dirty="0" smtClean="0"/>
            </a:br>
            <a:r>
              <a:rPr lang="en-US" dirty="0" smtClean="0"/>
              <a:t>2. data transmissions(Telephones, Internet, Networking)</a:t>
            </a:r>
            <a:br>
              <a:rPr lang="en-US" dirty="0" smtClean="0"/>
            </a:br>
            <a:r>
              <a:rPr lang="en-US" dirty="0" smtClean="0"/>
              <a:t>3. Processing (Cluster computer, Satellite imaginary, Models comparisons, Data catalogs--&gt; Maproom )</a:t>
            </a:r>
            <a:br>
              <a:rPr lang="en-US" dirty="0" smtClean="0"/>
            </a:br>
            <a:r>
              <a:rPr lang="en-US" dirty="0" smtClean="0"/>
              <a:t>4. Dissemination (TV, Radios, SMS, Website, RSS Feeds, Weather apps, Maproom)</a:t>
            </a:r>
            <a:endParaRPr lang="sw-KE" dirty="0" smtClean="0"/>
          </a:p>
          <a:p>
            <a:endParaRPr lang="sw-KE" dirty="0"/>
          </a:p>
        </p:txBody>
      </p:sp>
      <p:sp>
        <p:nvSpPr>
          <p:cNvPr id="4" name="Slide Number Placeholder 3"/>
          <p:cNvSpPr>
            <a:spLocks noGrp="1"/>
          </p:cNvSpPr>
          <p:nvPr>
            <p:ph type="sldNum" sz="quarter" idx="10"/>
          </p:nvPr>
        </p:nvSpPr>
        <p:spPr/>
        <p:txBody>
          <a:bodyPr/>
          <a:lstStyle/>
          <a:p>
            <a:fld id="{F24BAA83-93C8-4FCB-B4AA-99148D535BBE}" type="slidenum">
              <a:rPr lang="sw-KE" smtClean="0"/>
              <a:pPr/>
              <a:t>2</a:t>
            </a:fld>
            <a:endParaRPr lang="sw-K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0767416215</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ore knowledge of data-set is required because of some technical concepts (Backups, Updating Data, Change to </a:t>
            </a:r>
            <a:r>
              <a:rPr lang="en-US" dirty="0" err="1" smtClean="0"/>
              <a:t>swahili</a:t>
            </a:r>
            <a:r>
              <a:rPr lang="en-US" dirty="0" smtClean="0"/>
              <a:t>, Create New maproom with new dataset)</a:t>
            </a:r>
            <a:br>
              <a:rPr lang="en-US" dirty="0" smtClean="0"/>
            </a:br>
            <a:r>
              <a:rPr lang="en-US" dirty="0" smtClean="0"/>
              <a:t>D. Policy of data usage from National to district level</a:t>
            </a:r>
            <a:br>
              <a:rPr lang="en-US" dirty="0" smtClean="0"/>
            </a:br>
            <a:r>
              <a:rPr lang="en-US" dirty="0" smtClean="0"/>
              <a:t/>
            </a:r>
            <a:br>
              <a:rPr lang="en-US" dirty="0" smtClean="0"/>
            </a:br>
            <a:r>
              <a:rPr lang="en-US" dirty="0" smtClean="0"/>
              <a:t>1. observations(Upper Air, AWS, Operational stations)</a:t>
            </a:r>
            <a:br>
              <a:rPr lang="en-US" dirty="0" smtClean="0"/>
            </a:br>
            <a:r>
              <a:rPr lang="en-US" dirty="0" smtClean="0"/>
              <a:t>2. data transmissions(Telephones, Internet, Networking)</a:t>
            </a:r>
            <a:br>
              <a:rPr lang="en-US" dirty="0" smtClean="0"/>
            </a:br>
            <a:r>
              <a:rPr lang="en-US" dirty="0" smtClean="0"/>
              <a:t>3. Processing (Cluster computer, Satellite imaginary, Models comparisons, Data catalogs--&gt; Maproom )</a:t>
            </a:r>
            <a:br>
              <a:rPr lang="en-US" dirty="0" smtClean="0"/>
            </a:br>
            <a:r>
              <a:rPr lang="en-US" dirty="0" smtClean="0"/>
              <a:t>4. Dissemination (TV, Radios, SMS, Website, RSS Feeds, Weather apps, Maproom)</a:t>
            </a:r>
            <a:endParaRPr lang="sw-KE" dirty="0" smtClean="0"/>
          </a:p>
          <a:p>
            <a:endParaRPr lang="sw-KE" dirty="0"/>
          </a:p>
        </p:txBody>
      </p:sp>
      <p:sp>
        <p:nvSpPr>
          <p:cNvPr id="4" name="Slide Number Placeholder 3"/>
          <p:cNvSpPr>
            <a:spLocks noGrp="1"/>
          </p:cNvSpPr>
          <p:nvPr>
            <p:ph type="sldNum" sz="quarter" idx="10"/>
          </p:nvPr>
        </p:nvSpPr>
        <p:spPr/>
        <p:txBody>
          <a:bodyPr/>
          <a:lstStyle/>
          <a:p>
            <a:fld id="{F24BAA83-93C8-4FCB-B4AA-99148D535BBE}" type="slidenum">
              <a:rPr lang="sw-KE" smtClean="0"/>
              <a:pPr/>
              <a:t>3</a:t>
            </a:fld>
            <a:endParaRPr lang="sw-K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0767416215</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ore knowledge of data-set is required because of some technical concepts (Backups, Updating Data, Change to </a:t>
            </a:r>
            <a:r>
              <a:rPr lang="en-US" dirty="0" err="1" smtClean="0"/>
              <a:t>swahili</a:t>
            </a:r>
            <a:r>
              <a:rPr lang="en-US" dirty="0" smtClean="0"/>
              <a:t>, Create New maproom with new dataset)</a:t>
            </a:r>
            <a:br>
              <a:rPr lang="en-US" dirty="0" smtClean="0"/>
            </a:br>
            <a:r>
              <a:rPr lang="en-US" dirty="0" smtClean="0"/>
              <a:t>D. Policy of data usage from National to district level</a:t>
            </a:r>
            <a:br>
              <a:rPr lang="en-US" dirty="0" smtClean="0"/>
            </a:br>
            <a:r>
              <a:rPr lang="en-US" dirty="0" smtClean="0"/>
              <a:t/>
            </a:r>
            <a:br>
              <a:rPr lang="en-US" dirty="0" smtClean="0"/>
            </a:br>
            <a:r>
              <a:rPr lang="en-US" dirty="0" smtClean="0"/>
              <a:t>1. observations(Upper Air, AWS, Operational stations)</a:t>
            </a:r>
            <a:br>
              <a:rPr lang="en-US" dirty="0" smtClean="0"/>
            </a:br>
            <a:r>
              <a:rPr lang="en-US" dirty="0" smtClean="0"/>
              <a:t>2. data transmissions(Telephones, Internet, Networking)</a:t>
            </a:r>
            <a:br>
              <a:rPr lang="en-US" dirty="0" smtClean="0"/>
            </a:br>
            <a:r>
              <a:rPr lang="en-US" dirty="0" smtClean="0"/>
              <a:t>3. Processing (Cluster computer, Satellite imaginary, Models comparisons, Data catalogs--&gt; Maproom )</a:t>
            </a:r>
            <a:br>
              <a:rPr lang="en-US" dirty="0" smtClean="0"/>
            </a:br>
            <a:r>
              <a:rPr lang="en-US" dirty="0" smtClean="0"/>
              <a:t>4. Dissemination (TV, Radios, SMS, Website, RSS Feeds, Weather apps, Maproom)</a:t>
            </a:r>
            <a:endParaRPr lang="sw-KE" dirty="0" smtClean="0"/>
          </a:p>
          <a:p>
            <a:endParaRPr lang="sw-KE" dirty="0"/>
          </a:p>
        </p:txBody>
      </p:sp>
      <p:sp>
        <p:nvSpPr>
          <p:cNvPr id="4" name="Slide Number Placeholder 3"/>
          <p:cNvSpPr>
            <a:spLocks noGrp="1"/>
          </p:cNvSpPr>
          <p:nvPr>
            <p:ph type="sldNum" sz="quarter" idx="10"/>
          </p:nvPr>
        </p:nvSpPr>
        <p:spPr/>
        <p:txBody>
          <a:bodyPr/>
          <a:lstStyle/>
          <a:p>
            <a:fld id="{F24BAA83-93C8-4FCB-B4AA-99148D535BBE}" type="slidenum">
              <a:rPr lang="sw-KE" smtClean="0"/>
              <a:pPr/>
              <a:t>4</a:t>
            </a:fld>
            <a:endParaRPr lang="sw-K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0767416215</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ore knowledge of data-set is required because of some technical concepts (Backups, Updating Data, Change to </a:t>
            </a:r>
            <a:r>
              <a:rPr lang="en-US" dirty="0" err="1" smtClean="0"/>
              <a:t>swahili</a:t>
            </a:r>
            <a:r>
              <a:rPr lang="en-US" dirty="0" smtClean="0"/>
              <a:t>, Create New maproom with new dataset)</a:t>
            </a:r>
            <a:br>
              <a:rPr lang="en-US" dirty="0" smtClean="0"/>
            </a:br>
            <a:r>
              <a:rPr lang="en-US" dirty="0" smtClean="0"/>
              <a:t>D. Policy of data usage from National to district level</a:t>
            </a:r>
            <a:br>
              <a:rPr lang="en-US" dirty="0" smtClean="0"/>
            </a:br>
            <a:r>
              <a:rPr lang="en-US" dirty="0" smtClean="0"/>
              <a:t/>
            </a:r>
            <a:br>
              <a:rPr lang="en-US" dirty="0" smtClean="0"/>
            </a:br>
            <a:r>
              <a:rPr lang="en-US" dirty="0" smtClean="0"/>
              <a:t>1. observations(Upper Air, AWS, Operational stations)</a:t>
            </a:r>
            <a:br>
              <a:rPr lang="en-US" dirty="0" smtClean="0"/>
            </a:br>
            <a:r>
              <a:rPr lang="en-US" dirty="0" smtClean="0"/>
              <a:t>2. data transmissions(Telephones, Internet, Networking)</a:t>
            </a:r>
            <a:br>
              <a:rPr lang="en-US" dirty="0" smtClean="0"/>
            </a:br>
            <a:r>
              <a:rPr lang="en-US" dirty="0" smtClean="0"/>
              <a:t>3. Processing (Cluster computer, Satellite imaginary, Models comparisons, Data catalogs--&gt; Maproom )</a:t>
            </a:r>
            <a:br>
              <a:rPr lang="en-US" dirty="0" smtClean="0"/>
            </a:br>
            <a:r>
              <a:rPr lang="en-US" dirty="0" smtClean="0"/>
              <a:t>4. Dissemination (TV, Radios, SMS, Website, RSS Feeds, Weather apps, Maproom)</a:t>
            </a:r>
            <a:endParaRPr lang="sw-KE" dirty="0" smtClean="0"/>
          </a:p>
          <a:p>
            <a:endParaRPr lang="sw-KE" dirty="0"/>
          </a:p>
        </p:txBody>
      </p:sp>
      <p:sp>
        <p:nvSpPr>
          <p:cNvPr id="4" name="Slide Number Placeholder 3"/>
          <p:cNvSpPr>
            <a:spLocks noGrp="1"/>
          </p:cNvSpPr>
          <p:nvPr>
            <p:ph type="sldNum" sz="quarter" idx="10"/>
          </p:nvPr>
        </p:nvSpPr>
        <p:spPr/>
        <p:txBody>
          <a:bodyPr/>
          <a:lstStyle/>
          <a:p>
            <a:fld id="{F24BAA83-93C8-4FCB-B4AA-99148D535BBE}" type="slidenum">
              <a:rPr lang="sw-KE" smtClean="0"/>
              <a:pPr/>
              <a:t>5</a:t>
            </a:fld>
            <a:endParaRPr lang="sw-K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B40E301-68E3-4D7B-8176-3510F94E1CBE}" type="datetimeFigureOut">
              <a:rPr lang="en-GB" smtClean="0"/>
              <a:pPr/>
              <a:t>12/06/2014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F90BA8-0EEE-4CF5-9B7D-30B8D12CD37F}" type="slidenum">
              <a:rPr lang="en-GB" smtClean="0"/>
              <a:pPr/>
              <a:t>‹#›</a:t>
            </a:fld>
            <a:endParaRPr lang="en-GB"/>
          </a:p>
        </p:txBody>
      </p:sp>
    </p:spTree>
    <p:extLst>
      <p:ext uri="{BB962C8B-B14F-4D97-AF65-F5344CB8AC3E}">
        <p14:creationId xmlns:p14="http://schemas.microsoft.com/office/powerpoint/2010/main" val="1997431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B40E301-68E3-4D7B-8176-3510F94E1CBE}" type="datetimeFigureOut">
              <a:rPr lang="en-GB" smtClean="0"/>
              <a:pPr/>
              <a:t>12/06/2014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F90BA8-0EEE-4CF5-9B7D-30B8D12CD37F}" type="slidenum">
              <a:rPr lang="en-GB" smtClean="0"/>
              <a:pPr/>
              <a:t>‹#›</a:t>
            </a:fld>
            <a:endParaRPr lang="en-GB"/>
          </a:p>
        </p:txBody>
      </p:sp>
    </p:spTree>
    <p:extLst>
      <p:ext uri="{BB962C8B-B14F-4D97-AF65-F5344CB8AC3E}">
        <p14:creationId xmlns:p14="http://schemas.microsoft.com/office/powerpoint/2010/main" val="1908751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B40E301-68E3-4D7B-8176-3510F94E1CBE}" type="datetimeFigureOut">
              <a:rPr lang="en-GB" smtClean="0"/>
              <a:pPr/>
              <a:t>12/06/2014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F90BA8-0EEE-4CF5-9B7D-30B8D12CD37F}" type="slidenum">
              <a:rPr lang="en-GB" smtClean="0"/>
              <a:pPr/>
              <a:t>‹#›</a:t>
            </a:fld>
            <a:endParaRPr lang="en-GB"/>
          </a:p>
        </p:txBody>
      </p:sp>
    </p:spTree>
    <p:extLst>
      <p:ext uri="{BB962C8B-B14F-4D97-AF65-F5344CB8AC3E}">
        <p14:creationId xmlns:p14="http://schemas.microsoft.com/office/powerpoint/2010/main" val="3321007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B40E301-68E3-4D7B-8176-3510F94E1CBE}" type="datetimeFigureOut">
              <a:rPr lang="en-GB" smtClean="0"/>
              <a:pPr/>
              <a:t>12/06/2014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F90BA8-0EEE-4CF5-9B7D-30B8D12CD37F}" type="slidenum">
              <a:rPr lang="en-GB" smtClean="0"/>
              <a:pPr/>
              <a:t>‹#›</a:t>
            </a:fld>
            <a:endParaRPr lang="en-GB"/>
          </a:p>
        </p:txBody>
      </p:sp>
    </p:spTree>
    <p:extLst>
      <p:ext uri="{BB962C8B-B14F-4D97-AF65-F5344CB8AC3E}">
        <p14:creationId xmlns:p14="http://schemas.microsoft.com/office/powerpoint/2010/main" val="1566211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40E301-68E3-4D7B-8176-3510F94E1CBE}" type="datetimeFigureOut">
              <a:rPr lang="en-GB" smtClean="0"/>
              <a:pPr/>
              <a:t>12/06/2014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F90BA8-0EEE-4CF5-9B7D-30B8D12CD37F}" type="slidenum">
              <a:rPr lang="en-GB" smtClean="0"/>
              <a:pPr/>
              <a:t>‹#›</a:t>
            </a:fld>
            <a:endParaRPr lang="en-GB"/>
          </a:p>
        </p:txBody>
      </p:sp>
    </p:spTree>
    <p:extLst>
      <p:ext uri="{BB962C8B-B14F-4D97-AF65-F5344CB8AC3E}">
        <p14:creationId xmlns:p14="http://schemas.microsoft.com/office/powerpoint/2010/main" val="16602189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B40E301-68E3-4D7B-8176-3510F94E1CBE}" type="datetimeFigureOut">
              <a:rPr lang="en-GB" smtClean="0"/>
              <a:pPr/>
              <a:t>12/06/2014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BF90BA8-0EEE-4CF5-9B7D-30B8D12CD37F}" type="slidenum">
              <a:rPr lang="en-GB" smtClean="0"/>
              <a:pPr/>
              <a:t>‹#›</a:t>
            </a:fld>
            <a:endParaRPr lang="en-GB"/>
          </a:p>
        </p:txBody>
      </p:sp>
    </p:spTree>
    <p:extLst>
      <p:ext uri="{BB962C8B-B14F-4D97-AF65-F5344CB8AC3E}">
        <p14:creationId xmlns:p14="http://schemas.microsoft.com/office/powerpoint/2010/main" val="1982222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B40E301-68E3-4D7B-8176-3510F94E1CBE}" type="datetimeFigureOut">
              <a:rPr lang="en-GB" smtClean="0"/>
              <a:pPr/>
              <a:t>12/06/2014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BF90BA8-0EEE-4CF5-9B7D-30B8D12CD37F}" type="slidenum">
              <a:rPr lang="en-GB" smtClean="0"/>
              <a:pPr/>
              <a:t>‹#›</a:t>
            </a:fld>
            <a:endParaRPr lang="en-GB"/>
          </a:p>
        </p:txBody>
      </p:sp>
    </p:spTree>
    <p:extLst>
      <p:ext uri="{BB962C8B-B14F-4D97-AF65-F5344CB8AC3E}">
        <p14:creationId xmlns:p14="http://schemas.microsoft.com/office/powerpoint/2010/main" val="2449646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B40E301-68E3-4D7B-8176-3510F94E1CBE}" type="datetimeFigureOut">
              <a:rPr lang="en-GB" smtClean="0"/>
              <a:pPr/>
              <a:t>12/06/2014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BF90BA8-0EEE-4CF5-9B7D-30B8D12CD37F}" type="slidenum">
              <a:rPr lang="en-GB" smtClean="0"/>
              <a:pPr/>
              <a:t>‹#›</a:t>
            </a:fld>
            <a:endParaRPr lang="en-GB"/>
          </a:p>
        </p:txBody>
      </p:sp>
    </p:spTree>
    <p:extLst>
      <p:ext uri="{BB962C8B-B14F-4D97-AF65-F5344CB8AC3E}">
        <p14:creationId xmlns:p14="http://schemas.microsoft.com/office/powerpoint/2010/main" val="42069301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40E301-68E3-4D7B-8176-3510F94E1CBE}" type="datetimeFigureOut">
              <a:rPr lang="en-GB" smtClean="0"/>
              <a:pPr/>
              <a:t>12/06/2014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BF90BA8-0EEE-4CF5-9B7D-30B8D12CD37F}" type="slidenum">
              <a:rPr lang="en-GB" smtClean="0"/>
              <a:pPr/>
              <a:t>‹#›</a:t>
            </a:fld>
            <a:endParaRPr lang="en-GB"/>
          </a:p>
        </p:txBody>
      </p:sp>
    </p:spTree>
    <p:extLst>
      <p:ext uri="{BB962C8B-B14F-4D97-AF65-F5344CB8AC3E}">
        <p14:creationId xmlns:p14="http://schemas.microsoft.com/office/powerpoint/2010/main" val="516254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40E301-68E3-4D7B-8176-3510F94E1CBE}" type="datetimeFigureOut">
              <a:rPr lang="en-GB" smtClean="0"/>
              <a:pPr/>
              <a:t>12/06/2014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BF90BA8-0EEE-4CF5-9B7D-30B8D12CD37F}" type="slidenum">
              <a:rPr lang="en-GB" smtClean="0"/>
              <a:pPr/>
              <a:t>‹#›</a:t>
            </a:fld>
            <a:endParaRPr lang="en-GB"/>
          </a:p>
        </p:txBody>
      </p:sp>
    </p:spTree>
    <p:extLst>
      <p:ext uri="{BB962C8B-B14F-4D97-AF65-F5344CB8AC3E}">
        <p14:creationId xmlns:p14="http://schemas.microsoft.com/office/powerpoint/2010/main" val="955409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40E301-68E3-4D7B-8176-3510F94E1CBE}" type="datetimeFigureOut">
              <a:rPr lang="en-GB" smtClean="0"/>
              <a:pPr/>
              <a:t>12/06/2014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BF90BA8-0EEE-4CF5-9B7D-30B8D12CD37F}" type="slidenum">
              <a:rPr lang="en-GB" smtClean="0"/>
              <a:pPr/>
              <a:t>‹#›</a:t>
            </a:fld>
            <a:endParaRPr lang="en-GB"/>
          </a:p>
        </p:txBody>
      </p:sp>
    </p:spTree>
    <p:extLst>
      <p:ext uri="{BB962C8B-B14F-4D97-AF65-F5344CB8AC3E}">
        <p14:creationId xmlns:p14="http://schemas.microsoft.com/office/powerpoint/2010/main" val="2117467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40E301-68E3-4D7B-8176-3510F94E1CBE}" type="datetimeFigureOut">
              <a:rPr lang="en-GB" smtClean="0"/>
              <a:pPr/>
              <a:t>12/06/2014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F90BA8-0EEE-4CF5-9B7D-30B8D12CD37F}" type="slidenum">
              <a:rPr lang="en-GB" smtClean="0"/>
              <a:pPr/>
              <a:t>‹#›</a:t>
            </a:fld>
            <a:endParaRPr lang="en-GB"/>
          </a:p>
        </p:txBody>
      </p:sp>
    </p:spTree>
    <p:extLst>
      <p:ext uri="{BB962C8B-B14F-4D97-AF65-F5344CB8AC3E}">
        <p14:creationId xmlns:p14="http://schemas.microsoft.com/office/powerpoint/2010/main" val="9695792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hyperlink" Target="https://alerts.meteo.go.tz/" TargetMode="External"/><Relationship Id="rId5" Type="http://schemas.openxmlformats.org/officeDocument/2006/relationships/image" Target="../media/image3.pn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857496"/>
            <a:ext cx="9144000" cy="1470025"/>
          </a:xfrm>
        </p:spPr>
        <p:txBody>
          <a:bodyPr>
            <a:normAutofit/>
          </a:bodyPr>
          <a:lstStyle/>
          <a:p>
            <a:r>
              <a:rPr lang="en-GB" sz="2000" b="1" dirty="0" smtClean="0"/>
              <a:t/>
            </a:r>
            <a:br>
              <a:rPr lang="en-GB" sz="2000" b="1" dirty="0" smtClean="0"/>
            </a:br>
            <a:endParaRPr lang="en-GB" sz="2000" b="1" dirty="0"/>
          </a:p>
        </p:txBody>
      </p:sp>
      <p:pic>
        <p:nvPicPr>
          <p:cNvPr id="4" name="Picture 19" descr="meteo_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43899" y="33350"/>
            <a:ext cx="983613" cy="98361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0" descr="nation_emble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36" y="33350"/>
            <a:ext cx="1038196" cy="1038196"/>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txBox="1">
            <a:spLocks/>
          </p:cNvSpPr>
          <p:nvPr/>
        </p:nvSpPr>
        <p:spPr>
          <a:xfrm>
            <a:off x="1500166" y="0"/>
            <a:ext cx="6215106"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3600" b="0" i="0" u="none" strike="noStrike" kern="1200" cap="none" spc="0" normalizeH="0" baseline="0" noProof="0" dirty="0" smtClean="0">
                <a:ln>
                  <a:noFill/>
                </a:ln>
                <a:solidFill>
                  <a:srgbClr val="FF0000"/>
                </a:solidFill>
                <a:effectLst/>
                <a:uLnTx/>
                <a:uFillTx/>
                <a:latin typeface="+mj-lt"/>
                <a:ea typeface="+mj-ea"/>
                <a:cs typeface="+mj-cs"/>
              </a:rPr>
              <a:t>TANZANIA METEOROLOGICAL AGENCY</a:t>
            </a:r>
            <a:endParaRPr kumimoji="0" lang="en-GB" sz="3600" b="0" i="0" u="none" strike="noStrike" kern="1200" cap="none" spc="0" normalizeH="0" baseline="0" noProof="0" dirty="0">
              <a:ln>
                <a:noFill/>
              </a:ln>
              <a:solidFill>
                <a:srgbClr val="FF0000"/>
              </a:solidFill>
              <a:effectLst/>
              <a:uLnTx/>
              <a:uFillTx/>
              <a:latin typeface="+mj-lt"/>
              <a:ea typeface="+mj-ea"/>
              <a:cs typeface="+mj-cs"/>
            </a:endParaRPr>
          </a:p>
        </p:txBody>
      </p:sp>
      <p:sp>
        <p:nvSpPr>
          <p:cNvPr id="7" name="Subtitle 6"/>
          <p:cNvSpPr>
            <a:spLocks noGrp="1"/>
          </p:cNvSpPr>
          <p:nvPr>
            <p:ph type="subTitle" idx="1"/>
          </p:nvPr>
        </p:nvSpPr>
        <p:spPr>
          <a:xfrm>
            <a:off x="142844" y="1857364"/>
            <a:ext cx="9001156" cy="3500462"/>
          </a:xfrm>
        </p:spPr>
        <p:txBody>
          <a:bodyPr>
            <a:normAutofit fontScale="77500" lnSpcReduction="20000"/>
          </a:bodyPr>
          <a:lstStyle/>
          <a:p>
            <a:endParaRPr lang="en-US" sz="2400" b="1" dirty="0" smtClean="0"/>
          </a:p>
          <a:p>
            <a:endParaRPr lang="en-US" sz="2800" dirty="0" smtClean="0"/>
          </a:p>
          <a:p>
            <a:r>
              <a:rPr lang="en-US" sz="2800" dirty="0" smtClean="0"/>
              <a:t>CAP in TZ: Success and Challenges</a:t>
            </a:r>
          </a:p>
          <a:p>
            <a:endParaRPr lang="sw-KE" sz="2800" dirty="0" smtClean="0"/>
          </a:p>
          <a:p>
            <a:r>
              <a:rPr lang="sw-KE" sz="1900" b="1" dirty="0" smtClean="0">
                <a:solidFill>
                  <a:srgbClr val="FF0000"/>
                </a:solidFill>
              </a:rPr>
              <a:t>Common Alerting Protocol (Cap) Implementation </a:t>
            </a:r>
            <a:r>
              <a:rPr lang="sw-KE" sz="1900" b="1" dirty="0" smtClean="0">
                <a:solidFill>
                  <a:srgbClr val="FF0000"/>
                </a:solidFill>
              </a:rPr>
              <a:t>Workshop, Negombo</a:t>
            </a:r>
            <a:r>
              <a:rPr lang="sw-KE" sz="1900" b="1" dirty="0" smtClean="0">
                <a:solidFill>
                  <a:srgbClr val="FF0000"/>
                </a:solidFill>
              </a:rPr>
              <a:t>, Sri Lanka, 17-18 June 2014</a:t>
            </a:r>
            <a:r>
              <a:rPr lang="en-US" sz="2400" dirty="0" smtClean="0"/>
              <a:t> </a:t>
            </a:r>
            <a:endParaRPr lang="sw-KE" sz="2400" dirty="0" smtClean="0"/>
          </a:p>
          <a:p>
            <a:endParaRPr lang="en-US" sz="2400" b="1" dirty="0" smtClean="0">
              <a:latin typeface="Albertus Medium" pitchFamily="34" charset="0"/>
              <a:cs typeface="Aharoni" pitchFamily="2" charset="-79"/>
            </a:endParaRPr>
          </a:p>
          <a:p>
            <a:endParaRPr lang="en-US" sz="2400" b="1" dirty="0" smtClean="0">
              <a:latin typeface="Albertus Medium" pitchFamily="34" charset="0"/>
              <a:cs typeface="Aharoni" pitchFamily="2" charset="-79"/>
            </a:endParaRPr>
          </a:p>
          <a:p>
            <a:r>
              <a:rPr lang="en-US" sz="2400" b="1" dirty="0" smtClean="0">
                <a:latin typeface="Albertus Medium" pitchFamily="34" charset="0"/>
                <a:cs typeface="Aharoni" pitchFamily="2" charset="-79"/>
              </a:rPr>
              <a:t>By</a:t>
            </a:r>
          </a:p>
          <a:p>
            <a:r>
              <a:rPr lang="en-US" sz="2400" b="1" dirty="0" smtClean="0">
                <a:latin typeface="Albertus Medium" pitchFamily="34" charset="0"/>
                <a:cs typeface="Aharoni" pitchFamily="2" charset="-79"/>
              </a:rPr>
              <a:t>Victor J. Massam</a:t>
            </a:r>
          </a:p>
          <a:p>
            <a:r>
              <a:rPr lang="en-US" sz="2400" b="1" dirty="0" smtClean="0">
                <a:latin typeface="Albertus Medium" pitchFamily="34" charset="0"/>
                <a:cs typeface="Aharoni" pitchFamily="2" charset="-79"/>
              </a:rPr>
              <a:t>Computer System Analyst</a:t>
            </a:r>
          </a:p>
          <a:p>
            <a:r>
              <a:rPr lang="en-US" sz="2400" b="1" u="sng" dirty="0" smtClean="0">
                <a:solidFill>
                  <a:srgbClr val="0070C0"/>
                </a:solidFill>
                <a:latin typeface="Albertus Medium" pitchFamily="34" charset="0"/>
                <a:cs typeface="Aharoni" pitchFamily="2" charset="-79"/>
              </a:rPr>
              <a:t>Massam.victor@gmail.com</a:t>
            </a:r>
          </a:p>
          <a:p>
            <a:endParaRPr lang="sw-KE" sz="2400" dirty="0">
              <a:latin typeface="Aharoni" pitchFamily="2" charset="-79"/>
              <a:cs typeface="Aharoni" pitchFamily="2" charset="-79"/>
            </a:endParaRPr>
          </a:p>
        </p:txBody>
      </p:sp>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43801" y="1000108"/>
            <a:ext cx="1800199" cy="6238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213108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857496"/>
            <a:ext cx="9144000" cy="1470025"/>
          </a:xfrm>
        </p:spPr>
        <p:txBody>
          <a:bodyPr>
            <a:normAutofit/>
          </a:bodyPr>
          <a:lstStyle/>
          <a:p>
            <a:r>
              <a:rPr lang="en-GB" sz="2000" b="1" dirty="0" smtClean="0"/>
              <a:t/>
            </a:r>
            <a:br>
              <a:rPr lang="en-GB" sz="2000" b="1" dirty="0" smtClean="0"/>
            </a:br>
            <a:endParaRPr lang="en-GB" sz="2000" b="1" dirty="0"/>
          </a:p>
        </p:txBody>
      </p:sp>
      <p:pic>
        <p:nvPicPr>
          <p:cNvPr id="4" name="Picture 19" descr="meteo_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72454" y="0"/>
            <a:ext cx="1071546" cy="107154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0" descr="nation_emblem"/>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36" y="33350"/>
            <a:ext cx="1111740" cy="966758"/>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txBox="1">
            <a:spLocks/>
          </p:cNvSpPr>
          <p:nvPr/>
        </p:nvSpPr>
        <p:spPr>
          <a:xfrm>
            <a:off x="1142976" y="1"/>
            <a:ext cx="6786610" cy="1071546"/>
          </a:xfrm>
          <a:prstGeom prst="rect">
            <a:avLst/>
          </a:prstGeom>
        </p:spPr>
        <p:txBody>
          <a:bodyPr vert="horz" lIns="91440" tIns="45720" rIns="91440" bIns="45720" rtlCol="0" anchor="ctr">
            <a:normAutofit fontScale="85000" lnSpcReduction="20000"/>
          </a:bodyPr>
          <a:lstStyle/>
          <a:p>
            <a:pPr algn="ctr">
              <a:spcBef>
                <a:spcPct val="0"/>
              </a:spcBef>
              <a:defRPr/>
            </a:pPr>
            <a:endParaRPr lang="en-US" sz="4400" dirty="0" smtClean="0"/>
          </a:p>
          <a:p>
            <a:pPr algn="ctr">
              <a:spcBef>
                <a:spcPct val="0"/>
              </a:spcBef>
              <a:defRPr/>
            </a:pPr>
            <a:r>
              <a:rPr lang="en-US" sz="4400" dirty="0" smtClean="0"/>
              <a:t>OUTLINE </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GB"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1" name="TextBox 10"/>
          <p:cNvSpPr txBox="1"/>
          <p:nvPr/>
        </p:nvSpPr>
        <p:spPr>
          <a:xfrm>
            <a:off x="285720" y="1571612"/>
            <a:ext cx="8072494" cy="2246769"/>
          </a:xfrm>
          <a:prstGeom prst="rect">
            <a:avLst/>
          </a:prstGeom>
          <a:noFill/>
        </p:spPr>
        <p:txBody>
          <a:bodyPr wrap="square" rtlCol="0">
            <a:spAutoFit/>
          </a:bodyPr>
          <a:lstStyle/>
          <a:p>
            <a:pPr>
              <a:buFont typeface="Arial" pitchFamily="34" charset="0"/>
              <a:buChar char="•"/>
            </a:pPr>
            <a:r>
              <a:rPr lang="en-GB" sz="2800" dirty="0" smtClean="0"/>
              <a:t>Success</a:t>
            </a:r>
          </a:p>
          <a:p>
            <a:endParaRPr lang="en-GB" sz="2800" dirty="0" smtClean="0"/>
          </a:p>
          <a:p>
            <a:pPr>
              <a:buFont typeface="Arial" pitchFamily="34" charset="0"/>
              <a:buChar char="•"/>
            </a:pPr>
            <a:r>
              <a:rPr lang="en-GB" sz="2800" dirty="0" smtClean="0"/>
              <a:t>Challenges</a:t>
            </a:r>
          </a:p>
          <a:p>
            <a:endParaRPr lang="en-GB" sz="2800" dirty="0" smtClean="0"/>
          </a:p>
          <a:p>
            <a:pPr>
              <a:buFont typeface="Arial" pitchFamily="34" charset="0"/>
              <a:buChar char="•"/>
            </a:pPr>
            <a:r>
              <a:rPr lang="en-GB" sz="2800" dirty="0" smtClean="0"/>
              <a:t>Recommendations</a:t>
            </a:r>
          </a:p>
        </p:txBody>
      </p:sp>
      <p:sp>
        <p:nvSpPr>
          <p:cNvPr id="17409" name="Rectangle 1"/>
          <p:cNvSpPr>
            <a:spLocks noChangeArrowheads="1"/>
          </p:cNvSpPr>
          <p:nvPr/>
        </p:nvSpPr>
        <p:spPr bwMode="auto">
          <a:xfrm>
            <a:off x="0" y="1000108"/>
            <a:ext cx="9144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p:txBody>
      </p:sp>
      <p:pic>
        <p:nvPicPr>
          <p:cNvPr id="8"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72132" y="285728"/>
            <a:ext cx="1800199" cy="6238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213108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857496"/>
            <a:ext cx="9144000" cy="1470025"/>
          </a:xfrm>
        </p:spPr>
        <p:txBody>
          <a:bodyPr>
            <a:normAutofit/>
          </a:bodyPr>
          <a:lstStyle/>
          <a:p>
            <a:r>
              <a:rPr lang="en-GB" sz="2000" b="1" dirty="0" smtClean="0"/>
              <a:t/>
            </a:r>
            <a:br>
              <a:rPr lang="en-GB" sz="2000" b="1" dirty="0" smtClean="0"/>
            </a:br>
            <a:endParaRPr lang="en-GB" sz="2000" b="1" dirty="0"/>
          </a:p>
        </p:txBody>
      </p:sp>
      <p:pic>
        <p:nvPicPr>
          <p:cNvPr id="4" name="Picture 19" descr="meteo_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72454" y="0"/>
            <a:ext cx="1071546" cy="107154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0" descr="nation_emblem"/>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36" y="33350"/>
            <a:ext cx="1111740" cy="966758"/>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txBox="1">
            <a:spLocks/>
          </p:cNvSpPr>
          <p:nvPr/>
        </p:nvSpPr>
        <p:spPr>
          <a:xfrm>
            <a:off x="1142976" y="1"/>
            <a:ext cx="6786610" cy="1071546"/>
          </a:xfrm>
          <a:prstGeom prst="rect">
            <a:avLst/>
          </a:prstGeom>
        </p:spPr>
        <p:txBody>
          <a:bodyPr vert="horz" lIns="91440" tIns="45720" rIns="91440" bIns="45720" rtlCol="0" anchor="ctr">
            <a:normAutofit fontScale="85000" lnSpcReduction="20000"/>
          </a:bodyPr>
          <a:lstStyle/>
          <a:p>
            <a:pPr algn="ctr">
              <a:spcBef>
                <a:spcPct val="0"/>
              </a:spcBef>
              <a:defRPr/>
            </a:pPr>
            <a:endParaRPr lang="en-US" sz="4400" dirty="0" smtClean="0"/>
          </a:p>
          <a:p>
            <a:pPr algn="ctr">
              <a:spcBef>
                <a:spcPct val="0"/>
              </a:spcBef>
              <a:defRPr/>
            </a:pPr>
            <a:r>
              <a:rPr lang="en-US" sz="4400" dirty="0" smtClean="0"/>
              <a:t>Success </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GB"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7409" name="Rectangle 1"/>
          <p:cNvSpPr>
            <a:spLocks noChangeArrowheads="1"/>
          </p:cNvSpPr>
          <p:nvPr/>
        </p:nvSpPr>
        <p:spPr bwMode="auto">
          <a:xfrm>
            <a:off x="0" y="1000108"/>
            <a:ext cx="9144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p:txBody>
      </p:sp>
      <p:pic>
        <p:nvPicPr>
          <p:cNvPr id="8"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24128" y="554037"/>
            <a:ext cx="1800199" cy="6238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Rectangle 8"/>
          <p:cNvSpPr/>
          <p:nvPr/>
        </p:nvSpPr>
        <p:spPr>
          <a:xfrm>
            <a:off x="214282" y="1714488"/>
            <a:ext cx="8929718" cy="3447098"/>
          </a:xfrm>
          <a:prstGeom prst="rect">
            <a:avLst/>
          </a:prstGeom>
        </p:spPr>
        <p:txBody>
          <a:bodyPr wrap="square">
            <a:spAutoFit/>
          </a:bodyPr>
          <a:lstStyle/>
          <a:p>
            <a:pPr>
              <a:buFont typeface="Arial" pitchFamily="34" charset="0"/>
              <a:buChar char="•"/>
            </a:pPr>
            <a:r>
              <a:rPr lang="en-GB" sz="2000" dirty="0" smtClean="0"/>
              <a:t> Full Installation, Customisation and Upgrade in Linux environment as well as https certificate installation (</a:t>
            </a:r>
            <a:r>
              <a:rPr lang="en-GB" sz="2000" dirty="0" smtClean="0">
                <a:hlinkClick r:id="rId6"/>
              </a:rPr>
              <a:t>https://alerts.meteo.go.tz</a:t>
            </a:r>
            <a:r>
              <a:rPr lang="en-GB" sz="2000" dirty="0" smtClean="0"/>
              <a:t>)</a:t>
            </a:r>
          </a:p>
          <a:p>
            <a:pPr>
              <a:buFont typeface="Arial" pitchFamily="34" charset="0"/>
              <a:buChar char="•"/>
            </a:pPr>
            <a:endParaRPr lang="en-GB" sz="2000" dirty="0" smtClean="0"/>
          </a:p>
          <a:p>
            <a:pPr>
              <a:buFont typeface="Arial" pitchFamily="34" charset="0"/>
              <a:buChar char="•"/>
            </a:pPr>
            <a:r>
              <a:rPr lang="en-GB" sz="2000" dirty="0" smtClean="0"/>
              <a:t>Creating mail list; once alert  is published to RSS feeds on the website information is also sent to the group mail </a:t>
            </a:r>
          </a:p>
          <a:p>
            <a:endParaRPr lang="en-GB" sz="2000" dirty="0" smtClean="0"/>
          </a:p>
          <a:p>
            <a:pPr>
              <a:buFont typeface="Arial" pitchFamily="34" charset="0"/>
              <a:buChar char="•"/>
            </a:pPr>
            <a:r>
              <a:rPr lang="en-GB" sz="2000" dirty="0" smtClean="0"/>
              <a:t>  System testing exercise has been conducted for a period of 3 months</a:t>
            </a:r>
          </a:p>
          <a:p>
            <a:endParaRPr lang="en-GB" sz="2000" dirty="0" smtClean="0"/>
          </a:p>
          <a:p>
            <a:pPr>
              <a:buFont typeface="Arial" pitchFamily="34" charset="0"/>
              <a:buChar char="•"/>
            </a:pPr>
            <a:r>
              <a:rPr lang="en-GB" sz="2000" dirty="0" smtClean="0"/>
              <a:t>Internal training on how to edit warning templates and publishing has being conducted</a:t>
            </a:r>
          </a:p>
          <a:p>
            <a:endParaRPr lang="en-GB" dirty="0" smtClean="0"/>
          </a:p>
        </p:txBody>
      </p:sp>
    </p:spTree>
    <p:extLst>
      <p:ext uri="{BB962C8B-B14F-4D97-AF65-F5344CB8AC3E}">
        <p14:creationId xmlns:p14="http://schemas.microsoft.com/office/powerpoint/2010/main" val="36213108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857496"/>
            <a:ext cx="9144000" cy="1470025"/>
          </a:xfrm>
        </p:spPr>
        <p:txBody>
          <a:bodyPr>
            <a:normAutofit/>
          </a:bodyPr>
          <a:lstStyle/>
          <a:p>
            <a:r>
              <a:rPr lang="en-GB" sz="2000" b="1" dirty="0" smtClean="0"/>
              <a:t/>
            </a:r>
            <a:br>
              <a:rPr lang="en-GB" sz="2000" b="1" dirty="0" smtClean="0"/>
            </a:br>
            <a:endParaRPr lang="en-GB" sz="2000" b="1" dirty="0"/>
          </a:p>
        </p:txBody>
      </p:sp>
      <p:pic>
        <p:nvPicPr>
          <p:cNvPr id="4" name="Picture 19" descr="meteo_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58206" y="0"/>
            <a:ext cx="785794" cy="78579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0" descr="nation_emblem"/>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720" y="33350"/>
            <a:ext cx="857256" cy="745461"/>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txBox="1">
            <a:spLocks/>
          </p:cNvSpPr>
          <p:nvPr/>
        </p:nvSpPr>
        <p:spPr>
          <a:xfrm>
            <a:off x="1214414" y="142851"/>
            <a:ext cx="6715172" cy="1071571"/>
          </a:xfrm>
          <a:prstGeom prst="rect">
            <a:avLst/>
          </a:prstGeom>
        </p:spPr>
        <p:txBody>
          <a:bodyPr vert="horz" lIns="91440" tIns="45720" rIns="91440" bIns="45720" rtlCol="0" anchor="ctr">
            <a:normAutofit fontScale="55000" lnSpcReduction="20000"/>
          </a:bodyPr>
          <a:lstStyle/>
          <a:p>
            <a:pPr algn="ctr">
              <a:spcBef>
                <a:spcPct val="0"/>
              </a:spcBef>
              <a:defRPr/>
            </a:pPr>
            <a:endParaRPr lang="en-US" sz="4400" dirty="0" smtClean="0"/>
          </a:p>
          <a:p>
            <a:pPr algn="ctr">
              <a:spcBef>
                <a:spcPct val="0"/>
              </a:spcBef>
              <a:defRPr/>
            </a:pPr>
            <a:r>
              <a:rPr lang="en-GB" sz="5800" dirty="0" smtClean="0"/>
              <a:t>Challenges</a:t>
            </a:r>
          </a:p>
          <a:p>
            <a:pPr algn="ctr">
              <a:spcBef>
                <a:spcPct val="0"/>
              </a:spcBef>
              <a:defRPr/>
            </a:pPr>
            <a:r>
              <a:rPr lang="en-US" sz="4400" dirty="0" smtClean="0"/>
              <a:t> </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GB"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7409" name="Rectangle 1"/>
          <p:cNvSpPr>
            <a:spLocks noChangeArrowheads="1"/>
          </p:cNvSpPr>
          <p:nvPr/>
        </p:nvSpPr>
        <p:spPr bwMode="auto">
          <a:xfrm>
            <a:off x="0" y="1000108"/>
            <a:ext cx="9144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p:txBody>
      </p:sp>
      <p:pic>
        <p:nvPicPr>
          <p:cNvPr id="8"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29322" y="285728"/>
            <a:ext cx="1800199" cy="6238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Rectangle 8"/>
          <p:cNvSpPr/>
          <p:nvPr/>
        </p:nvSpPr>
        <p:spPr>
          <a:xfrm>
            <a:off x="214282" y="857233"/>
            <a:ext cx="8929718" cy="5355312"/>
          </a:xfrm>
          <a:prstGeom prst="rect">
            <a:avLst/>
          </a:prstGeom>
        </p:spPr>
        <p:txBody>
          <a:bodyPr wrap="square">
            <a:spAutoFit/>
          </a:bodyPr>
          <a:lstStyle/>
          <a:p>
            <a:pPr>
              <a:buFont typeface="Arial" pitchFamily="34" charset="0"/>
              <a:buChar char="•"/>
            </a:pPr>
            <a:r>
              <a:rPr lang="en-US" dirty="0" smtClean="0"/>
              <a:t> Frequency Power cuts (Sometimes system is offline)</a:t>
            </a:r>
          </a:p>
          <a:p>
            <a:endParaRPr lang="en-US" dirty="0" smtClean="0"/>
          </a:p>
          <a:p>
            <a:pPr>
              <a:buFont typeface="Arial" pitchFamily="34" charset="0"/>
              <a:buChar char="•"/>
            </a:pPr>
            <a:r>
              <a:rPr lang="en-US" dirty="0" smtClean="0"/>
              <a:t> Web knowledge is need </a:t>
            </a:r>
          </a:p>
          <a:p>
            <a:pPr lvl="1">
              <a:buFont typeface="Wingdings" pitchFamily="2" charset="2"/>
              <a:buChar char="Ø"/>
            </a:pPr>
            <a:r>
              <a:rPr lang="en-US" dirty="0" smtClean="0"/>
              <a:t>CSS some browsers can not open</a:t>
            </a:r>
          </a:p>
          <a:p>
            <a:pPr lvl="1">
              <a:buFont typeface="Wingdings" pitchFamily="2" charset="2"/>
              <a:buChar char="Ø"/>
            </a:pPr>
            <a:r>
              <a:rPr lang="en-US" dirty="0" smtClean="0"/>
              <a:t>Google polygons to appear on users view</a:t>
            </a:r>
          </a:p>
          <a:p>
            <a:pPr lvl="1">
              <a:buFont typeface="Wingdings" pitchFamily="2" charset="2"/>
              <a:buChar char="Ø"/>
            </a:pPr>
            <a:r>
              <a:rPr lang="en-US" dirty="0" smtClean="0"/>
              <a:t>Plotting multiple location on Google image (How can shed multiple points)</a:t>
            </a:r>
          </a:p>
          <a:p>
            <a:pPr lvl="1">
              <a:buFont typeface="Wingdings" pitchFamily="2" charset="2"/>
              <a:buChar char="Ø"/>
            </a:pPr>
            <a:r>
              <a:rPr lang="en-US" dirty="0" smtClean="0"/>
              <a:t>Make CAP on the smart phones version</a:t>
            </a:r>
          </a:p>
          <a:p>
            <a:pPr lvl="1"/>
            <a:endParaRPr lang="en-US" dirty="0" smtClean="0"/>
          </a:p>
          <a:p>
            <a:pPr>
              <a:buFont typeface="Arial" pitchFamily="34" charset="0"/>
              <a:buChar char="•"/>
            </a:pPr>
            <a:r>
              <a:rPr lang="en-US" dirty="0" smtClean="0"/>
              <a:t> ICT </a:t>
            </a:r>
            <a:r>
              <a:rPr lang="en-US" dirty="0" smtClean="0"/>
              <a:t>infrastructure</a:t>
            </a:r>
            <a:endParaRPr lang="en-US" dirty="0" smtClean="0"/>
          </a:p>
          <a:p>
            <a:pPr lvl="1">
              <a:buFont typeface="Wingdings" pitchFamily="2" charset="2"/>
              <a:buChar char="Ø"/>
            </a:pPr>
            <a:r>
              <a:rPr lang="en-GB" dirty="0" smtClean="0"/>
              <a:t>RSS shall be linked to the website, Website is hosted by ISP it was difficult to access document root for installation and Tomcat Configuration. TMA has decided to use  dedicated PC, Make all necessary installation and Configurations and Linked to the website </a:t>
            </a:r>
          </a:p>
          <a:p>
            <a:pPr>
              <a:buFont typeface="Arial" pitchFamily="34" charset="0"/>
              <a:buChar char="•"/>
            </a:pPr>
            <a:r>
              <a:rPr lang="en-US" dirty="0" smtClean="0"/>
              <a:t>“The Common Alerting Protocol (CAP) provides an open, non-proprietary digital message format for all types of alerts and notifications” </a:t>
            </a:r>
            <a:r>
              <a:rPr lang="en-GB" dirty="0" smtClean="0"/>
              <a:t>How can CAP reach to all other sectors – Transport, Tourism, Fisheries etc (In Tanzania CAP is adopted only on met services)</a:t>
            </a:r>
          </a:p>
          <a:p>
            <a:endParaRPr lang="en-GB" dirty="0" smtClean="0"/>
          </a:p>
          <a:p>
            <a:pPr>
              <a:buFont typeface="Arial" pitchFamily="34" charset="0"/>
              <a:buChar char="•"/>
            </a:pPr>
            <a:r>
              <a:rPr lang="en-GB" dirty="0" smtClean="0"/>
              <a:t>How can CAP be used in all other media (SMS, Smart phones, TV, </a:t>
            </a:r>
            <a:r>
              <a:rPr lang="en-GB" dirty="0" smtClean="0"/>
              <a:t>Radios, etc.)</a:t>
            </a:r>
            <a:endParaRPr lang="en-GB" dirty="0" smtClean="0"/>
          </a:p>
          <a:p>
            <a:endParaRPr lang="en-GB" dirty="0" smtClean="0"/>
          </a:p>
        </p:txBody>
      </p:sp>
    </p:spTree>
    <p:extLst>
      <p:ext uri="{BB962C8B-B14F-4D97-AF65-F5344CB8AC3E}">
        <p14:creationId xmlns:p14="http://schemas.microsoft.com/office/powerpoint/2010/main" val="36213108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857496"/>
            <a:ext cx="9144000" cy="1470025"/>
          </a:xfrm>
        </p:spPr>
        <p:txBody>
          <a:bodyPr>
            <a:normAutofit/>
          </a:bodyPr>
          <a:lstStyle/>
          <a:p>
            <a:r>
              <a:rPr lang="en-GB" sz="2000" b="1" dirty="0" smtClean="0"/>
              <a:t/>
            </a:r>
            <a:br>
              <a:rPr lang="en-GB" sz="2000" b="1" dirty="0" smtClean="0"/>
            </a:br>
            <a:endParaRPr lang="en-GB" sz="2000" b="1" dirty="0"/>
          </a:p>
        </p:txBody>
      </p:sp>
      <p:pic>
        <p:nvPicPr>
          <p:cNvPr id="4" name="Picture 19" descr="meteo_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58206" y="0"/>
            <a:ext cx="785794" cy="78579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0" descr="nation_emblem"/>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720" y="33350"/>
            <a:ext cx="857256" cy="745461"/>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txBox="1">
            <a:spLocks/>
          </p:cNvSpPr>
          <p:nvPr/>
        </p:nvSpPr>
        <p:spPr>
          <a:xfrm>
            <a:off x="1214414" y="142851"/>
            <a:ext cx="6715172" cy="1071571"/>
          </a:xfrm>
          <a:prstGeom prst="rect">
            <a:avLst/>
          </a:prstGeom>
        </p:spPr>
        <p:txBody>
          <a:bodyPr vert="horz" lIns="91440" tIns="45720" rIns="91440" bIns="45720" rtlCol="0" anchor="ctr">
            <a:normAutofit fontScale="70000" lnSpcReduction="20000"/>
          </a:bodyPr>
          <a:lstStyle/>
          <a:p>
            <a:pPr algn="ctr">
              <a:spcBef>
                <a:spcPct val="0"/>
              </a:spcBef>
              <a:defRPr/>
            </a:pPr>
            <a:endParaRPr lang="en-US" sz="4400" dirty="0" smtClean="0"/>
          </a:p>
          <a:p>
            <a:pPr algn="ctr">
              <a:spcBef>
                <a:spcPct val="0"/>
              </a:spcBef>
              <a:defRPr/>
            </a:pPr>
            <a:r>
              <a:rPr lang="en-US" sz="6000" dirty="0" smtClean="0">
                <a:latin typeface="Calibri" pitchFamily="34" charset="0"/>
                <a:ea typeface="Calibri" pitchFamily="34" charset="0"/>
                <a:cs typeface="Times New Roman" pitchFamily="18" charset="0"/>
              </a:rPr>
              <a:t>Recommendations</a:t>
            </a:r>
            <a:r>
              <a:rPr lang="en-US" sz="4400" dirty="0" smtClean="0"/>
              <a:t> </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GB"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7409" name="Rectangle 1"/>
          <p:cNvSpPr>
            <a:spLocks noChangeArrowheads="1"/>
          </p:cNvSpPr>
          <p:nvPr/>
        </p:nvSpPr>
        <p:spPr bwMode="auto">
          <a:xfrm>
            <a:off x="0" y="1000108"/>
            <a:ext cx="9144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p:txBody>
      </p:sp>
      <p:pic>
        <p:nvPicPr>
          <p:cNvPr id="8"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43801" y="857232"/>
            <a:ext cx="1800199" cy="6238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Rectangle 9"/>
          <p:cNvSpPr/>
          <p:nvPr/>
        </p:nvSpPr>
        <p:spPr>
          <a:xfrm>
            <a:off x="142844" y="1714488"/>
            <a:ext cx="9001156" cy="2954655"/>
          </a:xfrm>
          <a:prstGeom prst="rect">
            <a:avLst/>
          </a:prstGeom>
        </p:spPr>
        <p:txBody>
          <a:bodyPr wrap="square">
            <a:spAutoFit/>
          </a:bodyPr>
          <a:lstStyle/>
          <a:p>
            <a:pPr>
              <a:buFont typeface="Arial" pitchFamily="34" charset="0"/>
              <a:buChar char="•"/>
            </a:pPr>
            <a:r>
              <a:rPr lang="en-US" sz="2800" dirty="0" smtClean="0"/>
              <a:t>Cloudy installation would eliminate the issue of power cuts</a:t>
            </a:r>
          </a:p>
          <a:p>
            <a:endParaRPr lang="en-US" sz="2800" dirty="0" smtClean="0"/>
          </a:p>
          <a:p>
            <a:pPr>
              <a:buFont typeface="Arial" pitchFamily="34" charset="0"/>
              <a:buChar char="•"/>
            </a:pPr>
            <a:r>
              <a:rPr lang="en-US" sz="2800" dirty="0" smtClean="0"/>
              <a:t>Deep knowledge on Web tools and Google knowledge is vey essential  </a:t>
            </a:r>
          </a:p>
          <a:p>
            <a:endParaRPr lang="en-US" sz="2800" dirty="0" smtClean="0"/>
          </a:p>
          <a:p>
            <a:pPr>
              <a:buFont typeface="Arial" pitchFamily="34" charset="0"/>
              <a:buChar char="•"/>
            </a:pPr>
            <a:r>
              <a:rPr lang="en-US" sz="2800" dirty="0" smtClean="0"/>
              <a:t>Awareness of CAP to other sector</a:t>
            </a:r>
            <a:r>
              <a:rPr lang="sw-KE" sz="2800" smtClean="0"/>
              <a:t>s</a:t>
            </a:r>
            <a:endParaRPr lang="sw-KE" sz="2800" dirty="0" smtClean="0"/>
          </a:p>
          <a:p>
            <a:endParaRPr lang="sw-KE" dirty="0" smtClean="0"/>
          </a:p>
        </p:txBody>
      </p:sp>
    </p:spTree>
    <p:extLst>
      <p:ext uri="{BB962C8B-B14F-4D97-AF65-F5344CB8AC3E}">
        <p14:creationId xmlns:p14="http://schemas.microsoft.com/office/powerpoint/2010/main" val="36213108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2409</TotalTime>
  <Words>418</Words>
  <Application>Microsoft Office PowerPoint</Application>
  <PresentationFormat>On-screen Show (4:3)</PresentationFormat>
  <Paragraphs>80</Paragraphs>
  <Slides>5</Slides>
  <Notes>4</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 </vt:lpstr>
      <vt:lpstr> </vt:lpstr>
      <vt:lpstr> </vt:lpstr>
      <vt:lpstr> </vt:lpstr>
      <vt:lpstr>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TANZANIA METEOROLOGICAL AGENCY</dc:title>
  <dc:creator>Tanzania</dc:creator>
  <cp:lastModifiedBy>MReidsema</cp:lastModifiedBy>
  <cp:revision>284</cp:revision>
  <dcterms:created xsi:type="dcterms:W3CDTF">2013-11-07T05:26:03Z</dcterms:created>
  <dcterms:modified xsi:type="dcterms:W3CDTF">2014-06-12T13:11:29Z</dcterms:modified>
</cp:coreProperties>
</file>