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5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711A-C6CE-4AB6-AC62-8F4835FEFD50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62CAC-EC70-470F-9C3F-04324B780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8203681" y="6476361"/>
            <a:ext cx="734400" cy="27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0" anchor="b"/>
          <a:lstStyle/>
          <a:p>
            <a:pPr algn="r" defTabSz="914414"/>
            <a:fld id="{4F89845F-AE91-454B-91F6-C6250272A5C0}" type="slidenum">
              <a:rPr lang="en-US" sz="1200">
                <a:solidFill>
                  <a:srgbClr val="3F3F3F"/>
                </a:solidFill>
                <a:latin typeface="Arial" pitchFamily="34" charset="0"/>
              </a:rPr>
              <a:pPr algn="r" defTabSz="914414"/>
              <a:t>1</a:t>
            </a:fld>
            <a:endParaRPr lang="en-US" sz="1200" dirty="0">
              <a:solidFill>
                <a:srgbClr val="3F3F3F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350" cy="4762"/>
          </a:xfrm>
        </p:grpSpPr>
        <p:pic>
          <p:nvPicPr>
            <p:cNvPr id="20487" name="Picture 2" descr="strip.jpg"/>
            <p:cNvPicPr>
              <a:picLocks noChangeAspect="1"/>
            </p:cNvPicPr>
            <p:nvPr/>
          </p:nvPicPr>
          <p:blipFill>
            <a:blip r:embed="rId2" cstate="print"/>
            <a:srcRect l="13433"/>
            <a:stretch>
              <a:fillRect/>
            </a:stretch>
          </p:blipFill>
          <p:spPr bwMode="auto">
            <a:xfrm>
              <a:off x="0" y="0"/>
              <a:ext cx="635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6" descr="pakistan-banner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53"/>
              <a:ext cx="582" cy="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98480" y="533400"/>
            <a:ext cx="1797120" cy="3524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3">
              <a:schemeClr val="bg2"/>
            </a:prstShdw>
          </a:effectLst>
        </p:spPr>
        <p:txBody>
          <a:bodyPr wrap="square" lIns="82945" tIns="41473" rIns="82945" bIns="41473">
            <a:spAutoFit/>
          </a:bodyPr>
          <a:lstStyle/>
          <a:p>
            <a:pPr defTabSz="414726" hangingPunct="0">
              <a:lnSpc>
                <a:spcPct val="97000"/>
              </a:lnSpc>
              <a:spcBef>
                <a:spcPct val="50000"/>
              </a:spcBef>
              <a:buClr>
                <a:srgbClr val="000000"/>
              </a:buClr>
              <a:buSzPct val="45000"/>
            </a:pPr>
            <a:endParaRPr lang="en-US" dirty="0"/>
          </a:p>
        </p:txBody>
      </p:sp>
      <p:pic>
        <p:nvPicPr>
          <p:cNvPr id="16" name="Picture 15" descr="past_clip_image002.gif"/>
          <p:cNvPicPr>
            <a:picLocks noChangeAspect="1"/>
          </p:cNvPicPr>
          <p:nvPr/>
        </p:nvPicPr>
        <p:blipFill>
          <a:blip r:embed="rId4" cstate="print"/>
          <a:srcRect l="6644" t="5674" r="5133" b="18303"/>
          <a:stretch>
            <a:fillRect/>
          </a:stretch>
        </p:blipFill>
        <p:spPr>
          <a:xfrm>
            <a:off x="838200" y="914400"/>
            <a:ext cx="8305800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838200" y="990600"/>
            <a:ext cx="8305800" cy="5867400"/>
          </a:xfrm>
          <a:prstGeom prst="rect">
            <a:avLst/>
          </a:prstGeom>
          <a:solidFill>
            <a:srgbClr val="FFFFFF">
              <a:alpha val="9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 Implementation;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Developing World Perspective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1" dirty="0" smtClean="0">
              <a:solidFill>
                <a:schemeClr val="accent3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Azmat Hayat Khan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Director PMD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director@pmd.gov.pk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8203681" y="6476361"/>
            <a:ext cx="734400" cy="27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0" anchor="b"/>
          <a:lstStyle/>
          <a:p>
            <a:pPr algn="r" defTabSz="914414"/>
            <a:fld id="{4F89845F-AE91-454B-91F6-C6250272A5C0}" type="slidenum">
              <a:rPr lang="en-US" sz="1200">
                <a:solidFill>
                  <a:srgbClr val="3F3F3F"/>
                </a:solidFill>
                <a:latin typeface="Arial" pitchFamily="34" charset="0"/>
              </a:rPr>
              <a:pPr algn="r" defTabSz="914414"/>
              <a:t>2</a:t>
            </a:fld>
            <a:endParaRPr lang="en-US" sz="1200" dirty="0">
              <a:solidFill>
                <a:srgbClr val="3F3F3F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350" cy="4762"/>
          </a:xfrm>
        </p:grpSpPr>
        <p:pic>
          <p:nvPicPr>
            <p:cNvPr id="20487" name="Picture 2" descr="strip.jpg"/>
            <p:cNvPicPr>
              <a:picLocks noChangeAspect="1"/>
            </p:cNvPicPr>
            <p:nvPr/>
          </p:nvPicPr>
          <p:blipFill>
            <a:blip r:embed="rId2" cstate="print"/>
            <a:srcRect l="13433"/>
            <a:stretch>
              <a:fillRect/>
            </a:stretch>
          </p:blipFill>
          <p:spPr bwMode="auto">
            <a:xfrm>
              <a:off x="0" y="0"/>
              <a:ext cx="635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6" descr="pakistan-banner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53"/>
              <a:ext cx="582" cy="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98480" y="533400"/>
            <a:ext cx="1797120" cy="3524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3">
              <a:schemeClr val="bg2"/>
            </a:prstShdw>
          </a:effectLst>
        </p:spPr>
        <p:txBody>
          <a:bodyPr wrap="square" lIns="82945" tIns="41473" rIns="82945" bIns="41473">
            <a:spAutoFit/>
          </a:bodyPr>
          <a:lstStyle/>
          <a:p>
            <a:pPr defTabSz="414726" hangingPunct="0">
              <a:lnSpc>
                <a:spcPct val="97000"/>
              </a:lnSpc>
              <a:spcBef>
                <a:spcPct val="50000"/>
              </a:spcBef>
              <a:buClr>
                <a:srgbClr val="000000"/>
              </a:buClr>
              <a:buSzPct val="45000"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762000"/>
            <a:ext cx="8534400" cy="5715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of Effective CAP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alerting requires a road map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What available with targeted communities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smtClean="0"/>
              <a:t>	</a:t>
            </a:r>
            <a:r>
              <a:rPr lang="en-CA" sz="2800" b="1" dirty="0" smtClean="0"/>
              <a:t>Since CAP is a protocol for exchanging messages 	between alerting technologies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smtClean="0"/>
              <a:t>	Mobile / Cell broadcast /Radio /TV  presentation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 alerting be integrated with their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/>
              <a:t>	What freeware / applets may be promoted to 	achieve CAP implementation.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CAP may digest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ALERTING NEEDS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Message Content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8203681" y="6476361"/>
            <a:ext cx="734400" cy="27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0" anchor="b"/>
          <a:lstStyle/>
          <a:p>
            <a:pPr algn="r" defTabSz="914414"/>
            <a:fld id="{4F89845F-AE91-454B-91F6-C6250272A5C0}" type="slidenum">
              <a:rPr lang="en-US" sz="1200">
                <a:solidFill>
                  <a:srgbClr val="3F3F3F"/>
                </a:solidFill>
                <a:latin typeface="Arial" pitchFamily="34" charset="0"/>
              </a:rPr>
              <a:pPr algn="r" defTabSz="914414"/>
              <a:t>3</a:t>
            </a:fld>
            <a:endParaRPr lang="en-US" sz="1200" dirty="0">
              <a:solidFill>
                <a:srgbClr val="3F3F3F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350" cy="4762"/>
          </a:xfrm>
        </p:grpSpPr>
        <p:pic>
          <p:nvPicPr>
            <p:cNvPr id="20487" name="Picture 2" descr="strip.jpg"/>
            <p:cNvPicPr>
              <a:picLocks noChangeAspect="1"/>
            </p:cNvPicPr>
            <p:nvPr/>
          </p:nvPicPr>
          <p:blipFill>
            <a:blip r:embed="rId2" cstate="print"/>
            <a:srcRect l="13433"/>
            <a:stretch>
              <a:fillRect/>
            </a:stretch>
          </p:blipFill>
          <p:spPr bwMode="auto">
            <a:xfrm>
              <a:off x="0" y="0"/>
              <a:ext cx="635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6" descr="pakistan-banner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53"/>
              <a:ext cx="582" cy="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98480" y="533400"/>
            <a:ext cx="1797120" cy="3524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3">
              <a:schemeClr val="bg2"/>
            </a:prstShdw>
          </a:effectLst>
        </p:spPr>
        <p:txBody>
          <a:bodyPr wrap="square" lIns="82945" tIns="41473" rIns="82945" bIns="41473">
            <a:spAutoFit/>
          </a:bodyPr>
          <a:lstStyle/>
          <a:p>
            <a:pPr defTabSz="414726" hangingPunct="0">
              <a:lnSpc>
                <a:spcPct val="97000"/>
              </a:lnSpc>
              <a:spcBef>
                <a:spcPct val="50000"/>
              </a:spcBef>
              <a:buClr>
                <a:srgbClr val="000000"/>
              </a:buClr>
              <a:buSzPct val="45000"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838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of Effective CAP alerting requires a road 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7030A0"/>
                </a:solidFill>
              </a:rPr>
              <a:t>PC based templates for CAP compliant customized message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7030A0"/>
                </a:solidFill>
              </a:rPr>
              <a:t>Appropriate and Convincing Effective Alert /Warning   Messages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7030A0"/>
                </a:solidFill>
              </a:rPr>
              <a:t>Issuing authority be able to customize ALERT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8203681" y="6476361"/>
            <a:ext cx="734400" cy="27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0" anchor="b"/>
          <a:lstStyle/>
          <a:p>
            <a:pPr algn="r" defTabSz="914414"/>
            <a:fld id="{4F89845F-AE91-454B-91F6-C6250272A5C0}" type="slidenum">
              <a:rPr lang="en-US" sz="1200">
                <a:solidFill>
                  <a:srgbClr val="3F3F3F"/>
                </a:solidFill>
                <a:latin typeface="Arial" pitchFamily="34" charset="0"/>
              </a:rPr>
              <a:pPr algn="r" defTabSz="914414"/>
              <a:t>4</a:t>
            </a:fld>
            <a:endParaRPr lang="en-US" sz="1200" dirty="0">
              <a:solidFill>
                <a:srgbClr val="3F3F3F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350" cy="4762"/>
          </a:xfrm>
        </p:grpSpPr>
        <p:pic>
          <p:nvPicPr>
            <p:cNvPr id="20487" name="Picture 2" descr="strip.jpg"/>
            <p:cNvPicPr>
              <a:picLocks noChangeAspect="1"/>
            </p:cNvPicPr>
            <p:nvPr/>
          </p:nvPicPr>
          <p:blipFill>
            <a:blip r:embed="rId2" cstate="print"/>
            <a:srcRect l="13433"/>
            <a:stretch>
              <a:fillRect/>
            </a:stretch>
          </p:blipFill>
          <p:spPr bwMode="auto">
            <a:xfrm>
              <a:off x="0" y="0"/>
              <a:ext cx="635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6" descr="pakistan-banner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53"/>
              <a:ext cx="582" cy="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98480" y="533400"/>
            <a:ext cx="1797120" cy="3524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3">
              <a:schemeClr val="bg2"/>
            </a:prstShdw>
          </a:effectLst>
        </p:spPr>
        <p:txBody>
          <a:bodyPr wrap="square" lIns="82945" tIns="41473" rIns="82945" bIns="41473">
            <a:spAutoFit/>
          </a:bodyPr>
          <a:lstStyle/>
          <a:p>
            <a:pPr defTabSz="414726" hangingPunct="0">
              <a:lnSpc>
                <a:spcPct val="97000"/>
              </a:lnSpc>
              <a:spcBef>
                <a:spcPct val="50000"/>
              </a:spcBef>
              <a:buClr>
                <a:srgbClr val="000000"/>
              </a:buClr>
              <a:buSzPct val="45000"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914400"/>
            <a:ext cx="8229600" cy="114299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of Effective CAP alerting requires a road map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4062" y="1398587"/>
            <a:ext cx="5051425" cy="21161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914400" y="1447800"/>
          <a:ext cx="3733800" cy="46614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2057400"/>
              </a:tblGrid>
              <a:tr h="705754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Alert Message</a:t>
                      </a:r>
                      <a:endParaRPr lang="en-CA" sz="2000" dirty="0"/>
                    </a:p>
                  </a:txBody>
                  <a:tcPr marL="91429" marR="91429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 err="1" smtClean="0"/>
                        <a:t>Supplemental</a:t>
                      </a:r>
                      <a:r>
                        <a:rPr lang="en-CA" sz="2000" baseline="0" dirty="0" err="1" smtClean="0"/>
                        <a:t>ry</a:t>
                      </a:r>
                      <a:r>
                        <a:rPr lang="en-CA" sz="2000" baseline="0" dirty="0" smtClean="0"/>
                        <a:t> Info</a:t>
                      </a:r>
                      <a:endParaRPr lang="en-CA" sz="2000" dirty="0"/>
                    </a:p>
                  </a:txBody>
                  <a:tcPr marL="91429" marR="91429">
                    <a:solidFill>
                      <a:srgbClr val="006600"/>
                    </a:solidFill>
                  </a:tcPr>
                </a:tc>
              </a:tr>
              <a:tr h="577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Headline</a:t>
                      </a: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Wave</a:t>
                      </a:r>
                      <a:r>
                        <a:rPr lang="en-CA" sz="2400" b="1" baseline="0" dirty="0" smtClean="0">
                          <a:solidFill>
                            <a:schemeClr val="bg1"/>
                          </a:solidFill>
                        </a:rPr>
                        <a:t> Height</a:t>
                      </a:r>
                      <a:endParaRPr lang="en-CA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</a:tr>
              <a:tr h="577435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L="91429" marR="91429"/>
                </a:tc>
              </a:tr>
              <a:tr h="577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SMS</a:t>
                      </a:r>
                      <a:r>
                        <a:rPr lang="en-CA" sz="2400" b="1" baseline="0" dirty="0" smtClean="0">
                          <a:solidFill>
                            <a:schemeClr val="bg1"/>
                          </a:solidFill>
                        </a:rPr>
                        <a:t> text</a:t>
                      </a:r>
                      <a:endParaRPr lang="en-CA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Cyclone</a:t>
                      </a:r>
                      <a:r>
                        <a:rPr lang="en-CA" sz="2400" b="1" baseline="0" dirty="0" smtClean="0">
                          <a:solidFill>
                            <a:schemeClr val="bg1"/>
                          </a:solidFill>
                        </a:rPr>
                        <a:t> Arrival Time</a:t>
                      </a:r>
                      <a:endParaRPr lang="en-CA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</a:tr>
              <a:tr h="577435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 07:11 am</a:t>
                      </a:r>
                      <a:endParaRPr lang="en-CA" sz="1800" dirty="0"/>
                    </a:p>
                  </a:txBody>
                  <a:tcPr marL="91429" marR="91429"/>
                </a:tc>
              </a:tr>
              <a:tr h="577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TV crawler</a:t>
                      </a: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chemeClr val="bg1"/>
                          </a:solidFill>
                        </a:rPr>
                        <a:t>Arrival Direction</a:t>
                      </a:r>
                    </a:p>
                  </a:txBody>
                  <a:tcPr marL="91429" marR="91429">
                    <a:solidFill>
                      <a:schemeClr val="accent6"/>
                    </a:solidFill>
                  </a:tcPr>
                </a:tc>
              </a:tr>
              <a:tr h="577435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L="91429" marR="91429"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marL="91429" marR="91429"/>
                </a:tc>
              </a:tr>
            </a:tbl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14400" y="2743200"/>
            <a:ext cx="1676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600" dirty="0" smtClean="0"/>
              <a:t>Cyclone warning for PASNI</a:t>
            </a:r>
            <a:endParaRPr lang="en-CA" sz="1600" dirty="0">
              <a:solidFill>
                <a:srgbClr val="CC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43200" y="28194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06 </a:t>
            </a:r>
            <a:r>
              <a:rPr lang="en-CA" dirty="0"/>
              <a:t>meters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38200" y="5486400"/>
            <a:ext cx="190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600" dirty="0"/>
              <a:t>WARNING: </a:t>
            </a:r>
            <a:r>
              <a:rPr lang="en-CA" sz="1600" dirty="0" smtClean="0"/>
              <a:t>Cyclone will hit PASNI at 07:11 am. Mover to safer place</a:t>
            </a:r>
            <a:endParaRPr lang="en-CA" sz="1600" dirty="0">
              <a:solidFill>
                <a:srgbClr val="CC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43200" y="5638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/>
              <a:t>From </a:t>
            </a:r>
            <a:r>
              <a:rPr lang="en-CA" dirty="0" smtClean="0"/>
              <a:t>210 </a:t>
            </a:r>
            <a:r>
              <a:rPr lang="en-CA" dirty="0"/>
              <a:t>degrees </a:t>
            </a:r>
            <a:r>
              <a:rPr lang="en-CA" dirty="0" smtClean="0"/>
              <a:t> SW</a:t>
            </a:r>
            <a:endParaRPr lang="en-CA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14400" y="41148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600" dirty="0"/>
              <a:t>WARNING: </a:t>
            </a:r>
            <a:r>
              <a:rPr lang="en-CA" sz="1600" dirty="0" smtClean="0"/>
              <a:t>Cyclone will hit PASNI</a:t>
            </a:r>
            <a:endParaRPr lang="en-CA" sz="1600" dirty="0">
              <a:solidFill>
                <a:srgbClr val="CC0000"/>
              </a:solidFill>
            </a:endParaRPr>
          </a:p>
        </p:txBody>
      </p:sp>
      <p:sp>
        <p:nvSpPr>
          <p:cNvPr id="1026" name="AutoShape 2" descr="data:image/jpeg;base64,/9j/4AAQSkZJRgABAQAAAQABAAD/2wCEAAkGBxQSEhQUEhQUFRUVGBcWGBgYGBsVFxcYFSIWGBUWGBkYHCggGBsxGxUUITItJSkrMi4uFx8zODMsNygtLisBCgoKDQ0OGxAQGywmICUsLywsLzIwLDgyLDUsNCwwLCwvNSwsNyw0LiwsLzgvNDQsNTQtLS4sLCwtLCwsNC4sNP/AABEIAJMAoQMBIgACEQEDEQH/xAAcAAEAAgMBAQEAAAAAAAAAAAAAAQcEBQYDAgj/xAA9EAABAgQEAwYDBwMCBwAAAAABAAIDESHwBDFBUQUGYRJxgZGhwSKx4QcTMkJS0fFigpIjMxQWF1NjosL/xAAbAQEAAgMBAQAAAAAAAAAAAAAABAUBAwYCB//EADERAAIBAgQBCgYDAQAAAAAAAAABAgMEBREhMVESEzJBYXGhscHwBiKBkdHhFENSI//aAAwDAQACEQMRAD8AvFERAEREAREQBEXy6IBqNvZAfS+XPAvyWs4pxqHAZ2ojmtHfmeglM5abrgOM/aK9xLcO3sj9bjMmujch9JLXOrCG7JlrYXFy/wDnHTj1FmR8axg7TiGt1JIAHj4Fc5j+fMLCp2zEOzK59ZS6Ko8bjokY9qK9zz1JI2oMhsse/a/JRZXbfRR0ND4dprWrNvsWnvwLGxf2nnKFA8XvA12a33/dauL9o+KOTYTfAnXOpv1XG37KfG8r8lpdeo+ssoYRZQ2gvrmzqv8AqFjf1Qtfyb+N5KW/aJjRm6Ef7PCed+q53AcOixv9thd1yG2ZpuuhwnI8V0i97Wz0HxHLegn7U6rMXWltmariGF0NKignwy18NTMgfaXiQfihwndJlvrW/NbbBfaew0iwHN3LXBw2yICxMJyHDH4y9393ZHkBP60Wyg8n4cZwwdakz2z9FIjC4XWU9a4wd6Km+9aevob3hvN+Ej0ZGaDs/wCA9fxLetM6iq5D/lPCGhgQxTr3XZW14bwGHBP+i+JDFaCIXNof0OBC3LnFukVNZWj1pOS7Gl5p+hu0Xn92f1HyH7KFszfAiZLieqIiyYCIiAIoJWPicSGiZlTr3076FATiMUGj611p30K4rmrnRsGcOGe3FIka/CzT4t9aDOS1fOXNpmYUJ3xSkXAzDQaUpU0n4rgi69Zn5n+FErXGXyxOjwvBudSq19upce/s8zIx+PfGf24rnOPU5dBtYWNNJ9ymd3eignWxiopRjoiJ3O7ok0mk7u9EMmbwvhcXEPDYTSa1M6DvO8v2VgcE5Bhsk6MfvHeTBOgHZ1rvtkuA4dxiNA/2ohaNs2nT8Jp09F2fBPtKcCG4qGCP1sNRXVmvgeikUXSXS3KTFKeITWVBrk8Fu/fYd5h+GtaAAJSylTplJZjcOK9b9l48M4nCxDO3Be17ehqOhGY8VmKwTT1Rxcoyi2pLU+BD77zX12b7lKLJ5PnsdTeakBSiAIiIAiIgCIvlzgM0B5YmOGg9K35FcBzpzGWN7DT8bhIVo0TkXeYoug45xJrWkzEgJ5zkPfXy8VT/ABDGGNEc9xzy6DIDyUe4qciOS3Zc4NYK5q8qa+WPi+pGOXE1mTPOtST8z/CTuai7uqXd9FXHcE1s+97ID19US/a/JALzu6JNQl+1+SAmZs+97ID19fBRfspv2vyQGZwricXDRPvILy12taOE8nDWwri5R5oZjWZBkVo+Nk59O03cfLJUhfssjAY18CI2LDd2XtMwfQg7iVPRbaVVwfYVuI4bTu4cJLZ+j7PaP0Oi1PLHGm4yA2K2Qdk9o/K8Zju2W2VnFqSzRwdSnKnNwktVoERFk8BERAEREAWLj40mnu378+lFlLTcajyEpkePWXugOB574geyGD85M66A/UBcODd2Vueao/ajyEpNaBvnn36d8lpwbu9FV15cqozvsHoKlaR4vV/X9EXnd0RJ3dlTO7vRaizE7nd0SaTSd3eiAi87uimaiaTu70QEzufveyTSaTu70QEXnd0SaTUzu70QHV/Zvxj7jFCGT8Eb4TM5P/If/nxVxr85w4xa4Obm0hw7waeq/QnDsSIsKHEBBD2NdT+oAqbaT0cTkfiK3Uakaq69H9P15GQiIphzgREQBERAQ5c1x58wM9s5ivZ8/DNdI/Ly6LmePaZec50aMt9EBU/G3E4iJM17UhXyWCLrf1Wx5gZKO/Ksjvn88vFa4Xd7Kon0mfSbNp29Nr/K8gLrd0RRd3VTd30XkkCtn3vZAbmiXd9EAvO7oihLu+iAmZ39fe9knc08U8bv9kAnc7uiEqFN3fRADOz73srz5Kf2sDhif+20f40HyVFk9VfnLGG+6wmHYc2wmT75AlSrTpPuOd+I2uZguvP0NmiIp5yAREQBERAFouNwZj6zFZaSqJD0W9WHxCDNp3/nLz9EBUHN2Gq2Jn+U5dC2o8Vzc7uyrJ43gQ4OYZSINdBt8lXUeEWOLXZgy+o37/BV9zDkzz4naYDdqpQ5p7x8ven2POdzu6JNJ3dlTO7vRRi9E7nd0SaTSd3eiAi87uiJNTO7vRAJ3P3vZRNTNJ3d6ICJ3O7oiTUzu70QGfwDAf8AEYmFCH5nievwirtNgfkr+a2QAGQoq3+yjhEzExLh/wCNnnN59APNWSp9rDKOfE4rHrlVbjm1tFeL3CIilFGEREAREQBQ4TUogNDxbh8619/5p6+fB8xcG7Y7Qo8DfMbHpQq1okOfpfzWj4jw6dR4idZ/vQrzKCksmbre4qUKiqU3qiknsLSQZgihBNZqLsLuuNcBEX+l2jt9gRKZFOi5DH8OfCPxCY3FR4nQ5fJV1SjKHcdxYYrRuklnlLh+OPmYnj6+97IO/wBVHipu76LSWYvO7oihLu+iAmZs+97JeaeKXd9M0AvO7os3g3DX4mMyEzNxqf0tBq47DTvIGqxcPAdEcGMBc5xkANforl5I5bGDhzdIxX/jdnL+gbgSW2lSc32FbieIRtKWnSey9e5G84XgWwITITKNYA0a5ak7nMrKRFZpZaHAyk5PN7hERZMBERAEUFw3s5J2ggJRFHaG6AlfLmzT7wbjz3yWNieIw4YnEexozmXAU8T0Qyk28keOJ4cHb+Y1ptsAtBjuFgT66TBHyr9F8cU5+w0OfYcYrv6KtzpWUpT2zXC8a5xj4iYBENmzTNx2m7XLSWy0TuIR7SztsHuqzz5PJXF/jc9OYYWGZMH/AHNmFoNdXSEprmQVJN3mk7u9FXznynnlkdnZ238enyHJy7X6cERed3RJpNSK0/m/4XklCdz972WRw/BPjvDITS5x0GnU7Bb3gPJ0bEfE/wD0ofUfEe5ugrqrQ4DwKFhmhsNoG7qFzj1OppL0W+nbylvoilv8ao0E40/ml4Lv/Xgazk7lJmEb23fHFObqENrItbTwJmusUAKVYRiorJHG169SvNzqPNsIiL0agiIgCIiA8opMxKfoN1p8fB7QmHxYZl+JjgMtZEdkim1dJVW8Lb7l4uw879cs/wBlhpPc9Rk4vNHC408Rhz+6xLYgmZBzWh3ylr3Ln8VzNxNn4i4UGUNpEtDNo/lWbF4aDnvn39992uDG4R6nUg9w+fmtUqOe0mixo4kodOlCX0Sfhp4FVYnmXGOo6PEHc7s+oWriRnPM3Pc47ud2vmf5Vtx+ANdmActBl5LCdylCJn93trn5a6eFFHlazfXmW9DHraH9XJ7sv0VcLrd0Sd/RWg3k6Dl2KZZ3Q5LIgcoQQZhoM5ZnXQ+3huvP8WfFG9/Edv1Rl4fkqhjSTSZPSvyWbhODx4n4Ib+8/CPWVFcOG4HDbKTWjLaVcsus1sIXDgK6+R66bXqtkbTiyJU+JJ/1w+7/ABkVhw3kOI+X3j5DUNkT5mnou34LynAgS7LZuGpIcTPrKmuUl0UOCBpef7L0AW+FGEdkVFziV1caTlpwWi9955wYUrvp5L1RFtIAREQBERAEREAREQBERAEREB4RHSJ/s/8AYkH0UA1HeR/jkiID5DzTuhn/ACJDlkgIiAlERAEREAREQBERAERE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2.bp.blogspot.com/-HAaPbEZq8n8/TtB4-le0PLI/AAAAAAAAJfk/Rv98W_rbgrk/s1600/tropical-storm-05A-thane-projected-path-arabian-sea-nov-dec-2011.jpg"/>
          <p:cNvPicPr>
            <a:picLocks noChangeAspect="1" noChangeArrowheads="1"/>
          </p:cNvPicPr>
          <p:nvPr/>
        </p:nvPicPr>
        <p:blipFill>
          <a:blip r:embed="rId4" cstate="print"/>
          <a:srcRect r="31848"/>
          <a:stretch>
            <a:fillRect/>
          </a:stretch>
        </p:blipFill>
        <p:spPr bwMode="auto">
          <a:xfrm>
            <a:off x="4724400" y="1524000"/>
            <a:ext cx="4038600" cy="4724400"/>
          </a:xfrm>
          <a:prstGeom prst="rect">
            <a:avLst/>
          </a:prstGeom>
          <a:noFill/>
        </p:spPr>
      </p:pic>
      <p:sp>
        <p:nvSpPr>
          <p:cNvPr id="35" name="Oval Callout 34"/>
          <p:cNvSpPr/>
          <p:nvPr/>
        </p:nvSpPr>
        <p:spPr>
          <a:xfrm rot="357296">
            <a:off x="7069872" y="1240660"/>
            <a:ext cx="1981200" cy="1894510"/>
          </a:xfrm>
          <a:prstGeom prst="wedgeEllipseCallout">
            <a:avLst>
              <a:gd name="adj1" fmla="val -69996"/>
              <a:gd name="adj2" fmla="val 19336"/>
            </a:avLst>
          </a:prstGeom>
          <a:solidFill>
            <a:srgbClr val="FFFF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Cyclone </a:t>
            </a:r>
            <a:r>
              <a:rPr lang="en-US" b="1" dirty="0" smtClean="0">
                <a:solidFill>
                  <a:srgbClr val="C00000"/>
                </a:solidFill>
              </a:rPr>
              <a:t>WARNING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 effect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48400" y="237386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b="1" dirty="0" smtClean="0"/>
              <a:t>PASNI</a:t>
            </a:r>
            <a:endParaRPr lang="en-C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5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8203681" y="6476361"/>
            <a:ext cx="734400" cy="27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0" anchor="b"/>
          <a:lstStyle/>
          <a:p>
            <a:pPr algn="r" defTabSz="914414"/>
            <a:fld id="{4F89845F-AE91-454B-91F6-C6250272A5C0}" type="slidenum">
              <a:rPr lang="en-US" sz="1200">
                <a:solidFill>
                  <a:srgbClr val="3F3F3F"/>
                </a:solidFill>
                <a:latin typeface="Arial" pitchFamily="34" charset="0"/>
              </a:rPr>
              <a:pPr algn="r" defTabSz="914414"/>
              <a:t>5</a:t>
            </a:fld>
            <a:endParaRPr lang="en-US" sz="1200" dirty="0">
              <a:solidFill>
                <a:srgbClr val="3F3F3F"/>
              </a:solidFill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350" cy="4762"/>
          </a:xfrm>
        </p:grpSpPr>
        <p:pic>
          <p:nvPicPr>
            <p:cNvPr id="20487" name="Picture 2" descr="strip.jpg"/>
            <p:cNvPicPr>
              <a:picLocks noChangeAspect="1"/>
            </p:cNvPicPr>
            <p:nvPr/>
          </p:nvPicPr>
          <p:blipFill>
            <a:blip r:embed="rId2" cstate="print"/>
            <a:srcRect l="13433"/>
            <a:stretch>
              <a:fillRect/>
            </a:stretch>
          </p:blipFill>
          <p:spPr bwMode="auto">
            <a:xfrm>
              <a:off x="0" y="0"/>
              <a:ext cx="6350" cy="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6" descr="pakistan-banner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53"/>
              <a:ext cx="582" cy="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098480" y="533400"/>
            <a:ext cx="1797120" cy="3524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3">
              <a:schemeClr val="bg2"/>
            </a:prstShdw>
          </a:effectLst>
        </p:spPr>
        <p:txBody>
          <a:bodyPr wrap="square" lIns="82945" tIns="41473" rIns="82945" bIns="41473">
            <a:spAutoFit/>
          </a:bodyPr>
          <a:lstStyle/>
          <a:p>
            <a:pPr defTabSz="414726" hangingPunct="0">
              <a:lnSpc>
                <a:spcPct val="97000"/>
              </a:lnSpc>
              <a:spcBef>
                <a:spcPct val="50000"/>
              </a:spcBef>
              <a:buClr>
                <a:srgbClr val="000000"/>
              </a:buClr>
              <a:buSzPct val="45000"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838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Recommendation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7526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FOCUS more around the</a:t>
            </a: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 Message Content </a:t>
            </a:r>
          </a:p>
          <a:p>
            <a:pPr algn="ctr"/>
            <a:r>
              <a:rPr lang="en-US" sz="4800" dirty="0" smtClean="0"/>
              <a:t>and </a:t>
            </a: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Public Alerting Tools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to achieve the goal of “Resilient Society“ 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ChangeArrowheads="1"/>
          </p:cNvSpPr>
          <p:nvPr/>
        </p:nvSpPr>
        <p:spPr bwMode="auto">
          <a:xfrm>
            <a:off x="2895600" y="2667000"/>
            <a:ext cx="3809260" cy="140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lIns="82048" tIns="41025" rIns="82048" bIns="41025">
            <a:spAutoFit/>
          </a:bodyPr>
          <a:lstStyle/>
          <a:p>
            <a:r>
              <a:rPr lang="en-US" altLang="zh-CN" sz="8600" dirty="0">
                <a:solidFill>
                  <a:srgbClr val="FF3300"/>
                </a:solidFill>
                <a:ea typeface="宋体" pitchFamily="2" charset="-122"/>
              </a:rPr>
              <a:t>THANKS</a:t>
            </a:r>
            <a:endParaRPr lang="en-US" sz="8600" dirty="0">
              <a:solidFill>
                <a:srgbClr val="FF3300"/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641273" y="3966882"/>
            <a:ext cx="1893736" cy="3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lIns="82048" tIns="41025" rIns="82048" bIns="41025">
            <a:spAutoFit/>
          </a:bodyPr>
          <a:lstStyle/>
          <a:p>
            <a:r>
              <a:rPr lang="en-US" i="1">
                <a:solidFill>
                  <a:srgbClr val="CC3300"/>
                </a:solidFill>
                <a:latin typeface="Arial Narrow" pitchFamily="34" charset="0"/>
              </a:rPr>
              <a:t>dirndmc@gmail.com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489" y="1680882"/>
            <a:ext cx="6065692" cy="1061757"/>
            <a:chOff x="1277" y="1968"/>
            <a:chExt cx="4203" cy="758"/>
          </a:xfrm>
        </p:grpSpPr>
        <p:sp>
          <p:nvSpPr>
            <p:cNvPr id="57349" name="AutoShape 5"/>
            <p:cNvSpPr>
              <a:spLocks noChangeArrowheads="1"/>
            </p:cNvSpPr>
            <p:nvPr/>
          </p:nvSpPr>
          <p:spPr bwMode="auto">
            <a:xfrm>
              <a:off x="1392" y="1968"/>
              <a:ext cx="3950" cy="7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1277" y="2002"/>
              <a:ext cx="4203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500" b="1" dirty="0">
                  <a:solidFill>
                    <a:schemeClr val="bg1"/>
                  </a:solidFill>
                  <a:latin typeface="Arial Narrow" pitchFamily="34" charset="0"/>
                </a:rPr>
                <a:t>UNDERSTAND the </a:t>
              </a:r>
              <a:r>
                <a:rPr lang="en-US" sz="2500" b="1" dirty="0" smtClean="0">
                  <a:solidFill>
                    <a:schemeClr val="bg1"/>
                  </a:solidFill>
                  <a:latin typeface="Arial Narrow" pitchFamily="34" charset="0"/>
                </a:rPr>
                <a:t>Risks of Climate </a:t>
              </a:r>
              <a:r>
                <a:rPr lang="en-US" sz="2500" b="1" dirty="0">
                  <a:solidFill>
                    <a:schemeClr val="bg1"/>
                  </a:solidFill>
                  <a:latin typeface="Arial Narrow" pitchFamily="34" charset="0"/>
                </a:rPr>
                <a:t>Change</a:t>
              </a:r>
            </a:p>
            <a:p>
              <a:pPr algn="ctr" eaLnBrk="0" hangingPunct="0"/>
              <a:r>
                <a:rPr lang="en-US" sz="2500" b="1" dirty="0">
                  <a:solidFill>
                    <a:schemeClr val="bg1"/>
                  </a:solidFill>
                  <a:latin typeface="Arial Narrow" pitchFamily="34" charset="0"/>
                </a:rPr>
                <a:t>COMMUNICATE the </a:t>
              </a:r>
              <a:r>
                <a:rPr lang="en-US" sz="2500" b="1" dirty="0" smtClean="0">
                  <a:solidFill>
                    <a:schemeClr val="bg1"/>
                  </a:solidFill>
                  <a:latin typeface="Arial Narrow" pitchFamily="34" charset="0"/>
                </a:rPr>
                <a:t>Risks of Climate </a:t>
              </a:r>
              <a:r>
                <a:rPr lang="en-US" sz="2500" b="1" dirty="0">
                  <a:solidFill>
                    <a:schemeClr val="bg1"/>
                  </a:solidFill>
                  <a:latin typeface="Arial Narrow" pitchFamily="34" charset="0"/>
                </a:rPr>
                <a:t>Change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9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163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Rizwan</dc:creator>
  <cp:lastModifiedBy>MReidsema</cp:lastModifiedBy>
  <cp:revision>37</cp:revision>
  <dcterms:created xsi:type="dcterms:W3CDTF">2014-05-23T06:38:55Z</dcterms:created>
  <dcterms:modified xsi:type="dcterms:W3CDTF">2014-06-12T13:31:31Z</dcterms:modified>
</cp:coreProperties>
</file>