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2"/>
  </p:notesMasterIdLst>
  <p:sldIdLst>
    <p:sldId id="256" r:id="rId2"/>
    <p:sldId id="258" r:id="rId3"/>
    <p:sldId id="278" r:id="rId4"/>
    <p:sldId id="281" r:id="rId5"/>
    <p:sldId id="259" r:id="rId6"/>
    <p:sldId id="260" r:id="rId7"/>
    <p:sldId id="262" r:id="rId8"/>
    <p:sldId id="265" r:id="rId9"/>
    <p:sldId id="266" r:id="rId10"/>
    <p:sldId id="264" r:id="rId11"/>
    <p:sldId id="271" r:id="rId12"/>
    <p:sldId id="273" r:id="rId13"/>
    <p:sldId id="277" r:id="rId14"/>
    <p:sldId id="279" r:id="rId15"/>
    <p:sldId id="282" r:id="rId16"/>
    <p:sldId id="283" r:id="rId17"/>
    <p:sldId id="276" r:id="rId18"/>
    <p:sldId id="267" r:id="rId19"/>
    <p:sldId id="274" r:id="rId20"/>
    <p:sldId id="269" r:id="rId21"/>
  </p:sldIdLst>
  <p:sldSz cx="9144000" cy="5143500" type="screen16x9"/>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mn-ea"/>
        <a:cs typeface="Arial" charset="0"/>
      </a:defRPr>
    </a:lvl1pPr>
    <a:lvl2pPr marL="457200" algn="l" defTabSz="457200" rtl="0" fontAlgn="base">
      <a:spcBef>
        <a:spcPct val="0"/>
      </a:spcBef>
      <a:spcAft>
        <a:spcPct val="0"/>
      </a:spcAft>
      <a:defRPr kern="1200">
        <a:solidFill>
          <a:schemeClr val="tx1"/>
        </a:solidFill>
        <a:latin typeface="Arial" charset="0"/>
        <a:ea typeface="+mn-ea"/>
        <a:cs typeface="Arial" charset="0"/>
      </a:defRPr>
    </a:lvl2pPr>
    <a:lvl3pPr marL="914400" algn="l" defTabSz="457200" rtl="0" fontAlgn="base">
      <a:spcBef>
        <a:spcPct val="0"/>
      </a:spcBef>
      <a:spcAft>
        <a:spcPct val="0"/>
      </a:spcAft>
      <a:defRPr kern="1200">
        <a:solidFill>
          <a:schemeClr val="tx1"/>
        </a:solidFill>
        <a:latin typeface="Arial" charset="0"/>
        <a:ea typeface="+mn-ea"/>
        <a:cs typeface="Arial" charset="0"/>
      </a:defRPr>
    </a:lvl3pPr>
    <a:lvl4pPr marL="1371600" algn="l" defTabSz="457200" rtl="0" fontAlgn="base">
      <a:spcBef>
        <a:spcPct val="0"/>
      </a:spcBef>
      <a:spcAft>
        <a:spcPct val="0"/>
      </a:spcAft>
      <a:defRPr kern="1200">
        <a:solidFill>
          <a:schemeClr val="tx1"/>
        </a:solidFill>
        <a:latin typeface="Arial" charset="0"/>
        <a:ea typeface="+mn-ea"/>
        <a:cs typeface="Arial" charset="0"/>
      </a:defRPr>
    </a:lvl4pPr>
    <a:lvl5pPr marL="1828800" algn="l" defTabSz="457200"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20000"/>
    <a:srgbClr val="333333"/>
    <a:srgbClr val="FF3300"/>
    <a:srgbClr val="00CCCC"/>
    <a:srgbClr val="000000"/>
    <a:srgbClr val="4A7EB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vertBarState="minimized">
    <p:restoredLeft sz="8137" autoAdjust="0"/>
    <p:restoredTop sz="94660"/>
  </p:normalViewPr>
  <p:slideViewPr>
    <p:cSldViewPr snapToGrid="0" snapToObjects="1">
      <p:cViewPr>
        <p:scale>
          <a:sx n="75" d="100"/>
          <a:sy n="75" d="100"/>
        </p:scale>
        <p:origin x="-1788" y="-384"/>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54B9A031-2C21-49D4-80C8-3ABEDB2DF6A8}" type="datetimeFigureOut">
              <a:rPr lang="en-US"/>
              <a:pPr>
                <a:defRPr/>
              </a:pPr>
              <a:t>6/18/2014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D8319482-A0F9-4B97-A60D-D4EBC7B4012B}" type="slidenum">
              <a:rPr lang="en-US"/>
              <a:pPr>
                <a:defRPr/>
              </a:pPr>
              <a:t>‹#›</a:t>
            </a:fld>
            <a:endParaRPr lang="en-US"/>
          </a:p>
        </p:txBody>
      </p:sp>
    </p:spTree>
    <p:extLst>
      <p:ext uri="{BB962C8B-B14F-4D97-AF65-F5344CB8AC3E}">
        <p14:creationId xmlns:p14="http://schemas.microsoft.com/office/powerpoint/2010/main" val="828247747"/>
      </p:ext>
    </p:extLst>
  </p:cSld>
  <p:clrMap bg1="lt1" tx1="dk1" bg2="lt2" tx2="dk2" accent1="accent1" accent2="accent2" accent3="accent3" accent4="accent4" accent5="accent5" accent6="accent6" hlink="hlink" folHlink="folHlink"/>
  <p:notesStyle>
    <a:lvl1pPr algn="l" defTabSz="457200" rtl="0" fontAlgn="base">
      <a:spcBef>
        <a:spcPct val="30000"/>
      </a:spcBef>
      <a:spcAft>
        <a:spcPct val="0"/>
      </a:spcAft>
      <a:defRPr sz="1200" kern="1200">
        <a:solidFill>
          <a:schemeClr val="tx1"/>
        </a:solidFill>
        <a:latin typeface="+mn-lt"/>
        <a:ea typeface="+mn-ea"/>
        <a:cs typeface="+mn-cs"/>
      </a:defRPr>
    </a:lvl1pPr>
    <a:lvl2pPr marL="457200" algn="l" defTabSz="457200" rtl="0" fontAlgn="base">
      <a:spcBef>
        <a:spcPct val="30000"/>
      </a:spcBef>
      <a:spcAft>
        <a:spcPct val="0"/>
      </a:spcAft>
      <a:defRPr sz="1200" kern="1200">
        <a:solidFill>
          <a:schemeClr val="tx1"/>
        </a:solidFill>
        <a:latin typeface="+mn-lt"/>
        <a:ea typeface="+mn-ea"/>
        <a:cs typeface="+mn-cs"/>
      </a:defRPr>
    </a:lvl2pPr>
    <a:lvl3pPr marL="914400" algn="l" defTabSz="457200" rtl="0" fontAlgn="base">
      <a:spcBef>
        <a:spcPct val="30000"/>
      </a:spcBef>
      <a:spcAft>
        <a:spcPct val="0"/>
      </a:spcAft>
      <a:defRPr sz="1200" kern="1200">
        <a:solidFill>
          <a:schemeClr val="tx1"/>
        </a:solidFill>
        <a:latin typeface="+mn-lt"/>
        <a:ea typeface="+mn-ea"/>
        <a:cs typeface="+mn-cs"/>
      </a:defRPr>
    </a:lvl3pPr>
    <a:lvl4pPr marL="1371600" algn="l" defTabSz="457200" rtl="0" fontAlgn="base">
      <a:spcBef>
        <a:spcPct val="30000"/>
      </a:spcBef>
      <a:spcAft>
        <a:spcPct val="0"/>
      </a:spcAft>
      <a:defRPr sz="1200" kern="1200">
        <a:solidFill>
          <a:schemeClr val="tx1"/>
        </a:solidFill>
        <a:latin typeface="+mn-lt"/>
        <a:ea typeface="+mn-ea"/>
        <a:cs typeface="+mn-cs"/>
      </a:defRPr>
    </a:lvl4pPr>
    <a:lvl5pPr marL="1828800" algn="l" defTabSz="457200" rtl="0" fontAlgn="base">
      <a:spcBef>
        <a:spcPct val="30000"/>
      </a:spcBef>
      <a:spcAft>
        <a:spcPct val="0"/>
      </a:spcAft>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28A1802-C241-4E35-B26D-DC81EBE17C23}" type="slidenum">
              <a:rPr lang="en-US">
                <a:cs typeface="Arial" charset="0"/>
              </a:rPr>
              <a:pPr fontAlgn="base">
                <a:spcBef>
                  <a:spcPct val="0"/>
                </a:spcBef>
                <a:spcAft>
                  <a:spcPct val="0"/>
                </a:spcAft>
              </a:pPr>
              <a:t>8</a:t>
            </a:fld>
            <a:endParaRPr lang="en-US">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Slide Image Placeholder 1"/>
          <p:cNvSpPr>
            <a:spLocks noGrp="1" noRot="1" noChangeAspect="1"/>
          </p:cNvSpPr>
          <p:nvPr>
            <p:ph type="sldImg"/>
          </p:nvPr>
        </p:nvSpPr>
        <p:spPr bwMode="auto">
          <a:noFill/>
          <a:ln>
            <a:solidFill>
              <a:srgbClr val="000000"/>
            </a:solidFill>
            <a:miter lim="800000"/>
            <a:headEnd/>
            <a:tailEnd/>
          </a:ln>
        </p:spPr>
      </p:sp>
      <p:sp>
        <p:nvSpPr>
          <p:cNvPr id="2867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2867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669DF874-B4AC-418C-A28E-194CF3D4A6CE}" type="slidenum">
              <a:rPr lang="en-US">
                <a:cs typeface="Arial" charset="0"/>
              </a:rPr>
              <a:pPr fontAlgn="base">
                <a:spcBef>
                  <a:spcPct val="0"/>
                </a:spcBef>
                <a:spcAft>
                  <a:spcPct val="0"/>
                </a:spcAft>
              </a:pPr>
              <a:t>13</a:t>
            </a:fld>
            <a:endParaRPr lang="en-US">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072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F9BC4BE7-4B1F-413D-A329-1349EA9CDFF0}" type="slidenum">
              <a:rPr lang="en-US">
                <a:cs typeface="Arial" charset="0"/>
              </a:rPr>
              <a:pPr fontAlgn="base">
                <a:spcBef>
                  <a:spcPct val="0"/>
                </a:spcBef>
                <a:spcAft>
                  <a:spcPct val="0"/>
                </a:spcAft>
              </a:pPr>
              <a:t>14</a:t>
            </a:fld>
            <a:endParaRPr lang="en-US">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6868"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6FF0B120-E0A1-48C3-8C07-933478E7FC78}" type="slidenum">
              <a:rPr lang="en-US" sz="1200">
                <a:latin typeface="Calibri" pitchFamily="34" charset="0"/>
              </a:rPr>
              <a:pPr algn="r"/>
              <a:t>15</a:t>
            </a:fld>
            <a:endParaRPr lang="en-US" sz="1200">
              <a:latin typeface="Calibri"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smtClean="0"/>
          </a:p>
        </p:txBody>
      </p:sp>
      <p:sp>
        <p:nvSpPr>
          <p:cNvPr id="38916" name="Slide Number Placeholder 3"/>
          <p:cNvSpPr txBox="1">
            <a:spLocks noGrp="1"/>
          </p:cNvSpPr>
          <p:nvPr/>
        </p:nvSpPr>
        <p:spPr bwMode="auto">
          <a:xfrm>
            <a:off x="3884613" y="8685213"/>
            <a:ext cx="2971800" cy="457200"/>
          </a:xfrm>
          <a:prstGeom prst="rect">
            <a:avLst/>
          </a:prstGeom>
          <a:noFill/>
          <a:ln w="9525">
            <a:noFill/>
            <a:miter lim="800000"/>
            <a:headEnd/>
            <a:tailEnd/>
          </a:ln>
        </p:spPr>
        <p:txBody>
          <a:bodyPr anchor="b"/>
          <a:lstStyle/>
          <a:p>
            <a:pPr algn="r"/>
            <a:fld id="{70ED7F5E-8A74-487D-AEEB-51D682C5D74B}" type="slidenum">
              <a:rPr lang="en-US" sz="1200">
                <a:latin typeface="Calibri" pitchFamily="34" charset="0"/>
              </a:rPr>
              <a:pPr algn="r"/>
              <a:t>16</a:t>
            </a:fld>
            <a:endParaRPr lang="en-US" sz="1200">
              <a:latin typeface="Calibri"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8FAB5BD-F1B4-4A38-BCA0-751F689516A9}" type="datetimeFigureOut">
              <a:rPr lang="en-US"/>
              <a:pPr>
                <a:defRPr/>
              </a:pPr>
              <a:t>6/18/2014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5140FEA-68FA-40E4-B603-B12490892CE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FBE20CB-D13B-472A-8D54-2499041824BD}" type="datetimeFigureOut">
              <a:rPr lang="en-US"/>
              <a:pPr>
                <a:defRPr/>
              </a:pPr>
              <a:t>6/18/2014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19D8DD2-177B-4E99-B516-B19B3A6229DE}"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54781"/>
            <a:ext cx="2057400" cy="329088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4781"/>
            <a:ext cx="6019800" cy="329088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AF9A05F4-BF37-4F97-9D47-F2404A31EA18}" type="datetimeFigureOut">
              <a:rPr lang="en-US"/>
              <a:pPr>
                <a:defRPr/>
              </a:pPr>
              <a:t>6/18/2014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3452153-AB93-4CF8-AF05-D96F356DE036}"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61A556B-2921-41A4-A4C0-6BAD96A1FFA0}" type="datetimeFigureOut">
              <a:rPr lang="en-US"/>
              <a:pPr>
                <a:defRPr/>
              </a:pPr>
              <a:t>6/18/2014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396195A-8F7D-4A0E-81A0-2E968E9F3CB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2E73A09A-A661-4A41-BD74-DD6B64589FA0}" type="datetimeFigureOut">
              <a:rPr lang="en-US"/>
              <a:pPr>
                <a:defRPr/>
              </a:pPr>
              <a:t>6/18/2014</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3B2D637-066A-4446-B6A8-A9A8E5E5857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900113"/>
            <a:ext cx="4038600" cy="254555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2A948AD8-CE00-404C-AD74-DB1F9BCB4C81}" type="datetimeFigureOut">
              <a:rPr lang="en-US"/>
              <a:pPr>
                <a:defRPr/>
              </a:pPr>
              <a:t>6/18/2014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26EE2674-2D53-497F-A2E9-661E64DDA3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7329FD3-0DEF-4B8D-BEF5-168C43C36541}" type="datetimeFigureOut">
              <a:rPr lang="en-US"/>
              <a:pPr>
                <a:defRPr/>
              </a:pPr>
              <a:t>6/18/2014</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38CB847B-EEFA-4897-94EE-3480E4599B2E}"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71B20FAC-16AE-4E69-A8C8-68CDDF641278}" type="datetimeFigureOut">
              <a:rPr lang="en-US"/>
              <a:pPr>
                <a:defRPr/>
              </a:pPr>
              <a:t>6/18/2014</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A2ED363-8457-4483-984C-DDB44A5F8EF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4A1DF0A-32CE-43F8-BEA9-AEDE200E8724}" type="datetimeFigureOut">
              <a:rPr lang="en-US"/>
              <a:pPr>
                <a:defRPr/>
              </a:pPr>
              <a:t>6/18/2014</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40B2BB42-F81F-4F68-AF16-E1893FA1932D}"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C572828-EEE4-444F-95B2-4FC5C50FAACD}" type="datetimeFigureOut">
              <a:rPr lang="en-US"/>
              <a:pPr>
                <a:defRPr/>
              </a:pPr>
              <a:t>6/18/2014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DB1318C9-F9B4-49AD-8C8B-38080C7909A6}"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28B23806-AE4B-49A1-97B1-7EE51C499E30}" type="datetimeFigureOut">
              <a:rPr lang="en-US"/>
              <a:pPr>
                <a:defRPr/>
              </a:pPr>
              <a:t>6/18/2014</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78DB58F-8DED-429E-96AB-C2F416D449C8}"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06375"/>
            <a:ext cx="822960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200150"/>
            <a:ext cx="8229600" cy="339407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4767263"/>
            <a:ext cx="2133600" cy="274637"/>
          </a:xfrm>
          <a:prstGeom prst="rect">
            <a:avLst/>
          </a:prstGeom>
        </p:spPr>
        <p:txBody>
          <a:bodyPr vert="horz" lIns="91440" tIns="45720" rIns="91440" bIns="45720" rtlCol="0" anchor="ctr"/>
          <a:lstStyle>
            <a:lvl1pPr algn="l" fontAlgn="auto">
              <a:spcBef>
                <a:spcPts val="0"/>
              </a:spcBef>
              <a:spcAft>
                <a:spcPts val="0"/>
              </a:spcAft>
              <a:defRPr sz="1200" smtClean="0">
                <a:solidFill>
                  <a:schemeClr val="tx1">
                    <a:tint val="75000"/>
                  </a:schemeClr>
                </a:solidFill>
                <a:latin typeface="+mn-lt"/>
                <a:cs typeface="+mn-cs"/>
              </a:defRPr>
            </a:lvl1pPr>
          </a:lstStyle>
          <a:p>
            <a:pPr>
              <a:defRPr/>
            </a:pPr>
            <a:fld id="{8B72F149-C04C-404D-93E5-7FE1FD442247}" type="datetimeFigureOut">
              <a:rPr lang="en-US"/>
              <a:pPr>
                <a:defRPr/>
              </a:pPr>
              <a:t>6/18/2014</a:t>
            </a:fld>
            <a:endParaRPr lang="en-US"/>
          </a:p>
        </p:txBody>
      </p:sp>
      <p:sp>
        <p:nvSpPr>
          <p:cNvPr id="5" name="Footer Placeholder 4"/>
          <p:cNvSpPr>
            <a:spLocks noGrp="1"/>
          </p:cNvSpPr>
          <p:nvPr>
            <p:ph type="ftr" sz="quarter" idx="3"/>
          </p:nvPr>
        </p:nvSpPr>
        <p:spPr>
          <a:xfrm>
            <a:off x="3124200" y="4767263"/>
            <a:ext cx="2895600" cy="274637"/>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6553200" y="4767263"/>
            <a:ext cx="2133600" cy="274637"/>
          </a:xfrm>
          <a:prstGeom prst="rect">
            <a:avLst/>
          </a:prstGeom>
        </p:spPr>
        <p:txBody>
          <a:bodyPr vert="horz" lIns="91440" tIns="45720" rIns="91440" bIns="45720" rtlCol="0" anchor="ctr"/>
          <a:lstStyle>
            <a:lvl1pPr algn="r" fontAlgn="auto">
              <a:spcBef>
                <a:spcPts val="0"/>
              </a:spcBef>
              <a:spcAft>
                <a:spcPts val="0"/>
              </a:spcAft>
              <a:defRPr sz="1200" smtClean="0">
                <a:solidFill>
                  <a:schemeClr val="tx1">
                    <a:tint val="75000"/>
                  </a:schemeClr>
                </a:solidFill>
                <a:latin typeface="+mn-lt"/>
                <a:cs typeface="+mn-cs"/>
              </a:defRPr>
            </a:lvl1pPr>
          </a:lstStyle>
          <a:p>
            <a:pPr>
              <a:defRPr/>
            </a:pPr>
            <a:fld id="{8EDD4D83-1DE8-4D60-9945-A586610E2D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fontAlgn="base">
        <a:spcBef>
          <a:spcPct val="0"/>
        </a:spcBef>
        <a:spcAft>
          <a:spcPct val="0"/>
        </a:spcAft>
        <a:defRPr sz="4400" kern="1200">
          <a:solidFill>
            <a:schemeClr val="tx1"/>
          </a:solidFill>
          <a:latin typeface="+mj-lt"/>
          <a:ea typeface="+mj-ea"/>
          <a:cs typeface="+mj-cs"/>
        </a:defRPr>
      </a:lvl1pPr>
      <a:lvl2pPr algn="ctr" defTabSz="457200" rtl="0" fontAlgn="base">
        <a:spcBef>
          <a:spcPct val="0"/>
        </a:spcBef>
        <a:spcAft>
          <a:spcPct val="0"/>
        </a:spcAft>
        <a:defRPr sz="4400">
          <a:solidFill>
            <a:schemeClr val="tx1"/>
          </a:solidFill>
          <a:latin typeface="Calibri" pitchFamily="34" charset="0"/>
        </a:defRPr>
      </a:lvl2pPr>
      <a:lvl3pPr algn="ctr" defTabSz="457200" rtl="0" fontAlgn="base">
        <a:spcBef>
          <a:spcPct val="0"/>
        </a:spcBef>
        <a:spcAft>
          <a:spcPct val="0"/>
        </a:spcAft>
        <a:defRPr sz="4400">
          <a:solidFill>
            <a:schemeClr val="tx1"/>
          </a:solidFill>
          <a:latin typeface="Calibri" pitchFamily="34" charset="0"/>
        </a:defRPr>
      </a:lvl3pPr>
      <a:lvl4pPr algn="ctr" defTabSz="457200" rtl="0" fontAlgn="base">
        <a:spcBef>
          <a:spcPct val="0"/>
        </a:spcBef>
        <a:spcAft>
          <a:spcPct val="0"/>
        </a:spcAft>
        <a:defRPr sz="4400">
          <a:solidFill>
            <a:schemeClr val="tx1"/>
          </a:solidFill>
          <a:latin typeface="Calibri" pitchFamily="34" charset="0"/>
        </a:defRPr>
      </a:lvl4pPr>
      <a:lvl5pPr algn="ctr" defTabSz="457200" rtl="0" fontAlgn="base">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fontAlgn="base">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fontAlgn="base">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fontAlgn="base">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fontAlgn="base">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6.jpeg"/><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11.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ideo" Target="NULL" TargetMode="External"/><Relationship Id="rId5" Type="http://schemas.openxmlformats.org/officeDocument/2006/relationships/image" Target="../media/image20.png"/><Relationship Id="rId4" Type="http://schemas.openxmlformats.org/officeDocument/2006/relationships/image" Target="../media/image3.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ideo" Target="file:///C:\Users\admin\Documents\cap\CAP%20Workshop%202014\FIA\FIA_Final_Demo_TORNADO_V01.wmv" TargetMode="External"/><Relationship Id="rId5" Type="http://schemas.openxmlformats.org/officeDocument/2006/relationships/image" Target="../media/image20.png"/><Relationship Id="rId4" Type="http://schemas.openxmlformats.org/officeDocument/2006/relationships/image" Target="../media/image3.png"/></Relationships>
</file>

<file path=ppt/slides/_rels/slide16.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video" Target="file:///C:\Users\admin\Documents\cap\CAP%20Workshop%202014\FIA\FIA_Final_Demo_TSUNAMI_V02.wmv" TargetMode="External"/><Relationship Id="rId1" Type="http://schemas.openxmlformats.org/officeDocument/2006/relationships/video" Target="NULL" TargetMode="External"/><Relationship Id="rId6" Type="http://schemas.openxmlformats.org/officeDocument/2006/relationships/image" Target="../media/image20.png"/><Relationship Id="rId5" Type="http://schemas.openxmlformats.org/officeDocument/2006/relationships/image" Target="../media/image3.png"/><Relationship Id="rId4" Type="http://schemas.openxmlformats.org/officeDocument/2006/relationships/notesSlide" Target="../notesSlides/notesSlide5.xml"/></Relationships>
</file>

<file path=ppt/slides/_rels/slide1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emf"/><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8.jpeg"/><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14.emf"/><Relationship Id="rId4" Type="http://schemas.openxmlformats.org/officeDocument/2006/relationships/image" Target="../media/image13.emf"/></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1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7" name="Picture 3" descr="FIA_Backgrounds-01.pn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14338" name="Picture 7" descr="FIA_Backgrounds-04.eps"/>
          <p:cNvPicPr>
            <a:picLocks noChangeAspect="1"/>
          </p:cNvPicPr>
          <p:nvPr/>
        </p:nvPicPr>
        <p:blipFill>
          <a:blip r:embed="rId3"/>
          <a:srcRect/>
          <a:stretch>
            <a:fillRect/>
          </a:stretch>
        </p:blipFill>
        <p:spPr bwMode="auto">
          <a:xfrm>
            <a:off x="2157413" y="1922463"/>
            <a:ext cx="4929187" cy="15652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7" name="Picture 1"/>
          <p:cNvPicPr>
            <a:picLocks noChangeAspect="1"/>
          </p:cNvPicPr>
          <p:nvPr/>
        </p:nvPicPr>
        <p:blipFill>
          <a:blip r:embed="rId2"/>
          <a:srcRect b="-11160"/>
          <a:stretch>
            <a:fillRect/>
          </a:stretch>
        </p:blipFill>
        <p:spPr bwMode="auto">
          <a:xfrm>
            <a:off x="0" y="0"/>
            <a:ext cx="9144000" cy="5721350"/>
          </a:xfrm>
          <a:prstGeom prst="rect">
            <a:avLst/>
          </a:prstGeom>
          <a:noFill/>
          <a:ln w="9525">
            <a:noFill/>
            <a:miter lim="800000"/>
            <a:headEnd/>
            <a:tailEnd/>
          </a:ln>
        </p:spPr>
      </p:pic>
      <p:grpSp>
        <p:nvGrpSpPr>
          <p:cNvPr id="8" name="Group 7"/>
          <p:cNvGrpSpPr>
            <a:grpSpLocks/>
          </p:cNvGrpSpPr>
          <p:nvPr/>
        </p:nvGrpSpPr>
        <p:grpSpPr bwMode="auto">
          <a:xfrm>
            <a:off x="1303338" y="2032000"/>
            <a:ext cx="6772275" cy="1108075"/>
            <a:chOff x="1303926" y="2032228"/>
            <a:chExt cx="6771080" cy="1107907"/>
          </a:xfrm>
        </p:grpSpPr>
        <p:pic>
          <p:nvPicPr>
            <p:cNvPr id="24582" name="Picture 6"/>
            <p:cNvPicPr>
              <a:picLocks noChangeAspect="1"/>
            </p:cNvPicPr>
            <p:nvPr/>
          </p:nvPicPr>
          <p:blipFill>
            <a:blip r:embed="rId3"/>
            <a:srcRect/>
            <a:stretch>
              <a:fillRect/>
            </a:stretch>
          </p:blipFill>
          <p:spPr bwMode="auto">
            <a:xfrm>
              <a:off x="1303926" y="2032228"/>
              <a:ext cx="1401176" cy="1107907"/>
            </a:xfrm>
            <a:prstGeom prst="rect">
              <a:avLst/>
            </a:prstGeom>
            <a:noFill/>
            <a:ln w="9525">
              <a:noFill/>
              <a:miter lim="800000"/>
              <a:headEnd/>
              <a:tailEnd/>
            </a:ln>
          </p:spPr>
        </p:pic>
        <p:sp>
          <p:nvSpPr>
            <p:cNvPr id="9" name="TextBox 8"/>
            <p:cNvSpPr txBox="1"/>
            <p:nvPr/>
          </p:nvSpPr>
          <p:spPr>
            <a:xfrm>
              <a:off x="2705441" y="2240159"/>
              <a:ext cx="5369565" cy="646014"/>
            </a:xfrm>
            <a:prstGeom prst="rect">
              <a:avLst/>
            </a:prstGeom>
            <a:noFill/>
          </p:spPr>
          <p:txBody>
            <a:bodyPr>
              <a:spAutoFit/>
            </a:bodyPr>
            <a:lstStyle/>
            <a:p>
              <a:pPr algn="ctr" fontAlgn="auto">
                <a:spcBef>
                  <a:spcPts val="0"/>
                </a:spcBef>
                <a:spcAft>
                  <a:spcPts val="0"/>
                </a:spcAft>
                <a:defRPr/>
              </a:pPr>
              <a:r>
                <a:rPr lang="en-US" sz="3600" spc="600" dirty="0">
                  <a:solidFill>
                    <a:srgbClr val="00CCCC"/>
                  </a:solidFill>
                  <a:latin typeface="Museo Sans Rounded 300"/>
                  <a:cs typeface="Museo Sans Rounded 300"/>
                </a:rPr>
                <a:t>WEATHER ALERTS</a:t>
              </a:r>
            </a:p>
          </p:txBody>
        </p:sp>
      </p:grpSp>
      <p:grpSp>
        <p:nvGrpSpPr>
          <p:cNvPr id="4" name="Group 3"/>
          <p:cNvGrpSpPr>
            <a:grpSpLocks/>
          </p:cNvGrpSpPr>
          <p:nvPr/>
        </p:nvGrpSpPr>
        <p:grpSpPr bwMode="auto">
          <a:xfrm>
            <a:off x="1106488" y="1317625"/>
            <a:ext cx="6969125" cy="2592388"/>
            <a:chOff x="1107094" y="736035"/>
            <a:chExt cx="6967912" cy="2592386"/>
          </a:xfrm>
        </p:grpSpPr>
        <p:pic>
          <p:nvPicPr>
            <p:cNvPr id="5" name="Picture Placeholder 5"/>
            <p:cNvPicPr>
              <a:picLocks noChangeAspect="1"/>
            </p:cNvPicPr>
            <p:nvPr/>
          </p:nvPicPr>
          <p:blipFill rotWithShape="1">
            <a:blip r:embed="rId4" cstate="print">
              <a:extLst/>
            </a:blip>
            <a:srcRect/>
            <a:stretch/>
          </p:blipFill>
          <p:spPr>
            <a:xfrm>
              <a:off x="1107094" y="736035"/>
              <a:ext cx="6967912" cy="2592386"/>
            </a:xfrm>
            <a:prstGeom prst="roundRect">
              <a:avLst>
                <a:gd name="adj" fmla="val 2151"/>
              </a:avLst>
            </a:prstGeom>
          </p:spPr>
        </p:pic>
        <p:sp>
          <p:nvSpPr>
            <p:cNvPr id="3" name="Rounded Rectangle 2"/>
            <p:cNvSpPr/>
            <p:nvPr/>
          </p:nvSpPr>
          <p:spPr>
            <a:xfrm>
              <a:off x="1107094" y="736035"/>
              <a:ext cx="6967912" cy="2592386"/>
            </a:xfrm>
            <a:prstGeom prst="roundRect">
              <a:avLst>
                <a:gd name="adj" fmla="val 3137"/>
              </a:avLst>
            </a:prstGeom>
            <a:noFill/>
            <a:ln w="6350" cmpd="sng">
              <a:solidFill>
                <a:schemeClr val="bg1"/>
              </a:solidFill>
            </a:ln>
          </p:spPr>
          <p:style>
            <a:lnRef idx="2">
              <a:schemeClr val="accent1"/>
            </a:lnRef>
            <a:fillRef idx="1">
              <a:schemeClr val="lt1"/>
            </a:fillRef>
            <a:effectRef idx="0">
              <a:schemeClr val="accent1"/>
            </a:effectRef>
            <a:fontRef idx="minor">
              <a:schemeClr val="dk1"/>
            </a:fontRef>
          </p:style>
          <p:txBody>
            <a:bodyPr anchor="ctr"/>
            <a:lstStyle/>
            <a:p>
              <a:pPr algn="ctr" fontAlgn="auto">
                <a:spcBef>
                  <a:spcPts val="0"/>
                </a:spcBef>
                <a:spcAft>
                  <a:spcPts val="0"/>
                </a:spcAft>
                <a:defRPr/>
              </a:pPr>
              <a:endParaRPr lang="en-US"/>
            </a:p>
          </p:txBody>
        </p:sp>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xit" presetSubtype="0" fill="hold" nodeType="withEffect">
                                  <p:stCondLst>
                                    <p:cond delay="0"/>
                                  </p:stCondLst>
                                  <p:childTnLst>
                                    <p:animEffect transition="out" filter="fade">
                                      <p:cBhvr>
                                        <p:cTn id="6" dur="1000"/>
                                        <p:tgtEl>
                                          <p:spTgt spid="8"/>
                                        </p:tgtEl>
                                      </p:cBhvr>
                                    </p:animEffect>
                                    <p:set>
                                      <p:cBhvr>
                                        <p:cTn id="7" dur="1" fill="hold">
                                          <p:stCondLst>
                                            <p:cond delay="999"/>
                                          </p:stCondLst>
                                        </p:cTn>
                                        <p:tgtEl>
                                          <p:spTgt spid="8"/>
                                        </p:tgtEl>
                                        <p:attrNameLst>
                                          <p:attrName>style.visibility</p:attrName>
                                        </p:attrNameLst>
                                      </p:cBhvr>
                                      <p:to>
                                        <p:strVal val="hidden"/>
                                      </p:to>
                                    </p:set>
                                  </p:childTnLst>
                                </p:cTn>
                              </p:par>
                            </p:childTnLst>
                          </p:cTn>
                        </p:par>
                        <p:par>
                          <p:cTn id="8" fill="hold">
                            <p:stCondLst>
                              <p:cond delay="1000"/>
                            </p:stCondLst>
                            <p:childTnLst>
                              <p:par>
                                <p:cTn id="9" presetID="10" presetClass="entr" presetSubtype="0" fill="hold" nodeType="afterEffect">
                                  <p:stCondLst>
                                    <p:cond delay="100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1" name="Picture 8"/>
          <p:cNvPicPr>
            <a:picLocks noChangeAspect="1"/>
          </p:cNvPicPr>
          <p:nvPr/>
        </p:nvPicPr>
        <p:blipFill>
          <a:blip r:embed="rId2"/>
          <a:srcRect b="-11160"/>
          <a:stretch>
            <a:fillRect/>
          </a:stretch>
        </p:blipFill>
        <p:spPr bwMode="auto">
          <a:xfrm>
            <a:off x="0" y="0"/>
            <a:ext cx="9144000" cy="5721350"/>
          </a:xfrm>
          <a:prstGeom prst="rect">
            <a:avLst/>
          </a:prstGeom>
          <a:noFill/>
          <a:ln w="9525">
            <a:noFill/>
            <a:miter lim="800000"/>
            <a:headEnd/>
            <a:tailEnd/>
          </a:ln>
        </p:spPr>
      </p:pic>
      <p:grpSp>
        <p:nvGrpSpPr>
          <p:cNvPr id="8" name="Group 7"/>
          <p:cNvGrpSpPr>
            <a:grpSpLocks/>
          </p:cNvGrpSpPr>
          <p:nvPr/>
        </p:nvGrpSpPr>
        <p:grpSpPr bwMode="auto">
          <a:xfrm>
            <a:off x="690563" y="-203200"/>
            <a:ext cx="1220787" cy="4356100"/>
            <a:chOff x="7033381" y="-150087"/>
            <a:chExt cx="1220521" cy="4356483"/>
          </a:xfrm>
        </p:grpSpPr>
        <p:sp>
          <p:nvSpPr>
            <p:cNvPr id="7" name="Rounded Rectangle 6"/>
            <p:cNvSpPr/>
            <p:nvPr/>
          </p:nvSpPr>
          <p:spPr>
            <a:xfrm>
              <a:off x="7033381" y="-150087"/>
              <a:ext cx="1220521" cy="4356483"/>
            </a:xfrm>
            <a:prstGeom prst="roundRect">
              <a:avLst>
                <a:gd name="adj" fmla="val 9091"/>
              </a:avLst>
            </a:prstGeom>
            <a:solidFill>
              <a:schemeClr val="bg1">
                <a:alpha val="17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4" name="Picture 2"/>
            <p:cNvPicPr>
              <a:picLocks noChangeAspect="1" noChangeArrowheads="1"/>
            </p:cNvPicPr>
            <p:nvPr/>
          </p:nvPicPr>
          <p:blipFill rotWithShape="1">
            <a:blip r:embed="rId3" cstate="print">
              <a:extLst/>
            </a:blip>
            <a:srcRect l="5186" t="2645" r="6366" b="1642"/>
            <a:stretch/>
          </p:blipFill>
          <p:spPr bwMode="auto">
            <a:xfrm>
              <a:off x="7088910" y="-61576"/>
              <a:ext cx="1108363" cy="4225636"/>
            </a:xfrm>
            <a:prstGeom prst="roundRect">
              <a:avLst>
                <a:gd name="adj" fmla="val 6945"/>
              </a:avLst>
            </a:prstGeom>
            <a:noFill/>
            <a:ln>
              <a:noFill/>
            </a:ln>
            <a:extLst/>
          </p:spPr>
        </p:pic>
      </p:grpSp>
      <p:sp>
        <p:nvSpPr>
          <p:cNvPr id="11" name="TextBox 10"/>
          <p:cNvSpPr txBox="1">
            <a:spLocks noChangeArrowheads="1"/>
          </p:cNvSpPr>
          <p:nvPr/>
        </p:nvSpPr>
        <p:spPr bwMode="auto">
          <a:xfrm>
            <a:off x="2463800" y="533400"/>
            <a:ext cx="6127750" cy="4062413"/>
          </a:xfrm>
          <a:prstGeom prst="rect">
            <a:avLst/>
          </a:prstGeom>
          <a:noFill/>
          <a:ln w="9525">
            <a:noFill/>
            <a:miter lim="800000"/>
            <a:headEnd/>
            <a:tailEnd/>
          </a:ln>
        </p:spPr>
        <p:txBody>
          <a:bodyPr>
            <a:spAutoFit/>
          </a:bodyPr>
          <a:lstStyle/>
          <a:p>
            <a:r>
              <a:rPr lang="en-US" sz="1000">
                <a:solidFill>
                  <a:schemeClr val="bg1"/>
                </a:solidFill>
                <a:latin typeface="Museo Sans 100"/>
                <a:ea typeface="Museo Sans 100"/>
                <a:cs typeface="Museo Sans 100"/>
              </a:rPr>
              <a:t>March 3</a:t>
            </a:r>
            <a:r>
              <a:rPr lang="en-US" sz="1000" baseline="30000">
                <a:solidFill>
                  <a:schemeClr val="bg1"/>
                </a:solidFill>
                <a:latin typeface="Museo Sans 100"/>
                <a:ea typeface="Museo Sans 100"/>
                <a:cs typeface="Museo Sans 100"/>
              </a:rPr>
              <a:t>rd</a:t>
            </a:r>
            <a:r>
              <a:rPr lang="en-US" sz="1000">
                <a:solidFill>
                  <a:schemeClr val="bg1"/>
                </a:solidFill>
                <a:latin typeface="Museo Sans 100"/>
                <a:ea typeface="Museo Sans 100"/>
                <a:cs typeface="Museo Sans 100"/>
              </a:rPr>
              <a:t>, 2013</a:t>
            </a:r>
          </a:p>
          <a:p>
            <a:r>
              <a:rPr lang="en-US" sz="1000">
                <a:solidFill>
                  <a:schemeClr val="bg1"/>
                </a:solidFill>
                <a:latin typeface="Museo Sans 100"/>
                <a:ea typeface="Museo Sans 100"/>
                <a:cs typeface="Museo Sans 100"/>
              </a:rPr>
              <a:t> </a:t>
            </a:r>
          </a:p>
          <a:p>
            <a:r>
              <a:rPr lang="en-US" sz="1000">
                <a:solidFill>
                  <a:schemeClr val="bg1"/>
                </a:solidFill>
                <a:latin typeface="Museo Sans 100"/>
                <a:ea typeface="Museo Sans 100"/>
                <a:cs typeface="Museo Sans 100"/>
              </a:rPr>
              <a:t>Dear Honorable Representatives,</a:t>
            </a:r>
          </a:p>
          <a:p>
            <a:r>
              <a:rPr lang="en-US" sz="1000">
                <a:solidFill>
                  <a:schemeClr val="bg1"/>
                </a:solidFill>
                <a:latin typeface="Museo Sans 100"/>
                <a:ea typeface="Museo Sans 100"/>
                <a:cs typeface="Museo Sans 100"/>
              </a:rPr>
              <a:t> </a:t>
            </a:r>
          </a:p>
          <a:p>
            <a:r>
              <a:rPr lang="en-US" sz="1000">
                <a:solidFill>
                  <a:schemeClr val="bg1"/>
                </a:solidFill>
                <a:latin typeface="Museo Sans 100"/>
                <a:ea typeface="Museo Sans 100"/>
                <a:cs typeface="Museo Sans 100"/>
              </a:rPr>
              <a:t>I am a husband, a father of three children and am the writer of the online blog Plus Five Gear. </a:t>
            </a:r>
            <a:br>
              <a:rPr lang="en-US" sz="1000">
                <a:solidFill>
                  <a:schemeClr val="bg1"/>
                </a:solidFill>
                <a:latin typeface="Museo Sans 100"/>
                <a:ea typeface="Museo Sans 100"/>
                <a:cs typeface="Museo Sans 100"/>
              </a:rPr>
            </a:br>
            <a:r>
              <a:rPr lang="en-US" sz="1000">
                <a:solidFill>
                  <a:schemeClr val="bg1"/>
                </a:solidFill>
                <a:latin typeface="Museo Sans 100"/>
                <a:ea typeface="Museo Sans 100"/>
                <a:cs typeface="Museo Sans 100"/>
              </a:rPr>
              <a:t>I am writing this letter to share with you my personal experiences and thoughts on </a:t>
            </a:r>
            <a:br>
              <a:rPr lang="en-US" sz="1000">
                <a:solidFill>
                  <a:schemeClr val="bg1"/>
                </a:solidFill>
                <a:latin typeface="Museo Sans 100"/>
                <a:ea typeface="Museo Sans 100"/>
                <a:cs typeface="Museo Sans 100"/>
              </a:rPr>
            </a:br>
            <a:r>
              <a:rPr lang="en-US" sz="1000">
                <a:solidFill>
                  <a:schemeClr val="bg1"/>
                </a:solidFill>
                <a:latin typeface="Museo Sans 100"/>
                <a:ea typeface="Museo Sans 100"/>
                <a:cs typeface="Museo Sans 100"/>
              </a:rPr>
              <a:t>the Emergency Messaging System.</a:t>
            </a:r>
          </a:p>
          <a:p>
            <a:r>
              <a:rPr lang="en-US" sz="1000">
                <a:solidFill>
                  <a:schemeClr val="bg1"/>
                </a:solidFill>
                <a:latin typeface="Museo Sans 100"/>
                <a:ea typeface="Museo Sans 100"/>
                <a:cs typeface="Museo Sans 100"/>
              </a:rPr>
              <a:t> </a:t>
            </a:r>
          </a:p>
          <a:p>
            <a:r>
              <a:rPr lang="en-US" sz="1000">
                <a:solidFill>
                  <a:schemeClr val="bg1"/>
                </a:solidFill>
                <a:latin typeface="Museo Sans 100"/>
                <a:ea typeface="Museo Sans 100"/>
                <a:cs typeface="Museo Sans 100"/>
              </a:rPr>
              <a:t>My family, like many others, is finding great value in using online services.  We do not watch television, so systems like the Emergency Alert System (EAS) presently in place do not generally reach us.  One rainy night, my wife noticed a rumor going around on a social media site that there was a tornado watch for our area.  While attempting to investigate further, I discovered a banner ad from the National weather Service with information about the tornado warning for our immediate area.  This gave me far more detailed information than that which we had heard over social media.  With that information, we were able to take precautions, and were able to contact those people we know that might have been in the affected area.  Eventually, the tornado did come within 2 miles of our home.  Thanks to the early warning we also were able to reach out to others we know that may have been in the path to ascertain their situation and help where needed.</a:t>
            </a:r>
          </a:p>
          <a:p>
            <a:r>
              <a:rPr lang="en-US" sz="1000">
                <a:solidFill>
                  <a:schemeClr val="bg1"/>
                </a:solidFill>
                <a:latin typeface="Museo Sans 100"/>
                <a:ea typeface="Museo Sans 100"/>
                <a:cs typeface="Museo Sans 100"/>
              </a:rPr>
              <a:t> </a:t>
            </a:r>
          </a:p>
          <a:p>
            <a:r>
              <a:rPr lang="en-US" sz="1000">
                <a:solidFill>
                  <a:schemeClr val="bg1"/>
                </a:solidFill>
                <a:latin typeface="Museo Sans 100"/>
                <a:ea typeface="Museo Sans 100"/>
                <a:cs typeface="Museo Sans 100"/>
              </a:rPr>
              <a:t>This system is of great value to the modern connected masses: the earlier we know about a possible natural disaster, the more of a chance we have to prepare ourselves for it.  Please give the Emergency Messaging system all the support you can, this system has the potential to save many lives.</a:t>
            </a:r>
          </a:p>
          <a:p>
            <a:r>
              <a:rPr lang="en-US" sz="1000">
                <a:solidFill>
                  <a:schemeClr val="bg1"/>
                </a:solidFill>
                <a:latin typeface="Museo Sans 100"/>
                <a:ea typeface="Museo Sans 100"/>
                <a:cs typeface="Museo Sans 100"/>
              </a:rPr>
              <a:t> </a:t>
            </a:r>
          </a:p>
          <a:p>
            <a:r>
              <a:rPr lang="en-US" sz="700">
                <a:solidFill>
                  <a:schemeClr val="bg1"/>
                </a:solidFill>
                <a:latin typeface="Museo Sans 100"/>
                <a:ea typeface="Museo Sans 100"/>
                <a:cs typeface="Museo Sans 100"/>
              </a:rPr>
              <a:t>Sincerely,</a:t>
            </a:r>
          </a:p>
          <a:p>
            <a:r>
              <a:rPr lang="en-US" sz="700">
                <a:solidFill>
                  <a:schemeClr val="bg1"/>
                </a:solidFill>
                <a:latin typeface="Museo Sans 100"/>
                <a:ea typeface="Museo Sans 100"/>
                <a:cs typeface="Museo Sans 100"/>
              </a:rPr>
              <a:t> </a:t>
            </a:r>
          </a:p>
          <a:p>
            <a:r>
              <a:rPr lang="en-US" sz="700">
                <a:solidFill>
                  <a:schemeClr val="bg1"/>
                </a:solidFill>
                <a:latin typeface="Museo Sans 100"/>
                <a:ea typeface="Museo Sans 100"/>
                <a:cs typeface="Museo Sans 100"/>
              </a:rPr>
              <a:t>Jeffrey C. Anthony</a:t>
            </a:r>
          </a:p>
          <a:p>
            <a:r>
              <a:rPr lang="en-US" sz="700">
                <a:solidFill>
                  <a:schemeClr val="bg1"/>
                </a:solidFill>
                <a:latin typeface="Museo Sans 100"/>
                <a:ea typeface="Museo Sans 100"/>
                <a:cs typeface="Museo Sans 100"/>
              </a:rPr>
              <a:t>PO Box 123. Murrysville, PA 15668-0132</a:t>
            </a:r>
          </a:p>
        </p:txBody>
      </p:sp>
      <p:sp>
        <p:nvSpPr>
          <p:cNvPr id="25604" name="TextBox 11"/>
          <p:cNvSpPr txBox="1">
            <a:spLocks noChangeArrowheads="1"/>
          </p:cNvSpPr>
          <p:nvPr/>
        </p:nvSpPr>
        <p:spPr bwMode="auto">
          <a:xfrm>
            <a:off x="3525838" y="-271463"/>
            <a:ext cx="184150" cy="368301"/>
          </a:xfrm>
          <a:prstGeom prst="rect">
            <a:avLst/>
          </a:prstGeom>
          <a:noFill/>
          <a:ln w="9525">
            <a:noFill/>
            <a:miter lim="800000"/>
            <a:headEnd/>
            <a:tailEnd/>
          </a:ln>
        </p:spPr>
        <p:txBody>
          <a:bodyPr wrap="none">
            <a:spAutoFit/>
          </a:bodyPr>
          <a:lstStyle/>
          <a:p>
            <a:endParaRPr lang="en-US">
              <a:latin typeface="Calibri"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1"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p:tgtEl>
                                          <p:spTgt spid="8"/>
                                        </p:tgtEl>
                                        <p:attrNameLst>
                                          <p:attrName>ppt_y</p:attrName>
                                        </p:attrNameLst>
                                      </p:cBhvr>
                                      <p:tavLst>
                                        <p:tav tm="0">
                                          <p:val>
                                            <p:strVal val="#ppt_y-#ppt_h*1.125000"/>
                                          </p:val>
                                        </p:tav>
                                        <p:tav tm="100000">
                                          <p:val>
                                            <p:strVal val="#ppt_y"/>
                                          </p:val>
                                        </p:tav>
                                      </p:tavLst>
                                    </p:anim>
                                    <p:animEffect transition="in" filter="wipe(down)">
                                      <p:cBhvr>
                                        <p:cTn id="8" dur="1000"/>
                                        <p:tgtEl>
                                          <p:spTgt spid="8"/>
                                        </p:tgtEl>
                                      </p:cBhvr>
                                    </p:animEffect>
                                  </p:childTnLst>
                                </p:cTn>
                              </p:par>
                              <p:par>
                                <p:cTn id="9" presetID="12" presetClass="entr" presetSubtype="8" fill="hold" grpId="0" nodeType="with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p:tgtEl>
                                          <p:spTgt spid="11"/>
                                        </p:tgtEl>
                                        <p:attrNameLst>
                                          <p:attrName>ppt_x</p:attrName>
                                        </p:attrNameLst>
                                      </p:cBhvr>
                                      <p:tavLst>
                                        <p:tav tm="0">
                                          <p:val>
                                            <p:strVal val="#ppt_x-#ppt_w*1.125000"/>
                                          </p:val>
                                        </p:tav>
                                        <p:tav tm="100000">
                                          <p:val>
                                            <p:strVal val="#ppt_x"/>
                                          </p:val>
                                        </p:tav>
                                      </p:tavLst>
                                    </p:anim>
                                    <p:animEffect transition="in" filter="wipe(right)">
                                      <p:cBhvr>
                                        <p:cTn id="1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5" name="Picture 49"/>
          <p:cNvPicPr>
            <a:picLocks noChangeAspect="1"/>
          </p:cNvPicPr>
          <p:nvPr/>
        </p:nvPicPr>
        <p:blipFill>
          <a:blip r:embed="rId2"/>
          <a:srcRect b="-11160"/>
          <a:stretch>
            <a:fillRect/>
          </a:stretch>
        </p:blipFill>
        <p:spPr bwMode="auto">
          <a:xfrm>
            <a:off x="0" y="0"/>
            <a:ext cx="9144000" cy="5721350"/>
          </a:xfrm>
          <a:prstGeom prst="rect">
            <a:avLst/>
          </a:prstGeom>
          <a:noFill/>
          <a:ln w="9525">
            <a:noFill/>
            <a:miter lim="800000"/>
            <a:headEnd/>
            <a:tailEnd/>
          </a:ln>
        </p:spPr>
      </p:pic>
      <p:cxnSp>
        <p:nvCxnSpPr>
          <p:cNvPr id="49" name="Straight Connector 48"/>
          <p:cNvCxnSpPr/>
          <p:nvPr/>
        </p:nvCxnSpPr>
        <p:spPr>
          <a:xfrm>
            <a:off x="4538663" y="2711450"/>
            <a:ext cx="638175"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8" name="Straight Connector 47"/>
          <p:cNvCxnSpPr/>
          <p:nvPr/>
        </p:nvCxnSpPr>
        <p:spPr>
          <a:xfrm>
            <a:off x="2741613" y="2711450"/>
            <a:ext cx="457200"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cxnSp>
        <p:nvCxnSpPr>
          <p:cNvPr id="47" name="Straight Connector 46"/>
          <p:cNvCxnSpPr>
            <a:stCxn id="26670" idx="3"/>
            <a:endCxn id="26668" idx="1"/>
          </p:cNvCxnSpPr>
          <p:nvPr/>
        </p:nvCxnSpPr>
        <p:spPr>
          <a:xfrm>
            <a:off x="1457325" y="2711450"/>
            <a:ext cx="455613"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13" name="Group 12"/>
          <p:cNvGrpSpPr>
            <a:grpSpLocks/>
          </p:cNvGrpSpPr>
          <p:nvPr/>
        </p:nvGrpSpPr>
        <p:grpSpPr bwMode="auto">
          <a:xfrm>
            <a:off x="604838" y="2255838"/>
            <a:ext cx="881062" cy="881062"/>
            <a:chOff x="1733177" y="1150472"/>
            <a:chExt cx="881530" cy="881530"/>
          </a:xfrm>
        </p:grpSpPr>
        <p:sp>
          <p:nvSpPr>
            <p:cNvPr id="4" name="Oval 3"/>
            <p:cNvSpPr/>
            <p:nvPr/>
          </p:nvSpPr>
          <p:spPr>
            <a:xfrm>
              <a:off x="1733177" y="1150472"/>
              <a:ext cx="881530" cy="881530"/>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70" name="TextBox 11"/>
            <p:cNvSpPr txBox="1">
              <a:spLocks noChangeArrowheads="1"/>
            </p:cNvSpPr>
            <p:nvPr/>
          </p:nvSpPr>
          <p:spPr bwMode="auto">
            <a:xfrm>
              <a:off x="1793934" y="1467674"/>
              <a:ext cx="790889" cy="276999"/>
            </a:xfrm>
            <a:prstGeom prst="rect">
              <a:avLst/>
            </a:prstGeom>
            <a:noFill/>
            <a:ln w="9525">
              <a:noFill/>
              <a:miter lim="800000"/>
              <a:headEnd/>
              <a:tailEnd/>
            </a:ln>
          </p:spPr>
          <p:txBody>
            <a:bodyPr>
              <a:spAutoFit/>
            </a:bodyPr>
            <a:lstStyle/>
            <a:p>
              <a:pPr algn="ctr"/>
              <a:r>
                <a:rPr lang="en-US" sz="1200">
                  <a:latin typeface="Museo Sans Rounded 300" pitchFamily="50" charset="0"/>
                </a:rPr>
                <a:t>NCMEC</a:t>
              </a:r>
            </a:p>
          </p:txBody>
        </p:sp>
      </p:grpSp>
      <p:grpSp>
        <p:nvGrpSpPr>
          <p:cNvPr id="15" name="Group 14"/>
          <p:cNvGrpSpPr>
            <a:grpSpLocks/>
          </p:cNvGrpSpPr>
          <p:nvPr/>
        </p:nvGrpSpPr>
        <p:grpSpPr bwMode="auto">
          <a:xfrm>
            <a:off x="1860550" y="2255838"/>
            <a:ext cx="881063" cy="881062"/>
            <a:chOff x="986118" y="1150472"/>
            <a:chExt cx="881530" cy="881530"/>
          </a:xfrm>
        </p:grpSpPr>
        <p:sp>
          <p:nvSpPr>
            <p:cNvPr id="5" name="Oval 4"/>
            <p:cNvSpPr/>
            <p:nvPr/>
          </p:nvSpPr>
          <p:spPr>
            <a:xfrm>
              <a:off x="986118" y="1150472"/>
              <a:ext cx="881530" cy="881530"/>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68" name="TextBox 13"/>
            <p:cNvSpPr txBox="1">
              <a:spLocks noChangeArrowheads="1"/>
            </p:cNvSpPr>
            <p:nvPr/>
          </p:nvSpPr>
          <p:spPr bwMode="auto">
            <a:xfrm>
              <a:off x="1039403" y="1467674"/>
              <a:ext cx="790889" cy="276999"/>
            </a:xfrm>
            <a:prstGeom prst="rect">
              <a:avLst/>
            </a:prstGeom>
            <a:noFill/>
            <a:ln w="9525">
              <a:noFill/>
              <a:miter lim="800000"/>
              <a:headEnd/>
              <a:tailEnd/>
            </a:ln>
          </p:spPr>
          <p:txBody>
            <a:bodyPr>
              <a:spAutoFit/>
            </a:bodyPr>
            <a:lstStyle/>
            <a:p>
              <a:pPr algn="ctr"/>
              <a:r>
                <a:rPr lang="en-US" sz="1200">
                  <a:solidFill>
                    <a:schemeClr val="bg1"/>
                  </a:solidFill>
                  <a:latin typeface="Museo Sans Rounded 300" pitchFamily="50" charset="0"/>
                </a:rPr>
                <a:t>CNVR</a:t>
              </a:r>
            </a:p>
          </p:txBody>
        </p:sp>
      </p:grpSp>
      <p:grpSp>
        <p:nvGrpSpPr>
          <p:cNvPr id="19" name="Group 18"/>
          <p:cNvGrpSpPr>
            <a:grpSpLocks/>
          </p:cNvGrpSpPr>
          <p:nvPr/>
        </p:nvGrpSpPr>
        <p:grpSpPr bwMode="auto">
          <a:xfrm>
            <a:off x="1743075" y="1890713"/>
            <a:ext cx="622300" cy="623887"/>
            <a:chOff x="3551518" y="354107"/>
            <a:chExt cx="741082" cy="741082"/>
          </a:xfrm>
        </p:grpSpPr>
        <p:sp>
          <p:nvSpPr>
            <p:cNvPr id="20" name="Oval 19"/>
            <p:cNvSpPr/>
            <p:nvPr/>
          </p:nvSpPr>
          <p:spPr>
            <a:xfrm>
              <a:off x="3551518" y="354107"/>
              <a:ext cx="741082" cy="741082"/>
            </a:xfrm>
            <a:prstGeom prst="ellipse">
              <a:avLst/>
            </a:prstGeom>
            <a:solidFill>
              <a:schemeClr val="bg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1" name="Oval 20"/>
            <p:cNvSpPr/>
            <p:nvPr/>
          </p:nvSpPr>
          <p:spPr>
            <a:xfrm>
              <a:off x="3610125" y="412563"/>
              <a:ext cx="623870" cy="624169"/>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66" name="TextBox 21"/>
            <p:cNvSpPr txBox="1">
              <a:spLocks noChangeArrowheads="1"/>
            </p:cNvSpPr>
            <p:nvPr/>
          </p:nvSpPr>
          <p:spPr bwMode="auto">
            <a:xfrm>
              <a:off x="3665682" y="566648"/>
              <a:ext cx="606178" cy="311190"/>
            </a:xfrm>
            <a:prstGeom prst="rect">
              <a:avLst/>
            </a:prstGeom>
            <a:noFill/>
            <a:ln w="9525">
              <a:noFill/>
              <a:miter lim="800000"/>
              <a:headEnd/>
              <a:tailEnd/>
            </a:ln>
          </p:spPr>
          <p:txBody>
            <a:bodyPr>
              <a:spAutoFit/>
            </a:bodyPr>
            <a:lstStyle/>
            <a:p>
              <a:r>
                <a:rPr lang="en-US" sz="1100">
                  <a:latin typeface="Museo Sans Rounded 300" pitchFamily="50" charset="0"/>
                </a:rPr>
                <a:t>XML</a:t>
              </a:r>
            </a:p>
          </p:txBody>
        </p:sp>
      </p:grpSp>
      <p:grpSp>
        <p:nvGrpSpPr>
          <p:cNvPr id="26" name="Group 25"/>
          <p:cNvGrpSpPr>
            <a:grpSpLocks/>
          </p:cNvGrpSpPr>
          <p:nvPr/>
        </p:nvGrpSpPr>
        <p:grpSpPr bwMode="auto">
          <a:xfrm>
            <a:off x="5437188" y="849313"/>
            <a:ext cx="577850" cy="569912"/>
            <a:chOff x="7424108" y="984914"/>
            <a:chExt cx="577490" cy="568968"/>
          </a:xfrm>
        </p:grpSpPr>
        <p:sp>
          <p:nvSpPr>
            <p:cNvPr id="24" name="Oval 23"/>
            <p:cNvSpPr/>
            <p:nvPr/>
          </p:nvSpPr>
          <p:spPr>
            <a:xfrm>
              <a:off x="7425694" y="984914"/>
              <a:ext cx="567971"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63" name="TextBox 24"/>
            <p:cNvSpPr txBox="1">
              <a:spLocks noChangeArrowheads="1"/>
            </p:cNvSpPr>
            <p:nvPr/>
          </p:nvSpPr>
          <p:spPr bwMode="auto">
            <a:xfrm>
              <a:off x="7424108" y="1117602"/>
              <a:ext cx="577490" cy="330814"/>
            </a:xfrm>
            <a:prstGeom prst="rect">
              <a:avLst/>
            </a:prstGeom>
            <a:noFill/>
            <a:ln w="9525">
              <a:noFill/>
              <a:miter lim="800000"/>
              <a:headEnd/>
              <a:tailEnd/>
            </a:ln>
          </p:spPr>
          <p:txBody>
            <a:bodyPr>
              <a:spAutoFit/>
            </a:bodyPr>
            <a:lstStyle/>
            <a:p>
              <a:pPr algn="ctr"/>
              <a:r>
                <a:rPr lang="en-US" sz="1400">
                  <a:solidFill>
                    <a:schemeClr val="bg1"/>
                  </a:solidFill>
                  <a:latin typeface="Museo Sans Rounded 300" pitchFamily="50" charset="0"/>
                </a:rPr>
                <a:t>P</a:t>
              </a:r>
            </a:p>
          </p:txBody>
        </p:sp>
      </p:grpSp>
      <p:grpSp>
        <p:nvGrpSpPr>
          <p:cNvPr id="70" name="Group 69"/>
          <p:cNvGrpSpPr>
            <a:grpSpLocks/>
          </p:cNvGrpSpPr>
          <p:nvPr/>
        </p:nvGrpSpPr>
        <p:grpSpPr bwMode="auto">
          <a:xfrm>
            <a:off x="6537325" y="1998663"/>
            <a:ext cx="1935163" cy="1366837"/>
            <a:chOff x="6537902" y="1998510"/>
            <a:chExt cx="1934883" cy="1367116"/>
          </a:xfrm>
        </p:grpSpPr>
        <p:grpSp>
          <p:nvGrpSpPr>
            <p:cNvPr id="26656" name="Group 68"/>
            <p:cNvGrpSpPr>
              <a:grpSpLocks/>
            </p:cNvGrpSpPr>
            <p:nvPr/>
          </p:nvGrpSpPr>
          <p:grpSpPr bwMode="auto">
            <a:xfrm>
              <a:off x="6537902" y="1998510"/>
              <a:ext cx="1934883" cy="1367116"/>
              <a:chOff x="6537902" y="1998510"/>
              <a:chExt cx="1934883" cy="1367116"/>
            </a:xfrm>
          </p:grpSpPr>
          <p:sp>
            <p:nvSpPr>
              <p:cNvPr id="39" name="Rectangle 38"/>
              <p:cNvSpPr/>
              <p:nvPr/>
            </p:nvSpPr>
            <p:spPr>
              <a:xfrm>
                <a:off x="6537902" y="1998510"/>
                <a:ext cx="1934883" cy="1367116"/>
              </a:xfrm>
              <a:prstGeom prst="rect">
                <a:avLst/>
              </a:prstGeom>
              <a:solidFill>
                <a:schemeClr val="bg1">
                  <a:lumMod val="75000"/>
                </a:schemeClr>
              </a:solid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0" name="Rectangle 39"/>
              <p:cNvSpPr/>
              <p:nvPr/>
            </p:nvSpPr>
            <p:spPr>
              <a:xfrm>
                <a:off x="6641075" y="2152528"/>
                <a:ext cx="1366639" cy="282633"/>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1" name="Rectangle 40"/>
              <p:cNvSpPr/>
              <p:nvPr/>
            </p:nvSpPr>
            <p:spPr>
              <a:xfrm>
                <a:off x="6641075" y="2511377"/>
                <a:ext cx="687288" cy="704994"/>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43" name="Rectangle 42"/>
              <p:cNvSpPr/>
              <p:nvPr/>
            </p:nvSpPr>
            <p:spPr>
              <a:xfrm>
                <a:off x="7396616" y="2760666"/>
                <a:ext cx="611099" cy="455705"/>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4" name="Rectangle 43"/>
            <p:cNvSpPr/>
            <p:nvPr/>
          </p:nvSpPr>
          <p:spPr>
            <a:xfrm>
              <a:off x="7396616" y="2511377"/>
              <a:ext cx="611099" cy="166722"/>
            </a:xfrm>
            <a:prstGeom prst="rect">
              <a:avLst/>
            </a:prstGeom>
            <a:noFill/>
            <a:ln>
              <a:solidFill>
                <a:schemeClr val="tx1">
                  <a:lumMod val="65000"/>
                  <a:lumOff val="35000"/>
                </a:schemeClr>
              </a:solid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45" name="Rectangle 44"/>
          <p:cNvSpPr/>
          <p:nvPr/>
        </p:nvSpPr>
        <p:spPr>
          <a:xfrm>
            <a:off x="8075613" y="2152650"/>
            <a:ext cx="284162" cy="1063625"/>
          </a:xfrm>
          <a:prstGeom prst="rect">
            <a:avLst/>
          </a:prstGeom>
          <a:solidFill>
            <a:srgbClr val="FF3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cxnSp>
        <p:nvCxnSpPr>
          <p:cNvPr id="51" name="Straight Connector 50"/>
          <p:cNvCxnSpPr/>
          <p:nvPr/>
        </p:nvCxnSpPr>
        <p:spPr>
          <a:xfrm>
            <a:off x="5176838" y="804863"/>
            <a:ext cx="0" cy="3660775"/>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54" name="Group 53"/>
          <p:cNvGrpSpPr>
            <a:grpSpLocks/>
          </p:cNvGrpSpPr>
          <p:nvPr/>
        </p:nvGrpSpPr>
        <p:grpSpPr bwMode="auto">
          <a:xfrm>
            <a:off x="5437188" y="1546225"/>
            <a:ext cx="577850" cy="568325"/>
            <a:chOff x="7424108" y="984914"/>
            <a:chExt cx="577490" cy="568968"/>
          </a:xfrm>
        </p:grpSpPr>
        <p:sp>
          <p:nvSpPr>
            <p:cNvPr id="55" name="Oval 54"/>
            <p:cNvSpPr/>
            <p:nvPr/>
          </p:nvSpPr>
          <p:spPr>
            <a:xfrm>
              <a:off x="7425694" y="984914"/>
              <a:ext cx="567971"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55" name="TextBox 55"/>
            <p:cNvSpPr txBox="1">
              <a:spLocks noChangeArrowheads="1"/>
            </p:cNvSpPr>
            <p:nvPr/>
          </p:nvSpPr>
          <p:spPr bwMode="auto">
            <a:xfrm>
              <a:off x="7424108" y="1117602"/>
              <a:ext cx="577490" cy="330814"/>
            </a:xfrm>
            <a:prstGeom prst="rect">
              <a:avLst/>
            </a:prstGeom>
            <a:noFill/>
            <a:ln w="9525">
              <a:noFill/>
              <a:miter lim="800000"/>
              <a:headEnd/>
              <a:tailEnd/>
            </a:ln>
          </p:spPr>
          <p:txBody>
            <a:bodyPr>
              <a:spAutoFit/>
            </a:bodyPr>
            <a:lstStyle/>
            <a:p>
              <a:pPr algn="ctr"/>
              <a:r>
                <a:rPr lang="en-US" sz="1400">
                  <a:solidFill>
                    <a:schemeClr val="bg1"/>
                  </a:solidFill>
                  <a:latin typeface="Museo Sans Rounded 300" pitchFamily="50" charset="0"/>
                </a:rPr>
                <a:t>P</a:t>
              </a:r>
            </a:p>
          </p:txBody>
        </p:sp>
      </p:grpSp>
      <p:grpSp>
        <p:nvGrpSpPr>
          <p:cNvPr id="57" name="Group 56"/>
          <p:cNvGrpSpPr>
            <a:grpSpLocks/>
          </p:cNvGrpSpPr>
          <p:nvPr/>
        </p:nvGrpSpPr>
        <p:grpSpPr bwMode="auto">
          <a:xfrm>
            <a:off x="5437188" y="2274888"/>
            <a:ext cx="577850" cy="568325"/>
            <a:chOff x="7424108" y="984914"/>
            <a:chExt cx="577490" cy="568968"/>
          </a:xfrm>
        </p:grpSpPr>
        <p:sp>
          <p:nvSpPr>
            <p:cNvPr id="58" name="Oval 57"/>
            <p:cNvSpPr/>
            <p:nvPr/>
          </p:nvSpPr>
          <p:spPr>
            <a:xfrm>
              <a:off x="7425694" y="984914"/>
              <a:ext cx="567971"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53" name="TextBox 58"/>
            <p:cNvSpPr txBox="1">
              <a:spLocks noChangeArrowheads="1"/>
            </p:cNvSpPr>
            <p:nvPr/>
          </p:nvSpPr>
          <p:spPr bwMode="auto">
            <a:xfrm>
              <a:off x="7424108" y="1117602"/>
              <a:ext cx="577490" cy="330814"/>
            </a:xfrm>
            <a:prstGeom prst="rect">
              <a:avLst/>
            </a:prstGeom>
            <a:noFill/>
            <a:ln w="9525">
              <a:noFill/>
              <a:miter lim="800000"/>
              <a:headEnd/>
              <a:tailEnd/>
            </a:ln>
          </p:spPr>
          <p:txBody>
            <a:bodyPr>
              <a:spAutoFit/>
            </a:bodyPr>
            <a:lstStyle/>
            <a:p>
              <a:pPr algn="ctr"/>
              <a:r>
                <a:rPr lang="en-US" sz="1400">
                  <a:solidFill>
                    <a:schemeClr val="bg1"/>
                  </a:solidFill>
                  <a:latin typeface="Museo Sans Rounded 300" pitchFamily="50" charset="0"/>
                </a:rPr>
                <a:t>P</a:t>
              </a:r>
            </a:p>
          </p:txBody>
        </p:sp>
      </p:grpSp>
      <p:grpSp>
        <p:nvGrpSpPr>
          <p:cNvPr id="60" name="Group 59"/>
          <p:cNvGrpSpPr>
            <a:grpSpLocks/>
          </p:cNvGrpSpPr>
          <p:nvPr/>
        </p:nvGrpSpPr>
        <p:grpSpPr bwMode="auto">
          <a:xfrm>
            <a:off x="5437188" y="3044825"/>
            <a:ext cx="577850" cy="568325"/>
            <a:chOff x="7424108" y="984914"/>
            <a:chExt cx="577490" cy="568968"/>
          </a:xfrm>
        </p:grpSpPr>
        <p:sp>
          <p:nvSpPr>
            <p:cNvPr id="61" name="Oval 60"/>
            <p:cNvSpPr/>
            <p:nvPr/>
          </p:nvSpPr>
          <p:spPr>
            <a:xfrm>
              <a:off x="7425694" y="984914"/>
              <a:ext cx="567971"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51" name="TextBox 61"/>
            <p:cNvSpPr txBox="1">
              <a:spLocks noChangeArrowheads="1"/>
            </p:cNvSpPr>
            <p:nvPr/>
          </p:nvSpPr>
          <p:spPr bwMode="auto">
            <a:xfrm>
              <a:off x="7424108" y="1117602"/>
              <a:ext cx="577490" cy="330814"/>
            </a:xfrm>
            <a:prstGeom prst="rect">
              <a:avLst/>
            </a:prstGeom>
            <a:noFill/>
            <a:ln w="9525">
              <a:noFill/>
              <a:miter lim="800000"/>
              <a:headEnd/>
              <a:tailEnd/>
            </a:ln>
          </p:spPr>
          <p:txBody>
            <a:bodyPr>
              <a:spAutoFit/>
            </a:bodyPr>
            <a:lstStyle/>
            <a:p>
              <a:pPr algn="ctr"/>
              <a:r>
                <a:rPr lang="en-US" sz="1400">
                  <a:solidFill>
                    <a:schemeClr val="bg1"/>
                  </a:solidFill>
                  <a:latin typeface="Museo Sans Rounded 300" pitchFamily="50" charset="0"/>
                </a:rPr>
                <a:t>P</a:t>
              </a:r>
            </a:p>
          </p:txBody>
        </p:sp>
      </p:grpSp>
      <p:grpSp>
        <p:nvGrpSpPr>
          <p:cNvPr id="63" name="Group 62"/>
          <p:cNvGrpSpPr>
            <a:grpSpLocks/>
          </p:cNvGrpSpPr>
          <p:nvPr/>
        </p:nvGrpSpPr>
        <p:grpSpPr bwMode="auto">
          <a:xfrm>
            <a:off x="5437188" y="3829050"/>
            <a:ext cx="577850" cy="568325"/>
            <a:chOff x="7424108" y="984914"/>
            <a:chExt cx="577490" cy="568968"/>
          </a:xfrm>
        </p:grpSpPr>
        <p:sp>
          <p:nvSpPr>
            <p:cNvPr id="64" name="Oval 63"/>
            <p:cNvSpPr/>
            <p:nvPr/>
          </p:nvSpPr>
          <p:spPr>
            <a:xfrm>
              <a:off x="7425694" y="984914"/>
              <a:ext cx="567971" cy="568968"/>
            </a:xfrm>
            <a:prstGeom prst="ellipse">
              <a:avLst/>
            </a:prstGeom>
            <a:solidFill>
              <a:srgbClr val="00CCCC"/>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49" name="TextBox 64"/>
            <p:cNvSpPr txBox="1">
              <a:spLocks noChangeArrowheads="1"/>
            </p:cNvSpPr>
            <p:nvPr/>
          </p:nvSpPr>
          <p:spPr bwMode="auto">
            <a:xfrm>
              <a:off x="7424108" y="1117602"/>
              <a:ext cx="577490" cy="330814"/>
            </a:xfrm>
            <a:prstGeom prst="rect">
              <a:avLst/>
            </a:prstGeom>
            <a:noFill/>
            <a:ln w="9525">
              <a:noFill/>
              <a:miter lim="800000"/>
              <a:headEnd/>
              <a:tailEnd/>
            </a:ln>
          </p:spPr>
          <p:txBody>
            <a:bodyPr>
              <a:spAutoFit/>
            </a:bodyPr>
            <a:lstStyle/>
            <a:p>
              <a:pPr algn="ctr"/>
              <a:r>
                <a:rPr lang="en-US" sz="1400">
                  <a:solidFill>
                    <a:schemeClr val="bg1"/>
                  </a:solidFill>
                  <a:latin typeface="Museo Sans Rounded 300" pitchFamily="50" charset="0"/>
                </a:rPr>
                <a:t>P</a:t>
              </a:r>
            </a:p>
          </p:txBody>
        </p:sp>
      </p:grpSp>
      <p:cxnSp>
        <p:nvCxnSpPr>
          <p:cNvPr id="66" name="Straight Connector 65"/>
          <p:cNvCxnSpPr/>
          <p:nvPr/>
        </p:nvCxnSpPr>
        <p:spPr>
          <a:xfrm>
            <a:off x="6218238" y="2711450"/>
            <a:ext cx="2014537" cy="0"/>
          </a:xfrm>
          <a:prstGeom prst="line">
            <a:avLst/>
          </a:prstGeom>
          <a:ln w="9525">
            <a:solidFill>
              <a:schemeClr val="bg1">
                <a:lumMod val="75000"/>
              </a:schemeClr>
            </a:solidFill>
          </a:ln>
          <a:effectLst/>
        </p:spPr>
        <p:style>
          <a:lnRef idx="2">
            <a:schemeClr val="accent1"/>
          </a:lnRef>
          <a:fillRef idx="0">
            <a:schemeClr val="accent1"/>
          </a:fillRef>
          <a:effectRef idx="1">
            <a:schemeClr val="accent1"/>
          </a:effectRef>
          <a:fontRef idx="minor">
            <a:schemeClr val="tx1"/>
          </a:fontRef>
        </p:style>
      </p:cxnSp>
      <p:grpSp>
        <p:nvGrpSpPr>
          <p:cNvPr id="73" name="Group 72"/>
          <p:cNvGrpSpPr>
            <a:grpSpLocks/>
          </p:cNvGrpSpPr>
          <p:nvPr/>
        </p:nvGrpSpPr>
        <p:grpSpPr bwMode="auto">
          <a:xfrm>
            <a:off x="3130550" y="2001838"/>
            <a:ext cx="1493838" cy="1366837"/>
            <a:chOff x="3130176" y="2002118"/>
            <a:chExt cx="1494118" cy="1367116"/>
          </a:xfrm>
        </p:grpSpPr>
        <p:sp>
          <p:nvSpPr>
            <p:cNvPr id="6" name="Rectangle 5"/>
            <p:cNvSpPr/>
            <p:nvPr/>
          </p:nvSpPr>
          <p:spPr>
            <a:xfrm>
              <a:off x="3130176" y="2002118"/>
              <a:ext cx="1494118" cy="1367116"/>
            </a:xfrm>
            <a:prstGeom prst="rect">
              <a:avLst/>
            </a:prstGeom>
            <a:solidFill>
              <a:srgbClr val="FF3300"/>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47" name="TextBox 71"/>
            <p:cNvSpPr txBox="1">
              <a:spLocks noChangeArrowheads="1"/>
            </p:cNvSpPr>
            <p:nvPr/>
          </p:nvSpPr>
          <p:spPr bwMode="auto">
            <a:xfrm>
              <a:off x="3516652" y="2581857"/>
              <a:ext cx="790889" cy="276999"/>
            </a:xfrm>
            <a:prstGeom prst="rect">
              <a:avLst/>
            </a:prstGeom>
            <a:noFill/>
            <a:ln w="9525">
              <a:noFill/>
              <a:miter lim="800000"/>
              <a:headEnd/>
              <a:tailEnd/>
            </a:ln>
          </p:spPr>
          <p:txBody>
            <a:bodyPr>
              <a:spAutoFit/>
            </a:bodyPr>
            <a:lstStyle/>
            <a:p>
              <a:pPr algn="ctr"/>
              <a:r>
                <a:rPr lang="en-US" sz="1200">
                  <a:solidFill>
                    <a:schemeClr val="bg1"/>
                  </a:solidFill>
                  <a:latin typeface="Museo Sans Rounded 300" pitchFamily="50" charset="0"/>
                </a:rPr>
                <a:t>ALERT</a:t>
              </a:r>
            </a:p>
          </p:txBody>
        </p:sp>
      </p:grpSp>
      <p:grpSp>
        <p:nvGrpSpPr>
          <p:cNvPr id="18" name="Group 17"/>
          <p:cNvGrpSpPr>
            <a:grpSpLocks/>
          </p:cNvGrpSpPr>
          <p:nvPr/>
        </p:nvGrpSpPr>
        <p:grpSpPr bwMode="auto">
          <a:xfrm>
            <a:off x="4248150" y="1651000"/>
            <a:ext cx="747713" cy="741363"/>
            <a:chOff x="3551518" y="354107"/>
            <a:chExt cx="747394" cy="741082"/>
          </a:xfrm>
        </p:grpSpPr>
        <p:sp>
          <p:nvSpPr>
            <p:cNvPr id="7" name="Oval 6"/>
            <p:cNvSpPr/>
            <p:nvPr/>
          </p:nvSpPr>
          <p:spPr>
            <a:xfrm>
              <a:off x="3551518" y="354107"/>
              <a:ext cx="741047" cy="741082"/>
            </a:xfrm>
            <a:prstGeom prst="ellipse">
              <a:avLst/>
            </a:prstGeom>
            <a:solidFill>
              <a:schemeClr val="bg1">
                <a:alpha val="41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Oval 7"/>
            <p:cNvSpPr/>
            <p:nvPr/>
          </p:nvSpPr>
          <p:spPr>
            <a:xfrm>
              <a:off x="3610231" y="412823"/>
              <a:ext cx="623621" cy="623651"/>
            </a:xfrm>
            <a:prstGeom prst="ellipse">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645" name="TextBox 9"/>
            <p:cNvSpPr txBox="1">
              <a:spLocks noChangeArrowheads="1"/>
            </p:cNvSpPr>
            <p:nvPr/>
          </p:nvSpPr>
          <p:spPr bwMode="auto">
            <a:xfrm>
              <a:off x="3692734" y="584813"/>
              <a:ext cx="606178" cy="276999"/>
            </a:xfrm>
            <a:prstGeom prst="rect">
              <a:avLst/>
            </a:prstGeom>
            <a:noFill/>
            <a:ln w="9525">
              <a:noFill/>
              <a:miter lim="800000"/>
              <a:headEnd/>
              <a:tailEnd/>
            </a:ln>
          </p:spPr>
          <p:txBody>
            <a:bodyPr>
              <a:spAutoFit/>
            </a:bodyPr>
            <a:lstStyle/>
            <a:p>
              <a:r>
                <a:rPr lang="en-US" sz="1200">
                  <a:latin typeface="Museo Sans Rounded 300" pitchFamily="50" charset="0"/>
                </a:rPr>
                <a:t>XML</a:t>
              </a:r>
              <a:endParaRPr lang="en-US" sz="1600">
                <a:latin typeface="Museo Sans Rounded 300" pitchFamily="50" charset="0"/>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nodeType="clickEffect">
                                  <p:stCondLst>
                                    <p:cond delay="0"/>
                                  </p:stCondLst>
                                  <p:childTnLst>
                                    <p:set>
                                      <p:cBhvr>
                                        <p:cTn id="11" dur="1" fill="hold">
                                          <p:stCondLst>
                                            <p:cond delay="0"/>
                                          </p:stCondLst>
                                        </p:cTn>
                                        <p:tgtEl>
                                          <p:spTgt spid="47"/>
                                        </p:tgtEl>
                                        <p:attrNameLst>
                                          <p:attrName>style.visibility</p:attrName>
                                        </p:attrNameLst>
                                      </p:cBhvr>
                                      <p:to>
                                        <p:strVal val="visible"/>
                                      </p:to>
                                    </p:set>
                                    <p:animEffect transition="in" filter="wipe(left)">
                                      <p:cBhvr>
                                        <p:cTn id="12" dur="500"/>
                                        <p:tgtEl>
                                          <p:spTgt spid="47"/>
                                        </p:tgtEl>
                                      </p:cBhvr>
                                    </p:animEffect>
                                  </p:childTnLst>
                                </p:cTn>
                              </p:par>
                            </p:childTnLst>
                          </p:cTn>
                        </p:par>
                        <p:par>
                          <p:cTn id="13" fill="hold">
                            <p:stCondLst>
                              <p:cond delay="500"/>
                            </p:stCondLst>
                            <p:childTnLst>
                              <p:par>
                                <p:cTn id="14" presetID="10"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500"/>
                                        <p:tgtEl>
                                          <p:spTgt spid="15"/>
                                        </p:tgtEl>
                                      </p:cBhvr>
                                    </p:animEffect>
                                  </p:childTnLst>
                                </p:cTn>
                              </p:par>
                            </p:childTnLst>
                          </p:cTn>
                        </p:par>
                        <p:par>
                          <p:cTn id="17" fill="hold">
                            <p:stCondLst>
                              <p:cond delay="1000"/>
                            </p:stCondLst>
                            <p:childTnLst>
                              <p:par>
                                <p:cTn id="18" presetID="10" presetClass="entr" presetSubtype="0" fill="hold" nodeType="afterEffect">
                                  <p:stCondLst>
                                    <p:cond delay="0"/>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nodeType="click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left)">
                                      <p:cBhvr>
                                        <p:cTn id="25" dur="500"/>
                                        <p:tgtEl>
                                          <p:spTgt spid="48"/>
                                        </p:tgtEl>
                                      </p:cBhvr>
                                    </p:animEffect>
                                  </p:childTnLst>
                                </p:cTn>
                              </p:par>
                            </p:childTnLst>
                          </p:cTn>
                        </p:par>
                        <p:par>
                          <p:cTn id="26" fill="hold">
                            <p:stCondLst>
                              <p:cond delay="500"/>
                            </p:stCondLst>
                            <p:childTnLst>
                              <p:par>
                                <p:cTn id="27" presetID="10" presetClass="entr" presetSubtype="0" fill="hold" nodeType="after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500"/>
                                        <p:tgtEl>
                                          <p:spTgt spid="73"/>
                                        </p:tgtEl>
                                      </p:cBhvr>
                                    </p:animEffect>
                                  </p:childTnLst>
                                </p:cTn>
                              </p:par>
                            </p:childTnLst>
                          </p:cTn>
                        </p:par>
                        <p:par>
                          <p:cTn id="30" fill="hold">
                            <p:stCondLst>
                              <p:cond delay="1000"/>
                            </p:stCondLst>
                            <p:childTnLst>
                              <p:par>
                                <p:cTn id="31" presetID="10" presetClass="entr" presetSubtype="0" fill="hold"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fade">
                                      <p:cBhvr>
                                        <p:cTn id="33" dur="2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nodeType="clickEffect">
                                  <p:stCondLst>
                                    <p:cond delay="0"/>
                                  </p:stCondLst>
                                  <p:childTnLst>
                                    <p:set>
                                      <p:cBhvr>
                                        <p:cTn id="37" dur="1" fill="hold">
                                          <p:stCondLst>
                                            <p:cond delay="0"/>
                                          </p:stCondLst>
                                        </p:cTn>
                                        <p:tgtEl>
                                          <p:spTgt spid="49"/>
                                        </p:tgtEl>
                                        <p:attrNameLst>
                                          <p:attrName>style.visibility</p:attrName>
                                        </p:attrNameLst>
                                      </p:cBhvr>
                                      <p:to>
                                        <p:strVal val="visible"/>
                                      </p:to>
                                    </p:set>
                                    <p:animEffect transition="in" filter="wipe(left)">
                                      <p:cBhvr>
                                        <p:cTn id="38" dur="500"/>
                                        <p:tgtEl>
                                          <p:spTgt spid="49"/>
                                        </p:tgtEl>
                                      </p:cBhvr>
                                    </p:animEffect>
                                  </p:childTnLst>
                                </p:cTn>
                              </p:par>
                            </p:childTnLst>
                          </p:cTn>
                        </p:par>
                        <p:par>
                          <p:cTn id="39" fill="hold">
                            <p:stCondLst>
                              <p:cond delay="500"/>
                            </p:stCondLst>
                            <p:childTnLst>
                              <p:par>
                                <p:cTn id="40" presetID="22" presetClass="entr" presetSubtype="8" fill="hold" nodeType="afterEffect">
                                  <p:stCondLst>
                                    <p:cond delay="0"/>
                                  </p:stCondLst>
                                  <p:childTnLst>
                                    <p:set>
                                      <p:cBhvr>
                                        <p:cTn id="41" dur="1" fill="hold">
                                          <p:stCondLst>
                                            <p:cond delay="0"/>
                                          </p:stCondLst>
                                        </p:cTn>
                                        <p:tgtEl>
                                          <p:spTgt spid="51"/>
                                        </p:tgtEl>
                                        <p:attrNameLst>
                                          <p:attrName>style.visibility</p:attrName>
                                        </p:attrNameLst>
                                      </p:cBhvr>
                                      <p:to>
                                        <p:strVal val="visible"/>
                                      </p:to>
                                    </p:set>
                                    <p:animEffect transition="in" filter="wipe(left)">
                                      <p:cBhvr>
                                        <p:cTn id="42" dur="500"/>
                                        <p:tgtEl>
                                          <p:spTgt spid="51"/>
                                        </p:tgtEl>
                                      </p:cBhvr>
                                    </p:animEffect>
                                  </p:childTnLst>
                                </p:cTn>
                              </p:par>
                            </p:childTnLst>
                          </p:cTn>
                        </p:par>
                        <p:par>
                          <p:cTn id="43" fill="hold">
                            <p:stCondLst>
                              <p:cond delay="1000"/>
                            </p:stCondLst>
                            <p:childTnLst>
                              <p:par>
                                <p:cTn id="44" presetID="10" presetClass="entr" presetSubtype="0" fill="hold" nodeType="afterEffect">
                                  <p:stCondLst>
                                    <p:cond delay="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par>
                          <p:cTn id="47" fill="hold">
                            <p:stCondLst>
                              <p:cond delay="1500"/>
                            </p:stCondLst>
                            <p:childTnLst>
                              <p:par>
                                <p:cTn id="48" presetID="10" presetClass="entr" presetSubtype="0" fill="hold" nodeType="afterEffect">
                                  <p:stCondLst>
                                    <p:cond delay="0"/>
                                  </p:stCondLst>
                                  <p:childTnLst>
                                    <p:set>
                                      <p:cBhvr>
                                        <p:cTn id="49" dur="1" fill="hold">
                                          <p:stCondLst>
                                            <p:cond delay="0"/>
                                          </p:stCondLst>
                                        </p:cTn>
                                        <p:tgtEl>
                                          <p:spTgt spid="54"/>
                                        </p:tgtEl>
                                        <p:attrNameLst>
                                          <p:attrName>style.visibility</p:attrName>
                                        </p:attrNameLst>
                                      </p:cBhvr>
                                      <p:to>
                                        <p:strVal val="visible"/>
                                      </p:to>
                                    </p:set>
                                    <p:animEffect transition="in" filter="fade">
                                      <p:cBhvr>
                                        <p:cTn id="50" dur="500"/>
                                        <p:tgtEl>
                                          <p:spTgt spid="54"/>
                                        </p:tgtEl>
                                      </p:cBhvr>
                                    </p:animEffect>
                                  </p:childTnLst>
                                </p:cTn>
                              </p:par>
                            </p:childTnLst>
                          </p:cTn>
                        </p:par>
                        <p:par>
                          <p:cTn id="51" fill="hold">
                            <p:stCondLst>
                              <p:cond delay="2000"/>
                            </p:stCondLst>
                            <p:childTnLst>
                              <p:par>
                                <p:cTn id="52" presetID="10" presetClass="entr" presetSubtype="0" fill="hold" nodeType="afterEffect">
                                  <p:stCondLst>
                                    <p:cond delay="0"/>
                                  </p:stCondLst>
                                  <p:childTnLst>
                                    <p:set>
                                      <p:cBhvr>
                                        <p:cTn id="53" dur="1" fill="hold">
                                          <p:stCondLst>
                                            <p:cond delay="0"/>
                                          </p:stCondLst>
                                        </p:cTn>
                                        <p:tgtEl>
                                          <p:spTgt spid="57"/>
                                        </p:tgtEl>
                                        <p:attrNameLst>
                                          <p:attrName>style.visibility</p:attrName>
                                        </p:attrNameLst>
                                      </p:cBhvr>
                                      <p:to>
                                        <p:strVal val="visible"/>
                                      </p:to>
                                    </p:set>
                                    <p:animEffect transition="in" filter="fade">
                                      <p:cBhvr>
                                        <p:cTn id="54" dur="500"/>
                                        <p:tgtEl>
                                          <p:spTgt spid="57"/>
                                        </p:tgtEl>
                                      </p:cBhvr>
                                    </p:animEffect>
                                  </p:childTnLst>
                                </p:cTn>
                              </p:par>
                            </p:childTnLst>
                          </p:cTn>
                        </p:par>
                        <p:par>
                          <p:cTn id="55" fill="hold">
                            <p:stCondLst>
                              <p:cond delay="2500"/>
                            </p:stCondLst>
                            <p:childTnLst>
                              <p:par>
                                <p:cTn id="56" presetID="10" presetClass="entr" presetSubtype="0" fill="hold"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fade">
                                      <p:cBhvr>
                                        <p:cTn id="58" dur="500"/>
                                        <p:tgtEl>
                                          <p:spTgt spid="60"/>
                                        </p:tgtEl>
                                      </p:cBhvr>
                                    </p:animEffect>
                                  </p:childTnLst>
                                </p:cTn>
                              </p:par>
                            </p:childTnLst>
                          </p:cTn>
                        </p:par>
                        <p:par>
                          <p:cTn id="59" fill="hold">
                            <p:stCondLst>
                              <p:cond delay="3000"/>
                            </p:stCondLst>
                            <p:childTnLst>
                              <p:par>
                                <p:cTn id="60" presetID="10" presetClass="entr" presetSubtype="0" fill="hold" nodeType="afterEffect">
                                  <p:stCondLst>
                                    <p:cond delay="0"/>
                                  </p:stCondLst>
                                  <p:childTnLst>
                                    <p:set>
                                      <p:cBhvr>
                                        <p:cTn id="61" dur="1" fill="hold">
                                          <p:stCondLst>
                                            <p:cond delay="0"/>
                                          </p:stCondLst>
                                        </p:cTn>
                                        <p:tgtEl>
                                          <p:spTgt spid="63"/>
                                        </p:tgtEl>
                                        <p:attrNameLst>
                                          <p:attrName>style.visibility</p:attrName>
                                        </p:attrNameLst>
                                      </p:cBhvr>
                                      <p:to>
                                        <p:strVal val="visible"/>
                                      </p:to>
                                    </p:set>
                                    <p:animEffect transition="in" filter="fade">
                                      <p:cBhvr>
                                        <p:cTn id="62" dur="500"/>
                                        <p:tgtEl>
                                          <p:spTgt spid="63"/>
                                        </p:tgtEl>
                                      </p:cBhvr>
                                    </p:animEffect>
                                  </p:childTnLst>
                                </p:cTn>
                              </p:par>
                            </p:childTnLst>
                          </p:cTn>
                        </p:par>
                      </p:childTnLst>
                    </p:cTn>
                  </p:par>
                  <p:par>
                    <p:cTn id="63" fill="hold">
                      <p:stCondLst>
                        <p:cond delay="indefinite"/>
                      </p:stCondLst>
                      <p:childTnLst>
                        <p:par>
                          <p:cTn id="64" fill="hold">
                            <p:stCondLst>
                              <p:cond delay="0"/>
                            </p:stCondLst>
                            <p:childTnLst>
                              <p:par>
                                <p:cTn id="65" presetID="10" presetClass="entr" presetSubtype="0" fill="hold" nodeType="clickEffect">
                                  <p:stCondLst>
                                    <p:cond delay="0"/>
                                  </p:stCondLst>
                                  <p:childTnLst>
                                    <p:set>
                                      <p:cBhvr>
                                        <p:cTn id="66" dur="1" fill="hold">
                                          <p:stCondLst>
                                            <p:cond delay="0"/>
                                          </p:stCondLst>
                                        </p:cTn>
                                        <p:tgtEl>
                                          <p:spTgt spid="70"/>
                                        </p:tgtEl>
                                        <p:attrNameLst>
                                          <p:attrName>style.visibility</p:attrName>
                                        </p:attrNameLst>
                                      </p:cBhvr>
                                      <p:to>
                                        <p:strVal val="visible"/>
                                      </p:to>
                                    </p:set>
                                    <p:animEffect transition="in" filter="fade">
                                      <p:cBhvr>
                                        <p:cTn id="67" dur="500"/>
                                        <p:tgtEl>
                                          <p:spTgt spid="70"/>
                                        </p:tgtEl>
                                      </p:cBhvr>
                                    </p:animEffect>
                                  </p:childTnLst>
                                </p:cTn>
                              </p:par>
                              <p:par>
                                <p:cTn id="68" presetID="22" presetClass="entr" presetSubtype="8" fill="hold" nodeType="withEffect">
                                  <p:stCondLst>
                                    <p:cond delay="0"/>
                                  </p:stCondLst>
                                  <p:childTnLst>
                                    <p:set>
                                      <p:cBhvr>
                                        <p:cTn id="69" dur="1" fill="hold">
                                          <p:stCondLst>
                                            <p:cond delay="0"/>
                                          </p:stCondLst>
                                        </p:cTn>
                                        <p:tgtEl>
                                          <p:spTgt spid="66"/>
                                        </p:tgtEl>
                                        <p:attrNameLst>
                                          <p:attrName>style.visibility</p:attrName>
                                        </p:attrNameLst>
                                      </p:cBhvr>
                                      <p:to>
                                        <p:strVal val="visible"/>
                                      </p:to>
                                    </p:set>
                                    <p:animEffect transition="in" filter="wipe(left)">
                                      <p:cBhvr>
                                        <p:cTn id="70" dur="500"/>
                                        <p:tgtEl>
                                          <p:spTgt spid="66"/>
                                        </p:tgtEl>
                                      </p:cBhvr>
                                    </p:animEffect>
                                  </p:childTnLst>
                                </p:cTn>
                              </p:par>
                            </p:childTnLst>
                          </p:cTn>
                        </p:par>
                        <p:par>
                          <p:cTn id="71" fill="hold">
                            <p:stCondLst>
                              <p:cond delay="500"/>
                            </p:stCondLst>
                            <p:childTnLst>
                              <p:par>
                                <p:cTn id="72" presetID="10" presetClass="entr" presetSubtype="0" fill="hold" grpId="0" nodeType="afterEffect">
                                  <p:stCondLst>
                                    <p:cond delay="0"/>
                                  </p:stCondLst>
                                  <p:childTnLst>
                                    <p:set>
                                      <p:cBhvr>
                                        <p:cTn id="73" dur="1" fill="hold">
                                          <p:stCondLst>
                                            <p:cond delay="0"/>
                                          </p:stCondLst>
                                        </p:cTn>
                                        <p:tgtEl>
                                          <p:spTgt spid="45"/>
                                        </p:tgtEl>
                                        <p:attrNameLst>
                                          <p:attrName>style.visibility</p:attrName>
                                        </p:attrNameLst>
                                      </p:cBhvr>
                                      <p:to>
                                        <p:strVal val="visible"/>
                                      </p:to>
                                    </p:set>
                                    <p:animEffect transition="in" filter="fade">
                                      <p:cBhvr>
                                        <p:cTn id="74" dur="11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8"/>
          <p:cNvPicPr>
            <a:picLocks noChangeAspect="1"/>
          </p:cNvPicPr>
          <p:nvPr/>
        </p:nvPicPr>
        <p:blipFill>
          <a:blip r:embed="rId3"/>
          <a:srcRect b="-11160"/>
          <a:stretch>
            <a:fillRect/>
          </a:stretch>
        </p:blipFill>
        <p:spPr bwMode="auto">
          <a:xfrm>
            <a:off x="0" y="0"/>
            <a:ext cx="9144000" cy="5721350"/>
          </a:xfrm>
          <a:prstGeom prst="rect">
            <a:avLst/>
          </a:prstGeom>
          <a:noFill/>
          <a:ln w="9525">
            <a:noFill/>
            <a:miter lim="800000"/>
            <a:headEnd/>
            <a:tailEnd/>
          </a:ln>
        </p:spPr>
      </p:pic>
      <p:sp>
        <p:nvSpPr>
          <p:cNvPr id="27650" name="TextBox 11"/>
          <p:cNvSpPr txBox="1">
            <a:spLocks noChangeArrowheads="1"/>
          </p:cNvSpPr>
          <p:nvPr/>
        </p:nvSpPr>
        <p:spPr bwMode="auto">
          <a:xfrm>
            <a:off x="3525838" y="-271463"/>
            <a:ext cx="184150" cy="368301"/>
          </a:xfrm>
          <a:prstGeom prst="rect">
            <a:avLst/>
          </a:prstGeom>
          <a:noFill/>
          <a:ln w="9525">
            <a:noFill/>
            <a:miter lim="800000"/>
            <a:headEnd/>
            <a:tailEnd/>
          </a:ln>
        </p:spPr>
        <p:txBody>
          <a:bodyPr wrap="none">
            <a:spAutoFit/>
          </a:bodyPr>
          <a:lstStyle/>
          <a:p>
            <a:endParaRPr lang="en-US">
              <a:latin typeface="Calibri" pitchFamily="34" charset="0"/>
            </a:endParaRPr>
          </a:p>
        </p:txBody>
      </p:sp>
      <p:pic>
        <p:nvPicPr>
          <p:cNvPr id="27651" name="Picture 2"/>
          <p:cNvPicPr>
            <a:picLocks noChangeAspect="1"/>
          </p:cNvPicPr>
          <p:nvPr/>
        </p:nvPicPr>
        <p:blipFill>
          <a:blip r:embed="rId4"/>
          <a:srcRect/>
          <a:stretch>
            <a:fillRect/>
          </a:stretch>
        </p:blipFill>
        <p:spPr bwMode="auto">
          <a:xfrm>
            <a:off x="2095500" y="96838"/>
            <a:ext cx="4953000" cy="3430587"/>
          </a:xfrm>
          <a:prstGeom prst="rect">
            <a:avLst/>
          </a:prstGeom>
          <a:noFill/>
          <a:ln w="9525">
            <a:noFill/>
            <a:miter lim="800000"/>
            <a:headEnd/>
            <a:tailEnd/>
          </a:ln>
        </p:spPr>
      </p:pic>
      <p:sp>
        <p:nvSpPr>
          <p:cNvPr id="11" name="TextBox 10"/>
          <p:cNvSpPr txBox="1">
            <a:spLocks noChangeArrowheads="1"/>
          </p:cNvSpPr>
          <p:nvPr/>
        </p:nvSpPr>
        <p:spPr bwMode="auto">
          <a:xfrm>
            <a:off x="0" y="3611563"/>
            <a:ext cx="9144000" cy="1123950"/>
          </a:xfrm>
          <a:prstGeom prst="rect">
            <a:avLst/>
          </a:prstGeom>
          <a:noFill/>
          <a:ln w="9525">
            <a:noFill/>
            <a:miter lim="800000"/>
            <a:headEnd/>
            <a:tailEnd/>
          </a:ln>
        </p:spPr>
        <p:txBody>
          <a:bodyPr>
            <a:spAutoFit/>
          </a:bodyPr>
          <a:lstStyle/>
          <a:p>
            <a:r>
              <a:rPr lang="en-US" sz="1000">
                <a:solidFill>
                  <a:schemeClr val="bg1"/>
                </a:solidFill>
                <a:latin typeface="Museo Sans Rounded 300" pitchFamily="50" charset="0"/>
              </a:rPr>
              <a:t>What if devices had built-in responsive technologies that were flexible, could support message continuity, creativity, and cross device capability with both legacy and new devices in the future?</a:t>
            </a:r>
          </a:p>
          <a:p>
            <a:endParaRPr lang="en-US" sz="1000">
              <a:solidFill>
                <a:schemeClr val="bg1"/>
              </a:solidFill>
              <a:latin typeface="Museo Sans Rounded 300" pitchFamily="50" charset="0"/>
            </a:endParaRPr>
          </a:p>
          <a:p>
            <a:r>
              <a:rPr lang="en-US" sz="1000">
                <a:solidFill>
                  <a:schemeClr val="bg1"/>
                </a:solidFill>
                <a:latin typeface="Museo Sans Rounded 300" pitchFamily="50" charset="0"/>
              </a:rPr>
              <a:t>The FIA understands how to collaborate on these issues and seeks to help alerting authorities reach the public at the right time, in the right location, and with the right message.</a:t>
            </a:r>
          </a:p>
          <a:p>
            <a:endParaRPr lang="en-US" sz="1000">
              <a:solidFill>
                <a:schemeClr val="bg1"/>
              </a:solidFill>
              <a:latin typeface="Museo Sans Rounded 300" pitchFamily="50" charset="0"/>
            </a:endParaRPr>
          </a:p>
          <a:p>
            <a:endParaRPr lang="en-US" sz="700">
              <a:solidFill>
                <a:schemeClr val="bg1"/>
              </a:solidFill>
              <a:latin typeface="Museo Sans 100"/>
              <a:ea typeface="Museo Sans 100"/>
              <a:cs typeface="Museo Sans 10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TextBox 11"/>
          <p:cNvSpPr txBox="1">
            <a:spLocks noChangeArrowheads="1"/>
          </p:cNvSpPr>
          <p:nvPr/>
        </p:nvSpPr>
        <p:spPr bwMode="auto">
          <a:xfrm>
            <a:off x="3525838" y="-271463"/>
            <a:ext cx="184150" cy="368301"/>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extBox 10"/>
          <p:cNvSpPr txBox="1">
            <a:spLocks noChangeArrowheads="1"/>
          </p:cNvSpPr>
          <p:nvPr/>
        </p:nvSpPr>
        <p:spPr bwMode="auto">
          <a:xfrm>
            <a:off x="0" y="3611563"/>
            <a:ext cx="9144000" cy="1431925"/>
          </a:xfrm>
          <a:prstGeom prst="rect">
            <a:avLst/>
          </a:prstGeom>
          <a:noFill/>
          <a:ln w="9525">
            <a:noFill/>
            <a:miter lim="800000"/>
            <a:headEnd/>
            <a:tailEnd/>
          </a:ln>
        </p:spPr>
        <p:txBody>
          <a:bodyPr>
            <a:spAutoFit/>
          </a:bodyPr>
          <a:lstStyle/>
          <a:p>
            <a:r>
              <a:rPr lang="en-US" sz="1000">
                <a:solidFill>
                  <a:schemeClr val="bg1"/>
                </a:solidFill>
                <a:latin typeface="Museo Sans Rounded 300" pitchFamily="50" charset="0"/>
              </a:rPr>
              <a:t>Imagine this situation for an alerting authority: the Indian Ocean Tsunami in December 2004.  An alerting authority becomes aware of a killer event, with thousands of lives at risk, but there is no way to get out the alert.  You don't even know who is in charge of alerting in all the threatened countries. Even when you do connect, how can those authorities alert everyone at risk?</a:t>
            </a:r>
          </a:p>
          <a:p>
            <a:endParaRPr lang="en-US" sz="1000">
              <a:solidFill>
                <a:schemeClr val="bg1"/>
              </a:solidFill>
              <a:latin typeface="Museo Sans Rounded 300" pitchFamily="50" charset="0"/>
            </a:endParaRPr>
          </a:p>
          <a:p>
            <a:r>
              <a:rPr lang="en-US" sz="1000">
                <a:solidFill>
                  <a:schemeClr val="bg1"/>
                </a:solidFill>
                <a:latin typeface="Museo Sans Rounded 300" pitchFamily="50" charset="0"/>
              </a:rPr>
              <a:t>The map above shows the path of the first Tsunami wave, with each color representing an hour of time for the Tsunami to move. With proper alerting in place, hundreds of thousands of casualties could have been avoided.</a:t>
            </a:r>
          </a:p>
          <a:p>
            <a:endParaRPr lang="en-US" sz="1000">
              <a:solidFill>
                <a:schemeClr val="bg1"/>
              </a:solidFill>
              <a:latin typeface="Museo Sans Rounded 300" pitchFamily="50" charset="0"/>
            </a:endParaRPr>
          </a:p>
          <a:p>
            <a:r>
              <a:rPr lang="en-US" sz="1000">
                <a:solidFill>
                  <a:schemeClr val="bg1"/>
                </a:solidFill>
                <a:latin typeface="Museo Sans Rounded 300" pitchFamily="50" charset="0"/>
              </a:rPr>
              <a:t>- Eliot Christian, World Meteorological Organization &amp; Founder of Common Alerting Protocol (CAP)</a:t>
            </a:r>
          </a:p>
          <a:p>
            <a:endParaRPr lang="en-US" sz="700">
              <a:solidFill>
                <a:schemeClr val="bg1"/>
              </a:solidFill>
              <a:latin typeface="Museo Sans 100"/>
              <a:ea typeface="Museo Sans 100"/>
              <a:cs typeface="Museo Sans 100"/>
            </a:endParaRPr>
          </a:p>
        </p:txBody>
      </p:sp>
      <p:pic>
        <p:nvPicPr>
          <p:cNvPr id="29699" name="Picture 5" descr="FIA_Backgrounds-02.png"/>
          <p:cNvPicPr>
            <a:picLocks noChangeAspect="1"/>
          </p:cNvPicPr>
          <p:nvPr/>
        </p:nvPicPr>
        <p:blipFill>
          <a:blip r:embed="rId4"/>
          <a:srcRect/>
          <a:stretch>
            <a:fillRect/>
          </a:stretch>
        </p:blipFill>
        <p:spPr bwMode="auto">
          <a:xfrm>
            <a:off x="0" y="0"/>
            <a:ext cx="9144000" cy="5143500"/>
          </a:xfrm>
          <a:prstGeom prst="rect">
            <a:avLst/>
          </a:prstGeom>
          <a:noFill/>
          <a:ln w="9525">
            <a:noFill/>
            <a:miter lim="800000"/>
            <a:headEnd/>
            <a:tailEnd/>
          </a:ln>
        </p:spPr>
      </p:pic>
      <p:sp>
        <p:nvSpPr>
          <p:cNvPr id="7" name="Rectangle 6"/>
          <p:cNvSpPr/>
          <p:nvPr/>
        </p:nvSpPr>
        <p:spPr>
          <a:xfrm>
            <a:off x="1819275" y="361950"/>
            <a:ext cx="5862638" cy="461963"/>
          </a:xfrm>
          <a:prstGeom prst="rect">
            <a:avLst/>
          </a:prstGeom>
        </p:spPr>
        <p:txBody>
          <a:bodyPr>
            <a:spAutoFit/>
          </a:bodyPr>
          <a:lstStyle/>
          <a:p>
            <a:pPr algn="ctr" fontAlgn="auto">
              <a:spcBef>
                <a:spcPts val="0"/>
              </a:spcBef>
              <a:spcAft>
                <a:spcPts val="0"/>
              </a:spcAft>
              <a:defRPr/>
            </a:pPr>
            <a:r>
              <a:rPr lang="en-US" sz="2400" spc="600" dirty="0">
                <a:solidFill>
                  <a:schemeClr val="bg1"/>
                </a:solidFill>
                <a:latin typeface="Museo Sans Rounded 300"/>
                <a:cs typeface="Museo Sans Rounded 300"/>
              </a:rPr>
              <a:t>REAL-TIME FIA ALERTS</a:t>
            </a:r>
          </a:p>
        </p:txBody>
      </p:sp>
      <p:sp>
        <p:nvSpPr>
          <p:cNvPr id="3" name="TextBox 2"/>
          <p:cNvSpPr txBox="1"/>
          <p:nvPr/>
        </p:nvSpPr>
        <p:spPr>
          <a:xfrm>
            <a:off x="1212850" y="4206875"/>
            <a:ext cx="7058025" cy="368300"/>
          </a:xfrm>
          <a:prstGeom prst="rect">
            <a:avLst/>
          </a:prstGeom>
          <a:noFill/>
        </p:spPr>
        <p:txBody>
          <a:bodyPr>
            <a:spAutoFit/>
          </a:bodyPr>
          <a:lstStyle/>
          <a:p>
            <a:pPr algn="ctr" fontAlgn="auto">
              <a:spcBef>
                <a:spcPts val="0"/>
              </a:spcBef>
              <a:spcAft>
                <a:spcPts val="0"/>
              </a:spcAft>
              <a:defRPr/>
            </a:pPr>
            <a:r>
              <a:rPr lang="en-US" spc="600" dirty="0">
                <a:solidFill>
                  <a:schemeClr val="bg1"/>
                </a:solidFill>
                <a:latin typeface="Museo Sans Rounded 300"/>
                <a:cs typeface="Museo Sans Rounded 300"/>
              </a:rPr>
              <a:t>FIA MESSAGING WILL BE GLOBAL</a:t>
            </a:r>
          </a:p>
        </p:txBody>
      </p:sp>
      <p:pic>
        <p:nvPicPr>
          <p:cNvPr id="5" name="Shape">
            <a:hlinkClick r:id="" action="ppaction://media"/>
          </p:cNvPr>
          <p:cNvPicPr>
            <a:picLocks noChangeAspect="1"/>
          </p:cNvPicPr>
          <p:nvPr>
            <a:videoFile r:link="rId1"/>
          </p:nvPr>
        </p:nvPicPr>
        <p:blipFill>
          <a:blip r:embed="rId5"/>
          <a:srcRect/>
          <a:stretch>
            <a:fillRect/>
          </a:stretch>
        </p:blipFill>
        <p:spPr bwMode="auto">
          <a:xfrm>
            <a:off x="682625" y="1468438"/>
            <a:ext cx="3810000" cy="2143125"/>
          </a:xfrm>
          <a:prstGeom prst="rect">
            <a:avLst/>
          </a:prstGeom>
          <a:noFill/>
          <a:ln w="9525">
            <a:noFill/>
            <a:miter lim="800000"/>
            <a:headEnd/>
            <a:tailEnd/>
          </a:ln>
        </p:spPr>
      </p:pic>
      <p:pic>
        <p:nvPicPr>
          <p:cNvPr id="8" name="Shape">
            <a:hlinkClick r:id="" action="ppaction://media"/>
          </p:cNvPr>
          <p:cNvPicPr>
            <a:picLocks noChangeAspect="1"/>
          </p:cNvPicPr>
          <p:nvPr>
            <a:videoFile r:link="rId1"/>
          </p:nvPr>
        </p:nvPicPr>
        <p:blipFill>
          <a:blip r:embed="rId5"/>
          <a:srcRect/>
          <a:stretch>
            <a:fillRect/>
          </a:stretch>
        </p:blipFill>
        <p:spPr bwMode="auto">
          <a:xfrm>
            <a:off x="4741863" y="1468438"/>
            <a:ext cx="3810000" cy="214312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vol="80000">
                <p:cTn id="14" fill="hold" display="0">
                  <p:stCondLst>
                    <p:cond delay="indefinite"/>
                  </p:stCondLst>
                </p:cTn>
                <p:tgtEl>
                  <p:spTgt spid="5"/>
                </p:tgtEl>
              </p:cMediaNode>
            </p:video>
            <p:seq concurrent="1" nextAc="seek">
              <p:cTn id="15" restart="whenNotActive" fill="hold" evtFilter="cancelBubble" nodeType="interactiveSeq">
                <p:stCondLst>
                  <p:cond evt="onClick" delay="0">
                    <p:tgtEl>
                      <p:spTgt spid="8"/>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8"/>
                                        </p:tgtEl>
                                      </p:cBhvr>
                                    </p:cmd>
                                  </p:childTnLst>
                                </p:cTn>
                              </p:par>
                            </p:childTnLst>
                          </p:cTn>
                        </p:par>
                      </p:childTnLst>
                    </p:cTn>
                  </p:par>
                </p:childTnLst>
              </p:cTn>
              <p:nextCondLst>
                <p:cond evt="onClick" delay="0">
                  <p:tgtEl>
                    <p:spTgt spid="8"/>
                  </p:tgtEl>
                </p:cond>
              </p:nextCondLst>
            </p:seq>
            <p:video>
              <p:cMediaNode vol="80000">
                <p:cTn id="20" fill="hold" display="0">
                  <p:stCondLst>
                    <p:cond delay="indefinite"/>
                  </p:stCondLst>
                </p:cTn>
                <p:tgtEl>
                  <p:spTgt spid="8"/>
                </p:tgtEl>
              </p:cMediaNode>
            </p:video>
          </p:childTnLst>
        </p:cTn>
      </p:par>
    </p:tnLst>
    <p:bldLst>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Box 11"/>
          <p:cNvSpPr txBox="1">
            <a:spLocks noChangeArrowheads="1"/>
          </p:cNvSpPr>
          <p:nvPr/>
        </p:nvSpPr>
        <p:spPr bwMode="auto">
          <a:xfrm>
            <a:off x="3525838" y="-271463"/>
            <a:ext cx="184150" cy="368301"/>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extBox 10"/>
          <p:cNvSpPr txBox="1">
            <a:spLocks noChangeArrowheads="1"/>
          </p:cNvSpPr>
          <p:nvPr/>
        </p:nvSpPr>
        <p:spPr bwMode="auto">
          <a:xfrm>
            <a:off x="0" y="3611563"/>
            <a:ext cx="9144000" cy="1431925"/>
          </a:xfrm>
          <a:prstGeom prst="rect">
            <a:avLst/>
          </a:prstGeom>
          <a:noFill/>
          <a:ln w="9525">
            <a:noFill/>
            <a:miter lim="800000"/>
            <a:headEnd/>
            <a:tailEnd/>
          </a:ln>
        </p:spPr>
        <p:txBody>
          <a:bodyPr>
            <a:spAutoFit/>
          </a:bodyPr>
          <a:lstStyle/>
          <a:p>
            <a:r>
              <a:rPr lang="en-US" sz="1000">
                <a:solidFill>
                  <a:schemeClr val="bg1"/>
                </a:solidFill>
                <a:latin typeface="Museo Sans Rounded 300" pitchFamily="50" charset="0"/>
              </a:rPr>
              <a:t>Imagine this situation for an alerting authority: the Indian Ocean Tsunami in December 2004.  An alerting authority becomes aware of a killer event, with thousands of lives at risk, but there is no way to get out the alert.  You don't even know who is in charge of alerting in all the threatened countries. Even when you do connect, how can those authorities alert everyone at risk?</a:t>
            </a:r>
          </a:p>
          <a:p>
            <a:endParaRPr lang="en-US" sz="1000">
              <a:solidFill>
                <a:schemeClr val="bg1"/>
              </a:solidFill>
              <a:latin typeface="Museo Sans Rounded 300" pitchFamily="50" charset="0"/>
            </a:endParaRPr>
          </a:p>
          <a:p>
            <a:r>
              <a:rPr lang="en-US" sz="1000">
                <a:solidFill>
                  <a:schemeClr val="bg1"/>
                </a:solidFill>
                <a:latin typeface="Museo Sans Rounded 300" pitchFamily="50" charset="0"/>
              </a:rPr>
              <a:t>The map above shows the path of the first Tsunami wave, with each color representing an hour of time for the Tsunami to move. With proper alerting in place, hundreds of thousands of casualties could have been avoided.</a:t>
            </a:r>
          </a:p>
          <a:p>
            <a:endParaRPr lang="en-US" sz="1000">
              <a:solidFill>
                <a:schemeClr val="bg1"/>
              </a:solidFill>
              <a:latin typeface="Museo Sans Rounded 300" pitchFamily="50" charset="0"/>
            </a:endParaRPr>
          </a:p>
          <a:p>
            <a:r>
              <a:rPr lang="en-US" sz="1000">
                <a:solidFill>
                  <a:schemeClr val="bg1"/>
                </a:solidFill>
                <a:latin typeface="Museo Sans Rounded 300" pitchFamily="50" charset="0"/>
              </a:rPr>
              <a:t>- Eliot Christian, World Meteorological Organization &amp; Founder of Common Alerting Protocol (CAP)</a:t>
            </a:r>
          </a:p>
          <a:p>
            <a:endParaRPr lang="en-US" sz="700">
              <a:solidFill>
                <a:schemeClr val="bg1"/>
              </a:solidFill>
              <a:latin typeface="Museo Sans 100"/>
              <a:ea typeface="Museo Sans 100"/>
              <a:cs typeface="Museo Sans 100"/>
            </a:endParaRPr>
          </a:p>
        </p:txBody>
      </p:sp>
      <p:pic>
        <p:nvPicPr>
          <p:cNvPr id="35844" name="Picture 5" descr="FIA_Backgrounds-02.png"/>
          <p:cNvPicPr>
            <a:picLocks noChangeAspect="1"/>
          </p:cNvPicPr>
          <p:nvPr/>
        </p:nvPicPr>
        <p:blipFill>
          <a:blip r:embed="rId4"/>
          <a:srcRect/>
          <a:stretch>
            <a:fillRect/>
          </a:stretch>
        </p:blipFill>
        <p:spPr bwMode="auto">
          <a:xfrm>
            <a:off x="0" y="0"/>
            <a:ext cx="9144000" cy="5143500"/>
          </a:xfrm>
          <a:prstGeom prst="rect">
            <a:avLst/>
          </a:prstGeom>
          <a:noFill/>
          <a:ln w="9525">
            <a:noFill/>
            <a:miter lim="800000"/>
            <a:headEnd/>
            <a:tailEnd/>
          </a:ln>
        </p:spPr>
      </p:pic>
      <p:sp>
        <p:nvSpPr>
          <p:cNvPr id="7" name="Rectangle 6"/>
          <p:cNvSpPr/>
          <p:nvPr/>
        </p:nvSpPr>
        <p:spPr>
          <a:xfrm>
            <a:off x="1819275" y="361950"/>
            <a:ext cx="5862638" cy="461963"/>
          </a:xfrm>
          <a:prstGeom prst="rect">
            <a:avLst/>
          </a:prstGeom>
        </p:spPr>
        <p:txBody>
          <a:bodyPr>
            <a:spAutoFit/>
          </a:bodyPr>
          <a:lstStyle/>
          <a:p>
            <a:pPr algn="ctr" fontAlgn="auto">
              <a:spcBef>
                <a:spcPts val="0"/>
              </a:spcBef>
              <a:spcAft>
                <a:spcPts val="0"/>
              </a:spcAft>
              <a:defRPr/>
            </a:pPr>
            <a:r>
              <a:rPr lang="en-US" sz="2400" spc="600" dirty="0">
                <a:solidFill>
                  <a:schemeClr val="bg1"/>
                </a:solidFill>
                <a:latin typeface="Museo Sans Rounded 300"/>
                <a:cs typeface="Museo Sans Rounded 300"/>
              </a:rPr>
              <a:t>REAL-TIME FIA ALERTS</a:t>
            </a:r>
          </a:p>
        </p:txBody>
      </p:sp>
      <p:sp>
        <p:nvSpPr>
          <p:cNvPr id="3" name="TextBox 2"/>
          <p:cNvSpPr txBox="1"/>
          <p:nvPr/>
        </p:nvSpPr>
        <p:spPr>
          <a:xfrm>
            <a:off x="1212850" y="4206875"/>
            <a:ext cx="7058025" cy="368300"/>
          </a:xfrm>
          <a:prstGeom prst="rect">
            <a:avLst/>
          </a:prstGeom>
          <a:noFill/>
        </p:spPr>
        <p:txBody>
          <a:bodyPr>
            <a:spAutoFit/>
          </a:bodyPr>
          <a:lstStyle/>
          <a:p>
            <a:pPr algn="ctr" fontAlgn="auto">
              <a:spcBef>
                <a:spcPts val="0"/>
              </a:spcBef>
              <a:spcAft>
                <a:spcPts val="0"/>
              </a:spcAft>
              <a:defRPr/>
            </a:pPr>
            <a:r>
              <a:rPr lang="en-US" spc="600" dirty="0">
                <a:solidFill>
                  <a:schemeClr val="bg1"/>
                </a:solidFill>
                <a:latin typeface="Museo Sans Rounded 300"/>
                <a:cs typeface="Museo Sans Rounded 300"/>
              </a:rPr>
              <a:t>FIA MESSAGING WILL BE GLOBAL</a:t>
            </a:r>
          </a:p>
        </p:txBody>
      </p:sp>
      <p:pic>
        <p:nvPicPr>
          <p:cNvPr id="5" name="FIA_Final_Demo_TORNADO_V01.wmv">
            <a:hlinkClick r:id="" action="ppaction://media"/>
          </p:cNvPr>
          <p:cNvPicPr>
            <a:picLocks noRot="1" noChangeAspect="1"/>
          </p:cNvPicPr>
          <p:nvPr>
            <a:videoFile r:link="rId1"/>
          </p:nvPr>
        </p:nvPicPr>
        <p:blipFill>
          <a:blip r:embed="rId5"/>
          <a:srcRect/>
          <a:stretch>
            <a:fillRect/>
          </a:stretch>
        </p:blipFill>
        <p:spPr bwMode="auto">
          <a:xfrm>
            <a:off x="-12700" y="3175"/>
            <a:ext cx="9201150" cy="51752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5"/>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5"/>
                                        </p:tgtEl>
                                      </p:cBhvr>
                                    </p:cmd>
                                  </p:childTnLst>
                                </p:cTn>
                              </p:par>
                            </p:childTnLst>
                          </p:cTn>
                        </p:par>
                      </p:childTnLst>
                    </p:cTn>
                  </p:par>
                </p:childTnLst>
              </p:cTn>
              <p:nextCondLst>
                <p:cond evt="onClick" delay="0">
                  <p:tgtEl>
                    <p:spTgt spid="5"/>
                  </p:tgtEl>
                </p:cond>
              </p:nextCondLst>
            </p:seq>
            <p:video>
              <p:cMediaNode vol="80000">
                <p:cTn id="14" fill="hold" display="0">
                  <p:stCondLst>
                    <p:cond delay="indefinite"/>
                  </p:stCondLst>
                </p:cTn>
                <p:tgtEl>
                  <p:spTgt spid="5"/>
                </p:tgtEl>
              </p:cMediaNode>
            </p:video>
          </p:childTnLst>
        </p:cTn>
      </p:par>
    </p:tnLst>
    <p:bldLst>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extBox 11"/>
          <p:cNvSpPr txBox="1">
            <a:spLocks noChangeArrowheads="1"/>
          </p:cNvSpPr>
          <p:nvPr/>
        </p:nvSpPr>
        <p:spPr bwMode="auto">
          <a:xfrm>
            <a:off x="3525838" y="-271463"/>
            <a:ext cx="184150" cy="368301"/>
          </a:xfrm>
          <a:prstGeom prst="rect">
            <a:avLst/>
          </a:prstGeom>
          <a:noFill/>
          <a:ln w="9525">
            <a:noFill/>
            <a:miter lim="800000"/>
            <a:headEnd/>
            <a:tailEnd/>
          </a:ln>
        </p:spPr>
        <p:txBody>
          <a:bodyPr wrap="none">
            <a:spAutoFit/>
          </a:bodyPr>
          <a:lstStyle/>
          <a:p>
            <a:endParaRPr lang="en-US">
              <a:latin typeface="Calibri" pitchFamily="34" charset="0"/>
            </a:endParaRPr>
          </a:p>
        </p:txBody>
      </p:sp>
      <p:sp>
        <p:nvSpPr>
          <p:cNvPr id="11" name="TextBox 10"/>
          <p:cNvSpPr txBox="1">
            <a:spLocks noChangeArrowheads="1"/>
          </p:cNvSpPr>
          <p:nvPr/>
        </p:nvSpPr>
        <p:spPr bwMode="auto">
          <a:xfrm>
            <a:off x="0" y="3611563"/>
            <a:ext cx="9144000" cy="1431925"/>
          </a:xfrm>
          <a:prstGeom prst="rect">
            <a:avLst/>
          </a:prstGeom>
          <a:noFill/>
          <a:ln w="9525">
            <a:noFill/>
            <a:miter lim="800000"/>
            <a:headEnd/>
            <a:tailEnd/>
          </a:ln>
        </p:spPr>
        <p:txBody>
          <a:bodyPr>
            <a:spAutoFit/>
          </a:bodyPr>
          <a:lstStyle/>
          <a:p>
            <a:r>
              <a:rPr lang="en-US" sz="1000">
                <a:solidFill>
                  <a:schemeClr val="bg1"/>
                </a:solidFill>
                <a:latin typeface="Museo Sans Rounded 300" pitchFamily="50" charset="0"/>
              </a:rPr>
              <a:t>Imagine this situation for an alerting authority: the Indian Ocean Tsunami in December 2004.  An alerting authority becomes aware of a killer event, with thousands of lives at risk, but there is no way to get out the alert.  You don't even know who is in charge of alerting in all the threatened countries. Even when you do connect, how can those authorities alert everyone at risk?</a:t>
            </a:r>
          </a:p>
          <a:p>
            <a:endParaRPr lang="en-US" sz="1000">
              <a:solidFill>
                <a:schemeClr val="bg1"/>
              </a:solidFill>
              <a:latin typeface="Museo Sans Rounded 300" pitchFamily="50" charset="0"/>
            </a:endParaRPr>
          </a:p>
          <a:p>
            <a:r>
              <a:rPr lang="en-US" sz="1000">
                <a:solidFill>
                  <a:schemeClr val="bg1"/>
                </a:solidFill>
                <a:latin typeface="Museo Sans Rounded 300" pitchFamily="50" charset="0"/>
              </a:rPr>
              <a:t>The map above shows the path of the first Tsunami wave, with each color representing an hour of time for the Tsunami to move. With proper alerting in place, hundreds of thousands of casualties could have been avoided.</a:t>
            </a:r>
          </a:p>
          <a:p>
            <a:endParaRPr lang="en-US" sz="1000">
              <a:solidFill>
                <a:schemeClr val="bg1"/>
              </a:solidFill>
              <a:latin typeface="Museo Sans Rounded 300" pitchFamily="50" charset="0"/>
            </a:endParaRPr>
          </a:p>
          <a:p>
            <a:r>
              <a:rPr lang="en-US" sz="1000">
                <a:solidFill>
                  <a:schemeClr val="bg1"/>
                </a:solidFill>
                <a:latin typeface="Museo Sans Rounded 300" pitchFamily="50" charset="0"/>
              </a:rPr>
              <a:t>- Eliot Christian, World Meteorological Organization &amp; Founder of Common Alerting Protocol (CAP)</a:t>
            </a:r>
          </a:p>
          <a:p>
            <a:endParaRPr lang="en-US" sz="700">
              <a:solidFill>
                <a:schemeClr val="bg1"/>
              </a:solidFill>
              <a:latin typeface="Museo Sans 100"/>
              <a:ea typeface="Museo Sans 100"/>
              <a:cs typeface="Museo Sans 100"/>
            </a:endParaRPr>
          </a:p>
        </p:txBody>
      </p:sp>
      <p:pic>
        <p:nvPicPr>
          <p:cNvPr id="37892" name="Picture 5" descr="FIA_Backgrounds-02.png"/>
          <p:cNvPicPr>
            <a:picLocks noChangeAspect="1"/>
          </p:cNvPicPr>
          <p:nvPr/>
        </p:nvPicPr>
        <p:blipFill>
          <a:blip r:embed="rId5"/>
          <a:srcRect/>
          <a:stretch>
            <a:fillRect/>
          </a:stretch>
        </p:blipFill>
        <p:spPr bwMode="auto">
          <a:xfrm>
            <a:off x="0" y="0"/>
            <a:ext cx="9144000" cy="5143500"/>
          </a:xfrm>
          <a:prstGeom prst="rect">
            <a:avLst/>
          </a:prstGeom>
          <a:noFill/>
          <a:ln w="9525">
            <a:noFill/>
            <a:miter lim="800000"/>
            <a:headEnd/>
            <a:tailEnd/>
          </a:ln>
        </p:spPr>
      </p:pic>
      <p:sp>
        <p:nvSpPr>
          <p:cNvPr id="7" name="Rectangle 6"/>
          <p:cNvSpPr/>
          <p:nvPr/>
        </p:nvSpPr>
        <p:spPr>
          <a:xfrm>
            <a:off x="1819275" y="361950"/>
            <a:ext cx="5862638" cy="461963"/>
          </a:xfrm>
          <a:prstGeom prst="rect">
            <a:avLst/>
          </a:prstGeom>
        </p:spPr>
        <p:txBody>
          <a:bodyPr>
            <a:spAutoFit/>
          </a:bodyPr>
          <a:lstStyle/>
          <a:p>
            <a:pPr algn="ctr" fontAlgn="auto">
              <a:spcBef>
                <a:spcPts val="0"/>
              </a:spcBef>
              <a:spcAft>
                <a:spcPts val="0"/>
              </a:spcAft>
              <a:defRPr/>
            </a:pPr>
            <a:r>
              <a:rPr lang="en-US" sz="2400" spc="600" dirty="0">
                <a:solidFill>
                  <a:schemeClr val="bg1"/>
                </a:solidFill>
                <a:latin typeface="Museo Sans Rounded 300"/>
                <a:cs typeface="Museo Sans Rounded 300"/>
              </a:rPr>
              <a:t>REAL-TIME FIA ALERTS</a:t>
            </a:r>
          </a:p>
        </p:txBody>
      </p:sp>
      <p:sp>
        <p:nvSpPr>
          <p:cNvPr id="3" name="TextBox 2"/>
          <p:cNvSpPr txBox="1"/>
          <p:nvPr/>
        </p:nvSpPr>
        <p:spPr>
          <a:xfrm>
            <a:off x="1212850" y="4206875"/>
            <a:ext cx="7058025" cy="368300"/>
          </a:xfrm>
          <a:prstGeom prst="rect">
            <a:avLst/>
          </a:prstGeom>
          <a:noFill/>
        </p:spPr>
        <p:txBody>
          <a:bodyPr>
            <a:spAutoFit/>
          </a:bodyPr>
          <a:lstStyle/>
          <a:p>
            <a:pPr algn="ctr" fontAlgn="auto">
              <a:spcBef>
                <a:spcPts val="0"/>
              </a:spcBef>
              <a:spcAft>
                <a:spcPts val="0"/>
              </a:spcAft>
              <a:defRPr/>
            </a:pPr>
            <a:r>
              <a:rPr lang="en-US" spc="600" dirty="0">
                <a:solidFill>
                  <a:schemeClr val="bg1"/>
                </a:solidFill>
                <a:latin typeface="Museo Sans Rounded 300"/>
                <a:cs typeface="Museo Sans Rounded 300"/>
              </a:rPr>
              <a:t>FIA MESSAGING WILL BE GLOBAL</a:t>
            </a:r>
          </a:p>
        </p:txBody>
      </p:sp>
      <p:pic>
        <p:nvPicPr>
          <p:cNvPr id="8" name="Shape">
            <a:hlinkClick r:id="" action="ppaction://media"/>
          </p:cNvPr>
          <p:cNvPicPr>
            <a:picLocks noRot="1" noChangeAspect="1"/>
          </p:cNvPicPr>
          <p:nvPr>
            <a:videoFile r:link="rId1"/>
          </p:nvPr>
        </p:nvPicPr>
        <p:blipFill>
          <a:blip r:embed="rId6"/>
          <a:srcRect/>
          <a:stretch>
            <a:fillRect/>
          </a:stretch>
        </p:blipFill>
        <p:spPr bwMode="auto">
          <a:xfrm>
            <a:off x="88900" y="30163"/>
            <a:ext cx="8978900" cy="5051425"/>
          </a:xfrm>
          <a:prstGeom prst="rect">
            <a:avLst/>
          </a:prstGeom>
          <a:noFill/>
          <a:ln w="9525">
            <a:noFill/>
            <a:miter lim="800000"/>
            <a:headEnd/>
            <a:tailEnd/>
          </a:ln>
        </p:spPr>
      </p:pic>
      <p:pic>
        <p:nvPicPr>
          <p:cNvPr id="2" name="FIA_Final_Demo_TSUNAMI_V02.wmv">
            <a:hlinkClick r:id="" action="ppaction://media"/>
          </p:cNvPr>
          <p:cNvPicPr>
            <a:picLocks noRot="1" noChangeAspect="1"/>
          </p:cNvPicPr>
          <p:nvPr>
            <a:videoFile r:link="rId2"/>
          </p:nvPr>
        </p:nvPicPr>
        <p:blipFill>
          <a:blip r:embed="rId6"/>
          <a:srcRect/>
          <a:stretch>
            <a:fillRect/>
          </a:stretch>
        </p:blipFill>
        <p:spPr bwMode="auto">
          <a:xfrm>
            <a:off x="0" y="4763"/>
            <a:ext cx="9144000" cy="5145087"/>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p:tgtEl>
                                          <p:spTgt spid="11"/>
                                        </p:tgtEl>
                                        <p:attrNameLst>
                                          <p:attrName>ppt_x</p:attrName>
                                        </p:attrNameLst>
                                      </p:cBhvr>
                                      <p:tavLst>
                                        <p:tav tm="0">
                                          <p:val>
                                            <p:strVal val="#ppt_x-#ppt_w*1.125000"/>
                                          </p:val>
                                        </p:tav>
                                        <p:tav tm="100000">
                                          <p:val>
                                            <p:strVal val="#ppt_x"/>
                                          </p:val>
                                        </p:tav>
                                      </p:tavLst>
                                    </p:anim>
                                    <p:animEffect transition="in" filter="wipe(right)">
                                      <p:cBhvr>
                                        <p:cTn id="8"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8"/>
                    </p:tgtEl>
                  </p:cond>
                </p:stCondLst>
                <p:endSync evt="end" delay="0">
                  <p:rtn val="all"/>
                </p:endSync>
                <p:childTnLst>
                  <p:par>
                    <p:cTn id="10" fill="hold">
                      <p:stCondLst>
                        <p:cond delay="0"/>
                      </p:stCondLst>
                      <p:childTnLst>
                        <p:par>
                          <p:cTn id="11" fill="hold">
                            <p:stCondLst>
                              <p:cond delay="0"/>
                            </p:stCondLst>
                            <p:childTnLst>
                              <p:par>
                                <p:cTn id="12" presetID="2" presetClass="mediacall" presetSubtype="0" fill="hold" nodeType="clickEffect">
                                  <p:stCondLst>
                                    <p:cond delay="0"/>
                                  </p:stCondLst>
                                  <p:childTnLst>
                                    <p:cmd type="call" cmd="togglePause">
                                      <p:cBhvr>
                                        <p:cTn id="13" dur="1" fill="hold"/>
                                        <p:tgtEl>
                                          <p:spTgt spid="8"/>
                                        </p:tgtEl>
                                      </p:cBhvr>
                                    </p:cmd>
                                  </p:childTnLst>
                                </p:cTn>
                              </p:par>
                            </p:childTnLst>
                          </p:cTn>
                        </p:par>
                      </p:childTnLst>
                    </p:cTn>
                  </p:par>
                </p:childTnLst>
              </p:cTn>
              <p:nextCondLst>
                <p:cond evt="onClick" delay="0">
                  <p:tgtEl>
                    <p:spTgt spid="8"/>
                  </p:tgtEl>
                </p:cond>
              </p:nextCondLst>
            </p:seq>
            <p:video>
              <p:cMediaNode vol="80000">
                <p:cTn id="14" fill="hold" display="0">
                  <p:stCondLst>
                    <p:cond delay="indefinite"/>
                  </p:stCondLst>
                </p:cTn>
                <p:tgtEl>
                  <p:spTgt spid="8"/>
                </p:tgtEl>
              </p:cMediaNode>
            </p:video>
            <p:seq concurrent="1" nextAc="seek">
              <p:cTn id="15" restart="whenNotActive" fill="hold" evtFilter="cancelBubble" nodeType="interactiveSeq">
                <p:stCondLst>
                  <p:cond evt="onClick" delay="0">
                    <p:tgtEl>
                      <p:spTgt spid="2"/>
                    </p:tgtEl>
                  </p:cond>
                </p:stCondLst>
                <p:endSync evt="end" delay="0">
                  <p:rtn val="all"/>
                </p:endSync>
                <p:childTnLst>
                  <p:par>
                    <p:cTn id="16" fill="hold">
                      <p:stCondLst>
                        <p:cond delay="0"/>
                      </p:stCondLst>
                      <p:childTnLst>
                        <p:par>
                          <p:cTn id="17" fill="hold">
                            <p:stCondLst>
                              <p:cond delay="0"/>
                            </p:stCondLst>
                            <p:childTnLst>
                              <p:par>
                                <p:cTn id="18" presetID="2" presetClass="mediacall" presetSubtype="0" fill="hold" nodeType="clickEffect">
                                  <p:stCondLst>
                                    <p:cond delay="0"/>
                                  </p:stCondLst>
                                  <p:childTnLst>
                                    <p:cmd type="call" cmd="togglePause">
                                      <p:cBhvr>
                                        <p:cTn id="19" dur="1" fill="hold"/>
                                        <p:tgtEl>
                                          <p:spTgt spid="2"/>
                                        </p:tgtEl>
                                      </p:cBhvr>
                                    </p:cmd>
                                  </p:childTnLst>
                                </p:cTn>
                              </p:par>
                            </p:childTnLst>
                          </p:cTn>
                        </p:par>
                      </p:childTnLst>
                    </p:cTn>
                  </p:par>
                </p:childTnLst>
              </p:cTn>
              <p:nextCondLst>
                <p:cond evt="onClick" delay="0">
                  <p:tgtEl>
                    <p:spTgt spid="2"/>
                  </p:tgtEl>
                </p:cond>
              </p:nextCondLst>
            </p:seq>
            <p:video>
              <p:cMediaNode vol="80000">
                <p:cTn id="20" fill="hold" display="0">
                  <p:stCondLst>
                    <p:cond delay="indefinite"/>
                  </p:stCondLst>
                </p:cTn>
                <p:tgtEl>
                  <p:spTgt spid="2"/>
                </p:tgtEl>
              </p:cMediaNode>
            </p:video>
          </p:childTnLst>
        </p:cTn>
      </p:par>
    </p:tnLst>
    <p:bldLst>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8" descr="FIA_Backgrounds-02.pn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2"/>
          <p:cNvSpPr txBox="1">
            <a:spLocks noChangeArrowheads="1"/>
          </p:cNvSpPr>
          <p:nvPr/>
        </p:nvSpPr>
        <p:spPr bwMode="auto">
          <a:xfrm>
            <a:off x="0" y="1174750"/>
            <a:ext cx="9144000" cy="1203325"/>
          </a:xfrm>
          <a:prstGeom prst="rect">
            <a:avLst/>
          </a:prstGeom>
          <a:noFill/>
          <a:ln w="9525">
            <a:noFill/>
            <a:miter lim="800000"/>
            <a:headEnd/>
            <a:tailEnd/>
          </a:ln>
        </p:spPr>
        <p:txBody>
          <a:bodyPr>
            <a:spAutoFit/>
          </a:bodyPr>
          <a:lstStyle/>
          <a:p>
            <a:pPr algn="ctr"/>
            <a:r>
              <a:rPr lang="en-US" sz="4000">
                <a:solidFill>
                  <a:schemeClr val="bg1"/>
                </a:solidFill>
                <a:latin typeface="Museo Sans Rounded 300" pitchFamily="50" charset="0"/>
              </a:rPr>
              <a:t>WHICH ORGANIZATIONS </a:t>
            </a:r>
            <a:br>
              <a:rPr lang="en-US" sz="4000">
                <a:solidFill>
                  <a:schemeClr val="bg1"/>
                </a:solidFill>
                <a:latin typeface="Museo Sans Rounded 300" pitchFamily="50" charset="0"/>
              </a:rPr>
            </a:br>
            <a:r>
              <a:rPr lang="en-US" sz="4000">
                <a:solidFill>
                  <a:schemeClr val="bg1"/>
                </a:solidFill>
                <a:latin typeface="Museo Sans Rounded 300" pitchFamily="50" charset="0"/>
              </a:rPr>
              <a:t>JOIN FIA?  </a:t>
            </a:r>
          </a:p>
        </p:txBody>
      </p:sp>
      <p:sp>
        <p:nvSpPr>
          <p:cNvPr id="7" name="TextBox 6"/>
          <p:cNvSpPr txBox="1"/>
          <p:nvPr/>
        </p:nvSpPr>
        <p:spPr>
          <a:xfrm>
            <a:off x="0" y="3028950"/>
            <a:ext cx="9144000" cy="646113"/>
          </a:xfrm>
          <a:prstGeom prst="rect">
            <a:avLst/>
          </a:prstGeom>
          <a:noFill/>
        </p:spPr>
        <p:txBody>
          <a:bodyPr>
            <a:spAutoFit/>
          </a:bodyPr>
          <a:lstStyle/>
          <a:p>
            <a:pPr algn="ctr" fontAlgn="auto">
              <a:spcBef>
                <a:spcPts val="0"/>
              </a:spcBef>
              <a:spcAft>
                <a:spcPts val="0"/>
              </a:spcAft>
              <a:defRPr/>
            </a:pPr>
            <a:r>
              <a:rPr lang="en-US" spc="600" dirty="0">
                <a:solidFill>
                  <a:schemeClr val="bg1"/>
                </a:solidFill>
                <a:latin typeface="Museo Sans Rounded 300"/>
                <a:cs typeface="Museo Sans Rounded 300"/>
              </a:rPr>
              <a:t>SUPPORTING AUTHORITIES </a:t>
            </a:r>
            <a:br>
              <a:rPr lang="en-US" spc="600" dirty="0">
                <a:solidFill>
                  <a:schemeClr val="bg1"/>
                </a:solidFill>
                <a:latin typeface="Museo Sans Rounded 300"/>
                <a:cs typeface="Museo Sans Rounded 300"/>
              </a:rPr>
            </a:br>
            <a:r>
              <a:rPr lang="en-US" spc="600" dirty="0">
                <a:solidFill>
                  <a:schemeClr val="bg1"/>
                </a:solidFill>
                <a:latin typeface="Museo Sans Rounded 300"/>
                <a:cs typeface="Museo Sans Rounded 300"/>
              </a:rPr>
              <a:t>AND PARTNERS</a:t>
            </a:r>
          </a:p>
        </p:txBody>
      </p:sp>
      <p:cxnSp>
        <p:nvCxnSpPr>
          <p:cNvPr id="10" name="Straight Connector 9"/>
          <p:cNvCxnSpPr/>
          <p:nvPr/>
        </p:nvCxnSpPr>
        <p:spPr>
          <a:xfrm>
            <a:off x="4152900" y="2697163"/>
            <a:ext cx="720725"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6" presetClass="entr" presetSubtype="37"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69" name="Picture 8" descr="FIA_Backgrounds-02.pn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2"/>
          <p:cNvSpPr txBox="1">
            <a:spLocks noChangeArrowheads="1"/>
          </p:cNvSpPr>
          <p:nvPr/>
        </p:nvSpPr>
        <p:spPr bwMode="auto">
          <a:xfrm>
            <a:off x="0" y="1174750"/>
            <a:ext cx="9144000" cy="1322388"/>
          </a:xfrm>
          <a:prstGeom prst="rect">
            <a:avLst/>
          </a:prstGeom>
          <a:noFill/>
          <a:ln w="9525">
            <a:noFill/>
            <a:miter lim="800000"/>
            <a:headEnd/>
            <a:tailEnd/>
          </a:ln>
        </p:spPr>
        <p:txBody>
          <a:bodyPr>
            <a:spAutoFit/>
          </a:bodyPr>
          <a:lstStyle/>
          <a:p>
            <a:pPr algn="ctr"/>
            <a:r>
              <a:rPr lang="en-US" sz="4000">
                <a:solidFill>
                  <a:schemeClr val="bg1"/>
                </a:solidFill>
                <a:latin typeface="Museo Sans Rounded 300" pitchFamily="50" charset="0"/>
              </a:rPr>
              <a:t>WHICH ORGANIZATIONS </a:t>
            </a:r>
            <a:br>
              <a:rPr lang="en-US" sz="4000">
                <a:solidFill>
                  <a:schemeClr val="bg1"/>
                </a:solidFill>
                <a:latin typeface="Museo Sans Rounded 300" pitchFamily="50" charset="0"/>
              </a:rPr>
            </a:br>
            <a:r>
              <a:rPr lang="en-US" sz="4000">
                <a:solidFill>
                  <a:schemeClr val="bg1"/>
                </a:solidFill>
                <a:latin typeface="Museo Sans Rounded 300" pitchFamily="50" charset="0"/>
              </a:rPr>
              <a:t>ARE CURRENTLY INVOLVED?  </a:t>
            </a:r>
          </a:p>
        </p:txBody>
      </p:sp>
      <p:sp>
        <p:nvSpPr>
          <p:cNvPr id="7" name="TextBox 6"/>
          <p:cNvSpPr txBox="1"/>
          <p:nvPr/>
        </p:nvSpPr>
        <p:spPr>
          <a:xfrm>
            <a:off x="61913" y="2900363"/>
            <a:ext cx="4090987" cy="2338387"/>
          </a:xfrm>
          <a:prstGeom prst="rect">
            <a:avLst/>
          </a:prstGeom>
          <a:noFill/>
        </p:spPr>
        <p:txBody>
          <a:bodyPr>
            <a:spAutoFit/>
          </a:bodyPr>
          <a:lstStyle/>
          <a:p>
            <a:pPr marL="285750" indent="-285750" fontAlgn="auto">
              <a:spcBef>
                <a:spcPts val="0"/>
              </a:spcBef>
              <a:spcAft>
                <a:spcPts val="0"/>
              </a:spcAft>
              <a:buFont typeface="Arial" panose="020B0604020202020204" pitchFamily="34" charset="0"/>
              <a:buChar char="•"/>
              <a:defRPr/>
            </a:pPr>
            <a:r>
              <a:rPr lang="en-US" sz="1600" dirty="0">
                <a:solidFill>
                  <a:schemeClr val="bg1"/>
                </a:solidFill>
                <a:latin typeface="Museo Sans Rounded 300" panose="02000000000000000000" pitchFamily="50" charset="0"/>
                <a:cs typeface="Museo Sans Rounded 300"/>
              </a:rPr>
              <a:t>CONVERSANT</a:t>
            </a:r>
          </a:p>
          <a:p>
            <a:pPr marL="285750" indent="-285750" fontAlgn="auto">
              <a:spcBef>
                <a:spcPts val="0"/>
              </a:spcBef>
              <a:spcAft>
                <a:spcPts val="0"/>
              </a:spcAft>
              <a:buFont typeface="Arial" panose="020B0604020202020204" pitchFamily="34" charset="0"/>
              <a:buChar char="•"/>
              <a:defRPr/>
            </a:pPr>
            <a:r>
              <a:rPr lang="en-US" sz="1600" dirty="0">
                <a:solidFill>
                  <a:schemeClr val="bg1"/>
                </a:solidFill>
                <a:latin typeface="Museo Sans Rounded 300" panose="02000000000000000000" pitchFamily="50" charset="0"/>
                <a:cs typeface="Museo Sans Rounded 300"/>
              </a:rPr>
              <a:t>QUANTCAST</a:t>
            </a:r>
          </a:p>
          <a:p>
            <a:pPr marL="285750" indent="-285750" fontAlgn="auto">
              <a:spcBef>
                <a:spcPts val="0"/>
              </a:spcBef>
              <a:spcAft>
                <a:spcPts val="0"/>
              </a:spcAft>
              <a:buFont typeface="Arial" panose="020B0604020202020204" pitchFamily="34" charset="0"/>
              <a:buChar char="•"/>
              <a:defRPr/>
            </a:pPr>
            <a:r>
              <a:rPr lang="en-US" sz="1600" dirty="0">
                <a:solidFill>
                  <a:schemeClr val="bg1"/>
                </a:solidFill>
                <a:latin typeface="Museo Sans Rounded 300" panose="02000000000000000000" pitchFamily="50" charset="0"/>
                <a:cs typeface="Museo Sans Rounded 300"/>
              </a:rPr>
              <a:t>ROCKETFUEL</a:t>
            </a:r>
          </a:p>
          <a:p>
            <a:pPr marL="285750" indent="-285750" fontAlgn="auto">
              <a:spcBef>
                <a:spcPts val="0"/>
              </a:spcBef>
              <a:spcAft>
                <a:spcPts val="0"/>
              </a:spcAft>
              <a:buFont typeface="Arial" panose="020B0604020202020204" pitchFamily="34" charset="0"/>
              <a:buChar char="•"/>
              <a:defRPr/>
            </a:pPr>
            <a:r>
              <a:rPr lang="en-US" sz="1600" dirty="0">
                <a:solidFill>
                  <a:schemeClr val="bg1"/>
                </a:solidFill>
                <a:latin typeface="Museo Sans Rounded 300" panose="02000000000000000000" pitchFamily="50" charset="0"/>
                <a:cs typeface="Museo Sans Rounded 300"/>
              </a:rPr>
              <a:t>TURN</a:t>
            </a:r>
          </a:p>
          <a:p>
            <a:pPr marL="285750" indent="-285750" fontAlgn="auto">
              <a:spcBef>
                <a:spcPts val="0"/>
              </a:spcBef>
              <a:spcAft>
                <a:spcPts val="0"/>
              </a:spcAft>
              <a:buFont typeface="Arial" panose="020B0604020202020204" pitchFamily="34" charset="0"/>
              <a:buChar char="•"/>
              <a:defRPr/>
            </a:pPr>
            <a:r>
              <a:rPr lang="en-US" sz="1600" dirty="0">
                <a:solidFill>
                  <a:schemeClr val="bg1"/>
                </a:solidFill>
                <a:latin typeface="Museo Sans Rounded 300" panose="02000000000000000000" pitchFamily="50" charset="0"/>
                <a:cs typeface="Museo Sans Rounded 300"/>
              </a:rPr>
              <a:t>U.S. NATIONAL WEATHER SERVICE</a:t>
            </a:r>
          </a:p>
          <a:p>
            <a:pPr marL="285750" indent="-285750" fontAlgn="auto">
              <a:spcBef>
                <a:spcPts val="0"/>
              </a:spcBef>
              <a:spcAft>
                <a:spcPts val="0"/>
              </a:spcAft>
              <a:buFont typeface="Arial" panose="020B0604020202020204" pitchFamily="34" charset="0"/>
              <a:buChar char="•"/>
              <a:defRPr/>
            </a:pPr>
            <a:r>
              <a:rPr lang="en-US" sz="1600" dirty="0">
                <a:solidFill>
                  <a:schemeClr val="bg1"/>
                </a:solidFill>
                <a:latin typeface="Museo Sans Rounded 300" panose="02000000000000000000" pitchFamily="50" charset="0"/>
                <a:cs typeface="Museo Sans Rounded 300"/>
              </a:rPr>
              <a:t>APPNEXUS</a:t>
            </a:r>
          </a:p>
          <a:p>
            <a:pPr marL="285750" indent="-285750" fontAlgn="auto">
              <a:spcBef>
                <a:spcPts val="0"/>
              </a:spcBef>
              <a:spcAft>
                <a:spcPts val="0"/>
              </a:spcAft>
              <a:buFont typeface="Arial" panose="020B0604020202020204" pitchFamily="34" charset="0"/>
              <a:buChar char="•"/>
              <a:defRPr/>
            </a:pPr>
            <a:r>
              <a:rPr lang="en-US" sz="1600" dirty="0">
                <a:solidFill>
                  <a:schemeClr val="bg1"/>
                </a:solidFill>
                <a:latin typeface="Museo Sans Rounded 300" panose="02000000000000000000" pitchFamily="50" charset="0"/>
                <a:cs typeface="Museo Sans Rounded 300"/>
              </a:rPr>
              <a:t>CHINA’S PUBLIC WEATHER SERVICE CENTER</a:t>
            </a:r>
          </a:p>
          <a:p>
            <a:pPr marL="285750" indent="-285750" algn="ctr" fontAlgn="auto">
              <a:spcBef>
                <a:spcPts val="0"/>
              </a:spcBef>
              <a:spcAft>
                <a:spcPts val="0"/>
              </a:spcAft>
              <a:buFont typeface="Arial" panose="020B0604020202020204" pitchFamily="34" charset="0"/>
              <a:buChar char="•"/>
              <a:defRPr/>
            </a:pPr>
            <a:endParaRPr lang="en-US" spc="600" dirty="0">
              <a:solidFill>
                <a:schemeClr val="bg1"/>
              </a:solidFill>
              <a:latin typeface="Museo Sans Rounded 300"/>
              <a:cs typeface="Museo Sans Rounded 300"/>
            </a:endParaRPr>
          </a:p>
        </p:txBody>
      </p:sp>
      <p:cxnSp>
        <p:nvCxnSpPr>
          <p:cNvPr id="10" name="Straight Connector 9"/>
          <p:cNvCxnSpPr/>
          <p:nvPr/>
        </p:nvCxnSpPr>
        <p:spPr>
          <a:xfrm>
            <a:off x="4152900" y="2697163"/>
            <a:ext cx="720725"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
        <p:nvSpPr>
          <p:cNvPr id="6" name="TextBox 5"/>
          <p:cNvSpPr txBox="1">
            <a:spLocks noChangeArrowheads="1"/>
          </p:cNvSpPr>
          <p:nvPr/>
        </p:nvSpPr>
        <p:spPr bwMode="auto">
          <a:xfrm>
            <a:off x="4630738" y="2790825"/>
            <a:ext cx="4445000" cy="1816100"/>
          </a:xfrm>
          <a:prstGeom prst="rect">
            <a:avLst/>
          </a:prstGeom>
          <a:noFill/>
          <a:ln w="9525">
            <a:noFill/>
            <a:miter lim="800000"/>
            <a:headEnd/>
            <a:tailEnd/>
          </a:ln>
        </p:spPr>
        <p:txBody>
          <a:bodyPr>
            <a:spAutoFit/>
          </a:bodyPr>
          <a:lstStyle/>
          <a:p>
            <a:pPr marL="285750" indent="-285750">
              <a:buFont typeface="Arial" charset="0"/>
              <a:buChar char="•"/>
            </a:pPr>
            <a:r>
              <a:rPr lang="en-US" sz="1600">
                <a:solidFill>
                  <a:schemeClr val="bg1"/>
                </a:solidFill>
                <a:latin typeface="Museo Sans Rounded 300" pitchFamily="50" charset="0"/>
              </a:rPr>
              <a:t>GROUPM/XAXIS</a:t>
            </a:r>
          </a:p>
          <a:p>
            <a:pPr marL="285750" indent="-285750">
              <a:buFont typeface="Arial" charset="0"/>
              <a:buChar char="•"/>
            </a:pPr>
            <a:r>
              <a:rPr lang="en-US" sz="1600">
                <a:solidFill>
                  <a:schemeClr val="bg1"/>
                </a:solidFill>
                <a:latin typeface="Museo Sans Rounded 300" pitchFamily="50" charset="0"/>
              </a:rPr>
              <a:t>SPECIFIC MEDIA</a:t>
            </a:r>
          </a:p>
          <a:p>
            <a:pPr marL="285750" indent="-285750">
              <a:buFont typeface="Arial" charset="0"/>
              <a:buChar char="•"/>
            </a:pPr>
            <a:r>
              <a:rPr lang="en-US" sz="1600">
                <a:solidFill>
                  <a:schemeClr val="bg1"/>
                </a:solidFill>
                <a:latin typeface="Museo Sans Rounded 300" pitchFamily="50" charset="0"/>
              </a:rPr>
              <a:t>AOL</a:t>
            </a:r>
          </a:p>
          <a:p>
            <a:pPr marL="285750" indent="-285750">
              <a:buFont typeface="Arial" charset="0"/>
              <a:buChar char="•"/>
            </a:pPr>
            <a:r>
              <a:rPr lang="en-US" sz="1600">
                <a:solidFill>
                  <a:schemeClr val="bg1"/>
                </a:solidFill>
                <a:latin typeface="Museo Sans Rounded 300" pitchFamily="50" charset="0"/>
              </a:rPr>
              <a:t>OASIS</a:t>
            </a:r>
          </a:p>
          <a:p>
            <a:pPr marL="285750" indent="-285750">
              <a:buFont typeface="Arial" charset="0"/>
              <a:buChar char="•"/>
            </a:pPr>
            <a:r>
              <a:rPr lang="en-US" sz="1600">
                <a:solidFill>
                  <a:schemeClr val="bg1"/>
                </a:solidFill>
                <a:latin typeface="Museo Sans Rounded 300" pitchFamily="50" charset="0"/>
              </a:rPr>
              <a:t>NATIONAL CENTER FOR MISSING &amp; EXPLOITED CHILDREN</a:t>
            </a:r>
          </a:p>
          <a:p>
            <a:pPr marL="285750" indent="-285750">
              <a:buFont typeface="Arial" charset="0"/>
              <a:buChar char="•"/>
            </a:pPr>
            <a:r>
              <a:rPr lang="en-US" sz="1600">
                <a:solidFill>
                  <a:schemeClr val="bg1"/>
                </a:solidFill>
                <a:latin typeface="Museo Sans Rounded 300" pitchFamily="50" charset="0"/>
              </a:rPr>
              <a:t>xAd</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6" presetClass="entr" presetSubtype="37"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3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P spid="6"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8" descr="FIA_Backgrounds-02.pn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3" name="TextBox 2"/>
          <p:cNvSpPr txBox="1">
            <a:spLocks noChangeArrowheads="1"/>
          </p:cNvSpPr>
          <p:nvPr/>
        </p:nvSpPr>
        <p:spPr bwMode="auto">
          <a:xfrm>
            <a:off x="0" y="1138238"/>
            <a:ext cx="9144000" cy="1455737"/>
          </a:xfrm>
          <a:prstGeom prst="rect">
            <a:avLst/>
          </a:prstGeom>
          <a:noFill/>
          <a:ln w="9525">
            <a:noFill/>
            <a:miter lim="800000"/>
            <a:headEnd/>
            <a:tailEnd/>
          </a:ln>
        </p:spPr>
        <p:txBody>
          <a:bodyPr>
            <a:spAutoFit/>
          </a:bodyPr>
          <a:lstStyle/>
          <a:p>
            <a:pPr algn="ctr"/>
            <a:r>
              <a:rPr lang="en-US" sz="4000">
                <a:solidFill>
                  <a:schemeClr val="bg1"/>
                </a:solidFill>
                <a:latin typeface="Museo Sans Rounded 300" pitchFamily="50" charset="0"/>
              </a:rPr>
              <a:t>HOW WILL YOUR </a:t>
            </a:r>
            <a:br>
              <a:rPr lang="en-US" sz="4000">
                <a:solidFill>
                  <a:schemeClr val="bg1"/>
                </a:solidFill>
                <a:latin typeface="Museo Sans Rounded 300" pitchFamily="50" charset="0"/>
              </a:rPr>
            </a:br>
            <a:r>
              <a:rPr lang="en-US" sz="4000">
                <a:solidFill>
                  <a:schemeClr val="bg1"/>
                </a:solidFill>
                <a:latin typeface="Museo Sans Rounded 300" pitchFamily="50" charset="0"/>
              </a:rPr>
              <a:t>ORGANIZATION BENEFIT?</a:t>
            </a:r>
          </a:p>
        </p:txBody>
      </p:sp>
      <p:cxnSp>
        <p:nvCxnSpPr>
          <p:cNvPr id="10" name="Straight Connector 9"/>
          <p:cNvCxnSpPr/>
          <p:nvPr/>
        </p:nvCxnSpPr>
        <p:spPr>
          <a:xfrm>
            <a:off x="4152900" y="2678113"/>
            <a:ext cx="720725"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
        <p:nvSpPr>
          <p:cNvPr id="2" name="TextBox 1"/>
          <p:cNvSpPr txBox="1">
            <a:spLocks noChangeArrowheads="1"/>
          </p:cNvSpPr>
          <p:nvPr/>
        </p:nvSpPr>
        <p:spPr bwMode="auto">
          <a:xfrm>
            <a:off x="434975" y="3048000"/>
            <a:ext cx="8364538" cy="369888"/>
          </a:xfrm>
          <a:prstGeom prst="rect">
            <a:avLst/>
          </a:prstGeom>
          <a:noFill/>
          <a:ln w="9525">
            <a:noFill/>
            <a:miter lim="800000"/>
            <a:headEnd/>
            <a:tailEnd/>
          </a:ln>
        </p:spPr>
        <p:txBody>
          <a:bodyPr>
            <a:spAutoFit/>
          </a:bodyPr>
          <a:lstStyle/>
          <a:p>
            <a:pPr algn="ctr"/>
            <a:r>
              <a:rPr lang="en-US">
                <a:solidFill>
                  <a:schemeClr val="bg1"/>
                </a:solidFill>
                <a:latin typeface="Museo Sans Rounded 300" pitchFamily="50" charset="0"/>
              </a:rPr>
              <a:t>HELP SHAPE POTENTIALLY LIFE-SAVING FIA TECHNOLOGY STANDARDS</a:t>
            </a:r>
          </a:p>
        </p:txBody>
      </p:sp>
      <p:sp>
        <p:nvSpPr>
          <p:cNvPr id="6" name="TextBox 5"/>
          <p:cNvSpPr txBox="1">
            <a:spLocks noChangeArrowheads="1"/>
          </p:cNvSpPr>
          <p:nvPr/>
        </p:nvSpPr>
        <p:spPr bwMode="auto">
          <a:xfrm>
            <a:off x="434975" y="3492500"/>
            <a:ext cx="8364538" cy="369888"/>
          </a:xfrm>
          <a:prstGeom prst="rect">
            <a:avLst/>
          </a:prstGeom>
          <a:noFill/>
          <a:ln w="9525">
            <a:noFill/>
            <a:miter lim="800000"/>
            <a:headEnd/>
            <a:tailEnd/>
          </a:ln>
        </p:spPr>
        <p:txBody>
          <a:bodyPr>
            <a:spAutoFit/>
          </a:bodyPr>
          <a:lstStyle/>
          <a:p>
            <a:pPr algn="ctr"/>
            <a:r>
              <a:rPr lang="en-US">
                <a:solidFill>
                  <a:schemeClr val="bg1"/>
                </a:solidFill>
                <a:latin typeface="Museo Sans Rounded 300" pitchFamily="50" charset="0"/>
              </a:rPr>
              <a:t>JOIN THE PUBLIC/PRIVATE PARTNERSHIP TO CREATE MESSAGE CONTINUITY</a:t>
            </a:r>
          </a:p>
        </p:txBody>
      </p:sp>
      <p:sp>
        <p:nvSpPr>
          <p:cNvPr id="7" name="TextBox 6"/>
          <p:cNvSpPr txBox="1">
            <a:spLocks noChangeArrowheads="1"/>
          </p:cNvSpPr>
          <p:nvPr/>
        </p:nvSpPr>
        <p:spPr bwMode="auto">
          <a:xfrm>
            <a:off x="434975" y="3937000"/>
            <a:ext cx="8364538" cy="369888"/>
          </a:xfrm>
          <a:prstGeom prst="rect">
            <a:avLst/>
          </a:prstGeom>
          <a:noFill/>
          <a:ln w="9525">
            <a:noFill/>
            <a:miter lim="800000"/>
            <a:headEnd/>
            <a:tailEnd/>
          </a:ln>
        </p:spPr>
        <p:txBody>
          <a:bodyPr>
            <a:spAutoFit/>
          </a:bodyPr>
          <a:lstStyle/>
          <a:p>
            <a:pPr algn="ctr"/>
            <a:r>
              <a:rPr lang="en-US">
                <a:solidFill>
                  <a:schemeClr val="bg1"/>
                </a:solidFill>
                <a:latin typeface="Museo Sans Rounded 300" pitchFamily="50" charset="0"/>
              </a:rPr>
              <a:t>STREAMLINE INTERNET ALERTING</a:t>
            </a:r>
          </a:p>
        </p:txBody>
      </p:sp>
      <p:sp>
        <p:nvSpPr>
          <p:cNvPr id="8" name="TextBox 7"/>
          <p:cNvSpPr txBox="1">
            <a:spLocks noChangeArrowheads="1"/>
          </p:cNvSpPr>
          <p:nvPr/>
        </p:nvSpPr>
        <p:spPr bwMode="auto">
          <a:xfrm>
            <a:off x="434975" y="4381500"/>
            <a:ext cx="8364538" cy="369888"/>
          </a:xfrm>
          <a:prstGeom prst="rect">
            <a:avLst/>
          </a:prstGeom>
          <a:noFill/>
          <a:ln w="9525">
            <a:noFill/>
            <a:miter lim="800000"/>
            <a:headEnd/>
            <a:tailEnd/>
          </a:ln>
        </p:spPr>
        <p:txBody>
          <a:bodyPr>
            <a:spAutoFit/>
          </a:bodyPr>
          <a:lstStyle/>
          <a:p>
            <a:pPr algn="ctr"/>
            <a:r>
              <a:rPr lang="en-US">
                <a:solidFill>
                  <a:schemeClr val="bg1"/>
                </a:solidFill>
                <a:latin typeface="Museo Sans Rounded 300" pitchFamily="50" charset="0"/>
              </a:rPr>
              <a:t>INCREASE GENERAL PUBLIC USE OF, AND RELIANCE ON, THE INTERNET</a:t>
            </a: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6" presetClass="entr" presetSubtype="37" fill="hold" nodeType="withEffect">
                                  <p:stCondLst>
                                    <p:cond delay="1000"/>
                                  </p:stCondLst>
                                  <p:childTnLst>
                                    <p:set>
                                      <p:cBhvr>
                                        <p:cTn id="9" dur="1" fill="hold">
                                          <p:stCondLst>
                                            <p:cond delay="0"/>
                                          </p:stCondLst>
                                        </p:cTn>
                                        <p:tgtEl>
                                          <p:spTgt spid="10"/>
                                        </p:tgtEl>
                                        <p:attrNameLst>
                                          <p:attrName>style.visibility</p:attrName>
                                        </p:attrNameLst>
                                      </p:cBhvr>
                                      <p:to>
                                        <p:strVal val="visible"/>
                                      </p:to>
                                    </p:set>
                                    <p:animEffect transition="in" filter="barn(outVertical)">
                                      <p:cBhvr>
                                        <p:cTn id="10" dur="5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animEffect transition="in" filter="fade">
                                      <p:cBhvr>
                                        <p:cTn id="15" dur="500"/>
                                        <p:tgtEl>
                                          <p:spTgt spid="2"/>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fade">
                                      <p:cBhvr>
                                        <p:cTn id="20" dur="500"/>
                                        <p:tgtEl>
                                          <p:spTgt spid="6"/>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fade">
                                      <p:cBhvr>
                                        <p:cTn id="25" dur="500"/>
                                        <p:tgtEl>
                                          <p:spTgt spid="7"/>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fade">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2" grpId="0"/>
      <p:bldP spid="6" grpId="0"/>
      <p:bldP spid="7"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1" name="Picture 8" descr="FIA_Backgrounds-02.png"/>
          <p:cNvPicPr>
            <a:picLocks noChangeAspect="1"/>
          </p:cNvPicPr>
          <p:nvPr/>
        </p:nvPicPr>
        <p:blipFill>
          <a:blip r:embed="rId2"/>
          <a:srcRect/>
          <a:stretch>
            <a:fillRect/>
          </a:stretch>
        </p:blipFill>
        <p:spPr bwMode="auto">
          <a:xfrm>
            <a:off x="6350" y="11113"/>
            <a:ext cx="9144000" cy="5143500"/>
          </a:xfrm>
          <a:prstGeom prst="rect">
            <a:avLst/>
          </a:prstGeom>
          <a:noFill/>
          <a:ln w="9525">
            <a:noFill/>
            <a:miter lim="800000"/>
            <a:headEnd/>
            <a:tailEnd/>
          </a:ln>
        </p:spPr>
      </p:pic>
      <p:sp>
        <p:nvSpPr>
          <p:cNvPr id="3" name="TextBox 2"/>
          <p:cNvSpPr txBox="1"/>
          <p:nvPr/>
        </p:nvSpPr>
        <p:spPr>
          <a:xfrm>
            <a:off x="549275" y="1544638"/>
            <a:ext cx="8189913" cy="923925"/>
          </a:xfrm>
          <a:prstGeom prst="rect">
            <a:avLst/>
          </a:prstGeom>
          <a:noFill/>
        </p:spPr>
        <p:txBody>
          <a:bodyPr>
            <a:spAutoFit/>
          </a:bodyPr>
          <a:lstStyle/>
          <a:p>
            <a:pPr algn="ctr" fontAlgn="auto">
              <a:spcBef>
                <a:spcPts val="0"/>
              </a:spcBef>
              <a:spcAft>
                <a:spcPts val="0"/>
              </a:spcAft>
              <a:defRPr/>
            </a:pPr>
            <a:r>
              <a:rPr lang="en-US" spc="600" dirty="0">
                <a:solidFill>
                  <a:schemeClr val="bg1"/>
                </a:solidFill>
                <a:latin typeface="Museo Sans Rounded 300"/>
                <a:cs typeface="Museo Sans Rounded 300"/>
              </a:rPr>
              <a:t>HOW CAN WE WORK TOGETHER IN AN UNPRECENDENTED WAY TO PROVIDE LIFE-SAVING INFORMATION AROUND THE WORLD?</a:t>
            </a:r>
          </a:p>
        </p:txBody>
      </p:sp>
      <p:sp>
        <p:nvSpPr>
          <p:cNvPr id="7" name="TextBox 6"/>
          <p:cNvSpPr txBox="1">
            <a:spLocks noChangeArrowheads="1"/>
          </p:cNvSpPr>
          <p:nvPr/>
        </p:nvSpPr>
        <p:spPr bwMode="auto">
          <a:xfrm>
            <a:off x="207963" y="3028950"/>
            <a:ext cx="8559800" cy="646113"/>
          </a:xfrm>
          <a:prstGeom prst="rect">
            <a:avLst/>
          </a:prstGeom>
          <a:noFill/>
          <a:ln w="9525">
            <a:noFill/>
            <a:miter lim="800000"/>
            <a:headEnd/>
            <a:tailEnd/>
          </a:ln>
        </p:spPr>
        <p:txBody>
          <a:bodyPr>
            <a:spAutoFit/>
          </a:bodyPr>
          <a:lstStyle/>
          <a:p>
            <a:pPr algn="ctr"/>
            <a:r>
              <a:rPr lang="en-US">
                <a:solidFill>
                  <a:schemeClr val="bg1"/>
                </a:solidFill>
                <a:latin typeface="Museo Sans Rounded 300" pitchFamily="50" charset="0"/>
              </a:rPr>
              <a:t>The FIA was started in 2013 through an ad tech partnership with</a:t>
            </a:r>
          </a:p>
          <a:p>
            <a:pPr algn="ctr"/>
            <a:r>
              <a:rPr lang="en-US">
                <a:solidFill>
                  <a:schemeClr val="bg1"/>
                </a:solidFill>
                <a:latin typeface="Museo Sans Rounded 300" pitchFamily="50" charset="0"/>
              </a:rPr>
              <a:t>the National Center for Missing and Exploited Children in 2011.</a:t>
            </a:r>
          </a:p>
        </p:txBody>
      </p:sp>
      <p:cxnSp>
        <p:nvCxnSpPr>
          <p:cNvPr id="10" name="Straight Connector 9"/>
          <p:cNvCxnSpPr/>
          <p:nvPr/>
        </p:nvCxnSpPr>
        <p:spPr>
          <a:xfrm>
            <a:off x="4152900" y="2697163"/>
            <a:ext cx="720725"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6" presetClass="entr" presetSubtype="37"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7" name="Picture 3" descr="FIA_Backgrounds-01.png"/>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34818" name="Picture 7" descr="FIA_Backgrounds-04.eps"/>
          <p:cNvPicPr>
            <a:picLocks noChangeAspect="1"/>
          </p:cNvPicPr>
          <p:nvPr/>
        </p:nvPicPr>
        <p:blipFill>
          <a:blip r:embed="rId3"/>
          <a:srcRect/>
          <a:stretch>
            <a:fillRect/>
          </a:stretch>
        </p:blipFill>
        <p:spPr bwMode="auto">
          <a:xfrm>
            <a:off x="2157413" y="1922463"/>
            <a:ext cx="4929187" cy="1565275"/>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5" name="Picture 8" descr="FIA_Backgrounds-02.png"/>
          <p:cNvPicPr>
            <a:picLocks noChangeAspect="1"/>
          </p:cNvPicPr>
          <p:nvPr/>
        </p:nvPicPr>
        <p:blipFill>
          <a:blip r:embed="rId2"/>
          <a:srcRect/>
          <a:stretch>
            <a:fillRect/>
          </a:stretch>
        </p:blipFill>
        <p:spPr bwMode="auto">
          <a:xfrm>
            <a:off x="6350" y="-6350"/>
            <a:ext cx="9144000" cy="5143500"/>
          </a:xfrm>
          <a:prstGeom prst="rect">
            <a:avLst/>
          </a:prstGeom>
          <a:noFill/>
          <a:ln w="9525">
            <a:noFill/>
            <a:miter lim="800000"/>
            <a:headEnd/>
            <a:tailEnd/>
          </a:ln>
        </p:spPr>
      </p:pic>
      <p:sp>
        <p:nvSpPr>
          <p:cNvPr id="3" name="TextBox 2"/>
          <p:cNvSpPr txBox="1"/>
          <p:nvPr/>
        </p:nvSpPr>
        <p:spPr>
          <a:xfrm>
            <a:off x="123825" y="777875"/>
            <a:ext cx="8747125" cy="1754188"/>
          </a:xfrm>
          <a:prstGeom prst="rect">
            <a:avLst/>
          </a:prstGeom>
          <a:noFill/>
        </p:spPr>
        <p:txBody>
          <a:bodyPr>
            <a:spAutoFit/>
          </a:bodyPr>
          <a:lstStyle/>
          <a:p>
            <a:pPr algn="ctr" fontAlgn="auto">
              <a:spcBef>
                <a:spcPts val="0"/>
              </a:spcBef>
              <a:spcAft>
                <a:spcPts val="0"/>
              </a:spcAft>
              <a:defRPr/>
            </a:pPr>
            <a:r>
              <a:rPr lang="en-US" sz="5400" spc="600" dirty="0">
                <a:solidFill>
                  <a:schemeClr val="bg1"/>
                </a:solidFill>
                <a:latin typeface="Museo Sans Rounded 300"/>
                <a:cs typeface="Museo Sans Rounded 300"/>
              </a:rPr>
              <a:t>FIA’S MISSION STATEMENT</a:t>
            </a:r>
          </a:p>
        </p:txBody>
      </p:sp>
      <p:sp>
        <p:nvSpPr>
          <p:cNvPr id="7" name="TextBox 6"/>
          <p:cNvSpPr txBox="1"/>
          <p:nvPr/>
        </p:nvSpPr>
        <p:spPr>
          <a:xfrm>
            <a:off x="77788" y="3028950"/>
            <a:ext cx="9013825" cy="1200150"/>
          </a:xfrm>
          <a:prstGeom prst="rect">
            <a:avLst/>
          </a:prstGeom>
          <a:noFill/>
        </p:spPr>
        <p:txBody>
          <a:bodyPr>
            <a:spAutoFit/>
          </a:bodyPr>
          <a:lstStyle/>
          <a:p>
            <a:pPr algn="ctr" fontAlgn="auto">
              <a:spcBef>
                <a:spcPts val="0"/>
              </a:spcBef>
              <a:spcAft>
                <a:spcPts val="0"/>
              </a:spcAft>
              <a:defRPr/>
            </a:pPr>
            <a:r>
              <a:rPr lang="en-US" dirty="0">
                <a:solidFill>
                  <a:schemeClr val="bg1"/>
                </a:solidFill>
                <a:latin typeface="Museo Sans Rounded 300" panose="02000000000000000000" pitchFamily="50" charset="0"/>
                <a:cs typeface="+mn-cs"/>
              </a:rPr>
              <a:t>Our mission is to be a facilitator for Internet technology and services collaboration among companies, non-governmental organizations, and alerting authorities to promote standards-based, all-hazards, all-media, authoritative alerting to individuals in societies worldwide.</a:t>
            </a:r>
            <a:endParaRPr lang="en-US" spc="600" dirty="0">
              <a:solidFill>
                <a:schemeClr val="bg1"/>
              </a:solidFill>
              <a:latin typeface="Museo Sans Rounded 300" panose="02000000000000000000" pitchFamily="50" charset="0"/>
              <a:cs typeface="Museo Sans Rounded 300"/>
            </a:endParaRPr>
          </a:p>
        </p:txBody>
      </p:sp>
      <p:cxnSp>
        <p:nvCxnSpPr>
          <p:cNvPr id="10" name="Straight Connector 9"/>
          <p:cNvCxnSpPr/>
          <p:nvPr/>
        </p:nvCxnSpPr>
        <p:spPr>
          <a:xfrm>
            <a:off x="4152900" y="2697163"/>
            <a:ext cx="720725"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6" presetClass="entr" presetSubtype="37"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09" name="Picture 8" descr="FIA_Backgrounds-02.png"/>
          <p:cNvPicPr>
            <a:picLocks noChangeAspect="1"/>
          </p:cNvPicPr>
          <p:nvPr/>
        </p:nvPicPr>
        <p:blipFill>
          <a:blip r:embed="rId2"/>
          <a:srcRect/>
          <a:stretch>
            <a:fillRect/>
          </a:stretch>
        </p:blipFill>
        <p:spPr bwMode="auto">
          <a:xfrm>
            <a:off x="6350" y="-6350"/>
            <a:ext cx="9144000" cy="5143500"/>
          </a:xfrm>
          <a:prstGeom prst="rect">
            <a:avLst/>
          </a:prstGeom>
          <a:noFill/>
          <a:ln w="9525">
            <a:noFill/>
            <a:miter lim="800000"/>
            <a:headEnd/>
            <a:tailEnd/>
          </a:ln>
        </p:spPr>
      </p:pic>
      <p:sp>
        <p:nvSpPr>
          <p:cNvPr id="3" name="TextBox 2"/>
          <p:cNvSpPr txBox="1"/>
          <p:nvPr/>
        </p:nvSpPr>
        <p:spPr>
          <a:xfrm>
            <a:off x="123825" y="777875"/>
            <a:ext cx="8747125" cy="584200"/>
          </a:xfrm>
          <a:prstGeom prst="rect">
            <a:avLst/>
          </a:prstGeom>
          <a:noFill/>
        </p:spPr>
        <p:txBody>
          <a:bodyPr>
            <a:spAutoFit/>
          </a:bodyPr>
          <a:lstStyle/>
          <a:p>
            <a:pPr algn="ctr" fontAlgn="auto">
              <a:spcBef>
                <a:spcPts val="0"/>
              </a:spcBef>
              <a:spcAft>
                <a:spcPts val="0"/>
              </a:spcAft>
              <a:defRPr/>
            </a:pPr>
            <a:r>
              <a:rPr lang="en-US" sz="3200" spc="600" dirty="0">
                <a:solidFill>
                  <a:schemeClr val="bg1"/>
                </a:solidFill>
                <a:latin typeface="Museo Sans Rounded 300"/>
                <a:cs typeface="Museo Sans Rounded 300"/>
              </a:rPr>
              <a:t>A MISSION TO SAVE LIVES</a:t>
            </a:r>
          </a:p>
        </p:txBody>
      </p:sp>
      <p:sp>
        <p:nvSpPr>
          <p:cNvPr id="7" name="TextBox 6"/>
          <p:cNvSpPr txBox="1"/>
          <p:nvPr/>
        </p:nvSpPr>
        <p:spPr>
          <a:xfrm>
            <a:off x="4845050" y="2405063"/>
            <a:ext cx="4148138" cy="2032000"/>
          </a:xfrm>
          <a:prstGeom prst="rect">
            <a:avLst/>
          </a:prstGeom>
          <a:noFill/>
        </p:spPr>
        <p:txBody>
          <a:bodyPr>
            <a:spAutoFit/>
          </a:bodyPr>
          <a:lstStyle/>
          <a:p>
            <a:pPr algn="ctr" fontAlgn="auto">
              <a:spcBef>
                <a:spcPts val="0"/>
              </a:spcBef>
              <a:spcAft>
                <a:spcPts val="0"/>
              </a:spcAft>
              <a:defRPr/>
            </a:pPr>
            <a:r>
              <a:rPr lang="en-US" dirty="0">
                <a:solidFill>
                  <a:schemeClr val="bg1"/>
                </a:solidFill>
                <a:latin typeface="Museo Sans Rounded 300" panose="02000000000000000000" pitchFamily="50" charset="0"/>
                <a:cs typeface="+mn-cs"/>
              </a:rPr>
              <a:t>On April 7</a:t>
            </a:r>
            <a:r>
              <a:rPr lang="en-US" baseline="30000" dirty="0">
                <a:solidFill>
                  <a:schemeClr val="bg1"/>
                </a:solidFill>
                <a:latin typeface="Museo Sans Rounded 300" panose="02000000000000000000" pitchFamily="50" charset="0"/>
                <a:cs typeface="+mn-cs"/>
              </a:rPr>
              <a:t>th</a:t>
            </a:r>
            <a:r>
              <a:rPr lang="en-US" dirty="0">
                <a:solidFill>
                  <a:schemeClr val="bg1"/>
                </a:solidFill>
                <a:latin typeface="Museo Sans Rounded 300" panose="02000000000000000000" pitchFamily="50" charset="0"/>
                <a:cs typeface="+mn-cs"/>
              </a:rPr>
              <a:t>, 2014, John Ryan, President and CEO of the National Center for Missing and Exploited Children, hosted the first FIA Forum.  The event was attended by leading internet technology companies and alerting authorities.</a:t>
            </a:r>
            <a:endParaRPr lang="en-US" spc="600" dirty="0">
              <a:solidFill>
                <a:schemeClr val="bg1"/>
              </a:solidFill>
              <a:latin typeface="Museo Sans Rounded 300" panose="02000000000000000000" pitchFamily="50" charset="0"/>
              <a:cs typeface="Museo Sans Rounded 300"/>
            </a:endParaRPr>
          </a:p>
        </p:txBody>
      </p:sp>
      <p:cxnSp>
        <p:nvCxnSpPr>
          <p:cNvPr id="10" name="Straight Connector 9"/>
          <p:cNvCxnSpPr/>
          <p:nvPr/>
        </p:nvCxnSpPr>
        <p:spPr>
          <a:xfrm>
            <a:off x="4078288" y="2074863"/>
            <a:ext cx="720725" cy="0"/>
          </a:xfrm>
          <a:prstGeom prst="line">
            <a:avLst/>
          </a:prstGeom>
          <a:ln w="63500">
            <a:solidFill>
              <a:srgbClr val="FF3300"/>
            </a:solidFill>
          </a:ln>
          <a:effectLst/>
        </p:spPr>
        <p:style>
          <a:lnRef idx="2">
            <a:schemeClr val="accent1"/>
          </a:lnRef>
          <a:fillRef idx="0">
            <a:schemeClr val="accent1"/>
          </a:fillRef>
          <a:effectRef idx="1">
            <a:schemeClr val="accent1"/>
          </a:effectRef>
          <a:fontRef idx="minor">
            <a:schemeClr val="tx1"/>
          </a:fontRef>
        </p:style>
      </p:cxnSp>
      <p:pic>
        <p:nvPicPr>
          <p:cNvPr id="17413" name="Picture 1"/>
          <p:cNvPicPr>
            <a:picLocks noChangeAspect="1"/>
          </p:cNvPicPr>
          <p:nvPr/>
        </p:nvPicPr>
        <p:blipFill>
          <a:blip r:embed="rId3"/>
          <a:srcRect/>
          <a:stretch>
            <a:fillRect/>
          </a:stretch>
        </p:blipFill>
        <p:spPr bwMode="auto">
          <a:xfrm>
            <a:off x="692150" y="2295525"/>
            <a:ext cx="3995738" cy="2667000"/>
          </a:xfrm>
          <a:prstGeom prst="rect">
            <a:avLst/>
          </a:prstGeom>
          <a:noFill/>
          <a:ln w="9525">
            <a:noFill/>
            <a:miter lim="800000"/>
            <a:headEnd/>
            <a:tailEnd/>
          </a:ln>
        </p:spPr>
      </p:pic>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3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3000"/>
                                        <p:tgtEl>
                                          <p:spTgt spid="7"/>
                                        </p:tgtEl>
                                      </p:cBhvr>
                                    </p:animEffect>
                                  </p:childTnLst>
                                </p:cTn>
                              </p:par>
                              <p:par>
                                <p:cTn id="11" presetID="16" presetClass="entr" presetSubtype="37" fill="hold" nodeType="withEffect">
                                  <p:stCondLst>
                                    <p:cond delay="1000"/>
                                  </p:stCondLst>
                                  <p:childTnLst>
                                    <p:set>
                                      <p:cBhvr>
                                        <p:cTn id="12" dur="1" fill="hold">
                                          <p:stCondLst>
                                            <p:cond delay="0"/>
                                          </p:stCondLst>
                                        </p:cTn>
                                        <p:tgtEl>
                                          <p:spTgt spid="10"/>
                                        </p:tgtEl>
                                        <p:attrNameLst>
                                          <p:attrName>style.visibility</p:attrName>
                                        </p:attrNameLst>
                                      </p:cBhvr>
                                      <p:to>
                                        <p:strVal val="visible"/>
                                      </p:to>
                                    </p:set>
                                    <p:animEffect transition="in" filter="barn(outVertical)">
                                      <p:cBhvr>
                                        <p:cTn id="1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1" descr="iStock_000020592445XXLarge.psd"/>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pic>
        <p:nvPicPr>
          <p:cNvPr id="3" name="Picture 2" descr="AmberAlert-01.eps"/>
          <p:cNvPicPr>
            <a:picLocks noChangeAspect="1"/>
          </p:cNvPicPr>
          <p:nvPr/>
        </p:nvPicPr>
        <p:blipFill>
          <a:blip r:embed="rId3"/>
          <a:srcRect/>
          <a:stretch>
            <a:fillRect/>
          </a:stretch>
        </p:blipFill>
        <p:spPr bwMode="auto">
          <a:xfrm>
            <a:off x="1620838" y="2032000"/>
            <a:ext cx="1400175" cy="1108075"/>
          </a:xfrm>
          <a:prstGeom prst="rect">
            <a:avLst/>
          </a:prstGeom>
          <a:noFill/>
          <a:ln w="9525">
            <a:noFill/>
            <a:miter lim="800000"/>
            <a:headEnd/>
            <a:tailEnd/>
          </a:ln>
        </p:spPr>
      </p:pic>
      <p:sp>
        <p:nvSpPr>
          <p:cNvPr id="4" name="TextBox 3"/>
          <p:cNvSpPr txBox="1"/>
          <p:nvPr/>
        </p:nvSpPr>
        <p:spPr>
          <a:xfrm>
            <a:off x="3021013" y="2239963"/>
            <a:ext cx="4506912" cy="646112"/>
          </a:xfrm>
          <a:prstGeom prst="rect">
            <a:avLst/>
          </a:prstGeom>
          <a:noFill/>
        </p:spPr>
        <p:txBody>
          <a:bodyPr>
            <a:spAutoFit/>
          </a:bodyPr>
          <a:lstStyle/>
          <a:p>
            <a:pPr algn="ctr" fontAlgn="auto">
              <a:spcBef>
                <a:spcPts val="0"/>
              </a:spcBef>
              <a:spcAft>
                <a:spcPts val="0"/>
              </a:spcAft>
              <a:defRPr/>
            </a:pPr>
            <a:r>
              <a:rPr lang="en-US" sz="3600" spc="600" dirty="0">
                <a:solidFill>
                  <a:srgbClr val="00CCCC"/>
                </a:solidFill>
                <a:latin typeface="Museo Sans Rounded 300"/>
                <a:cs typeface="Museo Sans Rounded 300"/>
              </a:rPr>
              <a:t>AMBER ALERTS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anim calcmode="lin" valueType="num">
                                      <p:cBhvr>
                                        <p:cTn id="8" dur="500" fill="hold"/>
                                        <p:tgtEl>
                                          <p:spTgt spid="3"/>
                                        </p:tgtEl>
                                        <p:attrNameLst>
                                          <p:attrName>ppt_x</p:attrName>
                                        </p:attrNameLst>
                                      </p:cBhvr>
                                      <p:tavLst>
                                        <p:tav tm="0">
                                          <p:val>
                                            <p:strVal val="#ppt_x"/>
                                          </p:val>
                                        </p:tav>
                                        <p:tav tm="100000">
                                          <p:val>
                                            <p:strVal val="#ppt_x"/>
                                          </p:val>
                                        </p:tav>
                                      </p:tavLst>
                                    </p:anim>
                                    <p:anim calcmode="lin" valueType="num">
                                      <p:cBhvr>
                                        <p:cTn id="9" dur="500" fill="hold"/>
                                        <p:tgtEl>
                                          <p:spTgt spid="3"/>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1000"/>
                                        <p:tgtEl>
                                          <p:spTgt spid="4"/>
                                        </p:tgtEl>
                                        <p:attrNameLst>
                                          <p:attrName>ppt_x</p:attrName>
                                        </p:attrNameLst>
                                      </p:cBhvr>
                                      <p:tavLst>
                                        <p:tav tm="0">
                                          <p:val>
                                            <p:strVal val="#ppt_x-#ppt_w*1.125000"/>
                                          </p:val>
                                        </p:tav>
                                        <p:tav tm="100000">
                                          <p:val>
                                            <p:strVal val="#ppt_x"/>
                                          </p:val>
                                        </p:tav>
                                      </p:tavLst>
                                    </p:anim>
                                    <p:animEffect transition="in" filter="wipe(right)">
                                      <p:cBhvr>
                                        <p:cTn id="14"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7" name="Picture 5"/>
          <p:cNvPicPr>
            <a:picLocks noChangeAspect="1"/>
          </p:cNvPicPr>
          <p:nvPr/>
        </p:nvPicPr>
        <p:blipFill>
          <a:blip r:embed="rId2"/>
          <a:srcRect/>
          <a:stretch>
            <a:fillRect/>
          </a:stretch>
        </p:blipFill>
        <p:spPr bwMode="auto">
          <a:xfrm>
            <a:off x="1262063" y="2032000"/>
            <a:ext cx="1401762" cy="1108075"/>
          </a:xfrm>
          <a:prstGeom prst="rect">
            <a:avLst/>
          </a:prstGeom>
          <a:noFill/>
          <a:ln w="9525">
            <a:noFill/>
            <a:miter lim="800000"/>
            <a:headEnd/>
            <a:tailEnd/>
          </a:ln>
        </p:spPr>
      </p:pic>
      <p:sp>
        <p:nvSpPr>
          <p:cNvPr id="8" name="TextBox 7"/>
          <p:cNvSpPr txBox="1"/>
          <p:nvPr/>
        </p:nvSpPr>
        <p:spPr>
          <a:xfrm>
            <a:off x="2663825" y="2239963"/>
            <a:ext cx="5118100" cy="646112"/>
          </a:xfrm>
          <a:prstGeom prst="rect">
            <a:avLst/>
          </a:prstGeom>
          <a:noFill/>
        </p:spPr>
        <p:txBody>
          <a:bodyPr>
            <a:spAutoFit/>
          </a:bodyPr>
          <a:lstStyle/>
          <a:p>
            <a:pPr algn="ctr" fontAlgn="auto">
              <a:spcBef>
                <a:spcPts val="0"/>
              </a:spcBef>
              <a:spcAft>
                <a:spcPts val="0"/>
              </a:spcAft>
              <a:defRPr/>
            </a:pPr>
            <a:r>
              <a:rPr lang="en-US" sz="3600" spc="600" dirty="0">
                <a:solidFill>
                  <a:srgbClr val="00CCCC"/>
                </a:solidFill>
                <a:latin typeface="Museo Sans Rounded 300"/>
                <a:cs typeface="Museo Sans Rounded 300"/>
              </a:rPr>
              <a:t>WEATHER ALERTS</a:t>
            </a:r>
          </a:p>
        </p:txBody>
      </p:sp>
      <p:pic>
        <p:nvPicPr>
          <p:cNvPr id="19459" name="Picture 8"/>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sp>
        <p:nvSpPr>
          <p:cNvPr id="15" name="TextBox 14"/>
          <p:cNvSpPr txBox="1"/>
          <p:nvPr/>
        </p:nvSpPr>
        <p:spPr>
          <a:xfrm>
            <a:off x="6838950" y="4641850"/>
            <a:ext cx="2387600" cy="276225"/>
          </a:xfrm>
          <a:prstGeom prst="rect">
            <a:avLst/>
          </a:prstGeom>
          <a:noFill/>
        </p:spPr>
        <p:txBody>
          <a:bodyPr>
            <a:spAutoFit/>
          </a:bodyPr>
          <a:lstStyle/>
          <a:p>
            <a:pPr fontAlgn="auto">
              <a:spcBef>
                <a:spcPts val="0"/>
              </a:spcBef>
              <a:spcAft>
                <a:spcPts val="0"/>
              </a:spcAft>
              <a:defRPr/>
            </a:pPr>
            <a:r>
              <a:rPr lang="en-US" sz="1200" spc="600" dirty="0">
                <a:solidFill>
                  <a:srgbClr val="00CCCC"/>
                </a:solidFill>
                <a:latin typeface="Museo Sans Rounded 300"/>
                <a:cs typeface="Museo Sans Rounded 300"/>
              </a:rPr>
              <a:t>AMBER ALERTS</a:t>
            </a:r>
          </a:p>
        </p:txBody>
      </p:sp>
      <p:grpSp>
        <p:nvGrpSpPr>
          <p:cNvPr id="17" name="Group 16"/>
          <p:cNvGrpSpPr>
            <a:grpSpLocks/>
          </p:cNvGrpSpPr>
          <p:nvPr/>
        </p:nvGrpSpPr>
        <p:grpSpPr bwMode="auto">
          <a:xfrm>
            <a:off x="2528888" y="1125538"/>
            <a:ext cx="4310062" cy="2425700"/>
            <a:chOff x="2467666" y="1313166"/>
            <a:chExt cx="4310389" cy="2424594"/>
          </a:xfrm>
        </p:grpSpPr>
        <p:pic>
          <p:nvPicPr>
            <p:cNvPr id="13" name="Picture 12"/>
            <p:cNvPicPr>
              <a:picLocks noChangeAspect="1"/>
            </p:cNvPicPr>
            <p:nvPr/>
          </p:nvPicPr>
          <p:blipFill>
            <a:blip r:embed="rId4" cstate="print">
              <a:extLst/>
            </a:blip>
            <a:stretch>
              <a:fillRect/>
            </a:stretch>
          </p:blipFill>
          <p:spPr>
            <a:xfrm>
              <a:off x="2467666" y="1313166"/>
              <a:ext cx="4310389" cy="2424594"/>
            </a:xfrm>
            <a:prstGeom prst="roundRect">
              <a:avLst>
                <a:gd name="adj" fmla="val 2125"/>
              </a:avLst>
            </a:prstGeom>
          </p:spPr>
        </p:pic>
        <p:sp>
          <p:nvSpPr>
            <p:cNvPr id="16" name="Rounded Rectangle 15"/>
            <p:cNvSpPr/>
            <p:nvPr/>
          </p:nvSpPr>
          <p:spPr>
            <a:xfrm>
              <a:off x="2467666" y="1313166"/>
              <a:ext cx="4310389" cy="2424594"/>
            </a:xfrm>
            <a:prstGeom prst="roundRect">
              <a:avLst>
                <a:gd name="adj" fmla="val 1570"/>
              </a:avLst>
            </a:prstGeom>
            <a:noFill/>
            <a:ln w="6350" cmpd="sng">
              <a:solidFill>
                <a:schemeClr val="bg1"/>
              </a:solidFill>
            </a:ln>
            <a:effectLst/>
          </p:spPr>
          <p:style>
            <a:lnRef idx="2">
              <a:schemeClr val="dk1"/>
            </a:lnRef>
            <a:fillRef idx="1">
              <a:schemeClr val="lt1"/>
            </a:fillRef>
            <a:effectRef idx="0">
              <a:schemeClr val="dk1"/>
            </a:effectRef>
            <a:fontRef idx="minor">
              <a:schemeClr val="dk1"/>
            </a:fontRef>
          </p:style>
          <p:txBody>
            <a:bodyPr anchor="ctr"/>
            <a:lstStyle/>
            <a:p>
              <a:pPr algn="ctr" fontAlgn="auto">
                <a:spcBef>
                  <a:spcPts val="0"/>
                </a:spcBef>
                <a:spcAft>
                  <a:spcPts val="0"/>
                </a:spcAft>
                <a:defRPr/>
              </a:pPr>
              <a:endParaRPr lang="en-US"/>
            </a:p>
          </p:txBody>
        </p:sp>
      </p:grpSp>
      <p:sp>
        <p:nvSpPr>
          <p:cNvPr id="23" name="TextBox 22"/>
          <p:cNvSpPr txBox="1"/>
          <p:nvPr/>
        </p:nvSpPr>
        <p:spPr>
          <a:xfrm>
            <a:off x="2365375" y="3776663"/>
            <a:ext cx="3373438" cy="200025"/>
          </a:xfrm>
          <a:prstGeom prst="rect">
            <a:avLst/>
          </a:prstGeom>
          <a:noFill/>
        </p:spPr>
        <p:txBody>
          <a:bodyPr>
            <a:spAutoFit/>
          </a:bodyPr>
          <a:lstStyle/>
          <a:p>
            <a:pPr fontAlgn="auto">
              <a:spcBef>
                <a:spcPts val="0"/>
              </a:spcBef>
              <a:spcAft>
                <a:spcPts val="0"/>
              </a:spcAft>
              <a:defRPr/>
            </a:pPr>
            <a:r>
              <a:rPr lang="en-US" sz="700" dirty="0">
                <a:solidFill>
                  <a:schemeClr val="bg1">
                    <a:lumMod val="65000"/>
                  </a:schemeClr>
                </a:solidFill>
                <a:latin typeface="Museo Sans Rounded 300"/>
                <a:cs typeface="Museo Sans Rounded 300"/>
              </a:rPr>
              <a:t>NOT A REAL AMBER ALERT- PHOTOS ARE DEMO ONLY</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500"/>
                                        <p:tgtEl>
                                          <p:spTgt spid="1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3"/>
                                        </p:tgtEl>
                                        <p:attrNameLst>
                                          <p:attrName>style.visibility</p:attrName>
                                        </p:attrNameLst>
                                      </p:cBhvr>
                                      <p:to>
                                        <p:strVal val="visible"/>
                                      </p:to>
                                    </p:set>
                                    <p:animEffect transition="in" filter="fade">
                                      <p:cBhvr>
                                        <p:cTn id="14"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P spid="2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1" name="Picture 8"/>
          <p:cNvPicPr>
            <a:picLocks noChangeAspect="1"/>
          </p:cNvPicPr>
          <p:nvPr/>
        </p:nvPicPr>
        <p:blipFill>
          <a:blip r:embed="rId2"/>
          <a:srcRect/>
          <a:stretch>
            <a:fillRect/>
          </a:stretch>
        </p:blipFill>
        <p:spPr bwMode="auto">
          <a:xfrm>
            <a:off x="0" y="0"/>
            <a:ext cx="9144000" cy="5143500"/>
          </a:xfrm>
          <a:prstGeom prst="rect">
            <a:avLst/>
          </a:prstGeom>
          <a:noFill/>
          <a:ln w="9525">
            <a:noFill/>
            <a:miter lim="800000"/>
            <a:headEnd/>
            <a:tailEnd/>
          </a:ln>
        </p:spPr>
      </p:pic>
      <p:sp>
        <p:nvSpPr>
          <p:cNvPr id="15" name="TextBox 14"/>
          <p:cNvSpPr txBox="1"/>
          <p:nvPr/>
        </p:nvSpPr>
        <p:spPr>
          <a:xfrm>
            <a:off x="6838950" y="4641850"/>
            <a:ext cx="2517775" cy="276225"/>
          </a:xfrm>
          <a:prstGeom prst="rect">
            <a:avLst/>
          </a:prstGeom>
          <a:noFill/>
        </p:spPr>
        <p:txBody>
          <a:bodyPr>
            <a:spAutoFit/>
          </a:bodyPr>
          <a:lstStyle/>
          <a:p>
            <a:pPr fontAlgn="auto">
              <a:spcBef>
                <a:spcPts val="0"/>
              </a:spcBef>
              <a:spcAft>
                <a:spcPts val="0"/>
              </a:spcAft>
              <a:defRPr/>
            </a:pPr>
            <a:r>
              <a:rPr lang="en-US" sz="1200" spc="600" dirty="0">
                <a:solidFill>
                  <a:srgbClr val="00CCCC"/>
                </a:solidFill>
                <a:latin typeface="Museo Sans Rounded 300"/>
                <a:cs typeface="Museo Sans Rounded 300"/>
              </a:rPr>
              <a:t>AMBER ALERTS</a:t>
            </a:r>
          </a:p>
        </p:txBody>
      </p:sp>
      <p:grpSp>
        <p:nvGrpSpPr>
          <p:cNvPr id="17" name="Group 16"/>
          <p:cNvGrpSpPr>
            <a:grpSpLocks/>
          </p:cNvGrpSpPr>
          <p:nvPr/>
        </p:nvGrpSpPr>
        <p:grpSpPr bwMode="auto">
          <a:xfrm>
            <a:off x="725488" y="738188"/>
            <a:ext cx="2371725" cy="3513137"/>
            <a:chOff x="1369868" y="809661"/>
            <a:chExt cx="2371031" cy="3513079"/>
          </a:xfrm>
        </p:grpSpPr>
        <p:sp>
          <p:nvSpPr>
            <p:cNvPr id="16" name="Rectangle 15"/>
            <p:cNvSpPr/>
            <p:nvPr/>
          </p:nvSpPr>
          <p:spPr>
            <a:xfrm>
              <a:off x="1396847" y="1176367"/>
              <a:ext cx="2312311" cy="1323953"/>
            </a:xfrm>
            <a:prstGeom prst="rect">
              <a:avLst/>
            </a:prstGeom>
            <a:solidFill>
              <a:schemeClr val="tx1">
                <a:lumMod val="95000"/>
                <a:lumOff val="5000"/>
                <a:alpha val="3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90" name="Picture 4"/>
            <p:cNvPicPr>
              <a:picLocks noChangeAspect="1"/>
            </p:cNvPicPr>
            <p:nvPr/>
          </p:nvPicPr>
          <p:blipFill>
            <a:blip r:embed="rId3"/>
            <a:srcRect/>
            <a:stretch>
              <a:fillRect/>
            </a:stretch>
          </p:blipFill>
          <p:spPr bwMode="auto">
            <a:xfrm>
              <a:off x="1369868" y="809661"/>
              <a:ext cx="2371031" cy="3513079"/>
            </a:xfrm>
            <a:prstGeom prst="rect">
              <a:avLst/>
            </a:prstGeom>
            <a:noFill/>
            <a:ln w="9525">
              <a:noFill/>
              <a:miter lim="800000"/>
              <a:headEnd/>
              <a:tailEnd/>
            </a:ln>
          </p:spPr>
        </p:pic>
      </p:grpSp>
      <p:sp>
        <p:nvSpPr>
          <p:cNvPr id="20484" name="TextBox 17"/>
          <p:cNvSpPr txBox="1">
            <a:spLocks noChangeArrowheads="1"/>
          </p:cNvSpPr>
          <p:nvPr/>
        </p:nvSpPr>
        <p:spPr bwMode="auto">
          <a:xfrm>
            <a:off x="9356725" y="32051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grpSp>
        <p:nvGrpSpPr>
          <p:cNvPr id="19" name="Group 18"/>
          <p:cNvGrpSpPr>
            <a:grpSpLocks/>
          </p:cNvGrpSpPr>
          <p:nvPr/>
        </p:nvGrpSpPr>
        <p:grpSpPr bwMode="auto">
          <a:xfrm>
            <a:off x="5940425" y="738188"/>
            <a:ext cx="2370138" cy="3513137"/>
            <a:chOff x="1369868" y="809662"/>
            <a:chExt cx="2371031" cy="3513077"/>
          </a:xfrm>
        </p:grpSpPr>
        <p:sp>
          <p:nvSpPr>
            <p:cNvPr id="20" name="Rectangle 19"/>
            <p:cNvSpPr/>
            <p:nvPr/>
          </p:nvSpPr>
          <p:spPr>
            <a:xfrm>
              <a:off x="1396866" y="1176368"/>
              <a:ext cx="2312271" cy="1323952"/>
            </a:xfrm>
            <a:prstGeom prst="rect">
              <a:avLst/>
            </a:prstGeom>
            <a:solidFill>
              <a:schemeClr val="tx1">
                <a:lumMod val="95000"/>
                <a:lumOff val="5000"/>
                <a:alpha val="33000"/>
              </a:schemeClr>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pic>
          <p:nvPicPr>
            <p:cNvPr id="20488" name="Picture 20"/>
            <p:cNvPicPr>
              <a:picLocks noChangeAspect="1"/>
            </p:cNvPicPr>
            <p:nvPr/>
          </p:nvPicPr>
          <p:blipFill>
            <a:blip r:embed="rId4"/>
            <a:srcRect/>
            <a:stretch>
              <a:fillRect/>
            </a:stretch>
          </p:blipFill>
          <p:spPr bwMode="auto">
            <a:xfrm>
              <a:off x="1369868" y="809662"/>
              <a:ext cx="2371031" cy="3513077"/>
            </a:xfrm>
            <a:prstGeom prst="rect">
              <a:avLst/>
            </a:prstGeom>
            <a:noFill/>
            <a:ln w="9525">
              <a:noFill/>
              <a:miter lim="800000"/>
              <a:headEnd/>
              <a:tailEnd/>
            </a:ln>
          </p:spPr>
        </p:pic>
      </p:grpSp>
      <p:pic>
        <p:nvPicPr>
          <p:cNvPr id="24" name="Picture 23"/>
          <p:cNvPicPr>
            <a:picLocks noChangeAspect="1"/>
          </p:cNvPicPr>
          <p:nvPr/>
        </p:nvPicPr>
        <p:blipFill>
          <a:blip r:embed="rId5"/>
          <a:srcRect/>
          <a:stretch>
            <a:fillRect/>
          </a:stretch>
        </p:blipFill>
        <p:spPr bwMode="auto">
          <a:xfrm>
            <a:off x="3322638" y="738188"/>
            <a:ext cx="2370137" cy="3513137"/>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childTnLst>
                                </p:cTn>
                              </p:par>
                            </p:childTnLst>
                          </p:cTn>
                        </p:par>
                        <p:par>
                          <p:cTn id="8" fill="hold">
                            <p:stCondLst>
                              <p:cond delay="1000"/>
                            </p:stCondLst>
                            <p:childTnLst>
                              <p:par>
                                <p:cTn id="9" presetID="10" presetClass="entr" presetSubtype="0"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childTnLst>
                                </p:cTn>
                              </p:par>
                            </p:childTnLst>
                          </p:cTn>
                        </p:par>
                        <p:par>
                          <p:cTn id="12" fill="hold">
                            <p:stCondLst>
                              <p:cond delay="2000"/>
                            </p:stCondLst>
                            <p:childTnLst>
                              <p:par>
                                <p:cTn id="13" presetID="10" presetClass="entr" presetSubtype="0" fill="hold" nodeType="afterEffect">
                                  <p:stCondLst>
                                    <p:cond delay="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8"/>
          <p:cNvPicPr>
            <a:picLocks noChangeAspect="1"/>
          </p:cNvPicPr>
          <p:nvPr/>
        </p:nvPicPr>
        <p:blipFill>
          <a:blip r:embed="rId3"/>
          <a:srcRect/>
          <a:stretch>
            <a:fillRect/>
          </a:stretch>
        </p:blipFill>
        <p:spPr bwMode="auto">
          <a:xfrm>
            <a:off x="0" y="0"/>
            <a:ext cx="9144000" cy="5143500"/>
          </a:xfrm>
          <a:prstGeom prst="rect">
            <a:avLst/>
          </a:prstGeom>
          <a:noFill/>
          <a:ln w="9525">
            <a:noFill/>
            <a:miter lim="800000"/>
            <a:headEnd/>
            <a:tailEnd/>
          </a:ln>
        </p:spPr>
      </p:pic>
      <p:grpSp>
        <p:nvGrpSpPr>
          <p:cNvPr id="34" name="Group 33"/>
          <p:cNvGrpSpPr>
            <a:grpSpLocks/>
          </p:cNvGrpSpPr>
          <p:nvPr/>
        </p:nvGrpSpPr>
        <p:grpSpPr bwMode="auto">
          <a:xfrm>
            <a:off x="0" y="0"/>
            <a:ext cx="9144000" cy="5143500"/>
            <a:chOff x="-1" y="0"/>
            <a:chExt cx="9144001" cy="5143500"/>
          </a:xfrm>
        </p:grpSpPr>
        <p:sp>
          <p:nvSpPr>
            <p:cNvPr id="8" name="Rectangle 7"/>
            <p:cNvSpPr/>
            <p:nvPr/>
          </p:nvSpPr>
          <p:spPr>
            <a:xfrm>
              <a:off x="-1" y="0"/>
              <a:ext cx="4556125" cy="2497138"/>
            </a:xfrm>
            <a:prstGeom prst="rect">
              <a:avLst/>
            </a:prstGeom>
            <a:gradFill flip="none" rotWithShape="1">
              <a:gsLst>
                <a:gs pos="0">
                  <a:schemeClr val="tx1">
                    <a:lumMod val="95000"/>
                    <a:lumOff val="5000"/>
                    <a:alpha val="45000"/>
                  </a:schemeClr>
                </a:gs>
                <a:gs pos="100000">
                  <a:srgbClr val="FFFFFF">
                    <a:alpha val="0"/>
                  </a:srgbClr>
                </a:gs>
              </a:gsLst>
              <a:lin ang="130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6" name="Rectangle 25"/>
            <p:cNvSpPr/>
            <p:nvPr/>
          </p:nvSpPr>
          <p:spPr>
            <a:xfrm>
              <a:off x="4638675" y="0"/>
              <a:ext cx="4505325" cy="2497138"/>
            </a:xfrm>
            <a:prstGeom prst="rect">
              <a:avLst/>
            </a:prstGeom>
            <a:gradFill flip="none" rotWithShape="1">
              <a:gsLst>
                <a:gs pos="0">
                  <a:schemeClr val="tx1">
                    <a:lumMod val="95000"/>
                    <a:lumOff val="5000"/>
                    <a:alpha val="45000"/>
                  </a:schemeClr>
                </a:gs>
                <a:gs pos="100000">
                  <a:srgbClr val="FFFFFF">
                    <a:alpha val="0"/>
                  </a:srgbClr>
                </a:gs>
              </a:gsLst>
              <a:lin ang="1926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8" name="Rectangle 27"/>
            <p:cNvSpPr/>
            <p:nvPr/>
          </p:nvSpPr>
          <p:spPr>
            <a:xfrm>
              <a:off x="4638675" y="2587625"/>
              <a:ext cx="4505325" cy="2555875"/>
            </a:xfrm>
            <a:prstGeom prst="rect">
              <a:avLst/>
            </a:prstGeom>
            <a:gradFill flip="none" rotWithShape="1">
              <a:gsLst>
                <a:gs pos="0">
                  <a:schemeClr val="tx1">
                    <a:lumMod val="95000"/>
                    <a:lumOff val="5000"/>
                    <a:alpha val="45000"/>
                  </a:schemeClr>
                </a:gs>
                <a:gs pos="100000">
                  <a:srgbClr val="FFFFFF">
                    <a:alpha val="0"/>
                  </a:srgbClr>
                </a:gs>
              </a:gsLst>
              <a:lin ang="252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7" name="Rectangle 26"/>
            <p:cNvSpPr/>
            <p:nvPr/>
          </p:nvSpPr>
          <p:spPr>
            <a:xfrm>
              <a:off x="-1" y="2587625"/>
              <a:ext cx="4556125" cy="2555875"/>
            </a:xfrm>
            <a:prstGeom prst="rect">
              <a:avLst/>
            </a:prstGeom>
            <a:gradFill flip="none" rotWithShape="1">
              <a:gsLst>
                <a:gs pos="0">
                  <a:schemeClr val="tx1">
                    <a:lumMod val="95000"/>
                    <a:lumOff val="5000"/>
                    <a:alpha val="45000"/>
                  </a:schemeClr>
                </a:gs>
                <a:gs pos="100000">
                  <a:srgbClr val="FFFFFF">
                    <a:alpha val="0"/>
                  </a:srgbClr>
                </a:gs>
              </a:gsLst>
              <a:lin ang="13080000" scaled="0"/>
              <a:tileRect/>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507" name="TextBox 17"/>
          <p:cNvSpPr txBox="1">
            <a:spLocks noChangeArrowheads="1"/>
          </p:cNvSpPr>
          <p:nvPr/>
        </p:nvSpPr>
        <p:spPr bwMode="auto">
          <a:xfrm>
            <a:off x="9356725" y="3205163"/>
            <a:ext cx="184150" cy="369887"/>
          </a:xfrm>
          <a:prstGeom prst="rect">
            <a:avLst/>
          </a:prstGeom>
          <a:noFill/>
          <a:ln w="9525">
            <a:noFill/>
            <a:miter lim="800000"/>
            <a:headEnd/>
            <a:tailEnd/>
          </a:ln>
        </p:spPr>
        <p:txBody>
          <a:bodyPr wrap="none">
            <a:spAutoFit/>
          </a:bodyPr>
          <a:lstStyle/>
          <a:p>
            <a:endParaRPr lang="en-US">
              <a:latin typeface="Calibri" pitchFamily="34" charset="0"/>
            </a:endParaRPr>
          </a:p>
        </p:txBody>
      </p:sp>
      <p:cxnSp>
        <p:nvCxnSpPr>
          <p:cNvPr id="3" name="Straight Connector 2"/>
          <p:cNvCxnSpPr/>
          <p:nvPr/>
        </p:nvCxnSpPr>
        <p:spPr>
          <a:xfrm>
            <a:off x="-73025" y="2540000"/>
            <a:ext cx="9271000"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grpSp>
        <p:nvGrpSpPr>
          <p:cNvPr id="4" name="Group 3"/>
          <p:cNvGrpSpPr>
            <a:grpSpLocks/>
          </p:cNvGrpSpPr>
          <p:nvPr/>
        </p:nvGrpSpPr>
        <p:grpSpPr bwMode="auto">
          <a:xfrm>
            <a:off x="382588" y="544513"/>
            <a:ext cx="3851275" cy="1473200"/>
            <a:chOff x="382408" y="544158"/>
            <a:chExt cx="3850925" cy="1473202"/>
          </a:xfrm>
        </p:grpSpPr>
        <p:grpSp>
          <p:nvGrpSpPr>
            <p:cNvPr id="21523" name="Group 10"/>
            <p:cNvGrpSpPr>
              <a:grpSpLocks/>
            </p:cNvGrpSpPr>
            <p:nvPr/>
          </p:nvGrpSpPr>
          <p:grpSpPr bwMode="auto">
            <a:xfrm>
              <a:off x="382408" y="544158"/>
              <a:ext cx="1473202" cy="1473202"/>
              <a:chOff x="4975576" y="558798"/>
              <a:chExt cx="1473202" cy="1473202"/>
            </a:xfrm>
          </p:grpSpPr>
          <p:sp>
            <p:nvSpPr>
              <p:cNvPr id="22" name="Oval 21"/>
              <p:cNvSpPr/>
              <p:nvPr/>
            </p:nvSpPr>
            <p:spPr>
              <a:xfrm>
                <a:off x="4975576" y="558798"/>
                <a:ext cx="1473066" cy="147320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Oval 6"/>
              <p:cNvSpPr/>
              <p:nvPr/>
            </p:nvSpPr>
            <p:spPr>
              <a:xfrm>
                <a:off x="5080341" y="663573"/>
                <a:ext cx="1255598" cy="1255714"/>
              </a:xfrm>
              <a:prstGeom prst="ellipse">
                <a:avLst/>
              </a:prstGeom>
              <a:solidFill>
                <a:srgbClr val="00CCCC"/>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524" name="TextBox 24"/>
            <p:cNvSpPr txBox="1">
              <a:spLocks noChangeArrowheads="1"/>
            </p:cNvSpPr>
            <p:nvPr/>
          </p:nvSpPr>
          <p:spPr bwMode="auto">
            <a:xfrm>
              <a:off x="1947333" y="805215"/>
              <a:ext cx="2286000" cy="1200329"/>
            </a:xfrm>
            <a:prstGeom prst="rect">
              <a:avLst/>
            </a:prstGeom>
            <a:noFill/>
            <a:ln w="9525">
              <a:noFill/>
              <a:miter lim="800000"/>
              <a:headEnd/>
              <a:tailEnd/>
            </a:ln>
          </p:spPr>
          <p:txBody>
            <a:bodyPr>
              <a:spAutoFit/>
            </a:bodyPr>
            <a:lstStyle/>
            <a:p>
              <a:r>
                <a:rPr lang="en-US">
                  <a:solidFill>
                    <a:schemeClr val="bg1"/>
                  </a:solidFill>
                  <a:latin typeface="Museo Sans Rounded 300" pitchFamily="50" charset="0"/>
                </a:rPr>
                <a:t>MESSAGED VISITS </a:t>
              </a:r>
              <a:br>
                <a:rPr lang="en-US">
                  <a:solidFill>
                    <a:schemeClr val="bg1"/>
                  </a:solidFill>
                  <a:latin typeface="Museo Sans Rounded 300" pitchFamily="50" charset="0"/>
                </a:rPr>
              </a:br>
              <a:r>
                <a:rPr lang="en-US">
                  <a:solidFill>
                    <a:schemeClr val="bg1"/>
                  </a:solidFill>
                  <a:latin typeface="Museo Sans Rounded 300" pitchFamily="50" charset="0"/>
                </a:rPr>
                <a:t>TO AMBER ALERT’S WEBSITE DURING ABDUCTIONS.</a:t>
              </a:r>
            </a:p>
          </p:txBody>
        </p:sp>
        <p:sp>
          <p:nvSpPr>
            <p:cNvPr id="21525" name="TextBox 11"/>
            <p:cNvSpPr txBox="1">
              <a:spLocks noChangeArrowheads="1"/>
            </p:cNvSpPr>
            <p:nvPr/>
          </p:nvSpPr>
          <p:spPr bwMode="auto">
            <a:xfrm>
              <a:off x="599719" y="994309"/>
              <a:ext cx="1100667" cy="523220"/>
            </a:xfrm>
            <a:prstGeom prst="rect">
              <a:avLst/>
            </a:prstGeom>
            <a:noFill/>
            <a:ln w="9525">
              <a:noFill/>
              <a:miter lim="800000"/>
              <a:headEnd/>
              <a:tailEnd/>
            </a:ln>
          </p:spPr>
          <p:txBody>
            <a:bodyPr>
              <a:spAutoFit/>
            </a:bodyPr>
            <a:lstStyle/>
            <a:p>
              <a:r>
                <a:rPr lang="en-US" sz="2800">
                  <a:solidFill>
                    <a:schemeClr val="bg1"/>
                  </a:solidFill>
                  <a:latin typeface="Museo Sans Rounded 700" pitchFamily="50" charset="0"/>
                </a:rPr>
                <a:t>3.2 M</a:t>
              </a:r>
            </a:p>
          </p:txBody>
        </p:sp>
      </p:grpSp>
      <p:grpSp>
        <p:nvGrpSpPr>
          <p:cNvPr id="15" name="Group 14"/>
          <p:cNvGrpSpPr>
            <a:grpSpLocks/>
          </p:cNvGrpSpPr>
          <p:nvPr/>
        </p:nvGrpSpPr>
        <p:grpSpPr bwMode="auto">
          <a:xfrm>
            <a:off x="1082675" y="3022600"/>
            <a:ext cx="2882900" cy="1477963"/>
            <a:chOff x="1082785" y="3022598"/>
            <a:chExt cx="2882437" cy="1477328"/>
          </a:xfrm>
        </p:grpSpPr>
        <p:sp>
          <p:nvSpPr>
            <p:cNvPr id="21521" name="TextBox 9"/>
            <p:cNvSpPr txBox="1">
              <a:spLocks noChangeArrowheads="1"/>
            </p:cNvSpPr>
            <p:nvPr/>
          </p:nvSpPr>
          <p:spPr bwMode="auto">
            <a:xfrm>
              <a:off x="1947333" y="3022598"/>
              <a:ext cx="2017889" cy="1477328"/>
            </a:xfrm>
            <a:prstGeom prst="rect">
              <a:avLst/>
            </a:prstGeom>
            <a:noFill/>
            <a:ln w="9525">
              <a:noFill/>
              <a:miter lim="800000"/>
              <a:headEnd/>
              <a:tailEnd/>
            </a:ln>
          </p:spPr>
          <p:txBody>
            <a:bodyPr>
              <a:spAutoFit/>
            </a:bodyPr>
            <a:lstStyle/>
            <a:p>
              <a:r>
                <a:rPr lang="en-US">
                  <a:solidFill>
                    <a:schemeClr val="bg1"/>
                  </a:solidFill>
                  <a:latin typeface="Museo Sans Rounded 300" pitchFamily="50" charset="0"/>
                </a:rPr>
                <a:t>MORE THAN</a:t>
              </a:r>
            </a:p>
            <a:p>
              <a:r>
                <a:rPr lang="en-US">
                  <a:solidFill>
                    <a:schemeClr val="bg1"/>
                  </a:solidFill>
                  <a:latin typeface="Museo Sans Rounded 700" pitchFamily="50" charset="0"/>
                </a:rPr>
                <a:t>430 MILLION</a:t>
              </a:r>
            </a:p>
            <a:p>
              <a:r>
                <a:rPr lang="en-US">
                  <a:solidFill>
                    <a:schemeClr val="bg1"/>
                  </a:solidFill>
                  <a:latin typeface="Museo Sans Rounded 300" pitchFamily="50" charset="0"/>
                </a:rPr>
                <a:t>AMBER ALERTS IMPRESSIONS SERVED</a:t>
              </a:r>
            </a:p>
          </p:txBody>
        </p:sp>
        <p:pic>
          <p:nvPicPr>
            <p:cNvPr id="21522" name="Picture 12" descr="STAR-07.eps"/>
            <p:cNvPicPr>
              <a:picLocks noChangeAspect="1"/>
            </p:cNvPicPr>
            <p:nvPr/>
          </p:nvPicPr>
          <p:blipFill>
            <a:blip r:embed="rId4"/>
            <a:srcRect/>
            <a:stretch>
              <a:fillRect/>
            </a:stretch>
          </p:blipFill>
          <p:spPr bwMode="auto">
            <a:xfrm>
              <a:off x="1082785" y="3039157"/>
              <a:ext cx="864548" cy="683596"/>
            </a:xfrm>
            <a:prstGeom prst="rect">
              <a:avLst/>
            </a:prstGeom>
            <a:noFill/>
            <a:ln w="9525">
              <a:noFill/>
              <a:miter lim="800000"/>
              <a:headEnd/>
              <a:tailEnd/>
            </a:ln>
          </p:spPr>
        </p:pic>
      </p:grpSp>
      <p:grpSp>
        <p:nvGrpSpPr>
          <p:cNvPr id="5" name="Group 4"/>
          <p:cNvGrpSpPr>
            <a:grpSpLocks/>
          </p:cNvGrpSpPr>
          <p:nvPr/>
        </p:nvGrpSpPr>
        <p:grpSpPr bwMode="auto">
          <a:xfrm>
            <a:off x="5435600" y="912813"/>
            <a:ext cx="2936875" cy="884237"/>
            <a:chOff x="5473700" y="912825"/>
            <a:chExt cx="2936523" cy="883685"/>
          </a:xfrm>
        </p:grpSpPr>
        <p:sp>
          <p:nvSpPr>
            <p:cNvPr id="21519" name="TextBox 30"/>
            <p:cNvSpPr txBox="1">
              <a:spLocks noChangeArrowheads="1"/>
            </p:cNvSpPr>
            <p:nvPr/>
          </p:nvSpPr>
          <p:spPr bwMode="auto">
            <a:xfrm>
              <a:off x="6392334" y="994309"/>
              <a:ext cx="2017889" cy="646331"/>
            </a:xfrm>
            <a:prstGeom prst="rect">
              <a:avLst/>
            </a:prstGeom>
            <a:noFill/>
            <a:ln w="9525">
              <a:noFill/>
              <a:miter lim="800000"/>
              <a:headEnd/>
              <a:tailEnd/>
            </a:ln>
          </p:spPr>
          <p:txBody>
            <a:bodyPr>
              <a:spAutoFit/>
            </a:bodyPr>
            <a:lstStyle/>
            <a:p>
              <a:r>
                <a:rPr lang="en-US">
                  <a:solidFill>
                    <a:schemeClr val="bg1"/>
                  </a:solidFill>
                  <a:latin typeface="Museo Sans Rounded 300" pitchFamily="50" charset="0"/>
                </a:rPr>
                <a:t>ALL TRAFFIC IS GEO-TARGETED.</a:t>
              </a:r>
            </a:p>
          </p:txBody>
        </p:sp>
        <p:pic>
          <p:nvPicPr>
            <p:cNvPr id="21520" name="Picture 1" descr="GEO-08.eps"/>
            <p:cNvPicPr>
              <a:picLocks noChangeAspect="1"/>
            </p:cNvPicPr>
            <p:nvPr/>
          </p:nvPicPr>
          <p:blipFill>
            <a:blip r:embed="rId5"/>
            <a:srcRect/>
            <a:stretch>
              <a:fillRect/>
            </a:stretch>
          </p:blipFill>
          <p:spPr bwMode="auto">
            <a:xfrm>
              <a:off x="5473700" y="912825"/>
              <a:ext cx="1117600" cy="883685"/>
            </a:xfrm>
            <a:prstGeom prst="rect">
              <a:avLst/>
            </a:prstGeom>
            <a:noFill/>
            <a:ln w="9525">
              <a:noFill/>
              <a:miter lim="800000"/>
              <a:headEnd/>
              <a:tailEnd/>
            </a:ln>
          </p:spPr>
        </p:pic>
      </p:grpSp>
      <p:grpSp>
        <p:nvGrpSpPr>
          <p:cNvPr id="14" name="Group 13"/>
          <p:cNvGrpSpPr>
            <a:grpSpLocks/>
          </p:cNvGrpSpPr>
          <p:nvPr/>
        </p:nvGrpSpPr>
        <p:grpSpPr bwMode="auto">
          <a:xfrm>
            <a:off x="5402263" y="3044825"/>
            <a:ext cx="3565525" cy="1473200"/>
            <a:chOff x="5655733" y="3022598"/>
            <a:chExt cx="3565924" cy="1473202"/>
          </a:xfrm>
        </p:grpSpPr>
        <p:sp>
          <p:nvSpPr>
            <p:cNvPr id="21514" name="TextBox 28"/>
            <p:cNvSpPr txBox="1">
              <a:spLocks noChangeArrowheads="1"/>
            </p:cNvSpPr>
            <p:nvPr/>
          </p:nvSpPr>
          <p:spPr bwMode="auto">
            <a:xfrm>
              <a:off x="7203767" y="3440202"/>
              <a:ext cx="2017890" cy="646331"/>
            </a:xfrm>
            <a:prstGeom prst="rect">
              <a:avLst/>
            </a:prstGeom>
            <a:noFill/>
            <a:ln w="9525">
              <a:noFill/>
              <a:miter lim="800000"/>
              <a:headEnd/>
              <a:tailEnd/>
            </a:ln>
          </p:spPr>
          <p:txBody>
            <a:bodyPr>
              <a:spAutoFit/>
            </a:bodyPr>
            <a:lstStyle/>
            <a:p>
              <a:r>
                <a:rPr lang="en-US">
                  <a:solidFill>
                    <a:schemeClr val="bg1"/>
                  </a:solidFill>
                  <a:latin typeface="Museo Sans Rounded 300" pitchFamily="50" charset="0"/>
                </a:rPr>
                <a:t>MILLION UNIQUES</a:t>
              </a:r>
            </a:p>
          </p:txBody>
        </p:sp>
        <p:grpSp>
          <p:nvGrpSpPr>
            <p:cNvPr id="21515" name="Group 16"/>
            <p:cNvGrpSpPr>
              <a:grpSpLocks/>
            </p:cNvGrpSpPr>
            <p:nvPr/>
          </p:nvGrpSpPr>
          <p:grpSpPr bwMode="auto">
            <a:xfrm>
              <a:off x="5655733" y="3022598"/>
              <a:ext cx="1473202" cy="1473202"/>
              <a:chOff x="4975576" y="558798"/>
              <a:chExt cx="1473202" cy="1473202"/>
            </a:xfrm>
          </p:grpSpPr>
          <p:sp>
            <p:nvSpPr>
              <p:cNvPr id="19" name="Oval 18"/>
              <p:cNvSpPr/>
              <p:nvPr/>
            </p:nvSpPr>
            <p:spPr>
              <a:xfrm>
                <a:off x="4975576" y="558798"/>
                <a:ext cx="1473365" cy="1473202"/>
              </a:xfrm>
              <a:prstGeom prst="ellipse">
                <a:avLst/>
              </a:prstGeom>
              <a:solidFill>
                <a:schemeClr val="bg1">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20" name="Oval 19"/>
              <p:cNvSpPr/>
              <p:nvPr/>
            </p:nvSpPr>
            <p:spPr>
              <a:xfrm>
                <a:off x="5080363" y="663573"/>
                <a:ext cx="1255853" cy="1255715"/>
              </a:xfrm>
              <a:prstGeom prst="ellipse">
                <a:avLst/>
              </a:prstGeom>
              <a:solidFill>
                <a:srgbClr val="FF330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grpSp>
        <p:sp>
          <p:nvSpPr>
            <p:cNvPr id="21516" name="TextBox 20"/>
            <p:cNvSpPr txBox="1">
              <a:spLocks noChangeArrowheads="1"/>
            </p:cNvSpPr>
            <p:nvPr/>
          </p:nvSpPr>
          <p:spPr bwMode="auto">
            <a:xfrm>
              <a:off x="5873044" y="3472749"/>
              <a:ext cx="1100667" cy="523220"/>
            </a:xfrm>
            <a:prstGeom prst="rect">
              <a:avLst/>
            </a:prstGeom>
            <a:noFill/>
            <a:ln w="9525">
              <a:noFill/>
              <a:miter lim="800000"/>
              <a:headEnd/>
              <a:tailEnd/>
            </a:ln>
          </p:spPr>
          <p:txBody>
            <a:bodyPr>
              <a:spAutoFit/>
            </a:bodyPr>
            <a:lstStyle/>
            <a:p>
              <a:pPr algn="ctr"/>
              <a:r>
                <a:rPr lang="en-US" sz="2800">
                  <a:solidFill>
                    <a:schemeClr val="bg1"/>
                  </a:solidFill>
                  <a:latin typeface="Museo Sans Rounded 700" pitchFamily="50" charset="0"/>
                </a:rPr>
                <a:t>93</a:t>
              </a:r>
            </a:p>
          </p:txBody>
        </p:sp>
      </p:grpSp>
      <p:cxnSp>
        <p:nvCxnSpPr>
          <p:cNvPr id="33" name="Straight Connector 32"/>
          <p:cNvCxnSpPr/>
          <p:nvPr/>
        </p:nvCxnSpPr>
        <p:spPr>
          <a:xfrm rot="5400000">
            <a:off x="385762" y="2692400"/>
            <a:ext cx="8429626" cy="0"/>
          </a:xfrm>
          <a:prstGeom prst="line">
            <a:avLst/>
          </a:prstGeom>
          <a:ln w="6350">
            <a:solidFill>
              <a:schemeClr val="bg1">
                <a:lumMod val="50000"/>
              </a:schemeClr>
            </a:solidFill>
            <a:prstDash val="dash"/>
          </a:ln>
          <a:effectLst/>
        </p:spPr>
        <p:style>
          <a:lnRef idx="2">
            <a:schemeClr val="accent1"/>
          </a:lnRef>
          <a:fillRef idx="0">
            <a:schemeClr val="accent1"/>
          </a:fillRef>
          <a:effectRef idx="1">
            <a:schemeClr val="accent1"/>
          </a:effectRef>
          <a:fontRef idx="minor">
            <a:schemeClr val="tx1"/>
          </a:fontRef>
        </p:style>
      </p:cxn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200"/>
                                        <p:tgtEl>
                                          <p:spTgt spid="34"/>
                                        </p:tgtEl>
                                      </p:cBhvr>
                                    </p:animEffect>
                                  </p:childTnLst>
                                </p:cTn>
                              </p:par>
                            </p:childTnLst>
                          </p:cTn>
                        </p:par>
                        <p:par>
                          <p:cTn id="8" fill="hold">
                            <p:stCondLst>
                              <p:cond delay="2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par>
                          <p:cTn id="12" fill="hold">
                            <p:stCondLst>
                              <p:cond delay="700"/>
                            </p:stCondLst>
                            <p:childTnLst>
                              <p:par>
                                <p:cTn id="13" presetID="1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500"/>
                                        <p:tgtEl>
                                          <p:spTgt spid="5"/>
                                        </p:tgtEl>
                                      </p:cBhvr>
                                    </p:animEffect>
                                  </p:childTnLst>
                                </p:cTn>
                              </p:par>
                            </p:childTnLst>
                          </p:cTn>
                        </p:par>
                        <p:par>
                          <p:cTn id="16" fill="hold">
                            <p:stCondLst>
                              <p:cond delay="1200"/>
                            </p:stCondLst>
                            <p:childTnLst>
                              <p:par>
                                <p:cTn id="17" presetID="10" presetClass="entr" presetSubtype="0" fill="hold"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childTnLst>
                          </p:cTn>
                        </p:par>
                        <p:par>
                          <p:cTn id="20" fill="hold">
                            <p:stCondLst>
                              <p:cond delay="1700"/>
                            </p:stCondLst>
                            <p:childTnLst>
                              <p:par>
                                <p:cTn id="21" presetID="10" presetClass="entr" presetSubtype="0" fill="hold" nodeType="after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3" name="Picture 1" descr="iStock_000001948804Large.psd"/>
          <p:cNvPicPr>
            <a:picLocks noChangeAspect="1"/>
          </p:cNvPicPr>
          <p:nvPr/>
        </p:nvPicPr>
        <p:blipFill>
          <a:blip r:embed="rId2"/>
          <a:srcRect t="-22427"/>
          <a:stretch>
            <a:fillRect/>
          </a:stretch>
        </p:blipFill>
        <p:spPr bwMode="auto">
          <a:xfrm>
            <a:off x="0" y="-1154113"/>
            <a:ext cx="9144000" cy="6297613"/>
          </a:xfrm>
          <a:prstGeom prst="rect">
            <a:avLst/>
          </a:prstGeom>
          <a:noFill/>
          <a:ln w="9525">
            <a:noFill/>
            <a:miter lim="800000"/>
            <a:headEnd/>
            <a:tailEnd/>
          </a:ln>
        </p:spPr>
      </p:pic>
      <p:pic>
        <p:nvPicPr>
          <p:cNvPr id="7" name="Picture 6"/>
          <p:cNvPicPr>
            <a:picLocks noChangeAspect="1"/>
          </p:cNvPicPr>
          <p:nvPr/>
        </p:nvPicPr>
        <p:blipFill>
          <a:blip r:embed="rId3"/>
          <a:srcRect/>
          <a:stretch>
            <a:fillRect/>
          </a:stretch>
        </p:blipFill>
        <p:spPr bwMode="auto">
          <a:xfrm>
            <a:off x="1303338" y="2032000"/>
            <a:ext cx="1401762" cy="1108075"/>
          </a:xfrm>
          <a:prstGeom prst="rect">
            <a:avLst/>
          </a:prstGeom>
          <a:noFill/>
          <a:ln w="9525">
            <a:noFill/>
            <a:miter lim="800000"/>
            <a:headEnd/>
            <a:tailEnd/>
          </a:ln>
        </p:spPr>
      </p:pic>
      <p:sp>
        <p:nvSpPr>
          <p:cNvPr id="9" name="TextBox 8"/>
          <p:cNvSpPr txBox="1"/>
          <p:nvPr/>
        </p:nvSpPr>
        <p:spPr>
          <a:xfrm>
            <a:off x="2705100" y="2239963"/>
            <a:ext cx="5370513" cy="646112"/>
          </a:xfrm>
          <a:prstGeom prst="rect">
            <a:avLst/>
          </a:prstGeom>
          <a:noFill/>
        </p:spPr>
        <p:txBody>
          <a:bodyPr>
            <a:spAutoFit/>
          </a:bodyPr>
          <a:lstStyle/>
          <a:p>
            <a:pPr algn="ctr" fontAlgn="auto">
              <a:spcBef>
                <a:spcPts val="0"/>
              </a:spcBef>
              <a:spcAft>
                <a:spcPts val="0"/>
              </a:spcAft>
              <a:defRPr/>
            </a:pPr>
            <a:r>
              <a:rPr lang="en-US" sz="3600" spc="600" dirty="0">
                <a:solidFill>
                  <a:srgbClr val="00CCCC"/>
                </a:solidFill>
                <a:latin typeface="Museo Sans Rounded 300"/>
                <a:cs typeface="Museo Sans Rounded 300"/>
              </a:rPr>
              <a:t>WEATHER ALERTS</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anim calcmode="lin" valueType="num">
                                      <p:cBhvr>
                                        <p:cTn id="8" dur="500" fill="hold"/>
                                        <p:tgtEl>
                                          <p:spTgt spid="7"/>
                                        </p:tgtEl>
                                        <p:attrNameLst>
                                          <p:attrName>ppt_x</p:attrName>
                                        </p:attrNameLst>
                                      </p:cBhvr>
                                      <p:tavLst>
                                        <p:tav tm="0">
                                          <p:val>
                                            <p:strVal val="#ppt_x"/>
                                          </p:val>
                                        </p:tav>
                                        <p:tav tm="100000">
                                          <p:val>
                                            <p:strVal val="#ppt_x"/>
                                          </p:val>
                                        </p:tav>
                                      </p:tavLst>
                                    </p:anim>
                                    <p:anim calcmode="lin" valueType="num">
                                      <p:cBhvr>
                                        <p:cTn id="9" dur="500" fill="hold"/>
                                        <p:tgtEl>
                                          <p:spTgt spid="7"/>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12" presetClass="entr" presetSubtype="8" fill="hold" grpId="0" nodeType="afterEffect">
                                  <p:stCondLst>
                                    <p:cond delay="0"/>
                                  </p:stCondLst>
                                  <p:childTnLst>
                                    <p:set>
                                      <p:cBhvr>
                                        <p:cTn id="12" dur="1" fill="hold">
                                          <p:stCondLst>
                                            <p:cond delay="0"/>
                                          </p:stCondLst>
                                        </p:cTn>
                                        <p:tgtEl>
                                          <p:spTgt spid="9"/>
                                        </p:tgtEl>
                                        <p:attrNameLst>
                                          <p:attrName>style.visibility</p:attrName>
                                        </p:attrNameLst>
                                      </p:cBhvr>
                                      <p:to>
                                        <p:strVal val="visible"/>
                                      </p:to>
                                    </p:set>
                                    <p:anim calcmode="lin" valueType="num">
                                      <p:cBhvr additive="base">
                                        <p:cTn id="13" dur="1000"/>
                                        <p:tgtEl>
                                          <p:spTgt spid="9"/>
                                        </p:tgtEl>
                                        <p:attrNameLst>
                                          <p:attrName>ppt_x</p:attrName>
                                        </p:attrNameLst>
                                      </p:cBhvr>
                                      <p:tavLst>
                                        <p:tav tm="0">
                                          <p:val>
                                            <p:strVal val="#ppt_x-#ppt_w*1.125000"/>
                                          </p:val>
                                        </p:tav>
                                        <p:tav tm="100000">
                                          <p:val>
                                            <p:strVal val="#ppt_x"/>
                                          </p:val>
                                        </p:tav>
                                      </p:tavLst>
                                    </p:anim>
                                    <p:animEffect transition="in" filter="wipe(right)">
                                      <p:cBhvr>
                                        <p:cTn id="14"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3093</TotalTime>
  <Words>743</Words>
  <Application>Microsoft Office PowerPoint</Application>
  <PresentationFormat>On-screen Show (16:9)</PresentationFormat>
  <Paragraphs>96</Paragraphs>
  <Slides>20</Slides>
  <Notes>5</Notes>
  <HiddenSlides>0</HiddenSlides>
  <MMClips>5</MMClips>
  <ScaleCrop>false</ScaleCrop>
  <HeadingPairs>
    <vt:vector size="4" baseType="variant">
      <vt:variant>
        <vt:lpstr>Theme</vt:lpstr>
      </vt:variant>
      <vt:variant>
        <vt:i4>1</vt:i4>
      </vt:variant>
      <vt:variant>
        <vt:lpstr>Slide Titles</vt:lpstr>
      </vt:variant>
      <vt:variant>
        <vt:i4>20</vt:i4>
      </vt:variant>
    </vt:vector>
  </HeadingPairs>
  <TitlesOfParts>
    <vt:vector size="2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Dotomi</dc:creator>
  <cp:lastModifiedBy>MReidsema</cp:lastModifiedBy>
  <cp:revision>83</cp:revision>
  <dcterms:created xsi:type="dcterms:W3CDTF">2014-03-31T18:54:10Z</dcterms:created>
  <dcterms:modified xsi:type="dcterms:W3CDTF">2014-06-18T06:15:01Z</dcterms:modified>
</cp:coreProperties>
</file>