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67" r:id="rId5"/>
    <p:sldId id="261" r:id="rId6"/>
    <p:sldId id="268" r:id="rId7"/>
    <p:sldId id="275" r:id="rId8"/>
    <p:sldId id="262" r:id="rId9"/>
    <p:sldId id="273" r:id="rId10"/>
    <p:sldId id="269" r:id="rId11"/>
    <p:sldId id="272" r:id="rId12"/>
    <p:sldId id="263" r:id="rId13"/>
    <p:sldId id="271" r:id="rId14"/>
    <p:sldId id="264" r:id="rId15"/>
    <p:sldId id="270" r:id="rId16"/>
    <p:sldId id="265" r:id="rId17"/>
    <p:sldId id="25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F9A2-5EED-4F5E-98DB-C7C9BEA60260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0E91-480D-420A-863F-60A6A1B6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19256" cy="70609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IOT </a:t>
            </a:r>
            <a:r>
              <a:rPr lang="de-DE" dirty="0" err="1" smtClean="0"/>
              <a:t>Xth</a:t>
            </a:r>
            <a:r>
              <a:rPr lang="de-DE" dirty="0" smtClean="0"/>
              <a:t> </a:t>
            </a:r>
            <a:r>
              <a:rPr lang="de-DE" dirty="0" err="1" smtClean="0"/>
              <a:t>Anniversary</a:t>
            </a:r>
            <a:r>
              <a:rPr lang="de-DE" dirty="0" smtClean="0"/>
              <a:t> – CAP Implementation Workshop, Sri Lanka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66019"/>
            <a:ext cx="8229600" cy="456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 June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35696" y="6453336"/>
            <a:ext cx="5400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IOT Xth Anniversary – CAP Implementation Workshop, Sri Lanka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320" y="6453336"/>
            <a:ext cx="123448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6" y="5858593"/>
            <a:ext cx="2217886" cy="5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89304"/>
            <a:ext cx="2033960" cy="4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62681"/>
            <a:ext cx="1278135" cy="5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23557"/>
            <a:ext cx="544294" cy="464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AEE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en-US" sz="3600" dirty="0"/>
              <a:t> Developments in MeteoAlarm for Europe</a:t>
            </a:r>
            <a:endParaRPr lang="en-US" sz="3600" dirty="0">
              <a:solidFill>
                <a:srgbClr val="00AEE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Alexander Beck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alexander.beck@zamg.ac.at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awareness levels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216286"/>
              </p:ext>
            </p:extLst>
          </p:nvPr>
        </p:nvGraphicFramePr>
        <p:xfrm>
          <a:off x="275208" y="980728"/>
          <a:ext cx="8617272" cy="4771191"/>
        </p:xfrm>
        <a:graphic>
          <a:graphicData uri="http://schemas.openxmlformats.org/drawingml/2006/table">
            <a:tbl>
              <a:tblPr/>
              <a:tblGrid>
                <a:gridCol w="993308"/>
                <a:gridCol w="1075547"/>
                <a:gridCol w="1604451"/>
                <a:gridCol w="1454487"/>
                <a:gridCol w="1665727"/>
                <a:gridCol w="1823752"/>
              </a:tblGrid>
              <a:tr h="790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Color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word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Damage / Impact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What to do?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Used how often?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Meteo Treshholds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e.g. Rain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(area + impact related)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Green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Weather report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- - 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usual phenomena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usual phenomena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Examples</a:t>
                      </a:r>
                      <a:r>
                        <a:rPr kumimoji="0" lang="de-A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de-A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6158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yellow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aware!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exposed objects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(avoidable)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caution with exposed activities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30 per year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54 mm/24h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25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orange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prepared!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damages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(not avoidable)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keep informed in detail, follow advice of authorities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to 30 per year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70 mm/24h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82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action!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extreme damage and /or casualties 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extreme damage (mostly) on large areas, threatning life and properties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(not avoidable, even in otherwise safe places)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follow order of authorities under all circumstances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prepared for extraordinary measures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less then  1 year 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 large (5000km2) scale phenomena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100 mm/24h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&lt;severity&gt; element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94367"/>
              </p:ext>
            </p:extLst>
          </p:nvPr>
        </p:nvGraphicFramePr>
        <p:xfrm>
          <a:off x="611561" y="1056660"/>
          <a:ext cx="6048672" cy="209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954"/>
                <a:gridCol w="819650"/>
                <a:gridCol w="887954"/>
                <a:gridCol w="3453114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</a:rPr>
                        <a:t>severity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cap.     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 err="1">
                          <a:effectLst/>
                        </a:rPr>
                        <a:t>alertInfo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severity.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code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The code denoting the severity of the subject event of the alert message (REQUIRED)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(1) The &lt;urgency&gt;, &lt;severity&gt;, and &lt;certainty&gt; elements collectively distinguish less emphatic from more emphatic messages.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(2) Code Values:</a:t>
                      </a:r>
                    </a:p>
                    <a:p>
                      <a:pPr marL="914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“Extreme” - Extraordinary threat to life or property</a:t>
                      </a:r>
                    </a:p>
                    <a:p>
                      <a:pPr marL="914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“Severe” - Significant threat to life or property</a:t>
                      </a:r>
                    </a:p>
                    <a:p>
                      <a:pPr marL="914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“Moderate” - Possible threat to life or property</a:t>
                      </a:r>
                    </a:p>
                    <a:p>
                      <a:pPr marL="914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“Minor” – Minimal to no known threat to life or property</a:t>
                      </a:r>
                    </a:p>
                    <a:p>
                      <a:pPr marL="914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“Unknown” - Severity unknown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3356992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the CAP “minor” suitable for the </a:t>
            </a:r>
            <a:r>
              <a:rPr lang="en-US" dirty="0" err="1" smtClean="0"/>
              <a:t>MeteoAlarm</a:t>
            </a:r>
            <a:r>
              <a:rPr lang="en-US" dirty="0" smtClean="0"/>
              <a:t> “green” ? </a:t>
            </a:r>
            <a:endParaRPr lang="en-US" sz="1800" dirty="0"/>
          </a:p>
          <a:p>
            <a:pPr lvl="1"/>
            <a:r>
              <a:rPr lang="en-US" dirty="0" smtClean="0"/>
              <a:t>Not precisely, but we decided to go for it</a:t>
            </a:r>
          </a:p>
          <a:p>
            <a:pPr lvl="1"/>
            <a:r>
              <a:rPr lang="en-US" dirty="0" smtClean="0"/>
              <a:t>“No </a:t>
            </a:r>
            <a:r>
              <a:rPr lang="en-US" dirty="0"/>
              <a:t>particular </a:t>
            </a:r>
            <a:r>
              <a:rPr lang="en-US" dirty="0" smtClean="0"/>
              <a:t>awareness” vs.  “Minimal to no known threat”</a:t>
            </a:r>
            <a:endParaRPr lang="en-US" sz="1400" dirty="0" smtClean="0"/>
          </a:p>
          <a:p>
            <a:pPr lvl="1"/>
            <a:r>
              <a:rPr lang="en-US" dirty="0" smtClean="0"/>
              <a:t>(A code such as “nominal” would suit better)</a:t>
            </a:r>
          </a:p>
          <a:p>
            <a:pPr lvl="1"/>
            <a:endParaRPr lang="en-US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6732240" y="1052736"/>
            <a:ext cx="148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(OASIS CAP 1.2)</a:t>
            </a:r>
            <a:endParaRPr lang="de-A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&lt;info&gt; blocks for different languages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52999"/>
              </p:ext>
            </p:extLst>
          </p:nvPr>
        </p:nvGraphicFramePr>
        <p:xfrm>
          <a:off x="571599" y="1052736"/>
          <a:ext cx="6016625" cy="219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425"/>
                <a:gridCol w="1371600"/>
                <a:gridCol w="1028700"/>
                <a:gridCol w="262890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</a:rPr>
                        <a:t>info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cap. 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 err="1">
                          <a:effectLst/>
                        </a:rPr>
                        <a:t>alertInfo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info.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group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The container for all component parts of the info sub-element of the alert message (OPTIONAL)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1000"/>
                        <a:buFont typeface="+mj-lt"/>
                        <a:buAutoNum type="arabicParenBoth"/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Multiple occurrences are permitted within a single &lt;alert&gt;. If targeting of multiple &lt;info&gt; blocks in the same language overlaps, information in later blocks may expand but may not override the corresponding values in earlier ones. Each set of &lt;info&gt; blocks containing the same language identifier SHALL be treated as a separate sequence.</a:t>
                      </a:r>
                    </a:p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1000"/>
                        <a:buFont typeface="+mj-lt"/>
                        <a:buAutoNum type="arabicParenBoth"/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In addition to the specified sub-elements, MAY contain one or more &lt;resource&gt; blocks and/or one or more &lt;area&gt; blocks.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</a:tr>
            </a:tbl>
          </a:graphicData>
        </a:graphic>
      </p:graphicFrame>
      <p:sp>
        <p:nvSpPr>
          <p:cNvPr id="8" name="Inhaltsplatzhalter 2"/>
          <p:cNvSpPr txBox="1">
            <a:spLocks/>
          </p:cNvSpPr>
          <p:nvPr/>
        </p:nvSpPr>
        <p:spPr>
          <a:xfrm>
            <a:off x="457200" y="350100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Partners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encouraged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provide</a:t>
            </a:r>
            <a:r>
              <a:rPr lang="de-AT" dirty="0"/>
              <a:t> </a:t>
            </a:r>
            <a:r>
              <a:rPr lang="de-AT" dirty="0" err="1"/>
              <a:t>warning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in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smtClean="0"/>
              <a:t>native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English </a:t>
            </a:r>
            <a:r>
              <a:rPr lang="de-AT" dirty="0" err="1"/>
              <a:t>whenever</a:t>
            </a:r>
            <a:r>
              <a:rPr lang="de-AT" dirty="0"/>
              <a:t> </a:t>
            </a:r>
            <a:r>
              <a:rPr lang="de-AT" dirty="0" err="1"/>
              <a:t>possible</a:t>
            </a:r>
            <a:r>
              <a:rPr lang="de-AT" dirty="0" smtClean="0"/>
              <a:t>.</a:t>
            </a:r>
          </a:p>
          <a:p>
            <a:pPr lvl="1"/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&lt;</a:t>
            </a:r>
            <a:r>
              <a:rPr lang="de-AT" dirty="0" err="1" smtClean="0"/>
              <a:t>info</a:t>
            </a:r>
            <a:r>
              <a:rPr lang="de-AT" dirty="0" smtClean="0"/>
              <a:t>&gt; </a:t>
            </a:r>
            <a:r>
              <a:rPr lang="de-AT" dirty="0" err="1" smtClean="0"/>
              <a:t>blocks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individual </a:t>
            </a:r>
            <a:r>
              <a:rPr lang="de-AT" dirty="0" err="1" smtClean="0"/>
              <a:t>languages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588224" y="1074222"/>
            <a:ext cx="148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(OASIS CAP 1.2)</a:t>
            </a:r>
            <a:endParaRPr lang="de-A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&lt;area&gt; &amp; &lt;geocode&gt; elements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820247"/>
              </p:ext>
            </p:extLst>
          </p:nvPr>
        </p:nvGraphicFramePr>
        <p:xfrm>
          <a:off x="605151" y="1052736"/>
          <a:ext cx="5695041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648"/>
                <a:gridCol w="943969"/>
                <a:gridCol w="1008112"/>
                <a:gridCol w="2808312"/>
              </a:tblGrid>
              <a:tr h="396044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</a:rPr>
                        <a:t>geocode</a:t>
                      </a:r>
                      <a:endParaRPr lang="en-US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122" marR="69122" marT="51691" marB="51691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cap.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 err="1">
                          <a:effectLst/>
                        </a:rPr>
                        <a:t>alertInfoArea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geocode.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code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122" marR="69122" marT="51691" marB="51691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The geographic code delineating the affected area of the alert message (OPTIONAL)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122" marR="69122" marT="51691" marB="51691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(1) Any geographically-based code to describe a message target area, in the form: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&lt;geocode&gt;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  &lt;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&gt;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&lt;/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&gt;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  &lt;value&gt;value&lt;/value&gt;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&lt;/geocode&gt;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where the content of “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” is a user-assigned string designating the domain of the code, and the content of “value” is a string (which may represent a number) denoting the value itself (e.g., 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 ="SAME" and value="006113").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(2) Values of “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” that are acronyms SHOULD be represented in all capital letters without periods (e.g., SAME, FIPS, ZIP).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(3) Multiple instances MAY occur within an &lt;area&gt; block.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(4) This element is primarily for compatibility with other systems. Use of this element presumes knowledge of the coding system on the part of recipients; therefore, for interoperability, it SHOULD be used in concert with an equivalent description in the more universally understood &lt;polygon&gt; and &lt;circle&gt; forms whenever possible.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122" marR="69122" marT="51691" marB="51691"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457200" y="4005064"/>
            <a:ext cx="8229600" cy="1584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MeteoAlarm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r>
              <a:rPr lang="de-AT" dirty="0" smtClean="0"/>
              <a:t> do not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frequently</a:t>
            </a:r>
            <a:endParaRPr lang="de-AT" dirty="0" smtClean="0"/>
          </a:p>
          <a:p>
            <a:pPr lvl="1"/>
            <a:r>
              <a:rPr lang="en-US" dirty="0" smtClean="0"/>
              <a:t>Use &lt;geocode&gt; instead of &lt;polygon&gt;</a:t>
            </a:r>
            <a:endParaRPr lang="en-US" dirty="0"/>
          </a:p>
          <a:p>
            <a:pPr lvl="1"/>
            <a:r>
              <a:rPr lang="en-US" dirty="0" smtClean="0"/>
              <a:t>NUTS </a:t>
            </a:r>
            <a:r>
              <a:rPr lang="en-US" dirty="0"/>
              <a:t>(Nomenclature of Territorial Units for Statistics</a:t>
            </a:r>
            <a:r>
              <a:rPr lang="en-US" dirty="0" smtClean="0"/>
              <a:t>) codes are used wherever possible</a:t>
            </a:r>
            <a:endParaRPr lang="en-US" dirty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300192" y="1052736"/>
            <a:ext cx="148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(OASIS CAP 1.2)</a:t>
            </a:r>
            <a:endParaRPr lang="de-A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CAP aggregation &amp; export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development, could be ready in autumn 2014</a:t>
            </a:r>
          </a:p>
          <a:p>
            <a:endParaRPr lang="en-US" dirty="0"/>
          </a:p>
          <a:p>
            <a:r>
              <a:rPr lang="en-US" dirty="0" smtClean="0"/>
              <a:t>Some additional mandatory elements</a:t>
            </a:r>
          </a:p>
          <a:p>
            <a:endParaRPr lang="en-US" dirty="0" smtClean="0"/>
          </a:p>
          <a:p>
            <a:r>
              <a:rPr lang="en-US" dirty="0" smtClean="0"/>
              <a:t>Validator will be available for the CAP-MeteoAlarm profile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Only a limited number of partners will be able to provide CAPs in the beginning</a:t>
            </a:r>
          </a:p>
          <a:p>
            <a:endParaRPr lang="en-US" dirty="0"/>
          </a:p>
          <a:p>
            <a:r>
              <a:rPr lang="en-US" dirty="0" smtClean="0"/>
              <a:t> Both versions (xml and CAP) will likely exist for some time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5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&lt;parameter&gt; element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77998"/>
              </p:ext>
            </p:extLst>
          </p:nvPr>
        </p:nvGraphicFramePr>
        <p:xfrm>
          <a:off x="539552" y="1052736"/>
          <a:ext cx="6408712" cy="304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73"/>
                <a:gridCol w="1396499"/>
                <a:gridCol w="1160222"/>
                <a:gridCol w="2800218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</a:rPr>
                        <a:t>parameter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cap.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alertInfo.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parameter.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code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A system-specific additional parameter associated with the alert message (OPTIONAL)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(1) Any system-specific datum, in the form: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&lt;parameter&gt;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  &lt;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&gt;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&lt;/</a:t>
                      </a:r>
                      <a:r>
                        <a:rPr lang="en-US" sz="900" dirty="0" err="1">
                          <a:effectLst/>
                        </a:rPr>
                        <a:t>valueName</a:t>
                      </a:r>
                      <a:r>
                        <a:rPr lang="en-US" sz="900" dirty="0">
                          <a:effectLst/>
                        </a:rPr>
                        <a:t>&gt;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  &lt;value&gt;value&lt;/value&gt;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&lt;/parameter&gt;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 where the content of “</a:t>
                      </a:r>
                      <a:r>
                        <a:rPr lang="en-US" sz="1000" dirty="0" err="1">
                          <a:effectLst/>
                        </a:rPr>
                        <a:t>valueName</a:t>
                      </a:r>
                      <a:r>
                        <a:rPr lang="en-US" sz="1000" dirty="0">
                          <a:effectLst/>
                        </a:rPr>
                        <a:t>” is a user-assigned string designating the domain of the code, and the content of “value” is a string (which may represent a number) denoting the value itself (e.g., </a:t>
                      </a:r>
                      <a:r>
                        <a:rPr lang="en-US" sz="1000" dirty="0" err="1">
                          <a:effectLst/>
                        </a:rPr>
                        <a:t>valueName</a:t>
                      </a:r>
                      <a:r>
                        <a:rPr lang="en-US" sz="1000" dirty="0">
                          <a:effectLst/>
                        </a:rPr>
                        <a:t> ="</a:t>
                      </a:r>
                      <a:r>
                        <a:rPr lang="en-US" sz="900" dirty="0">
                          <a:effectLst/>
                        </a:rPr>
                        <a:t>SAME</a:t>
                      </a:r>
                      <a:r>
                        <a:rPr lang="en-US" sz="1000" dirty="0">
                          <a:effectLst/>
                        </a:rPr>
                        <a:t>" and value="</a:t>
                      </a:r>
                      <a:r>
                        <a:rPr lang="en-US" sz="900" dirty="0">
                          <a:effectLst/>
                        </a:rPr>
                        <a:t>CIV</a:t>
                      </a:r>
                      <a:r>
                        <a:rPr lang="en-US" sz="1000" dirty="0">
                          <a:effectLst/>
                        </a:rPr>
                        <a:t>").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(2) Values of “</a:t>
                      </a:r>
                      <a:r>
                        <a:rPr lang="en-US" sz="1000" dirty="0" err="1">
                          <a:effectLst/>
                        </a:rPr>
                        <a:t>valueName</a:t>
                      </a:r>
                      <a:r>
                        <a:rPr lang="en-US" sz="1000" dirty="0">
                          <a:effectLst/>
                        </a:rPr>
                        <a:t>” that are acronyms SHOULD be represented in all capital letters without periods (e.g., SAME, FIPS, ZIP).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(3) Multiple instances MAY occur within an &lt;info&gt; block.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54610" marB="54610"/>
                </a:tc>
              </a:tr>
            </a:tbl>
          </a:graphicData>
        </a:graphic>
      </p:graphicFrame>
      <p:sp>
        <p:nvSpPr>
          <p:cNvPr id="9" name="Inhaltsplatzhalter 2"/>
          <p:cNvSpPr txBox="1">
            <a:spLocks/>
          </p:cNvSpPr>
          <p:nvPr/>
        </p:nvSpPr>
        <p:spPr>
          <a:xfrm>
            <a:off x="457200" y="436510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/>
              <a:t>a smooth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CAP </a:t>
            </a:r>
            <a:r>
              <a:rPr lang="de-AT" dirty="0" err="1"/>
              <a:t>awarness</a:t>
            </a:r>
            <a:r>
              <a:rPr lang="de-AT" dirty="0"/>
              <a:t> type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shall</a:t>
            </a:r>
            <a:r>
              <a:rPr lang="de-AT" dirty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provided</a:t>
            </a:r>
            <a:r>
              <a:rPr lang="de-AT" dirty="0" smtClean="0"/>
              <a:t> </a:t>
            </a:r>
            <a:r>
              <a:rPr lang="de-AT" dirty="0" err="1"/>
              <a:t>as</a:t>
            </a:r>
            <a:r>
              <a:rPr lang="de-AT" dirty="0"/>
              <a:t> &lt;</a:t>
            </a:r>
            <a:r>
              <a:rPr lang="de-AT" dirty="0" err="1"/>
              <a:t>parameter</a:t>
            </a:r>
            <a:r>
              <a:rPr lang="de-AT" dirty="0"/>
              <a:t>&gt; </a:t>
            </a:r>
            <a:r>
              <a:rPr lang="de-AT" dirty="0" err="1"/>
              <a:t>elements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971626" y="1052736"/>
            <a:ext cx="148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(OASIS CAP 1.2)</a:t>
            </a:r>
            <a:endParaRPr lang="de-A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52528"/>
          </a:xfrm>
        </p:spPr>
        <p:txBody>
          <a:bodyPr/>
          <a:lstStyle/>
          <a:p>
            <a:r>
              <a:rPr lang="en-US" dirty="0" err="1" smtClean="0"/>
              <a:t>MeteoAlarm</a:t>
            </a:r>
            <a:r>
              <a:rPr lang="en-US" dirty="0" smtClean="0"/>
              <a:t> is a successful collaboration of 34 European public weather services</a:t>
            </a:r>
          </a:p>
          <a:p>
            <a:pPr lvl="1"/>
            <a:r>
              <a:rPr lang="en-US" dirty="0" smtClean="0"/>
              <a:t>Collaborative Decision Making together with Civil Protection agencies</a:t>
            </a:r>
          </a:p>
          <a:p>
            <a:endParaRPr lang="en-US" dirty="0"/>
          </a:p>
          <a:p>
            <a:r>
              <a:rPr lang="en-US" dirty="0" smtClean="0"/>
              <a:t>CAP-feed based on xml-files provided by partners</a:t>
            </a:r>
          </a:p>
          <a:p>
            <a:pPr lvl="1"/>
            <a:r>
              <a:rPr lang="en-US" dirty="0" smtClean="0"/>
              <a:t>Timeframe: pretty soon, summer 2014 (together with Google team)</a:t>
            </a:r>
          </a:p>
          <a:p>
            <a:pPr lvl="1"/>
            <a:endParaRPr lang="en-US" dirty="0"/>
          </a:p>
          <a:p>
            <a:r>
              <a:rPr lang="en-US" dirty="0" smtClean="0"/>
              <a:t>CAP-</a:t>
            </a:r>
            <a:r>
              <a:rPr lang="en-US" dirty="0" err="1" smtClean="0"/>
              <a:t>MeteoAlarm</a:t>
            </a:r>
            <a:r>
              <a:rPr lang="en-US" dirty="0" smtClean="0"/>
              <a:t> to follow afterwards</a:t>
            </a:r>
          </a:p>
          <a:p>
            <a:pPr lvl="1"/>
            <a:r>
              <a:rPr lang="en-US" dirty="0" smtClean="0"/>
              <a:t>Each partner is free to choose either xml or CAP upload</a:t>
            </a:r>
          </a:p>
          <a:p>
            <a:pPr lvl="1"/>
            <a:r>
              <a:rPr lang="en-US" dirty="0" err="1" smtClean="0"/>
              <a:t>MeteoAlarm</a:t>
            </a:r>
            <a:r>
              <a:rPr lang="en-US" dirty="0" smtClean="0"/>
              <a:t> will assist partners in the transition to CAP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to handle “all clear messages” in CAP?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" t="13036" r="949"/>
          <a:stretch/>
        </p:blipFill>
        <p:spPr bwMode="auto">
          <a:xfrm>
            <a:off x="457200" y="908720"/>
            <a:ext cx="8220269" cy="42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79512" y="165260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www.meteoalarm.eu</a:t>
            </a:r>
            <a:endParaRPr lang="de-DE" sz="7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9512" y="3284984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Thank</a:t>
            </a:r>
            <a:r>
              <a:rPr lang="de-DE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de-DE" sz="7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you</a:t>
            </a:r>
            <a:r>
              <a:rPr lang="de-DE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!</a:t>
            </a:r>
            <a:endParaRPr lang="de-DE" sz="7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6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MeteoAlarm </a:t>
            </a:r>
          </a:p>
          <a:p>
            <a:pPr lvl="1"/>
            <a:r>
              <a:rPr lang="en-US" dirty="0" smtClean="0"/>
              <a:t>Who we are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we </a:t>
            </a:r>
            <a:r>
              <a:rPr lang="en-US" dirty="0" smtClean="0"/>
              <a:t>do – </a:t>
            </a:r>
            <a:r>
              <a:rPr lang="en-US" u="sng" dirty="0" smtClean="0"/>
              <a:t>meteoalarm.eu</a:t>
            </a:r>
            <a:endParaRPr lang="en-US" dirty="0" smtClean="0"/>
          </a:p>
          <a:p>
            <a:pPr lvl="1"/>
            <a:r>
              <a:rPr lang="en-US" dirty="0" smtClean="0"/>
              <a:t>How we do it (so far)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MeteoAlarm</a:t>
            </a:r>
            <a:r>
              <a:rPr lang="en-US" dirty="0" smtClean="0"/>
              <a:t>-xml to CAP</a:t>
            </a:r>
          </a:p>
          <a:p>
            <a:pPr lvl="1"/>
            <a:r>
              <a:rPr lang="en-US" dirty="0" smtClean="0"/>
              <a:t>Phase 1: CAP-MeteoAlarm on the basis of present xml-files</a:t>
            </a:r>
          </a:p>
          <a:p>
            <a:pPr lvl="1"/>
            <a:r>
              <a:rPr lang="en-US" dirty="0" smtClean="0"/>
              <a:t>Phase 2: </a:t>
            </a:r>
            <a:r>
              <a:rPr lang="en-US" u="sng" dirty="0" smtClean="0"/>
              <a:t>meteoalarm.eu</a:t>
            </a:r>
            <a:r>
              <a:rPr lang="en-US" dirty="0" smtClean="0"/>
              <a:t> utilizing CAP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5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MeteoAlarm – Who we are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MeteoAlarm is a project of </a:t>
            </a:r>
            <a:r>
              <a:rPr lang="en-US" dirty="0" smtClean="0"/>
              <a:t>EUMETNET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support from </a:t>
            </a:r>
            <a:r>
              <a:rPr lang="en-US" dirty="0" smtClean="0"/>
              <a:t>WMO</a:t>
            </a:r>
          </a:p>
          <a:p>
            <a:pPr lvl="1"/>
            <a:r>
              <a:rPr lang="en-US" dirty="0" smtClean="0"/>
              <a:t>Phase I (Feasibility) completed in 2004, operational since 2006</a:t>
            </a:r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(hydro-)meteorological </a:t>
            </a:r>
            <a:r>
              <a:rPr lang="en-US" dirty="0" smtClean="0"/>
              <a:t>services from 34 countries</a:t>
            </a:r>
          </a:p>
          <a:p>
            <a:pPr lvl="1"/>
            <a:r>
              <a:rPr lang="en-US" dirty="0" smtClean="0"/>
              <a:t>33 different languages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Mission: “Alerting Europe for extreme weather</a:t>
            </a:r>
            <a:r>
              <a:rPr lang="en-US" dirty="0" smtClean="0"/>
              <a:t>”</a:t>
            </a:r>
          </a:p>
          <a:p>
            <a:pPr lvl="1"/>
            <a:r>
              <a:rPr lang="en-US" b="1" dirty="0" smtClean="0"/>
              <a:t>Events</a:t>
            </a:r>
            <a:r>
              <a:rPr lang="en-US" dirty="0" smtClean="0"/>
              <a:t>: Rain </a:t>
            </a:r>
            <a:r>
              <a:rPr lang="en-US" dirty="0"/>
              <a:t>and/or </a:t>
            </a:r>
            <a:r>
              <a:rPr lang="en-US" dirty="0" smtClean="0"/>
              <a:t>Flooding, Lightning</a:t>
            </a:r>
            <a:r>
              <a:rPr lang="en-US" dirty="0"/>
              <a:t>, Snow and Ice, Wind, Fog, Storm surge, Heat spells, Cold spells, Avalanches, Forest-fire risk</a:t>
            </a:r>
          </a:p>
          <a:p>
            <a:pPr lvl="1"/>
            <a:r>
              <a:rPr lang="en-US" dirty="0"/>
              <a:t>warning thresholds should be linked as close as possible to </a:t>
            </a:r>
            <a:r>
              <a:rPr lang="en-US" b="1" dirty="0"/>
              <a:t>potential impact and damage</a:t>
            </a:r>
          </a:p>
          <a:p>
            <a:pPr lvl="1"/>
            <a:r>
              <a:rPr lang="en-US" dirty="0"/>
              <a:t>ensuring </a:t>
            </a:r>
            <a:r>
              <a:rPr lang="en-US" b="1" dirty="0"/>
              <a:t>coherent interpretation </a:t>
            </a:r>
            <a:r>
              <a:rPr lang="en-US" dirty="0"/>
              <a:t>as widely as possible throughout </a:t>
            </a:r>
            <a:r>
              <a:rPr lang="en-US" dirty="0" smtClean="0"/>
              <a:t>Europe (harmonization of warning strategies and thresholds)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website: </a:t>
            </a:r>
            <a:r>
              <a:rPr lang="en-US" u="sng" dirty="0" smtClean="0"/>
              <a:t>www.meteoalarm.eu</a:t>
            </a:r>
            <a:endParaRPr lang="en-US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01217" y="908720"/>
            <a:ext cx="8619255" cy="4362111"/>
            <a:chOff x="201217" y="908720"/>
            <a:chExt cx="8619255" cy="43621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33"/>
            <a:stretch/>
          </p:blipFill>
          <p:spPr bwMode="auto">
            <a:xfrm>
              <a:off x="201217" y="908720"/>
              <a:ext cx="8619255" cy="436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89718" y="1079158"/>
              <a:ext cx="915635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sz="2800" dirty="0" smtClean="0">
                  <a:solidFill>
                    <a:srgbClr val="FF0000"/>
                  </a:solidFill>
                </a:rPr>
                <a:t>2006</a:t>
              </a:r>
              <a:endParaRPr lang="de-A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70863" y="984519"/>
            <a:ext cx="8640960" cy="4392992"/>
            <a:chOff x="2555776" y="2367540"/>
            <a:chExt cx="8640960" cy="43929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367540"/>
              <a:ext cx="8640960" cy="439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490446" y="2492896"/>
              <a:ext cx="915635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sz="2800" dirty="0" smtClean="0">
                  <a:solidFill>
                    <a:srgbClr val="FF0000"/>
                  </a:solidFill>
                </a:rPr>
                <a:t>2014</a:t>
              </a:r>
              <a:endParaRPr lang="de-AT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9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levels and awareness types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84" y="964728"/>
            <a:ext cx="2238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581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7504" y="5157192"/>
            <a:ext cx="906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color-coded warning levels with general description of potential damage and instructions.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MeteoAlarm – technical aspects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MeteoAlarm</a:t>
            </a:r>
            <a:r>
              <a:rPr lang="en-US" dirty="0"/>
              <a:t> </a:t>
            </a:r>
            <a:r>
              <a:rPr lang="en-US" dirty="0" smtClean="0"/>
              <a:t>xml-format has been developed</a:t>
            </a:r>
          </a:p>
          <a:p>
            <a:endParaRPr lang="en-US" dirty="0"/>
          </a:p>
          <a:p>
            <a:r>
              <a:rPr lang="en-US" dirty="0" smtClean="0"/>
              <a:t>Partners upload warnings in standardized xml-format</a:t>
            </a:r>
          </a:p>
          <a:p>
            <a:endParaRPr lang="en-US" dirty="0"/>
          </a:p>
          <a:p>
            <a:r>
              <a:rPr lang="en-US" dirty="0" smtClean="0"/>
              <a:t>xml-files are processed, stored in database and visualized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Warning situation for today and tomorrow is shown</a:t>
            </a:r>
          </a:p>
          <a:p>
            <a:pPr lvl="1"/>
            <a:r>
              <a:rPr lang="en-US" dirty="0" smtClean="0"/>
              <a:t>Three levels: European level, national level, regional level</a:t>
            </a:r>
          </a:p>
          <a:p>
            <a:pPr lvl="1"/>
            <a:r>
              <a:rPr lang="en-US" dirty="0" smtClean="0"/>
              <a:t>About 700 partner regions</a:t>
            </a:r>
          </a:p>
        </p:txBody>
      </p:sp>
    </p:spTree>
    <p:extLst>
      <p:ext uri="{BB962C8B-B14F-4D97-AF65-F5344CB8AC3E}">
        <p14:creationId xmlns:p14="http://schemas.microsoft.com/office/powerpoint/2010/main" val="13589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www.meteoalarm.eu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0775"/>
            <a:ext cx="8494241" cy="432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856452" cy="44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8"/>
          <a:stretch/>
        </p:blipFill>
        <p:spPr bwMode="auto">
          <a:xfrm>
            <a:off x="1691680" y="1860468"/>
            <a:ext cx="7272621" cy="38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27984" y="683404"/>
            <a:ext cx="451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European </a:t>
            </a:r>
            <a:r>
              <a:rPr lang="de-AT" dirty="0" err="1" smtClean="0"/>
              <a:t>level</a:t>
            </a:r>
            <a:r>
              <a:rPr lang="de-AT" dirty="0" smtClean="0"/>
              <a:t> –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r>
              <a:rPr lang="de-AT" dirty="0" smtClean="0"/>
              <a:t> – regional </a:t>
            </a:r>
            <a:r>
              <a:rPr lang="de-AT" dirty="0" err="1" smtClean="0"/>
              <a:t>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31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MeteoAlarm</a:t>
            </a:r>
            <a:r>
              <a:rPr lang="en-US" dirty="0" smtClean="0"/>
              <a:t>-xml to CAP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CAP-MeteoAlarm based on CAP 1.2</a:t>
            </a:r>
          </a:p>
          <a:p>
            <a:pPr lvl="1"/>
            <a:r>
              <a:rPr lang="en-US" dirty="0" smtClean="0"/>
              <a:t>CAP feed implemented as secured Atom-Feed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Approach: </a:t>
            </a:r>
            <a:r>
              <a:rPr lang="en-US" i="1" dirty="0" smtClean="0"/>
              <a:t>Populate CAP-elements with content from xml-files</a:t>
            </a:r>
          </a:p>
          <a:p>
            <a:pPr lvl="1"/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minor</a:t>
            </a:r>
            <a:r>
              <a:rPr lang="de-AT" dirty="0" smtClean="0"/>
              <a:t> </a:t>
            </a:r>
            <a:r>
              <a:rPr lang="de-AT" dirty="0" err="1"/>
              <a:t>adaptions</a:t>
            </a:r>
            <a:r>
              <a:rPr lang="de-AT" dirty="0"/>
              <a:t> </a:t>
            </a:r>
            <a:r>
              <a:rPr lang="de-AT" dirty="0" err="1"/>
              <a:t>necessary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 smtClean="0"/>
              <a:t>partners</a:t>
            </a:r>
            <a:r>
              <a:rPr lang="de-AT" dirty="0" smtClean="0"/>
              <a:t>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Content for most elements available from xml-files</a:t>
            </a:r>
          </a:p>
          <a:p>
            <a:endParaRPr lang="en-US" dirty="0"/>
          </a:p>
          <a:p>
            <a:r>
              <a:rPr lang="en-US" dirty="0" smtClean="0"/>
              <a:t>Additional elements</a:t>
            </a:r>
          </a:p>
          <a:p>
            <a:pPr lvl="1"/>
            <a:r>
              <a:rPr lang="en-US" dirty="0" smtClean="0"/>
              <a:t>&lt;description&gt; = warning text</a:t>
            </a:r>
          </a:p>
          <a:p>
            <a:pPr lvl="1"/>
            <a:r>
              <a:rPr lang="en-US" dirty="0" smtClean="0"/>
              <a:t>&lt;instruction&gt; very important, but might not be easy though …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&lt;instruction&gt; element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Ideally, a warning provides a “tangible </a:t>
            </a:r>
            <a:r>
              <a:rPr lang="en-US" sz="2400" dirty="0"/>
              <a:t>and </a:t>
            </a:r>
            <a:r>
              <a:rPr lang="en-US" sz="2400" b="1" dirty="0"/>
              <a:t>understandable</a:t>
            </a:r>
            <a:r>
              <a:rPr lang="en-US" sz="2400" dirty="0"/>
              <a:t> description of an expected damage scenario </a:t>
            </a:r>
            <a:r>
              <a:rPr lang="en-US" sz="2400" u="sng" dirty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clear advice what to do</a:t>
            </a:r>
            <a:r>
              <a:rPr lang="en-US" sz="2400" dirty="0" smtClean="0"/>
              <a:t>”</a:t>
            </a:r>
          </a:p>
          <a:p>
            <a:pPr lvl="1"/>
            <a:r>
              <a:rPr lang="en-US" dirty="0" smtClean="0"/>
              <a:t>Not possible for all partners (e.g., legal restraints)</a:t>
            </a:r>
          </a:p>
          <a:p>
            <a:pPr lvl="1"/>
            <a:endParaRPr lang="en-US" dirty="0"/>
          </a:p>
          <a:p>
            <a:r>
              <a:rPr lang="en-US" dirty="0" smtClean="0"/>
              <a:t>Partners decide how the &lt;instruction&gt; segment will be populated: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general recommended actions provided by MeteoAlarm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specific recommended actions provided by partner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no recommended actions at all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 June 2014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IOT Xth Anniversary – CAP Implementation Workshop, Sri Lanka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metnet">
  <a:themeElements>
    <a:clrScheme name="eumetne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umetn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eumetnet</Template>
  <TotalTime>0</TotalTime>
  <Words>1604</Words>
  <Application>Microsoft Office PowerPoint</Application>
  <PresentationFormat>On-screen Show (4:3)</PresentationFormat>
  <Paragraphs>247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eumetnet</vt:lpstr>
      <vt:lpstr> Developments in MeteoAlarm for Europe</vt:lpstr>
      <vt:lpstr>Outline</vt:lpstr>
      <vt:lpstr>MeteoAlarm – Who we are </vt:lpstr>
      <vt:lpstr>Project website: www.meteoalarm.eu</vt:lpstr>
      <vt:lpstr>Awareness levels and awareness types</vt:lpstr>
      <vt:lpstr>MeteoAlarm – technical aspects</vt:lpstr>
      <vt:lpstr>www.meteoalarm.eu</vt:lpstr>
      <vt:lpstr>From MeteoAlarm-xml to CAP</vt:lpstr>
      <vt:lpstr>&lt;instruction&gt; element</vt:lpstr>
      <vt:lpstr>Guidelines for awareness levels</vt:lpstr>
      <vt:lpstr>&lt;severity&gt; element</vt:lpstr>
      <vt:lpstr>&lt;info&gt; blocks for different languages</vt:lpstr>
      <vt:lpstr>&lt;area&gt; &amp; &lt;geocode&gt; elements</vt:lpstr>
      <vt:lpstr>Phase 2: CAP aggregation &amp; export</vt:lpstr>
      <vt:lpstr>&lt;parameter&gt; element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EUMETNET</dc:title>
  <dc:creator>alex</dc:creator>
  <cp:lastModifiedBy>MReidsema</cp:lastModifiedBy>
  <cp:revision>64</cp:revision>
  <dcterms:created xsi:type="dcterms:W3CDTF">2014-06-13T05:45:10Z</dcterms:created>
  <dcterms:modified xsi:type="dcterms:W3CDTF">2014-06-17T08:56:59Z</dcterms:modified>
</cp:coreProperties>
</file>