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7" r:id="rId5"/>
    <p:sldId id="274" r:id="rId6"/>
    <p:sldId id="276" r:id="rId7"/>
    <p:sldId id="277" r:id="rId8"/>
    <p:sldId id="265" r:id="rId9"/>
    <p:sldId id="283" r:id="rId10"/>
    <p:sldId id="279" r:id="rId11"/>
    <p:sldId id="284" r:id="rId12"/>
    <p:sldId id="285" r:id="rId13"/>
    <p:sldId id="287" r:id="rId14"/>
    <p:sldId id="288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0B24E-3A66-4265-B485-5CAC66EFB168}" type="datetimeFigureOut">
              <a:rPr lang="bs-Latn-BA" smtClean="0"/>
              <a:t>25.6.2015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A517F-8DB7-46E1-8712-CC7B4AD5444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4607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A517F-8DB7-46E1-8712-CC7B4AD5444D}" type="slidenum">
              <a:rPr lang="bs-Latn-BA" smtClean="0"/>
              <a:t>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5909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A517F-8DB7-46E1-8712-CC7B4AD5444D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4969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D7AFE-EEBF-460E-B63D-436426FFCE55}" type="datetime1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8970-1851-4154-9FDE-507151384941}" type="datetime1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4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8D82-B4D8-466F-B085-9AB26761733A}" type="datetime1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5997-C364-4C6C-B167-FD6426492852}" type="datetime1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9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BA4E-1163-41EC-9428-BBC3FC081EAF}" type="datetime1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0EA1-6AEC-4C21-A51B-C91FD4CC8AB4}" type="datetime1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8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9C0A-7EEE-4ECD-A70C-60C04578B90A}" type="datetime1">
              <a:rPr lang="en-GB" smtClean="0"/>
              <a:t>25/06/2015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EB79-18F3-4775-9957-B861281289B0}" type="datetime1">
              <a:rPr lang="en-GB" smtClean="0"/>
              <a:t>25/06/2015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2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AF91-6059-4777-8A99-6497254EAB93}" type="datetime1">
              <a:rPr lang="en-GB" smtClean="0"/>
              <a:t>25/06/2015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6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E1981-DE59-43FF-9068-71A3FAD87C33}" type="datetime1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54DF-677D-49A8-AA6E-4D5ADC505543}" type="datetime1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7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03D8-1C3E-4185-954C-515A3AA3F996}" type="datetime1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D864-DAB6-4897-ABE4-050438E10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04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16833"/>
            <a:ext cx="8208912" cy="1683618"/>
          </a:xfrm>
        </p:spPr>
        <p:txBody>
          <a:bodyPr>
            <a:noAutofit/>
          </a:bodyPr>
          <a:lstStyle/>
          <a:p>
            <a:r>
              <a:rPr lang="en-US" sz="1800" dirty="0"/>
              <a:t>“Training Workshop on the Design of</a:t>
            </a:r>
            <a:br>
              <a:rPr lang="en-US" sz="1800" dirty="0"/>
            </a:br>
            <a:r>
              <a:rPr lang="en-US" sz="1800" dirty="0"/>
              <a:t>Socio-Economic Benefits Studies of Meteorological / Hydrological Services </a:t>
            </a:r>
            <a:r>
              <a:rPr lang="bs-Latn-BA" sz="1800" dirty="0" smtClean="0"/>
              <a:t/>
            </a:r>
            <a:br>
              <a:rPr lang="bs-Latn-BA" sz="1800" dirty="0" smtClean="0"/>
            </a:br>
            <a:r>
              <a:rPr lang="en-US" sz="1800" dirty="0" smtClean="0"/>
              <a:t>and </a:t>
            </a:r>
            <a:r>
              <a:rPr lang="en-US" sz="1800" dirty="0"/>
              <a:t>Products for Members</a:t>
            </a:r>
            <a:br>
              <a:rPr lang="en-US" sz="1800" dirty="0"/>
            </a:br>
            <a:r>
              <a:rPr lang="en-GB" sz="1800" dirty="0"/>
              <a:t>in Regional Association VI (RA VI, Europe)”, in Zagreb, Croatia, from 29 June 29 to 3 July 2015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 smtClean="0">
                <a:solidFill>
                  <a:schemeClr val="tx1"/>
                </a:solidFill>
              </a:rPr>
              <a:t>Country presentation</a:t>
            </a:r>
          </a:p>
          <a:p>
            <a:r>
              <a:rPr lang="bs-Latn-BA" dirty="0" smtClean="0">
                <a:solidFill>
                  <a:schemeClr val="tx1"/>
                </a:solidFill>
              </a:rPr>
              <a:t>Bosnia and Herzegovina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/>
              <a:t>GDP in BIH </a:t>
            </a:r>
            <a:br>
              <a:rPr lang="bs-Latn-BA" dirty="0"/>
            </a:br>
            <a:r>
              <a:rPr lang="bs-Latn-BA" sz="2200" dirty="0" smtClean="0"/>
              <a:t>(source:  CIA  </a:t>
            </a:r>
            <a:r>
              <a:rPr lang="bs-Latn-BA" sz="2000" dirty="0" smtClean="0"/>
              <a:t>https</a:t>
            </a:r>
            <a:r>
              <a:rPr lang="bs-Latn-BA" sz="2000" dirty="0"/>
              <a:t>://www.cia.gov/library/PUBLICATIONS/the-world-factbook/fields/2004.html#bk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10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59632" y="2132856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200" b="1" dirty="0" smtClean="0"/>
              <a:t>GDP (purchasing power parity )</a:t>
            </a:r>
          </a:p>
          <a:p>
            <a:endParaRPr lang="bs-Latn-BA" sz="2200" b="1" dirty="0"/>
          </a:p>
          <a:p>
            <a:r>
              <a:rPr lang="en-GB" sz="2200" dirty="0" smtClean="0"/>
              <a:t>$</a:t>
            </a:r>
            <a:r>
              <a:rPr lang="en-GB" sz="2200" dirty="0"/>
              <a:t>38.08 billion (2014 est.)</a:t>
            </a:r>
          </a:p>
          <a:p>
            <a:r>
              <a:rPr lang="en-GB" sz="2200" dirty="0"/>
              <a:t> $37.7 billion (2013 est.)</a:t>
            </a:r>
          </a:p>
          <a:p>
            <a:r>
              <a:rPr lang="en-GB" sz="2200" dirty="0"/>
              <a:t> $36.93 billion (2012 est.)</a:t>
            </a:r>
          </a:p>
          <a:p>
            <a:r>
              <a:rPr lang="en-GB" sz="2200" dirty="0"/>
              <a:t>note: data are in 2014 US </a:t>
            </a:r>
            <a:r>
              <a:rPr lang="en-GB" sz="2200" dirty="0" smtClean="0"/>
              <a:t>dollars</a:t>
            </a:r>
            <a:endParaRPr lang="bs-Latn-BA" sz="2200" dirty="0" smtClean="0"/>
          </a:p>
          <a:p>
            <a:endParaRPr lang="bs-Latn-BA" sz="2200" dirty="0"/>
          </a:p>
          <a:p>
            <a:r>
              <a:rPr lang="bs-Latn-BA" sz="2200" b="1" dirty="0" smtClean="0"/>
              <a:t>Per capita:</a:t>
            </a:r>
          </a:p>
          <a:p>
            <a:r>
              <a:rPr lang="en-GB" sz="2200" dirty="0"/>
              <a:t>$9,800 (2014 est.)</a:t>
            </a:r>
          </a:p>
          <a:p>
            <a:r>
              <a:rPr lang="en-GB" sz="2200" dirty="0"/>
              <a:t> $9,700 (2013 est.)</a:t>
            </a:r>
          </a:p>
          <a:p>
            <a:r>
              <a:rPr lang="en-GB" sz="2200" dirty="0"/>
              <a:t> $9,500 (2012 est.)</a:t>
            </a:r>
          </a:p>
          <a:p>
            <a:r>
              <a:rPr lang="en-GB" sz="2200" dirty="0"/>
              <a:t>note: data are in 2013 US dollars</a:t>
            </a:r>
          </a:p>
        </p:txBody>
      </p:sp>
    </p:spTree>
    <p:extLst>
      <p:ext uri="{BB962C8B-B14F-4D97-AF65-F5344CB8AC3E}">
        <p14:creationId xmlns:p14="http://schemas.microsoft.com/office/powerpoint/2010/main" val="69422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Federal Hydro-Meteorological Institute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112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/>
              <a:t>Organizational Structure </a:t>
            </a:r>
            <a:endParaRPr lang="bs-Latn-BA" sz="72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bs-Latn-BA" sz="6800" dirty="0" smtClean="0"/>
              <a:t>S</a:t>
            </a:r>
            <a:r>
              <a:rPr lang="en-US" sz="6800" dirty="0" err="1" smtClean="0"/>
              <a:t>ector</a:t>
            </a:r>
            <a:r>
              <a:rPr lang="en-US" sz="6800" dirty="0" smtClean="0"/>
              <a:t> </a:t>
            </a:r>
            <a:r>
              <a:rPr lang="en-US" sz="6800" dirty="0"/>
              <a:t>of Meteorological Measuring and Forecasts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800" dirty="0" smtClean="0"/>
              <a:t>Sector </a:t>
            </a:r>
            <a:r>
              <a:rPr lang="en-US" sz="6800" dirty="0"/>
              <a:t>of Applied Meteorology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800" dirty="0" smtClean="0"/>
              <a:t>Sector </a:t>
            </a:r>
            <a:r>
              <a:rPr lang="en-US" sz="6800" dirty="0"/>
              <a:t>of Hydrology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800" dirty="0" smtClean="0"/>
              <a:t>Sector </a:t>
            </a:r>
            <a:r>
              <a:rPr lang="en-US" sz="6800" dirty="0"/>
              <a:t>of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800" dirty="0" smtClean="0"/>
              <a:t>Sector </a:t>
            </a:r>
            <a:r>
              <a:rPr lang="en-US" sz="6800" dirty="0"/>
              <a:t>of Common Affairs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800" dirty="0" smtClean="0"/>
              <a:t>Centre </a:t>
            </a:r>
            <a:r>
              <a:rPr lang="en-US" sz="6800" dirty="0"/>
              <a:t>for Astronomy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800" dirty="0" smtClean="0"/>
              <a:t>Centre </a:t>
            </a:r>
            <a:r>
              <a:rPr lang="en-US" sz="6800" dirty="0"/>
              <a:t>for Seismology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800" dirty="0" smtClean="0"/>
              <a:t>Center </a:t>
            </a:r>
            <a:r>
              <a:rPr lang="en-US" sz="6800" dirty="0"/>
              <a:t>for Information Technologies</a:t>
            </a:r>
          </a:p>
          <a:p>
            <a:endParaRPr lang="en-US" sz="7200" dirty="0"/>
          </a:p>
          <a:p>
            <a:pPr marL="0" indent="0">
              <a:buNone/>
            </a:pPr>
            <a:r>
              <a:rPr lang="en-US" sz="7200" b="1" dirty="0"/>
              <a:t>Scope of Activity</a:t>
            </a:r>
          </a:p>
          <a:p>
            <a:pPr marL="0" indent="0">
              <a:buNone/>
            </a:pPr>
            <a:r>
              <a:rPr lang="en-US" sz="7200" dirty="0" smtClean="0"/>
              <a:t>The </a:t>
            </a:r>
            <a:r>
              <a:rPr lang="en-US" sz="7200" dirty="0"/>
              <a:t>Institute, according to the applicable laws, performs professional and other activities relating to permanent monitoring in the field of meteorology, hydrology, environment quality, seismology and astronomy; conducts researches of atmosphere, water resources, environment (water, soil, air), seismologic processes and astronomic events; collects, processes, analyses and publishes data from its scope for the Federation </a:t>
            </a:r>
            <a:r>
              <a:rPr lang="en-US" sz="7200" dirty="0" err="1"/>
              <a:t>BiH</a:t>
            </a:r>
            <a:r>
              <a:rPr lang="en-US" sz="7200" dirty="0"/>
              <a:t>; issues on daily basis weather bulletins and forecasts, and actively cooperates with the World Meteorological Organization applying its standards in data exchange and improvement of this service.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90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Federal Hydro-Meteorological Institute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12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29680" y="1268760"/>
            <a:ext cx="8074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Number of </a:t>
            </a:r>
            <a:r>
              <a:rPr lang="en-US" b="1" dirty="0" smtClean="0"/>
              <a:t>staff</a:t>
            </a:r>
            <a:r>
              <a:rPr lang="bs-Latn-BA" b="1" dirty="0" smtClean="0"/>
              <a:t>:  </a:t>
            </a:r>
            <a:r>
              <a:rPr lang="bs-Latn-BA" dirty="0" smtClean="0"/>
              <a:t>87	</a:t>
            </a:r>
            <a:endParaRPr lang="en-US" dirty="0"/>
          </a:p>
          <a:p>
            <a:r>
              <a:rPr lang="en-US" b="1" dirty="0" smtClean="0"/>
              <a:t>Annual budget</a:t>
            </a:r>
            <a:r>
              <a:rPr lang="bs-Latn-BA" b="1" dirty="0" smtClean="0"/>
              <a:t>:    </a:t>
            </a:r>
            <a:r>
              <a:rPr lang="bs-Latn-BA" dirty="0" smtClean="0"/>
              <a:t>TOTAL 2. 730. 077 </a:t>
            </a:r>
            <a:r>
              <a:rPr lang="bs-Latn-BA" dirty="0"/>
              <a:t>KM  (cca </a:t>
            </a:r>
            <a:r>
              <a:rPr lang="bs-Latn-BA" dirty="0" smtClean="0"/>
              <a:t>1.563.089. $)	</a:t>
            </a:r>
          </a:p>
          <a:p>
            <a:r>
              <a:rPr lang="bs-Latn-BA" b="1" dirty="0" smtClean="0"/>
              <a:t>VISION:</a:t>
            </a:r>
            <a:r>
              <a:rPr lang="bs-Latn-BA" dirty="0" smtClean="0"/>
              <a:t> </a:t>
            </a:r>
            <a:endParaRPr lang="vi-VN" dirty="0"/>
          </a:p>
          <a:p>
            <a:r>
              <a:rPr lang="bs-Latn-BA" dirty="0" smtClean="0"/>
              <a:t>To be m</a:t>
            </a:r>
            <a:r>
              <a:rPr lang="en-US" dirty="0" err="1" smtClean="0"/>
              <a:t>odern</a:t>
            </a:r>
            <a:r>
              <a:rPr lang="en-US" dirty="0" smtClean="0"/>
              <a:t> </a:t>
            </a:r>
            <a:r>
              <a:rPr lang="bs-Latn-BA" dirty="0" smtClean="0"/>
              <a:t>HM s</a:t>
            </a:r>
            <a:r>
              <a:rPr lang="en-US" dirty="0" err="1" smtClean="0"/>
              <a:t>ervice</a:t>
            </a:r>
            <a:r>
              <a:rPr lang="en-US" dirty="0"/>
              <a:t>, equipped with modern instrumentation </a:t>
            </a:r>
            <a:r>
              <a:rPr lang="en-US" dirty="0" smtClean="0"/>
              <a:t>and</a:t>
            </a:r>
            <a:r>
              <a:rPr lang="bs-Latn-BA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equipment to conduct activities within its </a:t>
            </a:r>
            <a:r>
              <a:rPr lang="en-US" dirty="0" smtClean="0"/>
              <a:t>jurisdiction</a:t>
            </a:r>
            <a:r>
              <a:rPr lang="bs-Latn-BA" dirty="0" smtClean="0"/>
              <a:t>, </a:t>
            </a:r>
            <a:r>
              <a:rPr lang="en-US" dirty="0" smtClean="0"/>
              <a:t> </a:t>
            </a:r>
            <a:r>
              <a:rPr lang="bs-Latn-BA" dirty="0" smtClean="0"/>
              <a:t>with</a:t>
            </a:r>
            <a:r>
              <a:rPr lang="en-US" dirty="0" smtClean="0"/>
              <a:t> qualified</a:t>
            </a:r>
            <a:r>
              <a:rPr lang="bs-Latn-BA" dirty="0" smtClean="0"/>
              <a:t> </a:t>
            </a:r>
            <a:r>
              <a:rPr lang="en-US" dirty="0" smtClean="0"/>
              <a:t>personnel</a:t>
            </a:r>
            <a:r>
              <a:rPr lang="en-US" dirty="0"/>
              <a:t>, who will be able to comply with international standards to </a:t>
            </a:r>
            <a:r>
              <a:rPr lang="en-US" dirty="0" smtClean="0"/>
              <a:t>respond</a:t>
            </a:r>
            <a:r>
              <a:rPr lang="bs-Latn-BA" dirty="0" smtClean="0"/>
              <a:t> </a:t>
            </a:r>
            <a:r>
              <a:rPr lang="en-US" dirty="0" smtClean="0"/>
              <a:t>set </a:t>
            </a:r>
            <a:r>
              <a:rPr lang="en-US" dirty="0"/>
              <a:t>goals and requirements of the community, and accepted </a:t>
            </a:r>
            <a:r>
              <a:rPr lang="en-US" dirty="0" smtClean="0"/>
              <a:t>international</a:t>
            </a:r>
            <a:r>
              <a:rPr lang="bs-Latn-BA" dirty="0" smtClean="0"/>
              <a:t> </a:t>
            </a:r>
            <a:r>
              <a:rPr lang="en-US" dirty="0" smtClean="0"/>
              <a:t>obligations.</a:t>
            </a:r>
            <a:endParaRPr lang="bs-Latn-BA" dirty="0" smtClean="0"/>
          </a:p>
          <a:p>
            <a:r>
              <a:rPr lang="bs-Latn-BA" b="1" dirty="0" smtClean="0"/>
              <a:t>FHMI contribute to sectors:</a:t>
            </a:r>
          </a:p>
          <a:p>
            <a:r>
              <a:rPr lang="bs-Latn-BA" dirty="0" smtClean="0"/>
              <a:t>Environemnet, Water management, Energy , Urban planning,  Education,  Civil security...</a:t>
            </a:r>
          </a:p>
          <a:p>
            <a:r>
              <a:rPr lang="en-US" b="1" dirty="0" smtClean="0"/>
              <a:t>Key </a:t>
            </a:r>
            <a:r>
              <a:rPr lang="en-US" b="1" dirty="0"/>
              <a:t>actors</a:t>
            </a:r>
            <a:r>
              <a:rPr lang="en-US" b="1" dirty="0" smtClean="0"/>
              <a:t>:</a:t>
            </a:r>
            <a:endParaRPr lang="bs-Latn-B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 smtClean="0"/>
              <a:t>PUBLIC!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Government of the Federation of Bosnia and </a:t>
            </a:r>
            <a:r>
              <a:rPr lang="en-US" dirty="0" smtClean="0"/>
              <a:t>Herzegovina</a:t>
            </a:r>
            <a:r>
              <a:rPr lang="bs-Latn-BA" dirty="0" smtClean="0"/>
              <a:t>, with all its administrative bodies and offices</a:t>
            </a:r>
            <a:r>
              <a:rPr lang="en-US" dirty="0" smtClean="0"/>
              <a:t>;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Administrative </a:t>
            </a:r>
            <a:r>
              <a:rPr lang="en-US" dirty="0"/>
              <a:t>bodies (all levels of government);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legal entities in the area of physical planning, urban </a:t>
            </a:r>
            <a:r>
              <a:rPr lang="en-US" dirty="0" smtClean="0"/>
              <a:t>planning,</a:t>
            </a:r>
            <a:r>
              <a:rPr lang="bs-Latn-BA" dirty="0" smtClean="0"/>
              <a:t> </a:t>
            </a:r>
            <a:r>
              <a:rPr lang="en-US" dirty="0" smtClean="0"/>
              <a:t>civil </a:t>
            </a:r>
            <a:r>
              <a:rPr lang="en-US" dirty="0"/>
              <a:t>engineering, architecture, environmental </a:t>
            </a:r>
            <a:r>
              <a:rPr lang="en-US" dirty="0" smtClean="0"/>
              <a:t>protection;</a:t>
            </a:r>
            <a:r>
              <a:rPr lang="bs-Latn-BA" dirty="0" smtClean="0"/>
              <a:t>Water agencies, </a:t>
            </a:r>
            <a:r>
              <a:rPr lang="en-US" dirty="0" smtClean="0"/>
              <a:t>Scientific </a:t>
            </a:r>
            <a:r>
              <a:rPr lang="en-US" dirty="0"/>
              <a:t>and educational </a:t>
            </a:r>
            <a:r>
              <a:rPr lang="en-US" dirty="0" err="1" smtClean="0"/>
              <a:t>institutions;The</a:t>
            </a:r>
            <a:r>
              <a:rPr lang="en-US" dirty="0" smtClean="0"/>
              <a:t> </a:t>
            </a:r>
            <a:r>
              <a:rPr lang="en-US" dirty="0"/>
              <a:t>legal entities in the field of public </a:t>
            </a:r>
            <a:r>
              <a:rPr lang="en-US" dirty="0" smtClean="0"/>
              <a:t>information;</a:t>
            </a:r>
            <a:r>
              <a:rPr lang="bs-Latn-BA" dirty="0" smtClean="0"/>
              <a:t> </a:t>
            </a:r>
            <a:r>
              <a:rPr lang="en-US" dirty="0" smtClean="0"/>
              <a:t>Non-governmental </a:t>
            </a:r>
            <a:r>
              <a:rPr lang="en-US" dirty="0"/>
              <a:t>organizations and other</a:t>
            </a:r>
            <a:endParaRPr lang="bs-Latn-BA" dirty="0" smtClean="0"/>
          </a:p>
        </p:txBody>
      </p:sp>
    </p:spTree>
    <p:extLst>
      <p:ext uri="{BB962C8B-B14F-4D97-AF65-F5344CB8AC3E}">
        <p14:creationId xmlns:p14="http://schemas.microsoft.com/office/powerpoint/2010/main" val="168203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bs-Latn-BA" sz="2300" dirty="0" smtClean="0"/>
          </a:p>
          <a:p>
            <a:r>
              <a:rPr lang="en-US" sz="2900" dirty="0" smtClean="0"/>
              <a:t>Improvement </a:t>
            </a:r>
            <a:r>
              <a:rPr lang="en-US" sz="2900" dirty="0"/>
              <a:t>of Joint Flood Management Actions in the Sava River Basin (WBIF1 project </a:t>
            </a:r>
            <a:r>
              <a:rPr lang="en-US" sz="2900" dirty="0" smtClean="0"/>
              <a:t>proposal</a:t>
            </a:r>
            <a:r>
              <a:rPr lang="bs-Latn-BA" sz="2900" dirty="0" smtClean="0"/>
              <a:t>, coordination Sava Commission</a:t>
            </a:r>
            <a:r>
              <a:rPr lang="en-US" sz="2900" dirty="0" smtClean="0"/>
              <a:t>)</a:t>
            </a:r>
            <a:endParaRPr lang="bs-Latn-BA" sz="2900" dirty="0" smtClean="0"/>
          </a:p>
          <a:p>
            <a:pPr marL="109728" indent="0">
              <a:buNone/>
            </a:pPr>
            <a:endParaRPr lang="bs-Latn-BA" sz="2900" dirty="0" smtClean="0"/>
          </a:p>
          <a:p>
            <a:r>
              <a:rPr lang="en-US" sz="2900" dirty="0"/>
              <a:t>WBIF / GEF / SCCF projects on the Drina River Basin: Implementer </a:t>
            </a:r>
            <a:r>
              <a:rPr lang="bs-Latn-BA" sz="2900" dirty="0" smtClean="0"/>
              <a:t>W</a:t>
            </a:r>
            <a:r>
              <a:rPr lang="en-US" sz="2900" dirty="0" err="1" smtClean="0"/>
              <a:t>orld</a:t>
            </a:r>
            <a:r>
              <a:rPr lang="en-US" sz="2900" dirty="0" smtClean="0"/>
              <a:t> Bank</a:t>
            </a:r>
            <a:endParaRPr lang="bs-Latn-BA" sz="2900" dirty="0" smtClean="0"/>
          </a:p>
          <a:p>
            <a:pPr marL="109728" indent="0">
              <a:buNone/>
            </a:pPr>
            <a:endParaRPr lang="bs-Latn-BA" sz="2900" dirty="0" smtClean="0"/>
          </a:p>
          <a:p>
            <a:r>
              <a:rPr lang="bs-Latn-BA" sz="2900" dirty="0" smtClean="0"/>
              <a:t>UNDP /GEF  </a:t>
            </a:r>
            <a:r>
              <a:rPr lang="en-US" sz="2900" dirty="0" smtClean="0"/>
              <a:t>'Integrating </a:t>
            </a:r>
            <a:r>
              <a:rPr lang="en-US" sz="2900" dirty="0"/>
              <a:t>climate change and reducing the risk of flooding in the </a:t>
            </a:r>
            <a:r>
              <a:rPr lang="en-US" sz="2900" dirty="0" err="1"/>
              <a:t>Vrbas</a:t>
            </a:r>
            <a:r>
              <a:rPr lang="en-US" sz="2900" dirty="0"/>
              <a:t> River basin' </a:t>
            </a:r>
            <a:endParaRPr lang="bs-Latn-BA" sz="2900" dirty="0" smtClean="0"/>
          </a:p>
          <a:p>
            <a:pPr marL="109728" indent="0">
              <a:buNone/>
            </a:pPr>
            <a:endParaRPr lang="bs-Latn-BA" sz="2900" dirty="0" smtClean="0"/>
          </a:p>
          <a:p>
            <a:r>
              <a:rPr lang="bs-Latn-BA" sz="2900" dirty="0" smtClean="0"/>
              <a:t>IPA II </a:t>
            </a:r>
            <a:r>
              <a:rPr lang="en-US" sz="2900" dirty="0"/>
              <a:t>BOSNIA AND </a:t>
            </a:r>
            <a:r>
              <a:rPr lang="en-US" sz="2900" dirty="0" smtClean="0"/>
              <a:t>HERZEGOVINA</a:t>
            </a:r>
            <a:r>
              <a:rPr lang="bs-Latn-BA" sz="2900" dirty="0" smtClean="0"/>
              <a:t> </a:t>
            </a:r>
            <a:r>
              <a:rPr lang="en-US" sz="2900" dirty="0" smtClean="0"/>
              <a:t>Support </a:t>
            </a:r>
            <a:r>
              <a:rPr lang="en-US" sz="2900" dirty="0"/>
              <a:t>to Flood Protection and Water </a:t>
            </a:r>
            <a:r>
              <a:rPr lang="en-US" sz="2900" dirty="0" smtClean="0"/>
              <a:t>Management</a:t>
            </a:r>
            <a:r>
              <a:rPr lang="bs-Latn-BA" sz="2900" dirty="0" smtClean="0"/>
              <a:t>; Component 1- </a:t>
            </a:r>
            <a:r>
              <a:rPr lang="en-US" sz="2900" dirty="0"/>
              <a:t>Hydrological forecasting system for Sava River Basin in Bosnia and Herzegovina (Phase 1. Bosnia </a:t>
            </a:r>
            <a:r>
              <a:rPr lang="en-US" sz="2900" dirty="0" smtClean="0"/>
              <a:t>River</a:t>
            </a:r>
            <a:r>
              <a:rPr lang="bs-Latn-BA" sz="2900" dirty="0" smtClean="0"/>
              <a:t>)</a:t>
            </a:r>
          </a:p>
          <a:p>
            <a:pPr marL="109728" indent="0">
              <a:buNone/>
            </a:pPr>
            <a:endParaRPr lang="bs-Latn-BA" sz="2900" dirty="0" smtClean="0"/>
          </a:p>
          <a:p>
            <a:r>
              <a:rPr lang="en-US" sz="2900" dirty="0"/>
              <a:t>Finnish Foreign Aid </a:t>
            </a:r>
            <a:r>
              <a:rPr lang="en-US" sz="2900" dirty="0" err="1"/>
              <a:t>Programme</a:t>
            </a:r>
            <a:r>
              <a:rPr lang="en-US" sz="2900" dirty="0"/>
              <a:t> of the Ministry for Foreign Affairs of </a:t>
            </a:r>
            <a:r>
              <a:rPr lang="en-US" sz="2900" dirty="0" smtClean="0"/>
              <a:t>Finland</a:t>
            </a:r>
            <a:r>
              <a:rPr lang="bs-Latn-BA" sz="2900" dirty="0" smtClean="0"/>
              <a:t> </a:t>
            </a:r>
            <a:r>
              <a:rPr lang="en-US" sz="2900" dirty="0" smtClean="0"/>
              <a:t>Rehabilitation </a:t>
            </a:r>
            <a:r>
              <a:rPr lang="en-US" sz="2900" dirty="0"/>
              <a:t>and Modernization of the Hydrological and Meteorological Observing Network and Data Exchange Procedures in Serbia and Bosnia and Herzegovina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ACTUAL PROJECTS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6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Expectations from the workshop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we look at the last 25 years, </a:t>
            </a:r>
            <a:r>
              <a:rPr lang="bs-Latn-BA" dirty="0" smtClean="0"/>
              <a:t>HM</a:t>
            </a:r>
            <a:r>
              <a:rPr lang="en-US" dirty="0" smtClean="0"/>
              <a:t> </a:t>
            </a:r>
            <a:r>
              <a:rPr lang="en-US" dirty="0"/>
              <a:t>services in </a:t>
            </a:r>
            <a:r>
              <a:rPr lang="en-US" dirty="0" smtClean="0"/>
              <a:t>B</a:t>
            </a:r>
            <a:r>
              <a:rPr lang="bs-Latn-BA" dirty="0" smtClean="0"/>
              <a:t>iH</a:t>
            </a:r>
            <a:r>
              <a:rPr lang="en-US" dirty="0" smtClean="0"/>
              <a:t> </a:t>
            </a:r>
            <a:r>
              <a:rPr lang="en-US" dirty="0"/>
              <a:t>did not have </a:t>
            </a:r>
            <a:r>
              <a:rPr lang="en-US" dirty="0" smtClean="0"/>
              <a:t>priority</a:t>
            </a:r>
            <a:r>
              <a:rPr lang="bs-Latn-BA" dirty="0" smtClean="0"/>
              <a:t>. </a:t>
            </a:r>
            <a:r>
              <a:rPr lang="en-US" dirty="0" smtClean="0"/>
              <a:t> </a:t>
            </a:r>
            <a:r>
              <a:rPr lang="en-US" dirty="0"/>
              <a:t>When we add here the </a:t>
            </a:r>
            <a:r>
              <a:rPr lang="bs-Latn-BA" dirty="0" smtClean="0"/>
              <a:t>war </a:t>
            </a:r>
            <a:r>
              <a:rPr lang="en-US" dirty="0" smtClean="0"/>
              <a:t>damage</a:t>
            </a:r>
            <a:r>
              <a:rPr lang="bs-Latn-BA" dirty="0" smtClean="0"/>
              <a:t>s of the HM </a:t>
            </a:r>
            <a:r>
              <a:rPr lang="en-US" dirty="0" smtClean="0"/>
              <a:t>services </a:t>
            </a:r>
            <a:r>
              <a:rPr lang="bs-Latn-BA" dirty="0" smtClean="0"/>
              <a:t>during</a:t>
            </a:r>
            <a:r>
              <a:rPr lang="en-US" dirty="0" smtClean="0"/>
              <a:t> </a:t>
            </a:r>
            <a:r>
              <a:rPr lang="en-US" dirty="0"/>
              <a:t>nineties, it is clear that </a:t>
            </a:r>
            <a:r>
              <a:rPr lang="bs-Latn-BA" dirty="0" smtClean="0"/>
              <a:t>HM</a:t>
            </a:r>
            <a:r>
              <a:rPr lang="en-US" dirty="0" smtClean="0"/>
              <a:t> </a:t>
            </a:r>
            <a:r>
              <a:rPr lang="en-US" dirty="0"/>
              <a:t>service had little </a:t>
            </a:r>
            <a:r>
              <a:rPr lang="en-US" dirty="0" smtClean="0"/>
              <a:t>opportunity </a:t>
            </a:r>
            <a:r>
              <a:rPr lang="en-US" dirty="0"/>
              <a:t>for advancement. </a:t>
            </a:r>
            <a:endParaRPr lang="bs-Latn-BA" dirty="0" smtClean="0"/>
          </a:p>
          <a:p>
            <a:r>
              <a:rPr lang="en-US" dirty="0" smtClean="0"/>
              <a:t>In </a:t>
            </a:r>
            <a:r>
              <a:rPr lang="en-US" dirty="0"/>
              <a:t>recent years, the situation is slowly changing, and interest in strengthening the service </a:t>
            </a:r>
            <a:r>
              <a:rPr lang="en-US" dirty="0" smtClean="0"/>
              <a:t>appeared</a:t>
            </a:r>
            <a:r>
              <a:rPr lang="bs-Latn-BA" dirty="0" smtClean="0"/>
              <a:t>,</a:t>
            </a:r>
            <a:r>
              <a:rPr lang="en-US" dirty="0" smtClean="0"/>
              <a:t> </a:t>
            </a:r>
            <a:r>
              <a:rPr lang="en-US" dirty="0"/>
              <a:t>especially after the devastating floods last </a:t>
            </a:r>
            <a:r>
              <a:rPr lang="en-US" dirty="0" smtClean="0"/>
              <a:t>year</a:t>
            </a:r>
            <a:r>
              <a:rPr lang="bs-Latn-BA" dirty="0"/>
              <a:t> </a:t>
            </a:r>
            <a:r>
              <a:rPr lang="bs-Latn-BA" dirty="0" smtClean="0"/>
              <a:t>- </a:t>
            </a:r>
            <a:r>
              <a:rPr lang="en-US" dirty="0"/>
              <a:t>Several projects are currently underway, in which the </a:t>
            </a:r>
            <a:r>
              <a:rPr lang="bs-Latn-BA" dirty="0" smtClean="0"/>
              <a:t>FHMI is beneficiary. </a:t>
            </a:r>
          </a:p>
          <a:p>
            <a:r>
              <a:rPr lang="bs-Latn-BA" dirty="0" smtClean="0"/>
              <a:t>N</a:t>
            </a:r>
            <a:r>
              <a:rPr lang="en-US" dirty="0" smtClean="0"/>
              <a:t>ow </a:t>
            </a:r>
            <a:r>
              <a:rPr lang="en-US" dirty="0"/>
              <a:t>it is very important to get support from the government to institute strengthen its human resources and to provide financial resources for the sustainable operation of the </a:t>
            </a:r>
            <a:r>
              <a:rPr lang="en-US" dirty="0" smtClean="0"/>
              <a:t>service</a:t>
            </a:r>
            <a:r>
              <a:rPr lang="bs-Latn-BA" dirty="0" smtClean="0"/>
              <a:t>, and for the new projects in order to strenghtening of the HM services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93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15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2819550" cy="1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92" y="1285722"/>
            <a:ext cx="4031408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48" y="1382684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6" y="289839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" y="44371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26" y="3125936"/>
            <a:ext cx="3052434" cy="203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25" y="3125936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14" y="4533508"/>
            <a:ext cx="3760292" cy="18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13" y="5092862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dirty="0" smtClean="0"/>
              <a:t>A</a:t>
            </a:r>
            <a:r>
              <a:rPr lang="en-US" dirty="0" smtClean="0"/>
              <a:t>l</a:t>
            </a:r>
            <a:r>
              <a:rPr lang="bs-Latn-BA" dirty="0" smtClean="0"/>
              <a:t>l</a:t>
            </a:r>
            <a:r>
              <a:rPr lang="en-US" dirty="0" smtClean="0"/>
              <a:t> </a:t>
            </a:r>
            <a:r>
              <a:rPr lang="en-US" dirty="0"/>
              <a:t>this is Bosnia and </a:t>
            </a:r>
            <a:r>
              <a:rPr lang="en-US" dirty="0" smtClean="0"/>
              <a:t>Herzegovina</a:t>
            </a:r>
            <a:r>
              <a:rPr lang="bs-Latn-BA" dirty="0" smtClean="0"/>
              <a:t>!</a:t>
            </a:r>
            <a:br>
              <a:rPr lang="bs-Latn-BA" dirty="0" smtClean="0"/>
            </a:br>
            <a:r>
              <a:rPr lang="bs-Latn-BA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24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Brief self-introduction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bs-Latn-BA" dirty="0" smtClean="0"/>
              <a:t>Name:		Esena Kupusović</a:t>
            </a:r>
          </a:p>
          <a:p>
            <a:r>
              <a:rPr lang="bs-Latn-BA" dirty="0" smtClean="0"/>
              <a:t>Organization:		Federal Hydro-Meteorological Institute (HMI)</a:t>
            </a:r>
          </a:p>
          <a:p>
            <a:r>
              <a:rPr lang="bs-Latn-BA" dirty="0" smtClean="0"/>
              <a:t>Current role: 		Assisstant Director</a:t>
            </a:r>
          </a:p>
          <a:p>
            <a:r>
              <a:rPr lang="bs-Latn-BA" dirty="0" smtClean="0"/>
              <a:t>Brief background: </a:t>
            </a:r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en-US" dirty="0" smtClean="0"/>
              <a:t>At the Faculty of Civil Engineering, University of Sarajevo, acquired degree in hydro</a:t>
            </a:r>
            <a:r>
              <a:rPr lang="bs-Latn-BA" dirty="0" smtClean="0"/>
              <a:t>-</a:t>
            </a:r>
            <a:r>
              <a:rPr lang="en-US" dirty="0" smtClean="0"/>
              <a:t>technic engineering, then a master's degree in technical sciences, in the field of water management. At the H</a:t>
            </a:r>
            <a:r>
              <a:rPr lang="bs-Latn-BA" dirty="0" smtClean="0"/>
              <a:t>MI </a:t>
            </a:r>
            <a:r>
              <a:rPr lang="en-US" dirty="0" smtClean="0"/>
              <a:t>began working as a research hydrologist, and for several years headed the Department of hydrology. </a:t>
            </a:r>
            <a:r>
              <a:rPr lang="bs-Latn-BA" dirty="0" smtClean="0"/>
              <a:t>E</a:t>
            </a:r>
            <a:r>
              <a:rPr lang="en-US" dirty="0" err="1" smtClean="0"/>
              <a:t>ngaged</a:t>
            </a:r>
            <a:r>
              <a:rPr lang="en-US" dirty="0" smtClean="0"/>
              <a:t> as a lecturer at the Faculty of Health Studies in Sarajevo, within the course of recreational waters management. </a:t>
            </a:r>
            <a:r>
              <a:rPr lang="bs-Latn-BA" dirty="0" smtClean="0"/>
              <a:t>A</a:t>
            </a:r>
            <a:r>
              <a:rPr lang="en-US" dirty="0" err="1" smtClean="0"/>
              <a:t>uthored</a:t>
            </a:r>
            <a:r>
              <a:rPr lang="en-US" dirty="0" smtClean="0"/>
              <a:t> or co-authored 20 published scientific  and expert papers, 7 of which were registered in </a:t>
            </a:r>
            <a:r>
              <a:rPr lang="en-US" dirty="0" err="1" smtClean="0"/>
              <a:t>WorldCat</a:t>
            </a:r>
            <a:r>
              <a:rPr lang="en-US" dirty="0" smtClean="0"/>
              <a:t>. </a:t>
            </a: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bs-Latn-BA" dirty="0" smtClean="0"/>
              <a:t>Email: kupusovic.e@fhmzbih.gov.ba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50" y="1484784"/>
            <a:ext cx="49545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/>
              <a:t>Official name:  </a:t>
            </a:r>
            <a:r>
              <a:rPr lang="en-GB" sz="2700" b="1" dirty="0"/>
              <a:t>Bosna </a:t>
            </a:r>
            <a:r>
              <a:rPr lang="en-GB" sz="2700" b="1" dirty="0" err="1"/>
              <a:t>i</a:t>
            </a:r>
            <a:r>
              <a:rPr lang="en-GB" sz="2700" b="1" dirty="0"/>
              <a:t> Hercegovina </a:t>
            </a:r>
            <a:r>
              <a:rPr lang="en-GB" sz="2700" b="1" dirty="0" smtClean="0"/>
              <a:t>(</a:t>
            </a:r>
            <a:r>
              <a:rPr lang="en-GB" sz="2700" b="1" dirty="0" err="1"/>
              <a:t>BiH</a:t>
            </a:r>
            <a:r>
              <a:rPr lang="en-GB" sz="2700" b="1" dirty="0"/>
              <a:t>)  </a:t>
            </a:r>
            <a:endParaRPr lang="bs-Latn-BA" sz="2700" b="1" dirty="0" smtClean="0"/>
          </a:p>
          <a:p>
            <a:endParaRPr lang="bs-Latn-BA" sz="2700" dirty="0"/>
          </a:p>
          <a:p>
            <a:pPr algn="r"/>
            <a:r>
              <a:rPr lang="bs-Latn-BA" sz="2400" dirty="0" smtClean="0"/>
              <a:t>Flag and coat of arms</a:t>
            </a:r>
            <a:endParaRPr lang="en-GB" sz="2400" dirty="0"/>
          </a:p>
          <a:p>
            <a:endParaRPr lang="bs-Latn-BA" sz="2400" dirty="0" smtClean="0"/>
          </a:p>
          <a:p>
            <a:r>
              <a:rPr lang="en-GB" sz="2400" b="1" dirty="0" smtClean="0"/>
              <a:t>Geographic </a:t>
            </a:r>
            <a:r>
              <a:rPr lang="en-GB" sz="2400" b="1" dirty="0"/>
              <a:t>location:  </a:t>
            </a:r>
            <a:r>
              <a:rPr lang="en-GB" sz="2400" dirty="0" smtClean="0"/>
              <a:t>western </a:t>
            </a:r>
            <a:r>
              <a:rPr lang="en-GB" sz="2400" dirty="0"/>
              <a:t>part of Balkan peninsula. </a:t>
            </a:r>
          </a:p>
          <a:p>
            <a:r>
              <a:rPr lang="en-GB" sz="2400" b="1" dirty="0"/>
              <a:t>Surrounding countries:</a:t>
            </a:r>
            <a:r>
              <a:rPr lang="en-GB" sz="2400" dirty="0"/>
              <a:t> Republic </a:t>
            </a:r>
            <a:r>
              <a:rPr lang="en-GB" sz="2400" dirty="0" err="1" smtClean="0"/>
              <a:t>Srbija</a:t>
            </a:r>
            <a:r>
              <a:rPr lang="en-GB" sz="2400" dirty="0" smtClean="0"/>
              <a:t> </a:t>
            </a:r>
            <a:r>
              <a:rPr lang="en-GB" sz="2400" dirty="0"/>
              <a:t>(north-east), Republic </a:t>
            </a:r>
            <a:r>
              <a:rPr lang="en-GB" sz="2400" dirty="0" err="1"/>
              <a:t>Crna</a:t>
            </a:r>
            <a:r>
              <a:rPr lang="en-GB" sz="2400" dirty="0"/>
              <a:t> Gora - Monte Negro(south-east), Republic </a:t>
            </a:r>
            <a:r>
              <a:rPr lang="en-GB" sz="2400" dirty="0" err="1"/>
              <a:t>Hrvatska</a:t>
            </a:r>
            <a:r>
              <a:rPr lang="en-GB" sz="2400" dirty="0"/>
              <a:t>-Croatia (</a:t>
            </a:r>
            <a:r>
              <a:rPr lang="en-GB" sz="2400" dirty="0" smtClean="0"/>
              <a:t>nor</a:t>
            </a:r>
            <a:r>
              <a:rPr lang="bs-Latn-BA" sz="2400" dirty="0" smtClean="0"/>
              <a:t>th</a:t>
            </a:r>
            <a:r>
              <a:rPr lang="en-GB" sz="2400" dirty="0" smtClean="0"/>
              <a:t>, </a:t>
            </a:r>
            <a:r>
              <a:rPr lang="en-GB" sz="2400" dirty="0"/>
              <a:t>west and south). </a:t>
            </a:r>
          </a:p>
        </p:txBody>
      </p:sp>
      <p:pic>
        <p:nvPicPr>
          <p:cNvPr id="1027" name="Picture 3" descr="http://www.bhas.ba/images/stories/zastava_i_gr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23" y="2072450"/>
            <a:ext cx="28575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73" y="3340363"/>
            <a:ext cx="3133616" cy="33530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09" y="241092"/>
            <a:ext cx="823031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Some information on BiH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7" cy="4525963"/>
          </a:xfrm>
        </p:spPr>
        <p:txBody>
          <a:bodyPr>
            <a:normAutofit fontScale="92500" lnSpcReduction="10000"/>
          </a:bodyPr>
          <a:lstStyle/>
          <a:p>
            <a:r>
              <a:rPr lang="bs-Latn-BA" sz="2400" dirty="0"/>
              <a:t>Administrative division: BH is divided into two entities: Federation of Bosna and Herzegovina (F BiH) and Republic of Srpska (RS), and Brčko District. </a:t>
            </a:r>
          </a:p>
          <a:p>
            <a:r>
              <a:rPr lang="bs-Latn-BA" sz="2400" dirty="0"/>
              <a:t>Entitety structure: </a:t>
            </a:r>
            <a:r>
              <a:rPr lang="bs-Latn-BA" sz="2400" dirty="0" smtClean="0"/>
              <a:t>F BiH </a:t>
            </a:r>
            <a:r>
              <a:rPr lang="bs-Latn-BA" sz="2400" dirty="0"/>
              <a:t>is devided to 10 cantons (79 municipalities). </a:t>
            </a:r>
            <a:r>
              <a:rPr lang="bs-Latn-BA" sz="2400" dirty="0" smtClean="0"/>
              <a:t>RS has </a:t>
            </a:r>
            <a:r>
              <a:rPr lang="bs-Latn-BA" sz="2400" dirty="0"/>
              <a:t>62 </a:t>
            </a:r>
            <a:r>
              <a:rPr lang="bs-Latn-BA" sz="2400" dirty="0" smtClean="0"/>
              <a:t>municipalities.City </a:t>
            </a:r>
            <a:r>
              <a:rPr lang="bs-Latn-BA" sz="2400" dirty="0"/>
              <a:t>of Brčko is a separate administrative unit - District. </a:t>
            </a:r>
          </a:p>
          <a:p>
            <a:r>
              <a:rPr lang="bs-Latn-BA" sz="2400" dirty="0"/>
              <a:t>Area: Bosnia and Herzegovina has 51 209,2 km² (Land: 51 197 km² and sea: 12,2 km²) </a:t>
            </a:r>
          </a:p>
          <a:p>
            <a:r>
              <a:rPr lang="bs-Latn-BA" sz="2400" dirty="0"/>
              <a:t>Climate: Mostly continental, mediteranian at the south. </a:t>
            </a:r>
          </a:p>
          <a:p>
            <a:r>
              <a:rPr lang="bs-Latn-BA" sz="2400" dirty="0"/>
              <a:t>Population: </a:t>
            </a:r>
            <a:r>
              <a:rPr lang="bs-Latn-BA" sz="2400" dirty="0" smtClean="0"/>
              <a:t>3.843.126 </a:t>
            </a:r>
            <a:r>
              <a:rPr lang="bs-Latn-BA" sz="2400" dirty="0"/>
              <a:t>- estimated (30.06.2010) </a:t>
            </a:r>
          </a:p>
          <a:p>
            <a:r>
              <a:rPr lang="bs-Latn-BA" sz="2400" dirty="0"/>
              <a:t>Capital: Sarajevo </a:t>
            </a:r>
            <a:endParaRPr lang="bs-Latn-BA" sz="2400" dirty="0" smtClean="0"/>
          </a:p>
          <a:p>
            <a:r>
              <a:rPr lang="bs-Latn-BA" sz="2400" dirty="0" smtClean="0"/>
              <a:t>2013 </a:t>
            </a:r>
            <a:r>
              <a:rPr lang="en-US" sz="2400" dirty="0" smtClean="0"/>
              <a:t>GDP mil</a:t>
            </a:r>
            <a:r>
              <a:rPr lang="bs-Latn-BA" sz="2400" dirty="0"/>
              <a:t>l</a:t>
            </a:r>
            <a:r>
              <a:rPr lang="en-US" sz="2400" dirty="0" smtClean="0"/>
              <a:t>ions </a:t>
            </a:r>
            <a:r>
              <a:rPr lang="en-US" sz="2400" dirty="0"/>
              <a:t>of KM  26.297  </a:t>
            </a:r>
            <a:r>
              <a:rPr lang="bs-Latn-BA" sz="2400" dirty="0" smtClean="0"/>
              <a:t>(</a:t>
            </a:r>
            <a:r>
              <a:rPr lang="en-US" sz="2400" dirty="0" smtClean="0"/>
              <a:t>15</a:t>
            </a:r>
            <a:r>
              <a:rPr lang="bs-Latn-BA" sz="2400" dirty="0" smtClean="0"/>
              <a:t>.</a:t>
            </a:r>
            <a:r>
              <a:rPr lang="en-US" sz="2400" dirty="0" smtClean="0"/>
              <a:t>157</a:t>
            </a:r>
            <a:r>
              <a:rPr lang="bs-Latn-BA" sz="2400" dirty="0" smtClean="0"/>
              <a:t> M $)</a:t>
            </a:r>
            <a:endParaRPr lang="en-US" sz="2400" dirty="0"/>
          </a:p>
          <a:p>
            <a:pPr marL="0" indent="0">
              <a:buNone/>
            </a:pPr>
            <a:r>
              <a:rPr lang="bs-Latn-BA" sz="2400" dirty="0" smtClean="0"/>
              <a:t>	</a:t>
            </a:r>
            <a:r>
              <a:rPr lang="nl-NL" sz="2400" dirty="0" smtClean="0"/>
              <a:t>GDP/C </a:t>
            </a:r>
            <a:r>
              <a:rPr lang="nl-NL" sz="2400" dirty="0"/>
              <a:t>in KM  6. 862   </a:t>
            </a:r>
            <a:r>
              <a:rPr lang="bs-Latn-BA" sz="2400" dirty="0" smtClean="0"/>
              <a:t>(3.955 $)</a:t>
            </a:r>
            <a:r>
              <a:rPr lang="nl-NL" sz="2400" dirty="0" smtClean="0"/>
              <a:t> </a:t>
            </a:r>
            <a:endParaRPr lang="nl-NL" sz="2400" dirty="0"/>
          </a:p>
          <a:p>
            <a:endParaRPr lang="bs-Latn-BA" sz="2400" dirty="0" smtClean="0"/>
          </a:p>
          <a:p>
            <a:endParaRPr lang="bs-Latn-BA" sz="2400" dirty="0"/>
          </a:p>
          <a:p>
            <a:endParaRPr lang="bs-Latn-B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6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Relief of BiH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5</a:t>
            </a:fld>
            <a:endParaRPr lang="en-GB"/>
          </a:p>
        </p:txBody>
      </p:sp>
      <p:pic>
        <p:nvPicPr>
          <p:cNvPr id="1026" name="Picture 2" descr="C:\Users\Esena\Desktop\bosna_i_hercegovina_relje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45800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063"/>
          <p:cNvGrpSpPr>
            <a:grpSpLocks/>
          </p:cNvGrpSpPr>
          <p:nvPr/>
        </p:nvGrpSpPr>
        <p:grpSpPr bwMode="auto">
          <a:xfrm>
            <a:off x="467544" y="1597218"/>
            <a:ext cx="3200400" cy="2590800"/>
            <a:chOff x="-3" y="-3"/>
            <a:chExt cx="2194" cy="2606"/>
          </a:xfrm>
        </p:grpSpPr>
        <p:grpSp>
          <p:nvGrpSpPr>
            <p:cNvPr id="7" name="Group 1061"/>
            <p:cNvGrpSpPr>
              <a:grpSpLocks/>
            </p:cNvGrpSpPr>
            <p:nvPr/>
          </p:nvGrpSpPr>
          <p:grpSpPr bwMode="auto">
            <a:xfrm>
              <a:off x="0" y="0"/>
              <a:ext cx="2188" cy="2600"/>
              <a:chOff x="0" y="0"/>
              <a:chExt cx="2188" cy="2600"/>
            </a:xfrm>
          </p:grpSpPr>
          <p:grpSp>
            <p:nvGrpSpPr>
              <p:cNvPr id="9" name="Group 1042"/>
              <p:cNvGrpSpPr>
                <a:grpSpLocks/>
              </p:cNvGrpSpPr>
              <p:nvPr/>
            </p:nvGrpSpPr>
            <p:grpSpPr bwMode="auto">
              <a:xfrm>
                <a:off x="0" y="0"/>
                <a:ext cx="1684" cy="528"/>
                <a:chOff x="0" y="0"/>
                <a:chExt cx="1684" cy="528"/>
              </a:xfrm>
            </p:grpSpPr>
            <p:sp>
              <p:nvSpPr>
                <p:cNvPr id="37" name="Rectangle 1031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598" cy="528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Times New Roman" pitchFamily="18" charset="0"/>
                    </a:rPr>
                    <a:t> </a:t>
                  </a:r>
                  <a:r>
                    <a:rPr kumimoji="0" lang="hr-HR" altLang="en-US" sz="16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</a:rPr>
                    <a:t>Total area : </a:t>
                  </a: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altLang="en-US" sz="1600" b="0" i="0" u="none" strike="noStrike" kern="0" cap="none" spc="0" normalizeH="0" baseline="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</a:rPr>
                    <a:t>51.197 km</a:t>
                  </a:r>
                  <a:r>
                    <a:rPr kumimoji="0" lang="hr-HR" altLang="en-US" sz="1600" b="0" i="0" u="none" strike="noStrike" kern="0" cap="none" spc="0" normalizeH="0" baseline="30000" noProof="0" dirty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</a:rPr>
                    <a:t>2</a:t>
                  </a:r>
                  <a:endParaRPr kumimoji="0" lang="en-GB" altLang="en-US" sz="1600" b="0" i="0" u="none" strike="noStrike" kern="0" cap="none" spc="0" normalizeH="0" baseline="3000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8" name="Rectangle 104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84" cy="528"/>
                </a:xfrm>
                <a:prstGeom prst="rect">
                  <a:avLst/>
                </a:prstGeom>
                <a:noFill/>
                <a:ln w="7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0" name="Group 1044"/>
              <p:cNvGrpSpPr>
                <a:grpSpLocks/>
              </p:cNvGrpSpPr>
              <p:nvPr/>
            </p:nvGrpSpPr>
            <p:grpSpPr bwMode="auto">
              <a:xfrm>
                <a:off x="1684" y="0"/>
                <a:ext cx="504" cy="528"/>
                <a:chOff x="1684" y="0"/>
                <a:chExt cx="504" cy="528"/>
              </a:xfrm>
            </p:grpSpPr>
            <p:sp>
              <p:nvSpPr>
                <p:cNvPr id="35" name="Rectangle 1032"/>
                <p:cNvSpPr>
                  <a:spLocks noChangeArrowheads="1"/>
                </p:cNvSpPr>
                <p:nvPr/>
              </p:nvSpPr>
              <p:spPr bwMode="auto">
                <a:xfrm>
                  <a:off x="1727" y="0"/>
                  <a:ext cx="418" cy="528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Times New Roman" pitchFamily="18" charset="0"/>
                    </a:rPr>
                    <a:t> </a:t>
                  </a: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6" name="Rectangle 1043"/>
                <p:cNvSpPr>
                  <a:spLocks noChangeArrowheads="1"/>
                </p:cNvSpPr>
                <p:nvPr/>
              </p:nvSpPr>
              <p:spPr bwMode="auto">
                <a:xfrm>
                  <a:off x="1684" y="0"/>
                  <a:ext cx="504" cy="528"/>
                </a:xfrm>
                <a:prstGeom prst="rect">
                  <a:avLst/>
                </a:prstGeom>
                <a:noFill/>
                <a:ln w="7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1" name="Group 1046"/>
              <p:cNvGrpSpPr>
                <a:grpSpLocks/>
              </p:cNvGrpSpPr>
              <p:nvPr/>
            </p:nvGrpSpPr>
            <p:grpSpPr bwMode="auto">
              <a:xfrm>
                <a:off x="0" y="528"/>
                <a:ext cx="1684" cy="518"/>
                <a:chOff x="0" y="528"/>
                <a:chExt cx="1684" cy="518"/>
              </a:xfrm>
            </p:grpSpPr>
            <p:sp>
              <p:nvSpPr>
                <p:cNvPr id="33" name="Rectangle 1033"/>
                <p:cNvSpPr>
                  <a:spLocks noChangeArrowheads="1"/>
                </p:cNvSpPr>
                <p:nvPr/>
              </p:nvSpPr>
              <p:spPr bwMode="auto">
                <a:xfrm>
                  <a:off x="43" y="528"/>
                  <a:ext cx="1598" cy="518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lowland area </a:t>
                  </a:r>
                  <a:endParaRPr kumimoji="0" lang="hr-HR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(up to 300 masl)</a:t>
                  </a: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itchFamily="18" charset="0"/>
                  </a:endParaRP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4" name="Rectangle 1045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1684" cy="518"/>
                </a:xfrm>
                <a:prstGeom prst="rect">
                  <a:avLst/>
                </a:prstGeom>
                <a:noFill/>
                <a:ln w="7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2" name="Group 1048"/>
              <p:cNvGrpSpPr>
                <a:grpSpLocks/>
              </p:cNvGrpSpPr>
              <p:nvPr/>
            </p:nvGrpSpPr>
            <p:grpSpPr bwMode="auto">
              <a:xfrm>
                <a:off x="1684" y="528"/>
                <a:ext cx="504" cy="518"/>
                <a:chOff x="1684" y="528"/>
                <a:chExt cx="504" cy="518"/>
              </a:xfrm>
            </p:grpSpPr>
            <p:sp>
              <p:nvSpPr>
                <p:cNvPr id="31" name="Rectangle 1034"/>
                <p:cNvSpPr>
                  <a:spLocks noChangeArrowheads="1"/>
                </p:cNvSpPr>
                <p:nvPr/>
              </p:nvSpPr>
              <p:spPr bwMode="auto">
                <a:xfrm>
                  <a:off x="1727" y="528"/>
                  <a:ext cx="418" cy="518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13,3%</a:t>
                  </a: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itchFamily="18" charset="0"/>
                  </a:endParaRP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Times New Roman" pitchFamily="18" charset="0"/>
                    </a:rPr>
                    <a:t> </a:t>
                  </a: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2" name="Rectangle 1047"/>
                <p:cNvSpPr>
                  <a:spLocks noChangeArrowheads="1"/>
                </p:cNvSpPr>
                <p:nvPr/>
              </p:nvSpPr>
              <p:spPr bwMode="auto">
                <a:xfrm>
                  <a:off x="1684" y="528"/>
                  <a:ext cx="504" cy="518"/>
                </a:xfrm>
                <a:prstGeom prst="rect">
                  <a:avLst/>
                </a:prstGeom>
                <a:noFill/>
                <a:ln w="7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3" name="Group 1050"/>
              <p:cNvGrpSpPr>
                <a:grpSpLocks/>
              </p:cNvGrpSpPr>
              <p:nvPr/>
            </p:nvGrpSpPr>
            <p:grpSpPr bwMode="auto">
              <a:xfrm>
                <a:off x="0" y="1046"/>
                <a:ext cx="1684" cy="518"/>
                <a:chOff x="0" y="1046"/>
                <a:chExt cx="1684" cy="518"/>
              </a:xfrm>
            </p:grpSpPr>
            <p:sp>
              <p:nvSpPr>
                <p:cNvPr id="29" name="Rectangle 1035"/>
                <p:cNvSpPr>
                  <a:spLocks noChangeArrowheads="1"/>
                </p:cNvSpPr>
                <p:nvPr/>
              </p:nvSpPr>
              <p:spPr bwMode="auto">
                <a:xfrm>
                  <a:off x="43" y="1046"/>
                  <a:ext cx="1598" cy="518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hilly-mountainous  area </a:t>
                  </a:r>
                  <a:endParaRPr kumimoji="0" lang="hr-HR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(300-700 masl)</a:t>
                  </a: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itchFamily="18" charset="0"/>
                  </a:endParaRP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0" name="Rectangle 1049"/>
                <p:cNvSpPr>
                  <a:spLocks noChangeArrowheads="1"/>
                </p:cNvSpPr>
                <p:nvPr/>
              </p:nvSpPr>
              <p:spPr bwMode="auto">
                <a:xfrm>
                  <a:off x="0" y="1046"/>
                  <a:ext cx="1684" cy="518"/>
                </a:xfrm>
                <a:prstGeom prst="rect">
                  <a:avLst/>
                </a:prstGeom>
                <a:noFill/>
                <a:ln w="7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4" name="Group 1052"/>
              <p:cNvGrpSpPr>
                <a:grpSpLocks/>
              </p:cNvGrpSpPr>
              <p:nvPr/>
            </p:nvGrpSpPr>
            <p:grpSpPr bwMode="auto">
              <a:xfrm>
                <a:off x="1684" y="1046"/>
                <a:ext cx="504" cy="518"/>
                <a:chOff x="1684" y="1046"/>
                <a:chExt cx="504" cy="518"/>
              </a:xfrm>
            </p:grpSpPr>
            <p:sp>
              <p:nvSpPr>
                <p:cNvPr id="27" name="Rectangle 1036"/>
                <p:cNvSpPr>
                  <a:spLocks noChangeArrowheads="1"/>
                </p:cNvSpPr>
                <p:nvPr/>
              </p:nvSpPr>
              <p:spPr bwMode="auto">
                <a:xfrm>
                  <a:off x="1727" y="1046"/>
                  <a:ext cx="418" cy="518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26,3%</a:t>
                  </a: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itchFamily="18" charset="0"/>
                  </a:endParaRP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Times New Roman" pitchFamily="18" charset="0"/>
                    </a:rPr>
                    <a:t> </a:t>
                  </a: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" name="Rectangle 1051"/>
                <p:cNvSpPr>
                  <a:spLocks noChangeArrowheads="1"/>
                </p:cNvSpPr>
                <p:nvPr/>
              </p:nvSpPr>
              <p:spPr bwMode="auto">
                <a:xfrm>
                  <a:off x="1684" y="1046"/>
                  <a:ext cx="504" cy="518"/>
                </a:xfrm>
                <a:prstGeom prst="rect">
                  <a:avLst/>
                </a:prstGeom>
                <a:noFill/>
                <a:ln w="7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5" name="Group 1054"/>
              <p:cNvGrpSpPr>
                <a:grpSpLocks/>
              </p:cNvGrpSpPr>
              <p:nvPr/>
            </p:nvGrpSpPr>
            <p:grpSpPr bwMode="auto">
              <a:xfrm>
                <a:off x="0" y="1564"/>
                <a:ext cx="1684" cy="518"/>
                <a:chOff x="0" y="1564"/>
                <a:chExt cx="1684" cy="518"/>
              </a:xfrm>
            </p:grpSpPr>
            <p:sp>
              <p:nvSpPr>
                <p:cNvPr id="25" name="Rectangle 1037"/>
                <p:cNvSpPr>
                  <a:spLocks noChangeArrowheads="1"/>
                </p:cNvSpPr>
                <p:nvPr/>
              </p:nvSpPr>
              <p:spPr bwMode="auto">
                <a:xfrm>
                  <a:off x="43" y="1564"/>
                  <a:ext cx="1598" cy="518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1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mountainous area</a:t>
                  </a:r>
                  <a:r>
                    <a:rPr kumimoji="0" lang="hr-HR" altLang="en-US" sz="1600" b="1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</a:rPr>
                    <a:t> </a:t>
                  </a: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altLang="en-US" sz="1600" b="1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</a:rPr>
                    <a:t>(above 700 masl)</a:t>
                  </a: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1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6" name="Rectangle 1053"/>
                <p:cNvSpPr>
                  <a:spLocks noChangeArrowheads="1"/>
                </p:cNvSpPr>
                <p:nvPr/>
              </p:nvSpPr>
              <p:spPr bwMode="auto">
                <a:xfrm>
                  <a:off x="0" y="1564"/>
                  <a:ext cx="1684" cy="518"/>
                </a:xfrm>
                <a:prstGeom prst="rect">
                  <a:avLst/>
                </a:prstGeom>
                <a:noFill/>
                <a:ln w="7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6" name="Group 1056"/>
              <p:cNvGrpSpPr>
                <a:grpSpLocks/>
              </p:cNvGrpSpPr>
              <p:nvPr/>
            </p:nvGrpSpPr>
            <p:grpSpPr bwMode="auto">
              <a:xfrm>
                <a:off x="1684" y="1564"/>
                <a:ext cx="504" cy="518"/>
                <a:chOff x="1684" y="1564"/>
                <a:chExt cx="504" cy="518"/>
              </a:xfrm>
            </p:grpSpPr>
            <p:sp>
              <p:nvSpPr>
                <p:cNvPr id="23" name="Rectangle 1038"/>
                <p:cNvSpPr>
                  <a:spLocks noChangeArrowheads="1"/>
                </p:cNvSpPr>
                <p:nvPr/>
              </p:nvSpPr>
              <p:spPr bwMode="auto">
                <a:xfrm>
                  <a:off x="1727" y="1564"/>
                  <a:ext cx="418" cy="518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1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57,2%</a:t>
                  </a:r>
                  <a:endParaRPr kumimoji="0" lang="en-GB" altLang="en-US" sz="1600" b="1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itchFamily="18" charset="0"/>
                  </a:endParaRP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Times New Roman" pitchFamily="18" charset="0"/>
                    </a:rPr>
                    <a:t> </a:t>
                  </a: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4" name="Rectangle 1055"/>
                <p:cNvSpPr>
                  <a:spLocks noChangeArrowheads="1"/>
                </p:cNvSpPr>
                <p:nvPr/>
              </p:nvSpPr>
              <p:spPr bwMode="auto">
                <a:xfrm>
                  <a:off x="1684" y="1564"/>
                  <a:ext cx="504" cy="518"/>
                </a:xfrm>
                <a:prstGeom prst="rect">
                  <a:avLst/>
                </a:prstGeom>
                <a:noFill/>
                <a:ln w="7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7" name="Group 1058"/>
              <p:cNvGrpSpPr>
                <a:grpSpLocks/>
              </p:cNvGrpSpPr>
              <p:nvPr/>
            </p:nvGrpSpPr>
            <p:grpSpPr bwMode="auto">
              <a:xfrm>
                <a:off x="0" y="2082"/>
                <a:ext cx="1684" cy="518"/>
                <a:chOff x="0" y="2082"/>
                <a:chExt cx="1684" cy="518"/>
              </a:xfrm>
            </p:grpSpPr>
            <p:sp>
              <p:nvSpPr>
                <p:cNvPr id="21" name="Rectangle 1039"/>
                <p:cNvSpPr>
                  <a:spLocks noChangeArrowheads="1"/>
                </p:cNvSpPr>
                <p:nvPr/>
              </p:nvSpPr>
              <p:spPr bwMode="auto">
                <a:xfrm>
                  <a:off x="43" y="2082"/>
                  <a:ext cx="1598" cy="518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Mediterranean area </a:t>
                  </a:r>
                  <a:endParaRPr kumimoji="0" lang="hr-HR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(below 500 masl)</a:t>
                  </a: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itchFamily="18" charset="0"/>
                  </a:endParaRP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2" name="Rectangle 1057"/>
                <p:cNvSpPr>
                  <a:spLocks noChangeArrowheads="1"/>
                </p:cNvSpPr>
                <p:nvPr/>
              </p:nvSpPr>
              <p:spPr bwMode="auto">
                <a:xfrm>
                  <a:off x="0" y="2082"/>
                  <a:ext cx="1684" cy="518"/>
                </a:xfrm>
                <a:prstGeom prst="rect">
                  <a:avLst/>
                </a:prstGeom>
                <a:noFill/>
                <a:ln w="7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8" name="Group 1060"/>
              <p:cNvGrpSpPr>
                <a:grpSpLocks/>
              </p:cNvGrpSpPr>
              <p:nvPr/>
            </p:nvGrpSpPr>
            <p:grpSpPr bwMode="auto">
              <a:xfrm>
                <a:off x="1684" y="2082"/>
                <a:ext cx="504" cy="518"/>
                <a:chOff x="1684" y="2082"/>
                <a:chExt cx="504" cy="518"/>
              </a:xfrm>
            </p:grpSpPr>
            <p:sp>
              <p:nvSpPr>
                <p:cNvPr id="19" name="Rectangle 1040"/>
                <p:cNvSpPr>
                  <a:spLocks noChangeArrowheads="1"/>
                </p:cNvSpPr>
                <p:nvPr/>
              </p:nvSpPr>
              <p:spPr bwMode="auto">
                <a:xfrm>
                  <a:off x="1727" y="2082"/>
                  <a:ext cx="418" cy="518"/>
                </a:xfrm>
                <a:prstGeom prst="rect">
                  <a:avLst/>
                </a:prstGeom>
                <a:noFill/>
                <a:ln w="9525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Arial" charset="0"/>
                    </a:rPr>
                    <a:t>5,2%</a:t>
                  </a: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  <a:cs typeface="Times New Roman" pitchFamily="18" charset="0"/>
                  </a:endParaRP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altLang="en-US" sz="1600" b="0" i="0" u="none" strike="noStrike" kern="0" cap="none" spc="0" normalizeH="0" baseline="0" noProof="0" smtClean="0">
                      <a:ln>
                        <a:noFill/>
                      </a:ln>
                      <a:effectLst/>
                      <a:uLnTx/>
                      <a:uFillTx/>
                      <a:latin typeface="+mj-lt"/>
                      <a:cs typeface="Times New Roman" pitchFamily="18" charset="0"/>
                    </a:rPr>
                    <a:t> </a:t>
                  </a:r>
                </a:p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altLang="en-US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0" name="Rectangle 1059"/>
                <p:cNvSpPr>
                  <a:spLocks noChangeArrowheads="1"/>
                </p:cNvSpPr>
                <p:nvPr/>
              </p:nvSpPr>
              <p:spPr bwMode="auto">
                <a:xfrm>
                  <a:off x="1684" y="2082"/>
                  <a:ext cx="504" cy="518"/>
                </a:xfrm>
                <a:prstGeom prst="rect">
                  <a:avLst/>
                </a:prstGeom>
                <a:noFill/>
                <a:ln w="7">
                  <a:solidFill>
                    <a:srgbClr val="660066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 smtClean="0">
                    <a:ln>
                      <a:noFill/>
                    </a:ln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  <p:sp>
          <p:nvSpPr>
            <p:cNvPr id="8" name="Rectangle 1062"/>
            <p:cNvSpPr>
              <a:spLocks noChangeArrowheads="1"/>
            </p:cNvSpPr>
            <p:nvPr/>
          </p:nvSpPr>
          <p:spPr bwMode="auto">
            <a:xfrm>
              <a:off x="-3" y="-3"/>
              <a:ext cx="2194" cy="2606"/>
            </a:xfrm>
            <a:prstGeom prst="rect">
              <a:avLst/>
            </a:prstGeom>
            <a:noFill/>
            <a:ln w="9525">
              <a:solidFill>
                <a:srgbClr val="66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39" name="Rectangle 1065"/>
          <p:cNvSpPr>
            <a:spLocks noChangeArrowheads="1"/>
          </p:cNvSpPr>
          <p:nvPr/>
        </p:nvSpPr>
        <p:spPr bwMode="auto">
          <a:xfrm>
            <a:off x="1189255" y="4509120"/>
            <a:ext cx="3352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5000"/>
            </a:pPr>
            <a:r>
              <a:rPr lang="en-US" altLang="en-US" sz="2000" dirty="0">
                <a:cs typeface="Times New Roman" pitchFamily="18" charset="0"/>
              </a:rPr>
              <a:t>Large percent of hilly terrain, with over 83%</a:t>
            </a:r>
            <a:r>
              <a:rPr lang="hr-HR" altLang="en-US" sz="2000" dirty="0"/>
              <a:t> </a:t>
            </a:r>
            <a:r>
              <a:rPr lang="en-US" altLang="en-US" sz="2000" dirty="0">
                <a:cs typeface="Times New Roman" pitchFamily="18" charset="0"/>
              </a:rPr>
              <a:t>of area having a slope of 13%</a:t>
            </a:r>
            <a:r>
              <a:rPr lang="hr-HR" altLang="en-US" sz="2000" dirty="0"/>
              <a:t> </a:t>
            </a:r>
            <a:r>
              <a:rPr lang="en-US" altLang="en-US" sz="2000" dirty="0">
                <a:cs typeface="Times New Roman" pitchFamily="18" charset="0"/>
              </a:rPr>
              <a:t>or greater.</a:t>
            </a:r>
            <a:endParaRPr lang="en-GB" alt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BiH Water resources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7671"/>
            <a:ext cx="4525963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88024" y="1988840"/>
            <a:ext cx="4176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total annual water resources from precipitation in </a:t>
            </a:r>
            <a:r>
              <a:rPr lang="en-US" sz="2000" dirty="0" err="1" smtClean="0"/>
              <a:t>BiH</a:t>
            </a:r>
            <a:r>
              <a:rPr lang="bs-Latn-BA" sz="2000" dirty="0" smtClean="0"/>
              <a:t> </a:t>
            </a:r>
            <a:r>
              <a:rPr lang="en-US" sz="2000" dirty="0" smtClean="0"/>
              <a:t>amount </a:t>
            </a:r>
            <a:r>
              <a:rPr lang="en-US" sz="2000" dirty="0"/>
              <a:t>to 63.9 </a:t>
            </a:r>
            <a:r>
              <a:rPr lang="en-US" sz="2000" dirty="0" smtClean="0"/>
              <a:t>km3/</a:t>
            </a:r>
            <a:r>
              <a:rPr lang="en-US" sz="2000" dirty="0" err="1" smtClean="0"/>
              <a:t>yr</a:t>
            </a:r>
            <a:r>
              <a:rPr lang="en-US" sz="2000" dirty="0" smtClean="0"/>
              <a:t>, </a:t>
            </a:r>
            <a:r>
              <a:rPr lang="en-US" sz="2000" dirty="0"/>
              <a:t>while internal </a:t>
            </a:r>
            <a:r>
              <a:rPr lang="en-US" sz="2000" dirty="0" smtClean="0"/>
              <a:t>renewable</a:t>
            </a:r>
            <a:r>
              <a:rPr lang="bs-Latn-BA" sz="2000" dirty="0" smtClean="0"/>
              <a:t> </a:t>
            </a:r>
            <a:r>
              <a:rPr lang="en-US" sz="2000" dirty="0" smtClean="0"/>
              <a:t>water </a:t>
            </a:r>
            <a:r>
              <a:rPr lang="en-US" sz="2000" dirty="0"/>
              <a:t>resources amount to 36.4 km3/yr. </a:t>
            </a:r>
            <a:endParaRPr lang="bs-Latn-BA" sz="2000" dirty="0" smtClean="0"/>
          </a:p>
          <a:p>
            <a:endParaRPr lang="bs-Latn-B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 smtClean="0"/>
              <a:t>Taking into  account</a:t>
            </a:r>
            <a:r>
              <a:rPr lang="en-US" sz="2000" dirty="0" smtClean="0"/>
              <a:t> </a:t>
            </a:r>
            <a:r>
              <a:rPr lang="en-US" sz="2000" dirty="0"/>
              <a:t>the quantity of water flowing in from </a:t>
            </a:r>
            <a:r>
              <a:rPr lang="en-US" sz="2000" dirty="0" smtClean="0"/>
              <a:t>other</a:t>
            </a:r>
            <a:r>
              <a:rPr lang="bs-Latn-BA" sz="2000" dirty="0" smtClean="0"/>
              <a:t> </a:t>
            </a:r>
            <a:r>
              <a:rPr lang="en-US" sz="2000" dirty="0" smtClean="0"/>
              <a:t>countries (Sava </a:t>
            </a:r>
            <a:r>
              <a:rPr lang="en-US" sz="2000" dirty="0"/>
              <a:t>and </a:t>
            </a:r>
            <a:r>
              <a:rPr lang="en-US" sz="2000" dirty="0" smtClean="0"/>
              <a:t>Drina </a:t>
            </a:r>
            <a:r>
              <a:rPr lang="bs-Latn-BA" sz="2000" dirty="0" smtClean="0"/>
              <a:t>r.</a:t>
            </a:r>
            <a:r>
              <a:rPr lang="en-US" sz="2000" dirty="0" smtClean="0"/>
              <a:t>), </a:t>
            </a:r>
            <a:r>
              <a:rPr lang="en-US" sz="2000" dirty="0"/>
              <a:t>the total annual renewable water resources amount to </a:t>
            </a:r>
            <a:r>
              <a:rPr lang="en-US" sz="2000" dirty="0" smtClean="0"/>
              <a:t>64.5</a:t>
            </a:r>
            <a:r>
              <a:rPr lang="bs-Latn-BA" sz="2000" dirty="0" smtClean="0"/>
              <a:t> </a:t>
            </a:r>
            <a:r>
              <a:rPr lang="en-US" sz="2000" dirty="0" smtClean="0"/>
              <a:t>km3/yr</a:t>
            </a:r>
            <a:r>
              <a:rPr lang="en-US" sz="2000" dirty="0"/>
              <a:t>. </a:t>
            </a:r>
            <a:endParaRPr lang="bs-Latn-BA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6134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BiH Water resources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7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576" y="1844824"/>
            <a:ext cx="76328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BiH</a:t>
            </a:r>
            <a:r>
              <a:rPr lang="en-US" sz="2000" dirty="0"/>
              <a:t> ranks among </a:t>
            </a:r>
            <a:r>
              <a:rPr lang="en-US" sz="2000" dirty="0" smtClean="0"/>
              <a:t>the</a:t>
            </a:r>
            <a:r>
              <a:rPr lang="bs-Latn-BA" sz="2000" dirty="0" smtClean="0"/>
              <a:t> </a:t>
            </a:r>
            <a:r>
              <a:rPr lang="en-US" sz="2000" dirty="0" smtClean="0"/>
              <a:t>better-watered </a:t>
            </a:r>
            <a:r>
              <a:rPr lang="en-US" sz="2000" dirty="0"/>
              <a:t>and largely spring-fed countries, with a dense river network in the Sava River Basin, a </a:t>
            </a:r>
            <a:r>
              <a:rPr lang="en-US" sz="2000" dirty="0" smtClean="0"/>
              <a:t>less</a:t>
            </a:r>
            <a:r>
              <a:rPr lang="bs-Latn-BA" sz="2000" dirty="0" smtClean="0"/>
              <a:t> </a:t>
            </a:r>
            <a:r>
              <a:rPr lang="en-US" sz="2000" dirty="0" smtClean="0"/>
              <a:t>developed </a:t>
            </a:r>
            <a:r>
              <a:rPr lang="en-US" sz="2000" dirty="0"/>
              <a:t>network of surface waters in the Adriatic Sea Basin and significant karstic underground </a:t>
            </a:r>
            <a:r>
              <a:rPr lang="en-US" sz="2000" dirty="0" smtClean="0"/>
              <a:t>flows</a:t>
            </a:r>
            <a:endParaRPr lang="bs-Latn-BA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Due to various geological characteristics, topography and climate, the total quantity of water is not </a:t>
            </a:r>
            <a:r>
              <a:rPr lang="en-US" sz="2000" dirty="0" smtClean="0"/>
              <a:t>equally</a:t>
            </a:r>
            <a:r>
              <a:rPr lang="bs-Latn-BA" sz="2000" dirty="0" smtClean="0"/>
              <a:t> </a:t>
            </a:r>
            <a:r>
              <a:rPr lang="en-US" sz="2000" dirty="0" smtClean="0"/>
              <a:t>distributed </a:t>
            </a:r>
            <a:r>
              <a:rPr lang="en-US" sz="2000" dirty="0"/>
              <a:t>either spatially or temporally. Great differences in the quantity of precipitation between areas </a:t>
            </a:r>
            <a:r>
              <a:rPr lang="en-US" sz="2000" dirty="0" smtClean="0"/>
              <a:t>in</a:t>
            </a:r>
            <a:r>
              <a:rPr lang="bs-Latn-BA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west and those in the east of the country cause regular and frequent floods in some places, while </a:t>
            </a:r>
            <a:r>
              <a:rPr lang="en-US" sz="2000" dirty="0" smtClean="0"/>
              <a:t>other</a:t>
            </a:r>
            <a:r>
              <a:rPr lang="bs-Latn-BA" sz="2000" dirty="0" smtClean="0"/>
              <a:t> </a:t>
            </a:r>
            <a:r>
              <a:rPr lang="en-US" sz="2000" dirty="0" smtClean="0"/>
              <a:t>areas </a:t>
            </a:r>
            <a:r>
              <a:rPr lang="en-US" sz="2000" dirty="0"/>
              <a:t>are faced with a lack of water and droughts.</a:t>
            </a:r>
          </a:p>
        </p:txBody>
      </p:sp>
    </p:spTree>
    <p:extLst>
      <p:ext uri="{BB962C8B-B14F-4D97-AF65-F5344CB8AC3E}">
        <p14:creationId xmlns:p14="http://schemas.microsoft.com/office/powerpoint/2010/main" val="21844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dirty="0" smtClean="0"/>
              <a:t>GDP in BiH by activity, current price </a:t>
            </a:r>
            <a:endParaRPr lang="bs-Latn-BA" dirty="0"/>
          </a:p>
        </p:txBody>
      </p:sp>
      <p:sp>
        <p:nvSpPr>
          <p:cNvPr id="7" name="Rectangle 6"/>
          <p:cNvSpPr/>
          <p:nvPr/>
        </p:nvSpPr>
        <p:spPr>
          <a:xfrm>
            <a:off x="1691680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Source  </a:t>
            </a:r>
            <a:r>
              <a:rPr lang="pl-PL" dirty="0"/>
              <a:t>: BiH Agency for </a:t>
            </a:r>
            <a:r>
              <a:rPr lang="pl-PL" dirty="0" smtClean="0"/>
              <a:t>Statistics, </a:t>
            </a:r>
            <a:r>
              <a:rPr lang="pl-PL" dirty="0"/>
              <a:t>http://</a:t>
            </a:r>
            <a:r>
              <a:rPr lang="pl-PL" dirty="0" smtClean="0"/>
              <a:t>www.bhas.ba/ </a:t>
            </a:r>
            <a:endParaRPr lang="bs-Latn-B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70657"/>
              </p:ext>
            </p:extLst>
          </p:nvPr>
        </p:nvGraphicFramePr>
        <p:xfrm>
          <a:off x="190448" y="1400257"/>
          <a:ext cx="8928990" cy="3816415"/>
        </p:xfrm>
        <a:graphic>
          <a:graphicData uri="http://schemas.openxmlformats.org/drawingml/2006/table">
            <a:tbl>
              <a:tblPr/>
              <a:tblGrid>
                <a:gridCol w="3571596"/>
                <a:gridCol w="882270"/>
                <a:gridCol w="924788"/>
                <a:gridCol w="864552"/>
                <a:gridCol w="839751"/>
                <a:gridCol w="882270"/>
                <a:gridCol w="963763"/>
              </a:tblGrid>
              <a:tr h="224495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Agriculture, hunting and forestry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1.454.504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1.613.051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1.735.435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1.842.644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1.759.391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1.734.973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Fishing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Mining and quarrying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335.456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1.753.065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2.015.400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2.848.826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2.624.924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and supply of elek.energijom, water and gas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826.193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761.748.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1.061.498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829.412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1.058.668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1.269.079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1.076.319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Wholesale and retail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2.039.902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2.336.996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2.699.737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3.299.962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3.143.085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Catering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427.040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496.686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520.797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Catering, storage, communications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1.278.519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1.352.634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1.492.607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1.661.487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1.648.936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1.694.003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intermediation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694.765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854.345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935.156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estate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1.806.895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1.850.450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1.922.577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2.038.110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2.121.418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2.183.451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1.114.566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1.160.528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1.181.404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and social work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669.947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730.445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832..401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1.095.379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1.140.041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rtl="0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of activities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14.459.344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15.825.064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17.928.032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20.835.420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20.639.701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20.910.13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 basic </a:t>
                      </a:r>
                      <a:r>
                        <a:rPr lang="bs-Latn-B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  <a:endParaRPr lang="bs-Latn-B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14.051.319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15.356.473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17.301.161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20.152.475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19.963.868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20.235.208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95">
                <a:tc>
                  <a:txBody>
                    <a:bodyPr/>
                    <a:lstStyle/>
                    <a:p>
                      <a:pPr algn="l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 market </a:t>
                      </a:r>
                      <a:r>
                        <a:rPr lang="bs-Latn-B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(KM)</a:t>
                      </a:r>
                      <a:endParaRPr lang="bs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17.218.422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19.333.005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21.835.878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24.758.993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24.050.878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s-Latn-B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24.583.905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91680" y="544522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 smtClean="0"/>
              <a:t> 1 $ = 1.74 KM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 the basic activities (agriculture, fishing, mining, manufacturing, electricity and construction) is made 34,2% of value added in services activities 65.8</a:t>
            </a:r>
            <a:r>
              <a:rPr lang="en-US" dirty="0" smtClean="0"/>
              <a:t>%.</a:t>
            </a:r>
            <a:endParaRPr lang="bs-Latn-BA" dirty="0" smtClean="0"/>
          </a:p>
          <a:p>
            <a:endParaRPr lang="en-US" dirty="0"/>
          </a:p>
          <a:p>
            <a:r>
              <a:rPr lang="en-US" dirty="0"/>
              <a:t>The largest share in GDP has value added of trade (13.3%), manufacturing (11.2%), public administration (9.3%) and real estate (9.1%). Concerning the economic activities decline in gross value added was recorded in construction (15.2%), public administration (3.2%), fishing (36.3%), agriculture (1.4%) and mining (1.4%) </a:t>
            </a:r>
            <a:r>
              <a:rPr lang="en-US" dirty="0" smtClean="0"/>
              <a:t>.</a:t>
            </a:r>
            <a:endParaRPr lang="bs-Latn-BA" dirty="0" smtClean="0"/>
          </a:p>
          <a:p>
            <a:endParaRPr lang="en-US" dirty="0"/>
          </a:p>
          <a:p>
            <a:r>
              <a:rPr lang="en-US" dirty="0"/>
              <a:t>The biggest growth in gross value added was recorded in hotels and restaurants (7.5%), and manufacturing industry (6.2</a:t>
            </a:r>
            <a:r>
              <a:rPr lang="en-US" dirty="0" smtClean="0"/>
              <a:t>%).</a:t>
            </a:r>
            <a:endParaRPr lang="bs-Latn-BA" dirty="0" smtClean="0"/>
          </a:p>
          <a:p>
            <a:endParaRPr lang="en-US" dirty="0"/>
          </a:p>
          <a:p>
            <a:r>
              <a:rPr lang="en-US" dirty="0"/>
              <a:t>The largest contribution to GDP growth rate of 2.2% were Trade (13.5%), manufacturing (11.4%), public administration (9.5%), real estate (9.3</a:t>
            </a:r>
            <a:r>
              <a:rPr lang="en-US" dirty="0" smtClean="0"/>
              <a:t>%).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BD864-DAB6-4897-ABE4-050438E105D3}" type="slidenum">
              <a:rPr lang="en-GB" smtClean="0"/>
              <a:t>9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in </a:t>
            </a:r>
            <a:r>
              <a:rPr lang="en-US" dirty="0" err="1"/>
              <a:t>BiH</a:t>
            </a:r>
            <a:r>
              <a:rPr lang="en-US" dirty="0"/>
              <a:t> by activity, current price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00529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1236</Words>
  <Application>Microsoft Office PowerPoint</Application>
  <PresentationFormat>On-screen Show (4:3)</PresentationFormat>
  <Paragraphs>271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“Training Workshop on the Design of Socio-Economic Benefits Studies of Meteorological / Hydrological Services  and Products for Members in Regional Association VI (RA VI, Europe)”, in Zagreb, Croatia, from 29 June 29 to 3 July 2015.</vt:lpstr>
      <vt:lpstr>Brief self-introduction</vt:lpstr>
      <vt:lpstr>PowerPoint Presentation</vt:lpstr>
      <vt:lpstr>Some information on BiH</vt:lpstr>
      <vt:lpstr>Relief of BiH</vt:lpstr>
      <vt:lpstr>BiH Water resources</vt:lpstr>
      <vt:lpstr>BiH Water resources</vt:lpstr>
      <vt:lpstr>GDP in BiH by activity, current price </vt:lpstr>
      <vt:lpstr>GDP in BiH by activity, current price</vt:lpstr>
      <vt:lpstr>GDP in BIH  (source:  CIA  https://www.cia.gov/library/PUBLICATIONS/the-world-factbook/fields/2004.html#bk</vt:lpstr>
      <vt:lpstr>Federal Hydro-Meteorological Institute </vt:lpstr>
      <vt:lpstr>Federal Hydro-Meteorological Institute </vt:lpstr>
      <vt:lpstr>ACTUAL PROJECTS</vt:lpstr>
      <vt:lpstr>Expectations from the workshop</vt:lpstr>
      <vt:lpstr>All this is Bosnia and Herzegovina!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“Training Workshop on the Design of Socio-Economic Benefits Studies of Meteorological / Hydrological Services and Products for Members in Regional Association VI (RA VI, Europe)”, in Zagreb, Croatia, from 29 June 29 to 3 July 2015.</dc:title>
  <dc:creator>Esena</dc:creator>
  <cp:lastModifiedBy>Esena</cp:lastModifiedBy>
  <cp:revision>76</cp:revision>
  <dcterms:created xsi:type="dcterms:W3CDTF">2015-06-23T10:52:48Z</dcterms:created>
  <dcterms:modified xsi:type="dcterms:W3CDTF">2015-06-25T08:16:26Z</dcterms:modified>
</cp:coreProperties>
</file>