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1" r:id="rId12"/>
    <p:sldId id="266" r:id="rId13"/>
    <p:sldId id="270" r:id="rId14"/>
    <p:sldId id="285" r:id="rId15"/>
    <p:sldId id="269" r:id="rId16"/>
    <p:sldId id="273" r:id="rId17"/>
    <p:sldId id="274" r:id="rId18"/>
    <p:sldId id="275" r:id="rId19"/>
    <p:sldId id="268" r:id="rId20"/>
    <p:sldId id="278" r:id="rId21"/>
    <p:sldId id="276" r:id="rId22"/>
    <p:sldId id="271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DA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9039" autoAdjust="0"/>
    <p:restoredTop sz="92857" autoAdjust="0"/>
  </p:normalViewPr>
  <p:slideViewPr>
    <p:cSldViewPr>
      <p:cViewPr>
        <p:scale>
          <a:sx n="100" d="100"/>
          <a:sy n="100" d="100"/>
        </p:scale>
        <p:origin x="-19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Lbls>
            <c:dLbl>
              <c:idx val="0"/>
              <c:layout>
                <c:manualLayout>
                  <c:x val="-0.19884539854881614"/>
                  <c:y val="4.51781097262427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0983894756248514E-2"/>
                  <c:y val="-0.192119481555189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Construction</a:t>
                    </a:r>
                    <a:endParaRPr lang="en-US" sz="13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0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Energy </a:t>
                    </a:r>
                    <a:r>
                      <a:rPr lang="en-US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Complex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0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Communal </a:t>
                    </a:r>
                    <a:r>
                      <a:rPr lang="en-US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services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Agriculture</c:v>
                </c:pt>
                <c:pt idx="1">
                  <c:v>Forestry</c:v>
                </c:pt>
                <c:pt idx="2">
                  <c:v>Construction</c:v>
                </c:pt>
                <c:pt idx="3">
                  <c:v>Transport</c:v>
                </c:pt>
                <c:pt idx="4">
                  <c:v>Energy Complex </c:v>
                </c:pt>
                <c:pt idx="5">
                  <c:v>Сommunal services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</c:v>
                </c:pt>
                <c:pt idx="1">
                  <c:v>24</c:v>
                </c:pt>
                <c:pt idx="2">
                  <c:v>13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Revenues 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specialized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services </a:t>
            </a:r>
          </a:p>
          <a:p>
            <a:pPr>
              <a:defRPr sz="14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sectors of industry (in 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 in </a:t>
            </a:r>
            <a:r>
              <a:rPr lang="en-US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9344622503007347"/>
          <c:y val="4.3106209180773852E-3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rotY val="2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20142653152924"/>
          <c:y val="0.20554634874642469"/>
          <c:w val="0.62142253634159339"/>
          <c:h val="0.23043478260869565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18"/>
          <c:dPt>
            <c:idx val="0"/>
            <c:bubble3D val="0"/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8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5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6"/>
            <c:bubble3D val="0"/>
            <c:spPr>
              <a:solidFill>
                <a:srgbClr val="00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7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8"/>
            <c:bubble3D val="0"/>
            <c:spPr>
              <a:solidFill>
                <a:srgbClr val="CC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9"/>
            <c:bubble3D val="0"/>
            <c:spPr>
              <a:solidFill>
                <a:srgbClr val="FFFF99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0"/>
            <c:bubble3D val="0"/>
            <c:spPr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1"/>
            <c:bubble3D val="0"/>
            <c:spPr>
              <a:solidFill>
                <a:srgbClr val="FF99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2"/>
            <c:bubble3D val="0"/>
            <c:spPr>
              <a:solidFill>
                <a:srgbClr val="CC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3"/>
            <c:bubble3D val="0"/>
            <c:spPr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7.5631863950756315E-3"/>
                  <c:y val="-0.13225312811530471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Housing and communal services</a:t>
                    </a:r>
                    <a:r>
                      <a:rPr lang="en-US" b="1" baseline="0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ru-RU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21,5% </a:t>
                    </a:r>
                    <a:endParaRPr lang="ru-RU" b="1" dirty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916388926465075E-2"/>
                  <c:y val="-6.934828255163756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Energy complex</a:t>
                    </a:r>
                    <a:r>
                      <a:rPr lang="ru-RU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20,5%  </a:t>
                    </a:r>
                    <a:endParaRPr lang="ru-RU" b="1" dirty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264874896052248E-2"/>
                  <c:y val="-7.697124272509413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Transport </a:t>
                    </a:r>
                    <a:r>
                      <a:rPr lang="ru-RU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9% </a:t>
                    </a:r>
                    <a:endParaRPr lang="ru-RU" b="1" dirty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856284885253274E-2"/>
                  <c:y val="-6.203697363916465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Construction </a:t>
                    </a:r>
                    <a:r>
                      <a:rPr lang="ru-RU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8% </a:t>
                    </a:r>
                    <a:endParaRPr lang="ru-RU" b="1" dirty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72321234943267E-2"/>
                  <c:y val="-9.747111957715083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Agriculture </a:t>
                    </a:r>
                    <a:r>
                      <a:rPr lang="ru-RU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7% </a:t>
                    </a:r>
                    <a:endParaRPr lang="ru-RU" b="1" dirty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4862322272782403E-2"/>
                  <c:y val="-3.408528129594086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Mechanical engineering and metal working </a:t>
                    </a:r>
                    <a:r>
                      <a:rPr lang="ru-RU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7% </a:t>
                    </a:r>
                    <a:endParaRPr lang="ru-RU" b="1" dirty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4469030453743487"/>
                  <c:y val="4.5443375383410389E-5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Food and related products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5% 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8932405832502824"/>
                  <c:y val="2.809167636559514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Education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3%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22368375149647327"/>
                  <c:y val="6.335530149074532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Health </a:t>
                    </a:r>
                    <a:r>
                      <a:rPr lang="en-US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service </a:t>
                    </a:r>
                    <a:r>
                      <a:rPr lang="ru-RU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3</a:t>
                    </a:r>
                    <a:r>
                      <a:rPr lang="ru-RU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% 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40384322001784995"/>
                  <c:y val="0.10471398315816408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Others sectors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2,5% 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33712274028026468"/>
                  <c:y val="0.1393733850596654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Chemical and Petrochemical Industry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2,5% 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27228546284836647"/>
                  <c:y val="0.18321799302950728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State authorities </a:t>
                    </a:r>
                    <a:r>
                      <a:rPr lang="ru-RU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2% 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14213365508898246"/>
                  <c:y val="0.16731324581768986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Trading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2%  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.1736522499619696"/>
                  <c:y val="0.21371208987715526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Light</a:t>
                    </a:r>
                    <a:r>
                      <a:rPr lang="en-US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industy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1,5% 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23535927770770754"/>
                  <c:y val="0.26807683924825659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Scientific research and design institutes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1,0%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4.9432529465499725E-2"/>
                  <c:y val="0.25486381604521646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Woodworking industry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3.3015482715330155E-2"/>
                  <c:y val="0.21850179464843059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Forestry </a:t>
                    </a:r>
                    <a:r>
                      <a:rPr lang="ru-RU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1% 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5.2211619883160532E-2"/>
                  <c:y val="0.22957645905797908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Media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1% 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4.470811950001307E-2"/>
                  <c:y val="0.18987892090218711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Banking system 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0,5% 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3853459520282098E-2"/>
                  <c:y val="0.14993101000940998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Communication 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0,5%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713998437663871E-2"/>
                  <c:y val="0.1105025140027827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Sport and tourism 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0,2%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6.5878556470658781E-2"/>
                  <c:y val="6.893834491722024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Printing and advertising 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0,1% 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6.9395458157858497E-2"/>
                  <c:y val="1.926089968042018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Insurance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0,1% 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6.4219057766738599E-2"/>
                  <c:y val="-2.234294465546830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Individuals </a:t>
                    </a:r>
                    <a:r>
                      <a:rPr lang="ru-RU" b="1" dirty="0" smtClean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0,1</a:t>
                    </a:r>
                    <a:r>
                      <a:rPr lang="ru-RU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% </a:t>
                    </a:r>
                    <a:endParaRPr lang="ru-RU" b="1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Mode val="edge"/>
                  <c:yMode val="edge"/>
                  <c:x val="0.10249316721235791"/>
                  <c:y val="0.39565217391304347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sng" strike="noStrike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Туризм и отдых 0,2% </a:t>
                    </a:r>
                    <a:endParaRPr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5"/>
              <c:layout>
                <c:manualLayout>
                  <c:xMode val="edge"/>
                  <c:yMode val="edge"/>
                  <c:x val="7.1098863741905924E-2"/>
                  <c:y val="0.28913043478260869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sng" strike="noStrike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Страхование 0,3% </a:t>
                    </a:r>
                    <a:endParaRPr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Mode val="edge"/>
                  <c:yMode val="edge"/>
                  <c:x val="0.24099744722905778"/>
                  <c:y val="0.60978260869565215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sng" strike="noStrike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Социальные учреждения 0,2% </a:t>
                    </a:r>
                    <a:endParaRPr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7"/>
              <c:layout>
                <c:manualLayout>
                  <c:xMode val="edge"/>
                  <c:yMode val="edge"/>
                  <c:x val="0.3185598440384097"/>
                  <c:y val="0.62282608695652175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sng" strike="noStrike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Туризм 0,2%</a:t>
                    </a:r>
                    <a:endParaRPr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8"/>
              <c:layout>
                <c:manualLayout>
                  <c:xMode val="edge"/>
                  <c:yMode val="edge"/>
                  <c:x val="0.1939059920233798"/>
                  <c:y val="0.60434782608695647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sng" strike="noStrike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Государственные органы 0,1%  </a:t>
                    </a:r>
                    <a:endParaRPr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9"/>
              <c:layout>
                <c:manualLayout>
                  <c:xMode val="edge"/>
                  <c:yMode val="edge"/>
                  <c:x val="0.27239175069950972"/>
                  <c:y val="0.59130434782608698"/>
                </c:manualLayout>
              </c:layout>
              <c:tx>
                <c:rich>
                  <a:bodyPr/>
                  <a:lstStyle/>
                  <a:p>
                    <a:pPr>
                      <a:defRPr sz="975" b="0" i="0" u="sng" strike="noStrike" baseline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Страхование 0,1%</a:t>
                    </a:r>
                    <a:endParaRPr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sng" strike="noStrike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>
                  <a:solidFill>
                    <a:sysClr val="window" lastClr="FFFFFF"/>
                  </a:solidFill>
                </a:ln>
              </c:spPr>
            </c:leaderLines>
          </c:dLbls>
          <c:cat>
            <c:strRef>
              <c:f>доходы!$A$1:$A$24</c:f>
              <c:strCache>
                <c:ptCount val="24"/>
                <c:pt idx="0">
                  <c:v>ЖКХ</c:v>
                </c:pt>
                <c:pt idx="1">
                  <c:v>Energy complex</c:v>
                </c:pt>
                <c:pt idx="2">
                  <c:v>Транспорт. Дорожное хозяйство</c:v>
                </c:pt>
                <c:pt idx="3">
                  <c:v>Строительство</c:v>
                </c:pt>
                <c:pt idx="4">
                  <c:v>Сельское хозяйство</c:v>
                </c:pt>
                <c:pt idx="5">
                  <c:v>Машиностроение</c:v>
                </c:pt>
                <c:pt idx="6">
                  <c:v>пищевая промышленность</c:v>
                </c:pt>
                <c:pt idx="7">
                  <c:v>образование</c:v>
                </c:pt>
                <c:pt idx="8">
                  <c:v>Здравоохранение</c:v>
                </c:pt>
                <c:pt idx="9">
                  <c:v>другие</c:v>
                </c:pt>
                <c:pt idx="10">
                  <c:v>химическая промышленность</c:v>
                </c:pt>
                <c:pt idx="11">
                  <c:v>гос органы</c:v>
                </c:pt>
                <c:pt idx="12">
                  <c:v>торговля</c:v>
                </c:pt>
                <c:pt idx="13">
                  <c:v>легкая промышленность</c:v>
                </c:pt>
                <c:pt idx="14">
                  <c:v>нии</c:v>
                </c:pt>
                <c:pt idx="15">
                  <c:v>деревообрабатывающая</c:v>
                </c:pt>
                <c:pt idx="16">
                  <c:v>лесное хозяйство</c:v>
                </c:pt>
                <c:pt idx="17">
                  <c:v>сми</c:v>
                </c:pt>
                <c:pt idx="18">
                  <c:v>банки</c:v>
                </c:pt>
                <c:pt idx="19">
                  <c:v>связь</c:v>
                </c:pt>
                <c:pt idx="20">
                  <c:v>туризм и отдых</c:v>
                </c:pt>
                <c:pt idx="21">
                  <c:v>страхование</c:v>
                </c:pt>
                <c:pt idx="22">
                  <c:v>полиграфия и реклама</c:v>
                </c:pt>
                <c:pt idx="23">
                  <c:v>физические лица</c:v>
                </c:pt>
              </c:strCache>
            </c:strRef>
          </c:cat>
          <c:val>
            <c:numRef>
              <c:f>доходы!$B$1:$B$24</c:f>
              <c:numCache>
                <c:formatCode>0.0%</c:formatCode>
                <c:ptCount val="24"/>
                <c:pt idx="0">
                  <c:v>0.215</c:v>
                </c:pt>
                <c:pt idx="1">
                  <c:v>0.20499999999999999</c:v>
                </c:pt>
                <c:pt idx="2">
                  <c:v>0.09</c:v>
                </c:pt>
                <c:pt idx="3">
                  <c:v>0.08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0.05</c:v>
                </c:pt>
                <c:pt idx="7">
                  <c:v>0.03</c:v>
                </c:pt>
                <c:pt idx="8">
                  <c:v>0.03</c:v>
                </c:pt>
                <c:pt idx="9">
                  <c:v>2.5000000000000001E-2</c:v>
                </c:pt>
                <c:pt idx="10">
                  <c:v>2.5000000000000001E-2</c:v>
                </c:pt>
                <c:pt idx="11">
                  <c:v>0.02</c:v>
                </c:pt>
                <c:pt idx="12">
                  <c:v>0.02</c:v>
                </c:pt>
                <c:pt idx="13">
                  <c:v>1.4999999999999999E-2</c:v>
                </c:pt>
                <c:pt idx="14">
                  <c:v>0.01</c:v>
                </c:pt>
                <c:pt idx="15">
                  <c:v>0.01</c:v>
                </c:pt>
                <c:pt idx="16">
                  <c:v>0.01</c:v>
                </c:pt>
                <c:pt idx="17">
                  <c:v>0.01</c:v>
                </c:pt>
                <c:pt idx="18">
                  <c:v>5.0000000000000001E-3</c:v>
                </c:pt>
                <c:pt idx="19">
                  <c:v>5.0000000000000001E-3</c:v>
                </c:pt>
                <c:pt idx="20">
                  <c:v>2E-3</c:v>
                </c:pt>
                <c:pt idx="21">
                  <c:v>1E-3</c:v>
                </c:pt>
                <c:pt idx="22">
                  <c:v>1E-3</c:v>
                </c:pt>
                <c:pt idx="23">
                  <c:v>1E-3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eparator> </c:separator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>
        <a:alpha val="0"/>
      </a:srgbClr>
    </a:solidFill>
    <a:ln w="9525">
      <a:noFill/>
    </a:ln>
  </c:spPr>
  <c:txPr>
    <a:bodyPr/>
    <a:lstStyle/>
    <a:p>
      <a:pPr>
        <a:defRPr sz="17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365624006348794E-2"/>
          <c:y val="0.18483272390024297"/>
          <c:w val="0.91905730533683294"/>
          <c:h val="0.6884311566025674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meteorological</c:v>
                </c:pt>
              </c:strCache>
            </c:strRef>
          </c:tx>
          <c:spPr>
            <a:solidFill>
              <a:srgbClr val="0066FF"/>
            </a:solidFill>
            <a:effectLst/>
            <a:scene3d>
              <a:camera prst="orthographicFront"/>
              <a:lightRig rig="threePt" dir="t"/>
            </a:scene3d>
          </c:spPr>
          <c:invertIfNegative val="0"/>
          <c:cat>
            <c:numRef>
              <c:f>Лист1!$A$2:$A$15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15</c:v>
                </c:pt>
                <c:pt idx="1">
                  <c:v>14</c:v>
                </c:pt>
                <c:pt idx="2">
                  <c:v>10</c:v>
                </c:pt>
                <c:pt idx="3">
                  <c:v>8</c:v>
                </c:pt>
                <c:pt idx="4">
                  <c:v>11</c:v>
                </c:pt>
                <c:pt idx="5">
                  <c:v>10</c:v>
                </c:pt>
                <c:pt idx="6">
                  <c:v>13</c:v>
                </c:pt>
                <c:pt idx="7">
                  <c:v>18</c:v>
                </c:pt>
                <c:pt idx="8">
                  <c:v>10</c:v>
                </c:pt>
                <c:pt idx="9">
                  <c:v>19</c:v>
                </c:pt>
                <c:pt idx="10">
                  <c:v>16</c:v>
                </c:pt>
                <c:pt idx="11">
                  <c:v>12</c:v>
                </c:pt>
                <c:pt idx="12">
                  <c:v>15</c:v>
                </c:pt>
                <c:pt idx="13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agrometeorological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Лист1!$A$2:$A$15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8</c:v>
                </c:pt>
                <c:pt idx="1">
                  <c:v>14</c:v>
                </c:pt>
                <c:pt idx="2">
                  <c:v>5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7">
                  <c:v>1</c:v>
                </c:pt>
                <c:pt idx="10">
                  <c:v>1</c:v>
                </c:pt>
                <c:pt idx="11">
                  <c:v>1</c:v>
                </c:pt>
                <c:pt idx="13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hydrological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Лист1!$A$2:$A$15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Лист1!$D$2:$D$15</c:f>
              <c:numCache>
                <c:formatCode>General</c:formatCode>
                <c:ptCount val="14"/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7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6370560"/>
        <c:axId val="106372096"/>
        <c:axId val="0"/>
      </c:bar3DChart>
      <c:catAx>
        <c:axId val="10637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06372096"/>
        <c:crosses val="autoZero"/>
        <c:auto val="1"/>
        <c:lblAlgn val="ctr"/>
        <c:lblOffset val="100"/>
        <c:noMultiLvlLbl val="0"/>
      </c:catAx>
      <c:valAx>
        <c:axId val="1063720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06370560"/>
        <c:crosses val="autoZero"/>
        <c:crossBetween val="between"/>
      </c:valAx>
      <c:spPr>
        <a:solidFill>
          <a:schemeClr val="tx2">
            <a:lumMod val="60000"/>
            <a:lumOff val="40000"/>
            <a:alpha val="33000"/>
          </a:schemeClr>
        </a:solidFill>
      </c:spPr>
    </c:plotArea>
    <c:legend>
      <c:legendPos val="t"/>
      <c:layout>
        <c:manualLayout>
          <c:xMode val="edge"/>
          <c:yMode val="edge"/>
          <c:x val="0.14658177380557069"/>
          <c:y val="4.4750417449470788E-2"/>
          <c:w val="0.70683645238885862"/>
          <c:h val="7.2423544979247745E-2"/>
        </c:manualLayout>
      </c:layout>
      <c:overlay val="0"/>
      <c:spPr>
        <a:solidFill>
          <a:schemeClr val="accent1">
            <a:lumMod val="60000"/>
            <a:lumOff val="40000"/>
            <a:alpha val="30000"/>
          </a:schemeClr>
        </a:solidFill>
        <a:effectLst>
          <a:glow rad="114300">
            <a:schemeClr val="accent1">
              <a:satMod val="175000"/>
              <a:alpha val="40000"/>
            </a:schemeClr>
          </a:glow>
          <a:innerShdw blurRad="63500" dist="50800" dir="18900000">
            <a:prstClr val="black">
              <a:alpha val="50000"/>
            </a:prstClr>
          </a:innerShdw>
        </a:effectLst>
      </c:spPr>
      <c:txPr>
        <a:bodyPr/>
        <a:lstStyle/>
        <a:p>
          <a:pPr>
            <a:defRPr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669680178866525E-2"/>
          <c:y val="0.13920910196206682"/>
          <c:w val="0.90176630698940408"/>
          <c:h val="0.4867808115217244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meteorological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Лист1!$A$2:$A$9</c:f>
              <c:strCache>
                <c:ptCount val="8"/>
                <c:pt idx="0">
                  <c:v>river transport</c:v>
                </c:pt>
                <c:pt idx="1">
                  <c:v>railway transport</c:v>
                </c:pt>
                <c:pt idx="2">
                  <c:v>agriculture</c:v>
                </c:pt>
                <c:pt idx="3">
                  <c:v>motor transport</c:v>
                </c:pt>
                <c:pt idx="4">
                  <c:v>communal service</c:v>
                </c:pt>
                <c:pt idx="5">
                  <c:v>construction</c:v>
                </c:pt>
                <c:pt idx="6">
                  <c:v>energy complex</c:v>
                </c:pt>
                <c:pt idx="7">
                  <c:v>communications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</c:v>
                </c:pt>
                <c:pt idx="1">
                  <c:v>67</c:v>
                </c:pt>
                <c:pt idx="2">
                  <c:v>79</c:v>
                </c:pt>
                <c:pt idx="3">
                  <c:v>82</c:v>
                </c:pt>
                <c:pt idx="4">
                  <c:v>84</c:v>
                </c:pt>
                <c:pt idx="5">
                  <c:v>87</c:v>
                </c:pt>
                <c:pt idx="6">
                  <c:v>91</c:v>
                </c:pt>
                <c:pt idx="7">
                  <c:v>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hydrological</c:v>
                </c:pt>
              </c:strCache>
            </c:strRef>
          </c:tx>
          <c:spPr>
            <a:solidFill>
              <a:srgbClr val="7030A0">
                <a:alpha val="80000"/>
              </a:srgbClr>
            </a:solidFill>
          </c:spPr>
          <c:invertIfNegative val="0"/>
          <c:cat>
            <c:strRef>
              <c:f>Лист1!$A$2:$A$9</c:f>
              <c:strCache>
                <c:ptCount val="8"/>
                <c:pt idx="0">
                  <c:v>river transport</c:v>
                </c:pt>
                <c:pt idx="1">
                  <c:v>railway transport</c:v>
                </c:pt>
                <c:pt idx="2">
                  <c:v>agriculture</c:v>
                </c:pt>
                <c:pt idx="3">
                  <c:v>motor transport</c:v>
                </c:pt>
                <c:pt idx="4">
                  <c:v>communal service</c:v>
                </c:pt>
                <c:pt idx="5">
                  <c:v>construction</c:v>
                </c:pt>
                <c:pt idx="6">
                  <c:v>energy complex</c:v>
                </c:pt>
                <c:pt idx="7">
                  <c:v>communications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100</c:v>
                </c:pt>
                <c:pt idx="1">
                  <c:v>33</c:v>
                </c:pt>
                <c:pt idx="2">
                  <c:v>21</c:v>
                </c:pt>
                <c:pt idx="3">
                  <c:v>18</c:v>
                </c:pt>
                <c:pt idx="4">
                  <c:v>16</c:v>
                </c:pt>
                <c:pt idx="5">
                  <c:v>13</c:v>
                </c:pt>
                <c:pt idx="6">
                  <c:v>9</c:v>
                </c:pt>
                <c:pt idx="7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418944"/>
        <c:axId val="106420480"/>
        <c:axId val="0"/>
      </c:bar3DChart>
      <c:catAx>
        <c:axId val="1064189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06420480"/>
        <c:crosses val="autoZero"/>
        <c:auto val="1"/>
        <c:lblAlgn val="ctr"/>
        <c:lblOffset val="100"/>
        <c:noMultiLvlLbl val="0"/>
      </c:catAx>
      <c:valAx>
        <c:axId val="106420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06418944"/>
        <c:crosses val="autoZero"/>
        <c:crossBetween val="between"/>
      </c:valAx>
      <c:spPr>
        <a:solidFill>
          <a:schemeClr val="tx2">
            <a:lumMod val="60000"/>
            <a:lumOff val="40000"/>
            <a:alpha val="55000"/>
          </a:schemeClr>
        </a:solidFill>
        <a:ln w="6350">
          <a:bevel/>
        </a:ln>
      </c:spPr>
    </c:plotArea>
    <c:legend>
      <c:legendPos val="t"/>
      <c:layout>
        <c:manualLayout>
          <c:xMode val="edge"/>
          <c:yMode val="edge"/>
          <c:x val="0.27253049965976472"/>
          <c:y val="2.7324819933935353E-2"/>
          <c:w val="0.45185258092738406"/>
          <c:h val="6.8945977833448871E-2"/>
        </c:manualLayout>
      </c:layout>
      <c:overlay val="0"/>
      <c:spPr>
        <a:solidFill>
          <a:schemeClr val="accent1">
            <a:alpha val="50000"/>
          </a:schemeClr>
        </a:solidFill>
        <a:ln cmpd="sng"/>
        <a:effectLst>
          <a:glow rad="63500">
            <a:schemeClr val="accent1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b="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 cap="flat">
      <a:beve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29A7A-F0A0-4B7C-9D47-0E0AB89D2086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D7F28-1E6F-4C69-94DB-2E7216878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49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D7F28-1E6F-4C69-94DB-2E7216878DB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9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8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E2F4C-1C1C-4AF1-8930-5C1780E5C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FCD1-B0AF-43B5-8F0E-6E2535003A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Hydrometeorology Service of the Republic of Belarus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05"/>
            <a:ext cx="6400800" cy="112474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Workshop on the Design of Socio-Economic Benefits Studies of Meteorological / Hydrological Services and Products,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Zagreb, Croatia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29 – July 3 2015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5780782"/>
            <a:ext cx="7557738" cy="1077218"/>
          </a:xfrm>
          <a:prstGeom prst="rect">
            <a:avLst/>
          </a:prstGeom>
          <a:solidFill>
            <a:schemeClr val="accent1">
              <a:alpha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US" sz="16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Korzun</a:t>
            </a:r>
            <a:r>
              <a:rPr lang="en-US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Eugene (mad.eugene89@gmail.com)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 of hydrological forecasts department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of Hydrometeorology and Radioactive Contamination Control and Environmental Monitoring </a:t>
            </a:r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Republic of </a:t>
            </a:r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Belarus</a:t>
            </a:r>
            <a:endParaRPr lang="ru-R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 descr="H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t="30335" r="35194" b="26826"/>
          <a:stretch/>
        </p:blipFill>
        <p:spPr bwMode="auto">
          <a:xfrm>
            <a:off x="7308304" y="325315"/>
            <a:ext cx="1835696" cy="14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Pictures\!!карты\гребы флаги\fl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1"/>
            <a:ext cx="1512167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4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Pictures\минск\0_103c06_e2173c91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b="198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5237" y="116632"/>
            <a:ext cx="71935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of Hydrometeorology and Radioactive Contamination Control and Environmental Monitoring </a:t>
            </a:r>
            <a:b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Republic of Belarus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4572000" y="4149080"/>
            <a:ext cx="4104458" cy="2628872"/>
          </a:xfrm>
          <a:prstGeom prst="wedgeEllipseCallout">
            <a:avLst>
              <a:gd name="adj1" fmla="val 58811"/>
              <a:gd name="adj2" fmla="val 44829"/>
            </a:avLst>
          </a:prstGeom>
          <a:blipFill>
            <a:blip r:embed="rId4"/>
            <a:stretch>
              <a:fillRect/>
            </a:stretch>
          </a:blipFill>
          <a:ln cmpd="sng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1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070339" cy="216024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instrumental </a:t>
            </a:r>
            <a:r>
              <a:rPr lang="en-US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 began in Mogilev in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1808.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official date of birth of the </a:t>
            </a:r>
            <a:r>
              <a:rPr lang="en-US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Service of Belarus - 1924.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 of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state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international importance are carried out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of Hydrometeorology and Radioactive Contamination Control and Environmental Monitoring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Republic of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Belarus. It was formed by integration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State </a:t>
            </a:r>
            <a:r>
              <a:rPr lang="en-US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Service and 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State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Control and Environmental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 in 2014. 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18" y="3212975"/>
            <a:ext cx="4679232" cy="3575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:\!!Гидромет\гидромет\meteo-061211_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2" r="20809"/>
          <a:stretch/>
        </p:blipFill>
        <p:spPr bwMode="auto">
          <a:xfrm>
            <a:off x="98410" y="3622167"/>
            <a:ext cx="4268091" cy="31451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43490" y="3278550"/>
            <a:ext cx="5040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Observatory of Minsk meteorological station</a:t>
            </a:r>
          </a:p>
          <a:p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nowadays</a:t>
            </a:r>
            <a:endParaRPr lang="ru-RU" sz="1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723129"/>
            <a:ext cx="98648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 1934</a:t>
            </a:r>
            <a:endParaRPr lang="ru-RU" sz="1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79512" y="2241213"/>
            <a:ext cx="8439171" cy="970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staff – 530  (2015)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47,1 billion rub (2,9 billion $) comes from the state budget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3,5 billion rub (0,21 billion $) comes from the local budget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94865" y="2996952"/>
            <a:ext cx="5817295" cy="863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billion rub (0,5 billion $) are earned by the Center</a:t>
            </a:r>
          </a:p>
        </p:txBody>
      </p:sp>
      <p:pic>
        <p:nvPicPr>
          <p:cNvPr id="12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7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869" y="12231"/>
            <a:ext cx="7080054" cy="1143000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structure of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of Hydrometeorology and Radioactive Contamination Control and Environmental Monitoring </a:t>
            </a:r>
            <a:b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Republic of Belarus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6" y="2064876"/>
            <a:ext cx="6768754" cy="7920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of Hydrometeorology and Radioactive Contamination Control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Monitoring 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4936" y="3185028"/>
            <a:ext cx="712803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3185028"/>
            <a:ext cx="712803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33953" y="3166724"/>
            <a:ext cx="712803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3185028"/>
            <a:ext cx="712803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3185028"/>
            <a:ext cx="712803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52320" y="3166724"/>
            <a:ext cx="712803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43606" y="3706784"/>
            <a:ext cx="6765115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</a:t>
            </a:r>
            <a:r>
              <a:rPr lang="en-US" sz="1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Centers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7990" y="4854884"/>
            <a:ext cx="433276" cy="8783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32980" y="4854884"/>
            <a:ext cx="415949" cy="8783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691680" y="4854884"/>
            <a:ext cx="415949" cy="8783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358451" y="4854884"/>
            <a:ext cx="415949" cy="8783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59832" y="4856952"/>
            <a:ext cx="415949" cy="8763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07313" y="4854884"/>
            <a:ext cx="415949" cy="8783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580049" y="4856952"/>
            <a:ext cx="415949" cy="8763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92852" y="4856952"/>
            <a:ext cx="415949" cy="8763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948201" y="4847808"/>
            <a:ext cx="415949" cy="8854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661004" y="4847808"/>
            <a:ext cx="415949" cy="8854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319294" y="4832012"/>
            <a:ext cx="415949" cy="9012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957148" y="4832012"/>
            <a:ext cx="415949" cy="9012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136918" y="1197018"/>
            <a:ext cx="6765115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Ministry of Natural Resources and Environmental </a:t>
            </a:r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3426" y="315916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Brest</a:t>
            </a:r>
            <a:endParaRPr lang="ru-RU" sz="17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05713" y="315916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Gomel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63130" y="3105579"/>
            <a:ext cx="84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Grodno</a:t>
            </a:r>
            <a:endParaRPr lang="ru-RU" sz="1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14678" y="3105579"/>
            <a:ext cx="83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Vitebsk</a:t>
            </a:r>
            <a:endParaRPr lang="ru-RU" sz="17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76303" y="3135704"/>
            <a:ext cx="87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Mogilev</a:t>
            </a:r>
            <a:endParaRPr lang="ru-RU" sz="1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28280" y="3113424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Minsk</a:t>
            </a:r>
            <a:endParaRPr lang="ru-RU" sz="17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4628" y="4971068"/>
            <a:ext cx="767049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Hydrological, Meteorological, </a:t>
            </a:r>
            <a:r>
              <a:rPr lang="en-US" sz="17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Agrometeorological</a:t>
            </a:r>
            <a:r>
              <a:rPr lang="en-US" sz="1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Aviation Stations</a:t>
            </a:r>
          </a:p>
          <a:p>
            <a:pPr algn="ctr"/>
            <a:r>
              <a:rPr lang="en-US" sz="1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Environmental Monitoring Centers </a:t>
            </a:r>
            <a:endParaRPr lang="ru-RU" sz="17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Прямая со стрелкой 40"/>
          <p:cNvCxnSpPr>
            <a:stCxn id="32" idx="2"/>
          </p:cNvCxnSpPr>
          <p:nvPr/>
        </p:nvCxnSpPr>
        <p:spPr>
          <a:xfrm flipH="1">
            <a:off x="4519475" y="1629066"/>
            <a:ext cx="1" cy="43581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048367" y="2858080"/>
            <a:ext cx="0" cy="3086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2336113" y="2848412"/>
            <a:ext cx="0" cy="3086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3685971" y="2870726"/>
            <a:ext cx="0" cy="3086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144425" y="2876384"/>
            <a:ext cx="0" cy="3086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549078" y="2870726"/>
            <a:ext cx="0" cy="3086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7822626" y="2848412"/>
            <a:ext cx="0" cy="3086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12" idx="2"/>
            <a:endCxn id="19" idx="0"/>
          </p:cNvCxnSpPr>
          <p:nvPr/>
        </p:nvCxnSpPr>
        <p:spPr>
          <a:xfrm flipH="1">
            <a:off x="494628" y="4265148"/>
            <a:ext cx="496710" cy="5897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12" idx="2"/>
            <a:endCxn id="21" idx="0"/>
          </p:cNvCxnSpPr>
          <p:nvPr/>
        </p:nvCxnSpPr>
        <p:spPr>
          <a:xfrm>
            <a:off x="991338" y="4265148"/>
            <a:ext cx="149617" cy="5897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13" idx="2"/>
            <a:endCxn id="22" idx="0"/>
          </p:cNvCxnSpPr>
          <p:nvPr/>
        </p:nvCxnSpPr>
        <p:spPr>
          <a:xfrm flipH="1">
            <a:off x="1899655" y="4265148"/>
            <a:ext cx="436459" cy="5897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13" idx="2"/>
            <a:endCxn id="23" idx="0"/>
          </p:cNvCxnSpPr>
          <p:nvPr/>
        </p:nvCxnSpPr>
        <p:spPr>
          <a:xfrm>
            <a:off x="2336114" y="4265148"/>
            <a:ext cx="230312" cy="5897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14" idx="2"/>
            <a:endCxn id="24" idx="0"/>
          </p:cNvCxnSpPr>
          <p:nvPr/>
        </p:nvCxnSpPr>
        <p:spPr>
          <a:xfrm flipH="1">
            <a:off x="3267807" y="4246844"/>
            <a:ext cx="422548" cy="6101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14" idx="2"/>
            <a:endCxn id="25" idx="0"/>
          </p:cNvCxnSpPr>
          <p:nvPr/>
        </p:nvCxnSpPr>
        <p:spPr>
          <a:xfrm>
            <a:off x="3690355" y="4246844"/>
            <a:ext cx="324933" cy="608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15" idx="2"/>
            <a:endCxn id="26" idx="0"/>
          </p:cNvCxnSpPr>
          <p:nvPr/>
        </p:nvCxnSpPr>
        <p:spPr>
          <a:xfrm flipH="1">
            <a:off x="4788024" y="4265148"/>
            <a:ext cx="356402" cy="5918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15" idx="2"/>
            <a:endCxn id="27" idx="0"/>
          </p:cNvCxnSpPr>
          <p:nvPr/>
        </p:nvCxnSpPr>
        <p:spPr>
          <a:xfrm>
            <a:off x="5144426" y="4265148"/>
            <a:ext cx="356401" cy="5918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16" idx="2"/>
            <a:endCxn id="28" idx="0"/>
          </p:cNvCxnSpPr>
          <p:nvPr/>
        </p:nvCxnSpPr>
        <p:spPr>
          <a:xfrm flipH="1">
            <a:off x="6156176" y="4265148"/>
            <a:ext cx="356402" cy="5826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16" idx="2"/>
            <a:endCxn id="29" idx="0"/>
          </p:cNvCxnSpPr>
          <p:nvPr/>
        </p:nvCxnSpPr>
        <p:spPr>
          <a:xfrm>
            <a:off x="6512578" y="4265148"/>
            <a:ext cx="356401" cy="5826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17" idx="2"/>
            <a:endCxn id="30" idx="0"/>
          </p:cNvCxnSpPr>
          <p:nvPr/>
        </p:nvCxnSpPr>
        <p:spPr>
          <a:xfrm flipH="1">
            <a:off x="7527269" y="4246844"/>
            <a:ext cx="281453" cy="5851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17" idx="2"/>
            <a:endCxn id="31" idx="0"/>
          </p:cNvCxnSpPr>
          <p:nvPr/>
        </p:nvCxnSpPr>
        <p:spPr>
          <a:xfrm>
            <a:off x="7808722" y="4246844"/>
            <a:ext cx="356401" cy="5851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3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6481" r="4379" b="6666"/>
          <a:stretch/>
        </p:blipFill>
        <p:spPr>
          <a:xfrm>
            <a:off x="323528" y="0"/>
            <a:ext cx="8460432" cy="68728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323524" cy="2712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915816" y="422108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364088" y="3212976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605134" y="4230659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04048" y="263691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16216" y="6093296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27584" y="558924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156176" y="5421561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779912" y="234888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71293" y="112474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547664" y="422108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419872" y="2799045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1560" y="515719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203848" y="472514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164288" y="525388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17464" y="2519559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115616" y="328498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00275" y="162880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123728" y="566124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012160" y="40466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471376" y="560846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379385" y="458112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292928" y="486916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615152" y="371703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956376" y="3736696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173248" y="170080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364936" y="3062389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275856" y="148478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577114" y="380870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267993" y="3134397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580243" y="3134397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677142" y="580740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740352" y="2943061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562981" y="173206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779892" y="366468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364088" y="486916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476577" y="2181201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843808" y="2325217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2915816" y="575248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244349" y="83671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634989" y="554325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493085" y="5076635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940152" y="1772733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092280" y="3808704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067944" y="4374675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3403784" y="3717032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116006" y="1027253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1907704" y="3592680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553744" y="336501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олнце 53"/>
          <p:cNvSpPr/>
          <p:nvPr/>
        </p:nvSpPr>
        <p:spPr>
          <a:xfrm>
            <a:off x="3815916" y="2379404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олнце 54"/>
          <p:cNvSpPr/>
          <p:nvPr/>
        </p:nvSpPr>
        <p:spPr>
          <a:xfrm>
            <a:off x="3455876" y="2827436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олнце 55"/>
          <p:cNvSpPr/>
          <p:nvPr/>
        </p:nvSpPr>
        <p:spPr>
          <a:xfrm>
            <a:off x="3439788" y="3745423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олнце 56"/>
          <p:cNvSpPr/>
          <p:nvPr/>
        </p:nvSpPr>
        <p:spPr>
          <a:xfrm>
            <a:off x="4103948" y="4403066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олнце 57"/>
          <p:cNvSpPr/>
          <p:nvPr/>
        </p:nvSpPr>
        <p:spPr>
          <a:xfrm>
            <a:off x="4615392" y="383709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олнце 58"/>
          <p:cNvSpPr/>
          <p:nvPr/>
        </p:nvSpPr>
        <p:spPr>
          <a:xfrm>
            <a:off x="5400092" y="3244234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олнце 59"/>
          <p:cNvSpPr/>
          <p:nvPr/>
        </p:nvSpPr>
        <p:spPr>
          <a:xfrm>
            <a:off x="5040052" y="2669146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олнце 60"/>
          <p:cNvSpPr/>
          <p:nvPr/>
        </p:nvSpPr>
        <p:spPr>
          <a:xfrm>
            <a:off x="2879812" y="2353608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олнце 61"/>
          <p:cNvSpPr/>
          <p:nvPr/>
        </p:nvSpPr>
        <p:spPr>
          <a:xfrm>
            <a:off x="2400940" y="308212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олнце 62"/>
          <p:cNvSpPr/>
          <p:nvPr/>
        </p:nvSpPr>
        <p:spPr>
          <a:xfrm>
            <a:off x="1151620" y="331337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олнце 63"/>
          <p:cNvSpPr/>
          <p:nvPr/>
        </p:nvSpPr>
        <p:spPr>
          <a:xfrm>
            <a:off x="1943708" y="362107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олнце 64"/>
          <p:cNvSpPr/>
          <p:nvPr/>
        </p:nvSpPr>
        <p:spPr>
          <a:xfrm>
            <a:off x="1583668" y="4249479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олнце 65"/>
          <p:cNvSpPr/>
          <p:nvPr/>
        </p:nvSpPr>
        <p:spPr>
          <a:xfrm>
            <a:off x="2815896" y="3701806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олнце 66"/>
          <p:cNvSpPr/>
          <p:nvPr/>
        </p:nvSpPr>
        <p:spPr>
          <a:xfrm>
            <a:off x="2955050" y="424424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олнце 67"/>
          <p:cNvSpPr/>
          <p:nvPr/>
        </p:nvSpPr>
        <p:spPr>
          <a:xfrm>
            <a:off x="3239852" y="475353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олнце 68"/>
          <p:cNvSpPr/>
          <p:nvPr/>
        </p:nvSpPr>
        <p:spPr>
          <a:xfrm>
            <a:off x="3666602" y="557164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олнце 69"/>
          <p:cNvSpPr/>
          <p:nvPr/>
        </p:nvSpPr>
        <p:spPr>
          <a:xfrm>
            <a:off x="2950731" y="578087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олнце 70"/>
          <p:cNvSpPr/>
          <p:nvPr/>
        </p:nvSpPr>
        <p:spPr>
          <a:xfrm>
            <a:off x="2323524" y="489755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олнце 71"/>
          <p:cNvSpPr/>
          <p:nvPr/>
        </p:nvSpPr>
        <p:spPr>
          <a:xfrm>
            <a:off x="2159732" y="5689530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олнце 72"/>
          <p:cNvSpPr/>
          <p:nvPr/>
        </p:nvSpPr>
        <p:spPr>
          <a:xfrm>
            <a:off x="1529089" y="5105026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олнце 73"/>
          <p:cNvSpPr/>
          <p:nvPr/>
        </p:nvSpPr>
        <p:spPr>
          <a:xfrm>
            <a:off x="647564" y="5192260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олнце 74"/>
          <p:cNvSpPr/>
          <p:nvPr/>
        </p:nvSpPr>
        <p:spPr>
          <a:xfrm>
            <a:off x="863588" y="5625797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олнце 75"/>
          <p:cNvSpPr/>
          <p:nvPr/>
        </p:nvSpPr>
        <p:spPr>
          <a:xfrm>
            <a:off x="4508287" y="5636859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олнце 76"/>
          <p:cNvSpPr/>
          <p:nvPr/>
        </p:nvSpPr>
        <p:spPr>
          <a:xfrm>
            <a:off x="5713146" y="583579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олнце 77"/>
          <p:cNvSpPr/>
          <p:nvPr/>
        </p:nvSpPr>
        <p:spPr>
          <a:xfrm>
            <a:off x="6192180" y="5456020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олнце 78"/>
          <p:cNvSpPr/>
          <p:nvPr/>
        </p:nvSpPr>
        <p:spPr>
          <a:xfrm>
            <a:off x="5400092" y="489567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олнце 79"/>
          <p:cNvSpPr/>
          <p:nvPr/>
        </p:nvSpPr>
        <p:spPr>
          <a:xfrm>
            <a:off x="6415389" y="4609519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олнце 80"/>
          <p:cNvSpPr/>
          <p:nvPr/>
        </p:nvSpPr>
        <p:spPr>
          <a:xfrm>
            <a:off x="7200292" y="5277947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олнце 81"/>
          <p:cNvSpPr/>
          <p:nvPr/>
        </p:nvSpPr>
        <p:spPr>
          <a:xfrm>
            <a:off x="5641138" y="4259050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олнце 82"/>
          <p:cNvSpPr/>
          <p:nvPr/>
        </p:nvSpPr>
        <p:spPr>
          <a:xfrm>
            <a:off x="5651156" y="3745423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олнце 83"/>
          <p:cNvSpPr/>
          <p:nvPr/>
        </p:nvSpPr>
        <p:spPr>
          <a:xfrm>
            <a:off x="7128284" y="383709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олнце 84"/>
          <p:cNvSpPr/>
          <p:nvPr/>
        </p:nvSpPr>
        <p:spPr>
          <a:xfrm>
            <a:off x="7992380" y="3765087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олнце 85"/>
          <p:cNvSpPr/>
          <p:nvPr/>
        </p:nvSpPr>
        <p:spPr>
          <a:xfrm>
            <a:off x="6617835" y="3169359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олнце 86"/>
          <p:cNvSpPr/>
          <p:nvPr/>
        </p:nvSpPr>
        <p:spPr>
          <a:xfrm>
            <a:off x="7776356" y="2971452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олнце 87"/>
          <p:cNvSpPr/>
          <p:nvPr/>
        </p:nvSpPr>
        <p:spPr>
          <a:xfrm>
            <a:off x="7153468" y="254453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олнце 88"/>
          <p:cNvSpPr/>
          <p:nvPr/>
        </p:nvSpPr>
        <p:spPr>
          <a:xfrm>
            <a:off x="6508235" y="2209592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олнце 89"/>
          <p:cNvSpPr/>
          <p:nvPr/>
        </p:nvSpPr>
        <p:spPr>
          <a:xfrm>
            <a:off x="5976156" y="1804070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олнце 90"/>
          <p:cNvSpPr/>
          <p:nvPr/>
        </p:nvSpPr>
        <p:spPr>
          <a:xfrm>
            <a:off x="6407297" y="115313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олнце 91"/>
          <p:cNvSpPr/>
          <p:nvPr/>
        </p:nvSpPr>
        <p:spPr>
          <a:xfrm>
            <a:off x="3311860" y="1513175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олнце 92"/>
          <p:cNvSpPr/>
          <p:nvPr/>
        </p:nvSpPr>
        <p:spPr>
          <a:xfrm>
            <a:off x="4435372" y="165719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олнце 93"/>
          <p:cNvSpPr/>
          <p:nvPr/>
        </p:nvSpPr>
        <p:spPr>
          <a:xfrm>
            <a:off x="4152010" y="1055644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олнце 94"/>
          <p:cNvSpPr/>
          <p:nvPr/>
        </p:nvSpPr>
        <p:spPr>
          <a:xfrm>
            <a:off x="5208345" y="1729116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олнце 95"/>
          <p:cNvSpPr/>
          <p:nvPr/>
        </p:nvSpPr>
        <p:spPr>
          <a:xfrm>
            <a:off x="4589748" y="361047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олнце 96"/>
          <p:cNvSpPr/>
          <p:nvPr/>
        </p:nvSpPr>
        <p:spPr>
          <a:xfrm>
            <a:off x="5281260" y="865103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Равнобедренный треугольник 97"/>
          <p:cNvSpPr/>
          <p:nvPr/>
        </p:nvSpPr>
        <p:spPr>
          <a:xfrm>
            <a:off x="6732240" y="83671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Равнобедренный треугольник 98"/>
          <p:cNvSpPr/>
          <p:nvPr/>
        </p:nvSpPr>
        <p:spPr>
          <a:xfrm>
            <a:off x="6318200" y="119675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авнобедренный треугольник 99"/>
          <p:cNvSpPr/>
          <p:nvPr/>
        </p:nvSpPr>
        <p:spPr>
          <a:xfrm>
            <a:off x="5580112" y="1130135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Равнобедренный треугольник 100"/>
          <p:cNvSpPr/>
          <p:nvPr/>
        </p:nvSpPr>
        <p:spPr>
          <a:xfrm>
            <a:off x="5180106" y="81871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Равнобедренный треугольник 101"/>
          <p:cNvSpPr/>
          <p:nvPr/>
        </p:nvSpPr>
        <p:spPr>
          <a:xfrm>
            <a:off x="4507380" y="318509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авнобедренный треугольник 102"/>
          <p:cNvSpPr/>
          <p:nvPr/>
        </p:nvSpPr>
        <p:spPr>
          <a:xfrm>
            <a:off x="5571251" y="148478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Равнобедренный треугольник 103"/>
          <p:cNvSpPr/>
          <p:nvPr/>
        </p:nvSpPr>
        <p:spPr>
          <a:xfrm>
            <a:off x="6916116" y="62068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Равнобедренный треугольник 104"/>
          <p:cNvSpPr/>
          <p:nvPr/>
        </p:nvSpPr>
        <p:spPr>
          <a:xfrm>
            <a:off x="5724128" y="92081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Равнобедренный треугольник 105"/>
          <p:cNvSpPr/>
          <p:nvPr/>
        </p:nvSpPr>
        <p:spPr>
          <a:xfrm>
            <a:off x="4225174" y="973135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авнобедренный треугольник 106"/>
          <p:cNvSpPr/>
          <p:nvPr/>
        </p:nvSpPr>
        <p:spPr>
          <a:xfrm>
            <a:off x="4974060" y="48410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Равнобедренный треугольник 107"/>
          <p:cNvSpPr/>
          <p:nvPr/>
        </p:nvSpPr>
        <p:spPr>
          <a:xfrm>
            <a:off x="3563888" y="364502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Равнобедренный треугольник 108"/>
          <p:cNvSpPr/>
          <p:nvPr/>
        </p:nvSpPr>
        <p:spPr>
          <a:xfrm>
            <a:off x="2411760" y="341612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Равнобедренный треугольник 109"/>
          <p:cNvSpPr/>
          <p:nvPr/>
        </p:nvSpPr>
        <p:spPr>
          <a:xfrm>
            <a:off x="1691680" y="372169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Равнобедренный треугольник 110"/>
          <p:cNvSpPr/>
          <p:nvPr/>
        </p:nvSpPr>
        <p:spPr>
          <a:xfrm>
            <a:off x="1187624" y="331006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Равнобедренный треугольник 111"/>
          <p:cNvSpPr/>
          <p:nvPr/>
        </p:nvSpPr>
        <p:spPr>
          <a:xfrm>
            <a:off x="2699792" y="292494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Равнобедренный треугольник 112"/>
          <p:cNvSpPr/>
          <p:nvPr/>
        </p:nvSpPr>
        <p:spPr>
          <a:xfrm>
            <a:off x="2372477" y="422108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Равнобедренный треугольник 113"/>
          <p:cNvSpPr/>
          <p:nvPr/>
        </p:nvSpPr>
        <p:spPr>
          <a:xfrm>
            <a:off x="1547664" y="387315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Равнобедренный треугольник 114"/>
          <p:cNvSpPr/>
          <p:nvPr/>
        </p:nvSpPr>
        <p:spPr>
          <a:xfrm>
            <a:off x="1099118" y="393305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Равнобедренный треугольник 115"/>
          <p:cNvSpPr/>
          <p:nvPr/>
        </p:nvSpPr>
        <p:spPr>
          <a:xfrm>
            <a:off x="1450515" y="345842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Равнобедренный треугольник 116"/>
          <p:cNvSpPr/>
          <p:nvPr/>
        </p:nvSpPr>
        <p:spPr>
          <a:xfrm>
            <a:off x="3687602" y="222870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Равнобедренный треугольник 117"/>
          <p:cNvSpPr/>
          <p:nvPr/>
        </p:nvSpPr>
        <p:spPr>
          <a:xfrm>
            <a:off x="3131840" y="170080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Равнобедренный треугольник 118"/>
          <p:cNvSpPr/>
          <p:nvPr/>
        </p:nvSpPr>
        <p:spPr>
          <a:xfrm>
            <a:off x="4067944" y="212913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Равнобедренный треугольник 119"/>
          <p:cNvSpPr/>
          <p:nvPr/>
        </p:nvSpPr>
        <p:spPr>
          <a:xfrm>
            <a:off x="899592" y="551723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Равнобедренный треугольник 120"/>
          <p:cNvSpPr/>
          <p:nvPr/>
        </p:nvSpPr>
        <p:spPr>
          <a:xfrm>
            <a:off x="1027110" y="508518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Равнобедренный треугольник 121"/>
          <p:cNvSpPr/>
          <p:nvPr/>
        </p:nvSpPr>
        <p:spPr>
          <a:xfrm>
            <a:off x="1287522" y="450912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Равнобедренный треугольник 122"/>
          <p:cNvSpPr/>
          <p:nvPr/>
        </p:nvSpPr>
        <p:spPr>
          <a:xfrm>
            <a:off x="6588224" y="212913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Равнобедренный треугольник 123"/>
          <p:cNvSpPr/>
          <p:nvPr/>
        </p:nvSpPr>
        <p:spPr>
          <a:xfrm>
            <a:off x="6472243" y="3139401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Равнобедренный треугольник 124"/>
          <p:cNvSpPr/>
          <p:nvPr/>
        </p:nvSpPr>
        <p:spPr>
          <a:xfrm>
            <a:off x="6300192" y="448188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Равнобедренный треугольник 125"/>
          <p:cNvSpPr/>
          <p:nvPr/>
        </p:nvSpPr>
        <p:spPr>
          <a:xfrm>
            <a:off x="6717518" y="523663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Равнобедренный треугольник 126"/>
          <p:cNvSpPr/>
          <p:nvPr/>
        </p:nvSpPr>
        <p:spPr>
          <a:xfrm>
            <a:off x="7020272" y="580526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Равнобедренный треугольник 127"/>
          <p:cNvSpPr/>
          <p:nvPr/>
        </p:nvSpPr>
        <p:spPr>
          <a:xfrm>
            <a:off x="6156176" y="3438151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Равнобедренный треугольник 128"/>
          <p:cNvSpPr/>
          <p:nvPr/>
        </p:nvSpPr>
        <p:spPr>
          <a:xfrm>
            <a:off x="4926330" y="255943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Равнобедренный треугольник 129"/>
          <p:cNvSpPr/>
          <p:nvPr/>
        </p:nvSpPr>
        <p:spPr>
          <a:xfrm>
            <a:off x="5463137" y="316449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Равнобедренный треугольник 130"/>
          <p:cNvSpPr/>
          <p:nvPr/>
        </p:nvSpPr>
        <p:spPr>
          <a:xfrm>
            <a:off x="5665035" y="4079145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Равнобедренный треугольник 131"/>
          <p:cNvSpPr/>
          <p:nvPr/>
        </p:nvSpPr>
        <p:spPr>
          <a:xfrm>
            <a:off x="6120172" y="486916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Равнобедренный треугольник 132"/>
          <p:cNvSpPr/>
          <p:nvPr/>
        </p:nvSpPr>
        <p:spPr>
          <a:xfrm>
            <a:off x="4936156" y="379152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Равнобедренный треугольник 133"/>
          <p:cNvSpPr/>
          <p:nvPr/>
        </p:nvSpPr>
        <p:spPr>
          <a:xfrm>
            <a:off x="7740352" y="320386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Равнобедренный треугольник 134"/>
          <p:cNvSpPr/>
          <p:nvPr/>
        </p:nvSpPr>
        <p:spPr>
          <a:xfrm>
            <a:off x="7164288" y="363842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Равнобедренный треугольник 135"/>
          <p:cNvSpPr/>
          <p:nvPr/>
        </p:nvSpPr>
        <p:spPr>
          <a:xfrm>
            <a:off x="7206304" y="508518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Равнобедренный треугольник 136"/>
          <p:cNvSpPr/>
          <p:nvPr/>
        </p:nvSpPr>
        <p:spPr>
          <a:xfrm>
            <a:off x="7380312" y="285293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Равнобедренный треугольник 137"/>
          <p:cNvSpPr/>
          <p:nvPr/>
        </p:nvSpPr>
        <p:spPr>
          <a:xfrm>
            <a:off x="7092280" y="3438151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Равнобедренный треугольник 138"/>
          <p:cNvSpPr/>
          <p:nvPr/>
        </p:nvSpPr>
        <p:spPr>
          <a:xfrm>
            <a:off x="7488324" y="458484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Равнобедренный треугольник 139"/>
          <p:cNvSpPr/>
          <p:nvPr/>
        </p:nvSpPr>
        <p:spPr>
          <a:xfrm>
            <a:off x="7524328" y="515719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Равнобедренный треугольник 140"/>
          <p:cNvSpPr/>
          <p:nvPr/>
        </p:nvSpPr>
        <p:spPr>
          <a:xfrm>
            <a:off x="3027058" y="569322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Равнобедренный треугольник 141"/>
          <p:cNvSpPr/>
          <p:nvPr/>
        </p:nvSpPr>
        <p:spPr>
          <a:xfrm>
            <a:off x="5046686" y="565263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Равнобедренный треугольник 142"/>
          <p:cNvSpPr/>
          <p:nvPr/>
        </p:nvSpPr>
        <p:spPr>
          <a:xfrm>
            <a:off x="4236946" y="563177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Равнобедренный треугольник 143"/>
          <p:cNvSpPr/>
          <p:nvPr/>
        </p:nvSpPr>
        <p:spPr>
          <a:xfrm>
            <a:off x="5611035" y="568676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Равнобедренный треугольник 144"/>
          <p:cNvSpPr/>
          <p:nvPr/>
        </p:nvSpPr>
        <p:spPr>
          <a:xfrm>
            <a:off x="5940152" y="609329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Равнобедренный треугольник 145"/>
          <p:cNvSpPr/>
          <p:nvPr/>
        </p:nvSpPr>
        <p:spPr>
          <a:xfrm>
            <a:off x="2843808" y="564847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Равнобедренный треугольник 146"/>
          <p:cNvSpPr/>
          <p:nvPr/>
        </p:nvSpPr>
        <p:spPr>
          <a:xfrm>
            <a:off x="2051720" y="493691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Равнобедренный треугольник 147"/>
          <p:cNvSpPr/>
          <p:nvPr/>
        </p:nvSpPr>
        <p:spPr>
          <a:xfrm>
            <a:off x="2879812" y="542509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Равнобедренный треугольник 148"/>
          <p:cNvSpPr/>
          <p:nvPr/>
        </p:nvSpPr>
        <p:spPr>
          <a:xfrm>
            <a:off x="3107884" y="578322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Равнобедренный треугольник 149"/>
          <p:cNvSpPr/>
          <p:nvPr/>
        </p:nvSpPr>
        <p:spPr>
          <a:xfrm>
            <a:off x="3615594" y="527363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Равнобедренный треугольник 150"/>
          <p:cNvSpPr/>
          <p:nvPr/>
        </p:nvSpPr>
        <p:spPr>
          <a:xfrm>
            <a:off x="3715730" y="5853490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Равнобедренный треугольник 151"/>
          <p:cNvSpPr/>
          <p:nvPr/>
        </p:nvSpPr>
        <p:spPr>
          <a:xfrm>
            <a:off x="3940138" y="527917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Равнобедренный треугольник 152"/>
          <p:cNvSpPr/>
          <p:nvPr/>
        </p:nvSpPr>
        <p:spPr>
          <a:xfrm>
            <a:off x="4193890" y="5273638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Равнобедренный треугольник 153"/>
          <p:cNvSpPr/>
          <p:nvPr/>
        </p:nvSpPr>
        <p:spPr>
          <a:xfrm>
            <a:off x="4322666" y="5799922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Равнобедренный треугольник 154"/>
          <p:cNvSpPr/>
          <p:nvPr/>
        </p:nvSpPr>
        <p:spPr>
          <a:xfrm>
            <a:off x="4963424" y="608161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Равнобедренный треугольник 155"/>
          <p:cNvSpPr/>
          <p:nvPr/>
        </p:nvSpPr>
        <p:spPr>
          <a:xfrm>
            <a:off x="4716016" y="396658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Равнобедренный треугольник 156"/>
          <p:cNvSpPr/>
          <p:nvPr/>
        </p:nvSpPr>
        <p:spPr>
          <a:xfrm>
            <a:off x="5296840" y="5081466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3854869" y="2302477"/>
            <a:ext cx="108000" cy="108000"/>
          </a:xfrm>
          <a:prstGeom prst="ellips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3617888" y="1708458"/>
            <a:ext cx="108000" cy="108000"/>
          </a:xfrm>
          <a:prstGeom prst="ellips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Овал 159"/>
          <p:cNvSpPr/>
          <p:nvPr/>
        </p:nvSpPr>
        <p:spPr>
          <a:xfrm>
            <a:off x="6185756" y="3831242"/>
            <a:ext cx="108000" cy="108000"/>
          </a:xfrm>
          <a:prstGeom prst="ellips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Овал 160"/>
          <p:cNvSpPr/>
          <p:nvPr/>
        </p:nvSpPr>
        <p:spPr>
          <a:xfrm>
            <a:off x="4103948" y="3107346"/>
            <a:ext cx="108000" cy="108000"/>
          </a:xfrm>
          <a:prstGeom prst="ellips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Шестиугольник 230"/>
          <p:cNvSpPr/>
          <p:nvPr/>
        </p:nvSpPr>
        <p:spPr>
          <a:xfrm>
            <a:off x="5025247" y="1953638"/>
            <a:ext cx="144000" cy="144000"/>
          </a:xfrm>
          <a:prstGeom prst="hexagon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ятно 1 231"/>
          <p:cNvSpPr/>
          <p:nvPr/>
        </p:nvSpPr>
        <p:spPr>
          <a:xfrm>
            <a:off x="906285" y="3491591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ятно 1 232"/>
          <p:cNvSpPr/>
          <p:nvPr/>
        </p:nvSpPr>
        <p:spPr>
          <a:xfrm>
            <a:off x="2519760" y="3072478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ятно 1 233"/>
          <p:cNvSpPr/>
          <p:nvPr/>
        </p:nvSpPr>
        <p:spPr>
          <a:xfrm>
            <a:off x="1673680" y="4221088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Пятно 1 234"/>
          <p:cNvSpPr/>
          <p:nvPr/>
        </p:nvSpPr>
        <p:spPr>
          <a:xfrm>
            <a:off x="744425" y="5304969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ятно 1 235"/>
          <p:cNvSpPr/>
          <p:nvPr/>
        </p:nvSpPr>
        <p:spPr>
          <a:xfrm>
            <a:off x="1787316" y="5088203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Пятно 1 236"/>
          <p:cNvSpPr/>
          <p:nvPr/>
        </p:nvSpPr>
        <p:spPr>
          <a:xfrm>
            <a:off x="3071884" y="4224514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Пятно 1 237"/>
          <p:cNvSpPr/>
          <p:nvPr/>
        </p:nvSpPr>
        <p:spPr>
          <a:xfrm>
            <a:off x="3323878" y="4689864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Пятно 1 238"/>
          <p:cNvSpPr/>
          <p:nvPr/>
        </p:nvSpPr>
        <p:spPr>
          <a:xfrm>
            <a:off x="2911926" y="5607354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Пятно 1 239"/>
          <p:cNvSpPr/>
          <p:nvPr/>
        </p:nvSpPr>
        <p:spPr>
          <a:xfrm>
            <a:off x="4625736" y="5609937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ятно 1 240"/>
          <p:cNvSpPr/>
          <p:nvPr/>
        </p:nvSpPr>
        <p:spPr>
          <a:xfrm>
            <a:off x="5847973" y="5783224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ятно 1 241"/>
          <p:cNvSpPr/>
          <p:nvPr/>
        </p:nvSpPr>
        <p:spPr>
          <a:xfrm>
            <a:off x="5364088" y="4982448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ятно 1 242"/>
          <p:cNvSpPr/>
          <p:nvPr/>
        </p:nvSpPr>
        <p:spPr>
          <a:xfrm>
            <a:off x="7290312" y="5099466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ятно 1 243"/>
          <p:cNvSpPr/>
          <p:nvPr/>
        </p:nvSpPr>
        <p:spPr>
          <a:xfrm>
            <a:off x="5759160" y="4206335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ятно 1 244"/>
          <p:cNvSpPr/>
          <p:nvPr/>
        </p:nvSpPr>
        <p:spPr>
          <a:xfrm>
            <a:off x="7211976" y="3819187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ятно 1 245"/>
          <p:cNvSpPr/>
          <p:nvPr/>
        </p:nvSpPr>
        <p:spPr>
          <a:xfrm>
            <a:off x="8100392" y="3741242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ятно 1 246"/>
          <p:cNvSpPr/>
          <p:nvPr/>
        </p:nvSpPr>
        <p:spPr>
          <a:xfrm>
            <a:off x="7020272" y="2636912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ятно 1 247"/>
          <p:cNvSpPr/>
          <p:nvPr/>
        </p:nvSpPr>
        <p:spPr>
          <a:xfrm>
            <a:off x="4409773" y="3048394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9" name="Пятно 1 248"/>
          <p:cNvSpPr/>
          <p:nvPr/>
        </p:nvSpPr>
        <p:spPr>
          <a:xfrm>
            <a:off x="3731582" y="1700733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" name="Пятно 1 249"/>
          <p:cNvSpPr/>
          <p:nvPr/>
        </p:nvSpPr>
        <p:spPr>
          <a:xfrm>
            <a:off x="5378269" y="808337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Пятно 1 250"/>
          <p:cNvSpPr/>
          <p:nvPr/>
        </p:nvSpPr>
        <p:spPr>
          <a:xfrm>
            <a:off x="6138176" y="404664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2" name="Пятно 1 251"/>
          <p:cNvSpPr/>
          <p:nvPr/>
        </p:nvSpPr>
        <p:spPr>
          <a:xfrm>
            <a:off x="6516192" y="1153135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3" name="Счетверенная стрелка 252"/>
          <p:cNvSpPr/>
          <p:nvPr/>
        </p:nvSpPr>
        <p:spPr>
          <a:xfrm>
            <a:off x="599927" y="5304969"/>
            <a:ext cx="144000" cy="144000"/>
          </a:xfrm>
          <a:prstGeom prst="quadArrow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Облако 253"/>
          <p:cNvSpPr/>
          <p:nvPr/>
        </p:nvSpPr>
        <p:spPr>
          <a:xfrm>
            <a:off x="1049027" y="3489298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Облако 254"/>
          <p:cNvSpPr/>
          <p:nvPr/>
        </p:nvSpPr>
        <p:spPr>
          <a:xfrm>
            <a:off x="2354477" y="3203862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Облако 255"/>
          <p:cNvSpPr/>
          <p:nvPr/>
        </p:nvSpPr>
        <p:spPr>
          <a:xfrm>
            <a:off x="2926093" y="3664704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Облако 256"/>
          <p:cNvSpPr/>
          <p:nvPr/>
        </p:nvSpPr>
        <p:spPr>
          <a:xfrm>
            <a:off x="2897808" y="4374675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Облако 257"/>
          <p:cNvSpPr/>
          <p:nvPr/>
        </p:nvSpPr>
        <p:spPr>
          <a:xfrm>
            <a:off x="1643316" y="5081734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Облако 258"/>
          <p:cNvSpPr/>
          <p:nvPr/>
        </p:nvSpPr>
        <p:spPr>
          <a:xfrm>
            <a:off x="758119" y="5180143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Облако 259"/>
          <p:cNvSpPr/>
          <p:nvPr/>
        </p:nvSpPr>
        <p:spPr>
          <a:xfrm>
            <a:off x="1025960" y="5605090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Облако 260"/>
          <p:cNvSpPr/>
          <p:nvPr/>
        </p:nvSpPr>
        <p:spPr>
          <a:xfrm>
            <a:off x="3059848" y="5606434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Облако 261"/>
          <p:cNvSpPr/>
          <p:nvPr/>
        </p:nvSpPr>
        <p:spPr>
          <a:xfrm>
            <a:off x="5687160" y="5943490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Облако 262"/>
          <p:cNvSpPr/>
          <p:nvPr/>
        </p:nvSpPr>
        <p:spPr>
          <a:xfrm>
            <a:off x="7425888" y="5099213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Облако 263"/>
          <p:cNvSpPr/>
          <p:nvPr/>
        </p:nvSpPr>
        <p:spPr>
          <a:xfrm>
            <a:off x="6530598" y="4552753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5" name="Облако 264"/>
          <p:cNvSpPr/>
          <p:nvPr/>
        </p:nvSpPr>
        <p:spPr>
          <a:xfrm>
            <a:off x="5914325" y="4206335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" name="Облако 265"/>
          <p:cNvSpPr/>
          <p:nvPr/>
        </p:nvSpPr>
        <p:spPr>
          <a:xfrm>
            <a:off x="6686714" y="3055386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7" name="Облако 266"/>
          <p:cNvSpPr/>
          <p:nvPr/>
        </p:nvSpPr>
        <p:spPr>
          <a:xfrm>
            <a:off x="7884368" y="2949229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Облако 267"/>
          <p:cNvSpPr/>
          <p:nvPr/>
        </p:nvSpPr>
        <p:spPr>
          <a:xfrm>
            <a:off x="4553773" y="3035346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Облако 268"/>
          <p:cNvSpPr/>
          <p:nvPr/>
        </p:nvSpPr>
        <p:spPr>
          <a:xfrm>
            <a:off x="5560464" y="3204626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Облако 269"/>
          <p:cNvSpPr/>
          <p:nvPr/>
        </p:nvSpPr>
        <p:spPr>
          <a:xfrm>
            <a:off x="5148072" y="2631769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Облако 270"/>
          <p:cNvSpPr/>
          <p:nvPr/>
        </p:nvSpPr>
        <p:spPr>
          <a:xfrm>
            <a:off x="3874200" y="1705627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Облако 271"/>
          <p:cNvSpPr/>
          <p:nvPr/>
        </p:nvSpPr>
        <p:spPr>
          <a:xfrm>
            <a:off x="3818724" y="702080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3" name="Облако 272"/>
          <p:cNvSpPr/>
          <p:nvPr/>
        </p:nvSpPr>
        <p:spPr>
          <a:xfrm>
            <a:off x="5508112" y="808337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Облако 273"/>
          <p:cNvSpPr/>
          <p:nvPr/>
        </p:nvSpPr>
        <p:spPr>
          <a:xfrm>
            <a:off x="6696224" y="2174100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4-конечная звезда 274"/>
          <p:cNvSpPr/>
          <p:nvPr/>
        </p:nvSpPr>
        <p:spPr>
          <a:xfrm>
            <a:off x="1192076" y="3496889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" name="4-конечная звезда 275"/>
          <p:cNvSpPr/>
          <p:nvPr/>
        </p:nvSpPr>
        <p:spPr>
          <a:xfrm>
            <a:off x="2519760" y="3212992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7" name="4-конечная звезда 276"/>
          <p:cNvSpPr/>
          <p:nvPr/>
        </p:nvSpPr>
        <p:spPr>
          <a:xfrm>
            <a:off x="3058602" y="4347613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8" name="4-конечная звезда 277"/>
          <p:cNvSpPr/>
          <p:nvPr/>
        </p:nvSpPr>
        <p:spPr>
          <a:xfrm>
            <a:off x="1177238" y="5609937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4-конечная звезда 278"/>
          <p:cNvSpPr/>
          <p:nvPr/>
        </p:nvSpPr>
        <p:spPr>
          <a:xfrm>
            <a:off x="3206756" y="5609937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0" name="4-конечная звезда 279"/>
          <p:cNvSpPr/>
          <p:nvPr/>
        </p:nvSpPr>
        <p:spPr>
          <a:xfrm>
            <a:off x="4175517" y="4769802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1" name="4-конечная звезда 280"/>
          <p:cNvSpPr/>
          <p:nvPr/>
        </p:nvSpPr>
        <p:spPr>
          <a:xfrm>
            <a:off x="5842325" y="5907922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4-конечная звезда 281"/>
          <p:cNvSpPr/>
          <p:nvPr/>
        </p:nvSpPr>
        <p:spPr>
          <a:xfrm>
            <a:off x="6210176" y="4928143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4-конечная звезда 282"/>
          <p:cNvSpPr/>
          <p:nvPr/>
        </p:nvSpPr>
        <p:spPr>
          <a:xfrm>
            <a:off x="6820430" y="5301208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4-конечная звезда 283"/>
          <p:cNvSpPr/>
          <p:nvPr/>
        </p:nvSpPr>
        <p:spPr>
          <a:xfrm>
            <a:off x="7308312" y="5233025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4-конечная звезда 284"/>
          <p:cNvSpPr/>
          <p:nvPr/>
        </p:nvSpPr>
        <p:spPr>
          <a:xfrm>
            <a:off x="6696224" y="4552753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" name="4-конечная звезда 285"/>
          <p:cNvSpPr/>
          <p:nvPr/>
        </p:nvSpPr>
        <p:spPr>
          <a:xfrm>
            <a:off x="6084184" y="4209917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4-конечная звезда 286"/>
          <p:cNvSpPr/>
          <p:nvPr/>
        </p:nvSpPr>
        <p:spPr>
          <a:xfrm>
            <a:off x="6820430" y="3081940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8" name="4-конечная звезда 287"/>
          <p:cNvSpPr/>
          <p:nvPr/>
        </p:nvSpPr>
        <p:spPr>
          <a:xfrm>
            <a:off x="4721130" y="3034925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9" name="4-конечная звезда 288"/>
          <p:cNvSpPr/>
          <p:nvPr/>
        </p:nvSpPr>
        <p:spPr>
          <a:xfrm>
            <a:off x="5308464" y="2625279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0" name="4-конечная звезда 289"/>
          <p:cNvSpPr/>
          <p:nvPr/>
        </p:nvSpPr>
        <p:spPr>
          <a:xfrm>
            <a:off x="6840240" y="2181201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1" name="4-конечная звезда 290"/>
          <p:cNvSpPr/>
          <p:nvPr/>
        </p:nvSpPr>
        <p:spPr>
          <a:xfrm>
            <a:off x="6660240" y="1148135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2" name="4-конечная звезда 291"/>
          <p:cNvSpPr/>
          <p:nvPr/>
        </p:nvSpPr>
        <p:spPr>
          <a:xfrm>
            <a:off x="5647035" y="808564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3" name="4-конечная звезда 292"/>
          <p:cNvSpPr/>
          <p:nvPr/>
        </p:nvSpPr>
        <p:spPr>
          <a:xfrm>
            <a:off x="5013356" y="764712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" name="Овал 295"/>
          <p:cNvSpPr/>
          <p:nvPr/>
        </p:nvSpPr>
        <p:spPr>
          <a:xfrm>
            <a:off x="52532" y="426501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7" name="Солнце 296"/>
          <p:cNvSpPr/>
          <p:nvPr/>
        </p:nvSpPr>
        <p:spPr>
          <a:xfrm>
            <a:off x="91621" y="454892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8" name="Овал 297"/>
          <p:cNvSpPr/>
          <p:nvPr/>
        </p:nvSpPr>
        <p:spPr>
          <a:xfrm>
            <a:off x="50430" y="620688"/>
            <a:ext cx="144016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9" name="Равнобедренный треугольник 298"/>
          <p:cNvSpPr/>
          <p:nvPr/>
        </p:nvSpPr>
        <p:spPr>
          <a:xfrm>
            <a:off x="67665" y="952564"/>
            <a:ext cx="108000" cy="180000"/>
          </a:xfrm>
          <a:prstGeom prst="triangl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0" name="Овал 299"/>
          <p:cNvSpPr/>
          <p:nvPr/>
        </p:nvSpPr>
        <p:spPr>
          <a:xfrm>
            <a:off x="57169" y="1188047"/>
            <a:ext cx="108000" cy="108000"/>
          </a:xfrm>
          <a:prstGeom prst="ellipse">
            <a:avLst/>
          </a:prstGeom>
          <a:solidFill>
            <a:srgbClr val="0DDEE3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1" name="Пятно 1 300"/>
          <p:cNvSpPr/>
          <p:nvPr/>
        </p:nvSpPr>
        <p:spPr>
          <a:xfrm>
            <a:off x="63672" y="1618458"/>
            <a:ext cx="144000" cy="144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2" name="Облако 301"/>
          <p:cNvSpPr/>
          <p:nvPr/>
        </p:nvSpPr>
        <p:spPr>
          <a:xfrm>
            <a:off x="63672" y="1804070"/>
            <a:ext cx="144000" cy="144000"/>
          </a:xfrm>
          <a:prstGeom prst="cloud">
            <a:avLst/>
          </a:prstGeom>
          <a:solidFill>
            <a:srgbClr val="0DDEE3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3" name="4-конечная звезда 302"/>
          <p:cNvSpPr/>
          <p:nvPr/>
        </p:nvSpPr>
        <p:spPr>
          <a:xfrm>
            <a:off x="67955" y="2025638"/>
            <a:ext cx="144000" cy="144000"/>
          </a:xfrm>
          <a:prstGeom prst="star4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4" name="Шестиугольник 303"/>
          <p:cNvSpPr/>
          <p:nvPr/>
        </p:nvSpPr>
        <p:spPr>
          <a:xfrm>
            <a:off x="71528" y="2246704"/>
            <a:ext cx="144000" cy="144000"/>
          </a:xfrm>
          <a:prstGeom prst="hexagon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5" name="Счетверенная стрелка 304"/>
          <p:cNvSpPr/>
          <p:nvPr/>
        </p:nvSpPr>
        <p:spPr>
          <a:xfrm>
            <a:off x="86671" y="2466638"/>
            <a:ext cx="144000" cy="144000"/>
          </a:xfrm>
          <a:prstGeom prst="quadArrow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6" name="TextBox 305"/>
          <p:cNvSpPr txBox="1"/>
          <p:nvPr/>
        </p:nvSpPr>
        <p:spPr>
          <a:xfrm>
            <a:off x="230671" y="25141"/>
            <a:ext cx="1999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of Hydrometeorology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153135" y="195669"/>
            <a:ext cx="1996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egional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centers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162532" y="368692"/>
            <a:ext cx="2156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Meteostations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w/ </a:t>
            </a:r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 observations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148899" y="570517"/>
            <a:ext cx="21164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Meteostations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w/o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 observations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162532" y="934992"/>
            <a:ext cx="2008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Hydrological informative stations 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149327" y="1109719"/>
            <a:ext cx="20151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Hydrological lake stations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61861" y="1558721"/>
            <a:ext cx="1946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snow cover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152305" y="1734211"/>
            <a:ext cx="1962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precipitation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178936" y="1948070"/>
            <a:ext cx="19711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air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164193" y="2176511"/>
            <a:ext cx="19595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 of background monitoring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-14068" y="1356381"/>
            <a:ext cx="1350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Sampling stations of: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75665" y="2388120"/>
            <a:ext cx="21167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 of </a:t>
            </a:r>
            <a:r>
              <a:rPr lang="en-US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transboundary</a:t>
            </a:r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</a:t>
            </a:r>
          </a:p>
        </p:txBody>
      </p:sp>
      <p:pic>
        <p:nvPicPr>
          <p:cNvPr id="3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5" y="3095644"/>
            <a:ext cx="390082" cy="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3" y="5450109"/>
            <a:ext cx="390082" cy="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5" y="1028811"/>
            <a:ext cx="390082" cy="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49" y="2739037"/>
            <a:ext cx="390082" cy="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68" y="4848445"/>
            <a:ext cx="390082" cy="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89" y="2631770"/>
            <a:ext cx="538002" cy="50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" y="228692"/>
            <a:ext cx="194006" cy="1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C:\Users\админ\Desktop\гидромет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3" y="-51128"/>
            <a:ext cx="329855" cy="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91" y="2775769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30" y="3190009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51" y="3101544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12" y="1290027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04" y="5297886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18" y="3286020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52267"/>
            <a:ext cx="449962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" y="804339"/>
            <a:ext cx="249347" cy="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" name="TextBox 328"/>
          <p:cNvSpPr txBox="1"/>
          <p:nvPr/>
        </p:nvSpPr>
        <p:spPr>
          <a:xfrm>
            <a:off x="175665" y="741894"/>
            <a:ext cx="20151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Aviation meteorological stations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55" y="1948070"/>
            <a:ext cx="1587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3404050"/>
            <a:ext cx="1587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66" y="2328736"/>
            <a:ext cx="4508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Солнце 52"/>
          <p:cNvSpPr/>
          <p:nvPr/>
        </p:nvSpPr>
        <p:spPr>
          <a:xfrm>
            <a:off x="4192936" y="3445681"/>
            <a:ext cx="72008" cy="87234"/>
          </a:xfrm>
          <a:prstGeom prst="sun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28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416824" cy="1373014"/>
          </a:xfrm>
        </p:spPr>
        <p:txBody>
          <a:bodyPr>
            <a:noAutofit/>
          </a:bodyPr>
          <a:lstStyle/>
          <a:p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main objectives of </a:t>
            </a: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Hydrometeorology and Radioactive Contamination Control and Environmental Monitoring </a:t>
            </a: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Republic of Belarus are as follows: </a:t>
            </a:r>
            <a:endParaRPr lang="ru-RU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9"/>
            <a:ext cx="8229600" cy="4104455"/>
          </a:xfrm>
          <a:solidFill>
            <a:schemeClr val="tx2">
              <a:alpha val="69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data 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 at the state </a:t>
            </a:r>
            <a:r>
              <a:rPr lang="en-US" sz="1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monitoring network;</a:t>
            </a:r>
            <a:endParaRPr lang="ru-RU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processing, analysis, maintenance and provision of </a:t>
            </a: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 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state </a:t>
            </a:r>
            <a:r>
              <a:rPr lang="en-US" sz="1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monitoring network;</a:t>
            </a:r>
            <a:endParaRPr lang="ru-RU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forecast, agricultural crop capacity forecast, analysis of regional climate changes;</a:t>
            </a:r>
            <a:endParaRPr lang="ru-RU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provision 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information to state agencies, other entities and individuals in line with the established procedures; </a:t>
            </a:r>
            <a:endParaRPr lang="ru-RU" sz="1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monitoring and radioactive contamination control.</a:t>
            </a:r>
            <a:endParaRPr lang="ru-RU" sz="1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endParaRPr lang="ru-RU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3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011911"/>
              </p:ext>
            </p:extLst>
          </p:nvPr>
        </p:nvGraphicFramePr>
        <p:xfrm>
          <a:off x="0" y="1772816"/>
          <a:ext cx="4860032" cy="442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810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559780"/>
            <a:ext cx="4176464" cy="1200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eather-compensated sectors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economy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main users of services, provided by our organization.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06174"/>
              </p:ext>
            </p:extLst>
          </p:nvPr>
        </p:nvGraphicFramePr>
        <p:xfrm>
          <a:off x="4812196" y="1484784"/>
          <a:ext cx="3984104" cy="343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052"/>
                <a:gridCol w="1992052"/>
              </a:tblGrid>
              <a:tr h="437768"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Agriculture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76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Forestry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3776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Construction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6,5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43776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Transport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7,5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43776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Energy Complex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11,3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43776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Communal services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5,8</a:t>
                      </a:r>
                      <a:endParaRPr lang="ru-RU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37768">
                <a:tc gridSpan="2">
                  <a:txBody>
                    <a:bodyPr/>
                    <a:lstStyle/>
                    <a:p>
                      <a:r>
                        <a:rPr lang="en-US" b="1" cap="none" spc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41,6 %</a:t>
                      </a:r>
                      <a:r>
                        <a:rPr lang="en-US" b="1" cap="none" spc="0" baseline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of GDP is produced by weather-compensated sectors</a:t>
                      </a:r>
                      <a:endParaRPr lang="ru-RU" b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6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12196" y="101449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 of economy</a:t>
            </a:r>
            <a:endParaRPr lang="ru-RU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8344" y="101449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of GDP</a:t>
            </a:r>
            <a:endParaRPr lang="ru-RU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8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 animBg="1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1680" y="240746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estimated costs of met/hydro services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5714"/>
              </p:ext>
            </p:extLst>
          </p:nvPr>
        </p:nvGraphicFramePr>
        <p:xfrm>
          <a:off x="323528" y="980728"/>
          <a:ext cx="8568952" cy="44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6552728"/>
                <a:gridCol w="151216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Name 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Cost in $ USA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Forecast of the maximum possible flood on river on one hydrological station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Forecast of the minimum water stage on the river on one hydrological station during navigation period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Forecast of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the rivers` ice break-up in spring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Forecast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 the expected average daily air temperature in regional centers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 1-3 days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Professional consultation about the current hydro/meteorological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conditions in the requested area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11,5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Forecast of meteorological conditions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of </a:t>
                      </a: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country (region, city) during the upcoming week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Forecast of the expected adverse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hydro/meteorological </a:t>
                      </a: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phenomenon in the country</a:t>
                      </a:r>
                      <a:r>
                        <a:rPr lang="en-US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region, city)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Systematization of the hydro/meteorological data of the decade of the network</a:t>
                      </a:r>
                      <a:b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offices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25$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7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025847"/>
              </p:ext>
            </p:extLst>
          </p:nvPr>
        </p:nvGraphicFramePr>
        <p:xfrm>
          <a:off x="-1" y="0"/>
          <a:ext cx="9143999" cy="6909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5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632848" cy="706090"/>
          </a:xfrm>
        </p:spPr>
        <p:txBody>
          <a:bodyPr>
            <a:noAutofit/>
          </a:bodyPr>
          <a:lstStyle/>
          <a:p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Amount of severe </a:t>
            </a:r>
            <a:r>
              <a:rPr lang="en-US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events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registered in the Republic of Belarus between 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2000-2013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their division on 3 types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352648"/>
              </p:ext>
            </p:extLst>
          </p:nvPr>
        </p:nvGraphicFramePr>
        <p:xfrm>
          <a:off x="64696" y="992158"/>
          <a:ext cx="908266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4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36904" cy="115212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of hydrological </a:t>
            </a: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 in total </a:t>
            </a: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information, </a:t>
            </a:r>
            <a:b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provided on </a:t>
            </a: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</a:t>
            </a:r>
            <a:r>
              <a:rPr lang="en-U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33728"/>
              </p:ext>
            </p:extLst>
          </p:nvPr>
        </p:nvGraphicFramePr>
        <p:xfrm>
          <a:off x="467544" y="1268760"/>
          <a:ext cx="82296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5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"/>
          <a:stretch/>
        </p:blipFill>
        <p:spPr>
          <a:xfrm>
            <a:off x="0" y="0"/>
            <a:ext cx="9144000" cy="6858000"/>
          </a:xfr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895573" y="52229"/>
            <a:ext cx="5472608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Official Name: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Republic of Belarus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Alexander </a:t>
            </a:r>
            <a:r>
              <a:rPr lang="en-US" sz="1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Lukashenko</a:t>
            </a:r>
            <a:endParaRPr lang="en-US" sz="1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area: 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207,600 </a:t>
            </a:r>
            <a:r>
              <a:rPr lang="en-US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km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(80,154 </a:t>
            </a:r>
            <a:r>
              <a:rPr lang="en-US" sz="1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miles) </a:t>
            </a:r>
            <a:r>
              <a:rPr lang="en-US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(86th </a:t>
            </a: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World)</a:t>
            </a:r>
          </a:p>
          <a:p>
            <a:r>
              <a:rPr lang="en-US" sz="1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Population: 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9,608,058 (July 2014 est.) </a:t>
            </a: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(93th in the World</a:t>
            </a:r>
            <a:r>
              <a:rPr lang="en-US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Capital City</a:t>
            </a:r>
            <a:r>
              <a:rPr lang="en-US" sz="1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Minsk, 1.905 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million (2014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Languages: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Belarusian, Russian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Latitude/Longitude: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53°00` N, 28°00` E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Official Currency: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Belarusian </a:t>
            </a:r>
            <a:r>
              <a:rPr lang="en-US" sz="1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Rouble</a:t>
            </a:r>
            <a:endParaRPr lang="en-US" sz="1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Religions: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Eastern Orthodox, Catholic, Protestant, Jewish</a:t>
            </a:r>
            <a:endParaRPr lang="en-US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I:\!!Гидромет\флаг и герб беларуси\flag_0x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43204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!!Гидромет\флаг и герб беларуси\gerb_belarus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26087"/>
            <a:ext cx="397114" cy="39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6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"/>
            <a:ext cx="6336705" cy="44080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Plans for future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94628" y="620688"/>
            <a:ext cx="8229600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3521"/>
            <a:ext cx="8229600" cy="4516697"/>
          </a:xfrm>
          <a:solidFill>
            <a:schemeClr val="tx2">
              <a:lumMod val="20000"/>
              <a:lumOff val="80000"/>
              <a:alpha val="18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weather observations:</a:t>
            </a:r>
          </a:p>
          <a:p>
            <a:pPr marL="0" indent="0">
              <a:buNone/>
            </a:pP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re-equipment of all stations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installing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automated weather systems with a set of sensors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main meteorological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parameters (temperature, humidity, soil surface temperature, atmospheric pressure, wind parameters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 equipping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autonomous sources of electric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Weather radar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observations:</a:t>
            </a:r>
          </a:p>
          <a:p>
            <a:pPr marL="0" indent="0">
              <a:buNone/>
            </a:pP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purchase and installation of automatic rain gauges, their integration into the national system of storm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warnings</a:t>
            </a:r>
            <a:r>
              <a:rPr lang="ru-RU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 of the Belarusian network of weather radars to the international system of national meteorological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Upper-air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</a:t>
            </a:r>
            <a:r>
              <a:rPr lang="ru-RU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5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restoration of </a:t>
            </a:r>
            <a:r>
              <a:rPr lang="en-US" sz="1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radiosonde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ascents in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Minsk.</a:t>
            </a:r>
            <a:endParaRPr lang="ru-RU" sz="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Hydrological observations</a:t>
            </a:r>
            <a:r>
              <a:rPr lang="ru-RU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modernization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automation of network of hydrological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 and installation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automated hydrological stations by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stationary observation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points; translation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hydrological stations for information, providing them with modern communication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r>
              <a:rPr lang="ru-RU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air:</a:t>
            </a:r>
          </a:p>
          <a:p>
            <a:pPr marL="0" indent="0">
              <a:buNone/>
            </a:pP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creation of a unified automated system of radiation monitoring of atmospheric air </a:t>
            </a:r>
            <a:r>
              <a:rPr lang="en-US" sz="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across </a:t>
            </a:r>
            <a:r>
              <a:rPr lang="en-US" sz="1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territory of the Republic of Belarus.</a:t>
            </a:r>
            <a:endParaRPr lang="ru-RU" sz="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53136"/>
            <a:ext cx="3203848" cy="20604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971600" y="5301208"/>
            <a:ext cx="4745251" cy="1077218"/>
          </a:xfrm>
          <a:prstGeom prst="rect">
            <a:avLst/>
          </a:prstGeom>
          <a:solidFill>
            <a:schemeClr val="tx2">
              <a:alpha val="77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of the main goals — hydro/meteorological observations in the area of influence of Belarusian NPS, that is under construction.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2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2231"/>
            <a:ext cx="4824536" cy="56207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from WMO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628" y="1557293"/>
            <a:ext cx="8229600" cy="4032448"/>
          </a:xfrm>
          <a:solidFill>
            <a:schemeClr val="tx2">
              <a:alpha val="56000"/>
            </a:schemeClr>
          </a:solidFill>
          <a:effectLst>
            <a:softEdge rad="63500"/>
          </a:effectLst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part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WMO Voluntary Cooperation </a:t>
            </a:r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</a:t>
            </a:r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was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 workstation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hydrologist forecasters in 2009,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is the technological element of the complex GIS </a:t>
            </a:r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the sum of $ 10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USA.</a:t>
            </a:r>
          </a:p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for the reception of satellite data - station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EUMETSAT was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delivered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2010 (cost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8200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dollars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USA), as well as software for processing satellite data "</a:t>
            </a:r>
            <a:r>
              <a:rPr lang="en-US" sz="2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Meteogamma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worth $ 10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USA. </a:t>
            </a:r>
          </a:p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2012-2013 was performed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project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"The Supply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technical equipment and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combined software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"MITRA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GIS </a:t>
            </a:r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in the State </a:t>
            </a:r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Hydrometeorological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Center"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the help of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WMO Voluntary Cooperation </a:t>
            </a:r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amount of 25,812 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dollars USA</a:t>
            </a: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Pictures\logowm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11674"/>
            <a:ext cx="898491" cy="10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3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6" y="3500437"/>
            <a:ext cx="9144000" cy="33575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82388" y="1487708"/>
            <a:ext cx="3528392" cy="24698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61201" y="620688"/>
            <a:ext cx="8125109" cy="17981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attention!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85389"/>
            <a:ext cx="2425452" cy="18150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92896"/>
            <a:ext cx="2411760" cy="18088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4535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Pictures\!!карты\карты на английском\belarus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"/>
          <a:stretch/>
        </p:blipFill>
        <p:spPr bwMode="auto">
          <a:xfrm>
            <a:off x="899401" y="188640"/>
            <a:ext cx="7146510" cy="57606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6066"/>
            <a:ext cx="841349" cy="42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43190"/>
            <a:ext cx="864096" cy="4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1084203" cy="38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8" y="3342444"/>
            <a:ext cx="711917" cy="39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61" y="337360"/>
            <a:ext cx="591048" cy="27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8" y="1482022"/>
            <a:ext cx="8413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93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  <a:solidFill>
            <a:schemeClr val="tx2">
              <a:alpha val="79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GDP </a:t>
            </a: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(purchasing power parity): $171.2 billion </a:t>
            </a: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(</a:t>
            </a: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est</a:t>
            </a: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GDP - real growth rate: 0.9% (2014 est</a:t>
            </a: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GDP - per capita (PPP): $18,200 (2014 est</a:t>
            </a: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GDP - composition, by sector of origin</a:t>
            </a: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agriculture: </a:t>
            </a:r>
            <a:r>
              <a:rPr lang="fr-FR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7.3%, industry</a:t>
            </a:r>
            <a:r>
              <a:rPr lang="fr-FR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37%, services</a:t>
            </a:r>
            <a:r>
              <a:rPr lang="fr-FR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55.7% (2014 est</a:t>
            </a:r>
            <a:r>
              <a:rPr lang="fr-FR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ain industries: metal-cutting </a:t>
            </a:r>
            <a:r>
              <a:rPr lang="en-US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 tools, tractors, trucks, earthmovers, motorcycles, televisions, synthetic fibers, fertilizer, textiles, radios, refrigerators</a:t>
            </a:r>
            <a:endParaRPr lang="ru-RU" sz="2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9" name="Picture 5" descr="I:\!!Гидромет\флаг и герб беларуси\с прозрачным фоно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8940"/>
            <a:ext cx="3741787" cy="194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8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791" y="121012"/>
            <a:ext cx="3320922" cy="71551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Relief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525" y="848442"/>
            <a:ext cx="8640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country’s relief is predominantly flat and hilly, with the average height of </a:t>
            </a:r>
            <a:r>
              <a:rPr lang="en-US" altLang="zh-CN" sz="2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 </a:t>
            </a:r>
            <a:r>
              <a:rPr lang="en-US" altLang="zh-CN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over the sea level. The highest point is </a:t>
            </a:r>
            <a:r>
              <a:rPr lang="en-US" altLang="zh-CN" sz="20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Dzierzhinsky</a:t>
            </a:r>
            <a:r>
              <a:rPr lang="en-US" altLang="zh-CN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Hill (345 meters above the sea level) in the Minsk Oblast. The country's lowest place is the Neman Valley in the Grodno Oblast (80-90 meters above sea level). </a:t>
            </a:r>
            <a:endParaRPr lang="en-US" altLang="zh-CN" sz="200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2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Agricultural </a:t>
            </a:r>
            <a:r>
              <a:rPr lang="en-US" altLang="zh-CN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lands occupy 44% of the republic’s territory, forests constitute </a:t>
            </a:r>
            <a:r>
              <a:rPr lang="en-US" altLang="zh-CN" sz="2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</a:t>
            </a:r>
            <a:r>
              <a:rPr lang="en-US" altLang="zh-CN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of the country’s area</a:t>
            </a:r>
            <a:r>
              <a:rPr lang="ru-RU" altLang="ru-RU" sz="2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I:\!!Гидромет\беларусь\4cb4655cecb5c0991b126a880c220f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" y="2874985"/>
            <a:ext cx="5357392" cy="40180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!!Гидромет\беларусь\Priri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92" y="4161651"/>
            <a:ext cx="3786608" cy="26963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6886" y="2993252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 landscape of Belarus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5352459" y="2993252"/>
            <a:ext cx="659702" cy="32289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 rot="16200000">
            <a:off x="6957050" y="3276198"/>
            <a:ext cx="352879" cy="137856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164730" y="3423315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Pripyat`s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lowlands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4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219256" cy="936104"/>
          </a:xfrm>
          <a:solidFill>
            <a:schemeClr val="tx2">
              <a:alpha val="77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zh-CN" sz="21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average July temperature is +17 +19ºC. 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zh-CN" sz="21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sz="21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January temperature </a:t>
            </a:r>
            <a:r>
              <a:rPr lang="en-US" altLang="zh-CN" sz="21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varies from </a:t>
            </a:r>
            <a:r>
              <a:rPr lang="en-US" altLang="zh-CN" sz="21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-4ºC in the </a:t>
            </a:r>
            <a:r>
              <a:rPr lang="en-US" altLang="zh-CN" sz="21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south-west to </a:t>
            </a:r>
            <a:r>
              <a:rPr lang="en-US" altLang="zh-CN" sz="21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-8 ºC in the </a:t>
            </a:r>
            <a:r>
              <a:rPr lang="en-US" altLang="zh-CN" sz="21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north-east</a:t>
            </a:r>
            <a:r>
              <a:rPr lang="en-US" altLang="zh-CN" sz="21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/>
          </a:p>
        </p:txBody>
      </p:sp>
      <p:pic>
        <p:nvPicPr>
          <p:cNvPr id="3075" name="Picture 3" descr="I:\!!Гидромет\map\climat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47"/>
            <a:ext cx="4499992" cy="44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!!Гидромет\map\climat22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6040"/>
            <a:ext cx="4248472" cy="45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1" y="3795936"/>
            <a:ext cx="4644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temperature in January </a:t>
            </a:r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(°C)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930" y="3795936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temperature in July (°C)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4568100"/>
            <a:ext cx="2952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Less    -2,0   -2,5   -3,0   -3,5  -4,0   4,5   more</a:t>
            </a:r>
            <a:endParaRPr lang="ru-RU" sz="9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462810"/>
            <a:ext cx="2952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Less    11,5   12,0   12,5   13,0   13,5    more</a:t>
            </a:r>
            <a:endParaRPr lang="ru-RU" sz="9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5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0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1556792"/>
            <a:ext cx="3851920" cy="3312368"/>
          </a:xfrm>
          <a:solidFill>
            <a:schemeClr val="accent1">
              <a:alpha val="42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lvl="0" indent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zh-CN" sz="2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sz="20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rainfall is 550-650 mm in lowlands and 650-750 mm on plains and uplands. </a:t>
            </a:r>
            <a:r>
              <a:rPr lang="en-US" altLang="zh-CN" sz="2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wet regions are the North-West and the Central part of the country.</a:t>
            </a:r>
          </a:p>
          <a:p>
            <a:pPr marL="0" lvl="0" indent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</a:pPr>
            <a:endParaRPr lang="en-US" altLang="zh-CN" sz="2000" b="1" kern="0" dirty="0" smtClean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zh-CN" sz="20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zh-CN" sz="20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vegetation period lasts on average about 184-208 days</a:t>
            </a:r>
            <a:r>
              <a:rPr lang="en-US" altLang="zh-CN" sz="19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altLang="ru-RU" sz="1900" b="1" kern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098" name="Picture 2" descr="I:\!!Гидромет\map\precipitation proz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0744"/>
          <a:stretch/>
        </p:blipFill>
        <p:spPr bwMode="auto">
          <a:xfrm>
            <a:off x="82388" y="0"/>
            <a:ext cx="5425716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5976" y="24074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rainfall (mm)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430708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Less       600       650       700      750      more</a:t>
            </a:r>
            <a:endParaRPr lang="ru-RU" sz="1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836713"/>
            <a:ext cx="3960440" cy="17268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20.800 rivers and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brooks in Belarus (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94% of them are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shorter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10 km). </a:t>
            </a:r>
            <a:endParaRPr lang="en-US" sz="19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55% of the river flow falls on the rivers of the Black Sea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basin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(red arrows)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45% belong to the Baltic Sea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basin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(green arrows). </a:t>
            </a:r>
            <a:endParaRPr lang="ru-RU" sz="19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I:\!!Гидромет\карта с гидрологии\mapb prozr i kontu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" y="424470"/>
            <a:ext cx="5775810" cy="58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9992" y="147565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Drainage basins of Belarusian rivers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747730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Western Dvina (</a:t>
            </a:r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Daugava</a:t>
            </a: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  <a:p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Viliya</a:t>
            </a: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Neris</a:t>
            </a: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  <a:p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Berezina</a:t>
            </a:r>
          </a:p>
          <a:p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Dnepr</a:t>
            </a:r>
          </a:p>
          <a:p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Sozh</a:t>
            </a:r>
            <a:endParaRPr lang="en-US" sz="1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Neman (</a:t>
            </a:r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Nemunas</a:t>
            </a: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  <a:p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Western Bug</a:t>
            </a:r>
          </a:p>
          <a:p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Pripyat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938777"/>
              </p:ext>
            </p:extLst>
          </p:nvPr>
        </p:nvGraphicFramePr>
        <p:xfrm>
          <a:off x="5763767" y="2762713"/>
          <a:ext cx="3275856" cy="394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093106"/>
                <a:gridCol w="1030622"/>
              </a:tblGrid>
              <a:tr h="562051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Name</a:t>
                      </a:r>
                      <a:endParaRPr lang="ru-RU" sz="13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Length in Belarus (km)</a:t>
                      </a:r>
                      <a:endParaRPr lang="ru-RU" sz="13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Full length (km)</a:t>
                      </a:r>
                      <a:endParaRPr lang="ru-RU" sz="13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95612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Dnepr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690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2145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Berezina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613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613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Pripyat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761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Sozh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493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648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62051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Neman (</a:t>
                      </a:r>
                      <a:r>
                        <a:rPr lang="en-US" sz="13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Nemunas</a:t>
                      </a:r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459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937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46061">
                <a:tc>
                  <a:txBody>
                    <a:bodyPr/>
                    <a:lstStyle/>
                    <a:p>
                      <a:r>
                        <a:rPr lang="en-US" sz="13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Ptich</a:t>
                      </a:r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`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421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421</a:t>
                      </a:r>
                    </a:p>
                  </a:txBody>
                  <a:tcPr/>
                </a:tc>
              </a:tr>
              <a:tr h="562051"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Western Dvina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328</a:t>
                      </a:r>
                      <a:endParaRPr lang="ru-RU" sz="13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Стрелка вправо 8"/>
          <p:cNvSpPr/>
          <p:nvPr/>
        </p:nvSpPr>
        <p:spPr>
          <a:xfrm>
            <a:off x="1198464" y="4736573"/>
            <a:ext cx="360040" cy="1211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3329">
            <a:off x="4582270" y="1775354"/>
            <a:ext cx="390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3612"/>
            <a:ext cx="2746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7472">
            <a:off x="2770912" y="1481465"/>
            <a:ext cx="2746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право 14"/>
          <p:cNvSpPr/>
          <p:nvPr/>
        </p:nvSpPr>
        <p:spPr>
          <a:xfrm rot="16955663">
            <a:off x="67077" y="5418097"/>
            <a:ext cx="360040" cy="12115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114250">
            <a:off x="2590444" y="3037502"/>
            <a:ext cx="360040" cy="12115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82" y="1052736"/>
            <a:ext cx="39687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30" y="1979969"/>
            <a:ext cx="39687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105112"/>
            <a:ext cx="91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Ukraine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16417472">
            <a:off x="-120986" y="3477970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Poland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1789" y="372151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Russia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6004" y="316842"/>
            <a:ext cx="7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Latvia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9110295">
            <a:off x="1182322" y="1256629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Lithuania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0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64168E-6 L 0.03386 -0.00532 L 0.0533 -0.00787 L 0.08142 -0.00787 L 0.09896 -0.0118 L 0.11545 -0.01689 L 0.13004 -0.01296 L 0.14948 -0.00902 L 0.16302 -0.00139 L 0.18142 -0.00532 L 0.19497 -0.00532 L 0.20556 -0.00532 L 0.21545 -0.0118 L 0.23872 -0.00648 L 0.26215 0.00509 L 0.27379 0.02452 L 0.28142 0.04534 L 0.30382 0.08027 L 0.30972 0.09831 L 0.31927 0.12422 " pathEditMode="relative" ptsTypes="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2175 L -0.03316 0.02822 L -0.0448 0.04765 L -0.05643 0.08004 L -0.0573 0.10733 L -0.04757 0.14597 L -0.05643 0.15499 L -0.05452 0.18344 L -0.05452 0.20565 L -0.05157 0.22485 L -0.05052 0.24821 L -0.05938 0.26903 L -0.06806 0.26903 L -0.07188 0.28453 L -0.0632 0.31159 L -0.05834 0.33611 L -0.04862 0.35439 L -0.03785 0.36988 L -0.03316 0.38654 L -0.02431 0.40597 L -0.0165 0.41245 L -0.0224 0.43072 L -0.0283 0.45524 L -0.03316 0.47583 L -0.03403 0.50058 L -0.0283 0.52903 L -0.02344 0.54569 L -0.0224 0.56905 L -0.02726 0.58571 " pathEditMode="relative" ptsTypes="AAAAAAAAAAAAAAAAAAAAAAAAAAAAA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52672E-7 L -0.01372 0.02591 L -0.03108 0.03239 L -0.04479 0.05436 L -0.05538 0.0724 L -0.05833 0.10086 L -0.06233 0.12191 L -0.05729 0.14758 L -0.05052 0.17326 L -0.05174 0.18783 L -0.03785 0.19801 L -0.04271 0.21212 L -0.0467 0.22114 L -0.05052 0.23548 L -0.04861 0.25492 L -0.05052 0.2755 L -0.0632 0.28452 L -0.06997 0.28591 " pathEditMode="relative" rAng="0" ptsTypes="AAAAAAAAAAAAAAAAAA">
                                      <p:cBhvr>
                                        <p:cTn id="10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14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6.61578E-7 L 0.00486 0.01295 L 0.00972 0.031 L 0.01858 0.04534 L 0.02969 0.07518 L 0.02865 0.096 L 0.03837 0.12306 L 0.05729 0.15128 L 0.06459 0.16586 L 0.06945 0.17997 L 0.06459 0.20217 L 0.06372 0.23317 L 0.06702 0.24057 L 0.07344 0.26024 L 0.08403 0.28221 L 0.0875 0.29748 L 0.08542 0.31436 L 0.09514 0.32084 L 0.10538 0.34444 L 0.11702 0.35855 L 0.13455 0.36896 L 0.15 0.37289 " pathEditMode="relative" rAng="0" ptsTypes="AAAAAAAAAAAAAAAAAAAAAA">
                                      <p:cBhvr>
                                        <p:cTn id="12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8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10000" accel="6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949 L 0.00312 -0.04048 L 0.00312 -0.05876 L 0.01389 -0.06894 L 0.01389 -0.09369 L 0.01181 -0.1078 L 0.00226 -0.11821 L -0.01146 -0.13116 L -0.01146 -0.14527 L -0.02691 -0.15175 " pathEditMode="relative" rAng="0" ptsTypes="AAAAAAAA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7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827 L -0.01736 0.04534 L -0.0276 0.05968 L -0.03923 0.04788 L -0.04896 0.04927 L -0.06476 0.02868 L -0.07153 0.0259 L -0.08298 0.01295 L -0.08785 0.00277 L -0.09653 -0.00902 L -0.1059 -0.02059 L -0.12239 -0.02568 L -0.13698 -0.01411 L -0.13941 0.01041 L -0.1467 0.00138 L -0.15451 0.01573 L -0.16805 0.02336 L -0.17969 0.02729 L -0.19323 0.03631 L -0.20243 0.04279 L -0.21493 0.02868 L -0.22187 0.01295 L -0.2276 0.00023 L -0.23351 -0.00902 L -0.22951 -0.02314 L -0.23542 -0.03748 L -0.24896 -0.05043 L -0.25243 -0.09299 " pathEditMode="relative" rAng="0" ptsTypes="AAAAAAAAAAAAAAAAAAAAAAAAAAAA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34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2 0.00971 L -0.03194 0.01873 L -0.03871 0.01873 L -0.06493 0.04603 L -0.06007 0.05505 L -0.0717 0.05621 L -0.08246 0.05366 L -0.09028 0.06662 L -0.10191 0.07309 L -0.10868 0.06014 L -0.12031 0.04857 L -0.1309 0.03955 L -0.13489 0.0266 L -0.13489 0.01758 L -0.14462 0.01226 L -0.15712 -0.00185 L -0.16892 -0.00185 L -0.17847 -0.0044 L -0.18542 -0.01088 L -0.19114 -0.01735 L -0.19705 -0.02637 L -0.21354 -0.03678 L -0.22812 -0.04581 L -0.23976 -0.05228 L -0.25035 -0.05876 " pathEditMode="relative" ptsTypes="AAAAAAAAAAAAAAAAAAAAAAAAA">
                                      <p:cBhvr>
                                        <p:cTn id="18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2.83368E-6 L -0.00973 -0.00902 L -0.01754 -0.00393 L -0.02535 0.01295 L -0.04185 0.01411 L -0.05921 0.02452 L -0.07969 0.02961 L -0.08837 0.01804 L -0.08837 0.00116 L -0.08837 -0.01689 L -0.08942 -0.02845 L -0.10782 -0.03632 L -0.11563 -0.03632 L -0.12535 -0.03632 L -0.13889 -0.04395 L -0.15921 -0.05182 " pathEditMode="relative" ptsTypes="AAAAAAAAAAAAAAAA">
                                      <p:cBhvr>
                                        <p:cTn id="20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!!Гидромет\map\ozerno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253"/>
            <a:ext cx="5745838" cy="51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431172"/>
              </p:ext>
            </p:extLst>
          </p:nvPr>
        </p:nvGraphicFramePr>
        <p:xfrm>
          <a:off x="5590965" y="3212976"/>
          <a:ext cx="339816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721"/>
                <a:gridCol w="1132721"/>
                <a:gridCol w="1132721"/>
              </a:tblGrid>
              <a:tr h="5978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River`s drainage basin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Amount of lakes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area of lakes    (</a:t>
                      </a:r>
                      <a:r>
                        <a:rPr lang="en-US" sz="1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sq</a:t>
                      </a: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km)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538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Western Dvina</a:t>
                      </a:r>
                      <a:endParaRPr lang="ru-RU" sz="12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1061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939,44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538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Neman (</a:t>
                      </a:r>
                      <a:r>
                        <a:rPr lang="en-US" sz="12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Nemunas</a:t>
                      </a:r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12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218,25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27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Dnepr</a:t>
                      </a:r>
                      <a:endParaRPr lang="ru-RU" sz="12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56,46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27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Pripyat</a:t>
                      </a:r>
                      <a:endParaRPr lang="ru-RU" sz="12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103,57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97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Western Bug</a:t>
                      </a:r>
                      <a:endParaRPr lang="ru-RU" sz="12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11,36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27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Lovat</a:t>
                      </a:r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`</a:t>
                      </a:r>
                      <a:endParaRPr lang="ru-RU" sz="12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9,95</a:t>
                      </a:r>
                      <a:endParaRPr lang="ru-RU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55976" y="16196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 percentage by districts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95" y="484299"/>
            <a:ext cx="2132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</a:t>
            </a:r>
            <a:r>
              <a:rPr lang="en-US" sz="1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 percentage </a:t>
            </a:r>
          </a:p>
          <a:p>
            <a:r>
              <a:rPr lang="en-US" sz="1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(% of the total district`s area)</a:t>
            </a:r>
            <a:endParaRPr lang="ru-RU" sz="1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968598"/>
            <a:ext cx="8280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&lt; 0,1%</a:t>
            </a:r>
          </a:p>
          <a:p>
            <a:pPr>
              <a:lnSpc>
                <a:spcPct val="150000"/>
              </a:lnSpc>
            </a:pPr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0,1 – 0,5%</a:t>
            </a:r>
          </a:p>
          <a:p>
            <a:pPr>
              <a:lnSpc>
                <a:spcPct val="150000"/>
              </a:lnSpc>
            </a:pPr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0,5 – 1,0%</a:t>
            </a:r>
          </a:p>
          <a:p>
            <a:pPr>
              <a:lnSpc>
                <a:spcPct val="150000"/>
              </a:lnSpc>
            </a:pPr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1,0 – 2,0%</a:t>
            </a:r>
          </a:p>
          <a:p>
            <a:pPr>
              <a:lnSpc>
                <a:spcPct val="150000"/>
              </a:lnSpc>
            </a:pPr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2,0 – 4,0%</a:t>
            </a:r>
          </a:p>
          <a:p>
            <a:pPr>
              <a:lnSpc>
                <a:spcPct val="150000"/>
              </a:lnSpc>
            </a:pPr>
            <a:r>
              <a:rPr lang="en-US" sz="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&gt; 4,0%</a:t>
            </a:r>
            <a:endParaRPr lang="ru-RU" sz="9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436096" y="836713"/>
            <a:ext cx="3707902" cy="244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Belarus is a lake-country. There are about 10,800 lakes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here (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3/4 of them are smaller than 0,1 </a:t>
            </a:r>
            <a:r>
              <a:rPr lang="en-US" sz="19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km). </a:t>
            </a:r>
            <a:r>
              <a:rPr lang="en-US" sz="1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lakes are particularly numerous in the 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north. </a:t>
            </a:r>
          </a:p>
          <a:p>
            <a:pPr marL="0" indent="0">
              <a:buNone/>
            </a:pP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biggest lakes are the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Naroch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` (79,6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km), the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Osveja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(52,8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km) and the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Drysvjaty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(44,5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km). The deepest lakes are the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Dolgoe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(53,7 m) and the </a:t>
            </a:r>
            <a:r>
              <a:rPr lang="en-US" sz="19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Richi</a:t>
            </a:r>
            <a:r>
              <a:rPr lang="en-US" sz="19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(51,9 m).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2850228" y="395566"/>
            <a:ext cx="1001692" cy="306324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Osveja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979712" y="819317"/>
            <a:ext cx="1224136" cy="306324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Drysvjaty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051719" y="1556792"/>
            <a:ext cx="1080121" cy="306324"/>
          </a:xfrm>
          <a:prstGeom prst="wedge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Naroch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`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834446" y="1287024"/>
            <a:ext cx="1017474" cy="306324"/>
          </a:xfrm>
          <a:prstGeom prst="wedgeRoundRect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1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Dolgoe</a:t>
            </a:r>
            <a:r>
              <a:rPr lang="en-US" sz="1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1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907703" y="1125641"/>
            <a:ext cx="864097" cy="306324"/>
          </a:xfrm>
          <a:prstGeom prst="wedgeRoundRect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1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Richi</a:t>
            </a:r>
            <a:r>
              <a:rPr lang="en-US" sz="1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1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6" descr="I:\!!Гидромет\Логотип на прозрачном фон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27331" r="34751" b="22857"/>
          <a:stretch/>
        </p:blipFill>
        <p:spPr bwMode="auto">
          <a:xfrm>
            <a:off x="8028382" y="0"/>
            <a:ext cx="1115617" cy="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1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6" grpId="0" animBg="1"/>
      <p:bldP spid="13" grpId="0" animBg="1"/>
      <p:bldP spid="14" grpId="0" animBg="1"/>
      <p:bldP spid="7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1714</Words>
  <Application>Microsoft Office PowerPoint</Application>
  <PresentationFormat>On-screen Show (4:3)</PresentationFormat>
  <Paragraphs>254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The Hydrometeorology Service of the Republic of Belarus</vt:lpstr>
      <vt:lpstr>PowerPoint Presentation</vt:lpstr>
      <vt:lpstr>PowerPoint Presentation</vt:lpstr>
      <vt:lpstr>PowerPoint Presentation</vt:lpstr>
      <vt:lpstr>The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structure of the Center of Hydrometeorology and Radioactive Contamination Control and Environmental Monitoring  of the Republic of Belarus </vt:lpstr>
      <vt:lpstr>PowerPoint Presentation</vt:lpstr>
      <vt:lpstr>The main objectives of the Center of Hydrometeorology and Radioactive Contamination Control and Environmental Monitoring of the Republic of Belarus are as follows: </vt:lpstr>
      <vt:lpstr>PowerPoint Presentation</vt:lpstr>
      <vt:lpstr>PowerPoint Presentation</vt:lpstr>
      <vt:lpstr>PowerPoint Presentation</vt:lpstr>
      <vt:lpstr>Amount of severe hydrometeorological events registered in the Republic of Belarus between 2000-2013 and their division on 3 types</vt:lpstr>
      <vt:lpstr>Share of hydrological products in total hydrometeorological information,  provided on a paid basis</vt:lpstr>
      <vt:lpstr>Plans for future</vt:lpstr>
      <vt:lpstr>Support from WMO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админ</dc:creator>
  <cp:lastModifiedBy>Olsson, Schuyler @ EngilityCorp</cp:lastModifiedBy>
  <cp:revision>133</cp:revision>
  <dcterms:modified xsi:type="dcterms:W3CDTF">2015-06-19T20:57:58Z</dcterms:modified>
</cp:coreProperties>
</file>