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65" r:id="rId3"/>
    <p:sldId id="272" r:id="rId4"/>
    <p:sldId id="257" r:id="rId5"/>
    <p:sldId id="268" r:id="rId6"/>
    <p:sldId id="274" r:id="rId7"/>
    <p:sldId id="264" r:id="rId8"/>
    <p:sldId id="271" r:id="rId9"/>
    <p:sldId id="270" r:id="rId10"/>
    <p:sldId id="259" r:id="rId11"/>
    <p:sldId id="262" r:id="rId12"/>
    <p:sldId id="277" r:id="rId13"/>
    <p:sldId id="258" r:id="rId14"/>
    <p:sldId id="260" r:id="rId15"/>
    <p:sldId id="273" r:id="rId16"/>
    <p:sldId id="267" r:id="rId17"/>
    <p:sldId id="278" r:id="rId18"/>
    <p:sldId id="266" r:id="rId19"/>
    <p:sldId id="269" r:id="rId20"/>
    <p:sldId id="275" r:id="rId21"/>
    <p:sldId id="279" r:id="rId22"/>
    <p:sldId id="26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18F7FC"/>
    <a:srgbClr val="FFFDFF"/>
    <a:srgbClr val="183EFC"/>
    <a:srgbClr val="FF0066"/>
    <a:srgbClr val="FF3399"/>
    <a:srgbClr val="16FE6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47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F55E83-B677-4262-8927-1B1413B32C49}" type="datetimeFigureOut">
              <a:rPr lang="en-US" smtClean="0"/>
              <a:pPr/>
              <a:t>6/25/2015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1A8221-BD60-4314-BC48-14CEF4BF1D5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19432A5-AF88-44E5-A1A0-7C95EF5B5F5C}" type="slidenum">
              <a:rPr lang="it-IT" smtClean="0">
                <a:solidFill>
                  <a:prstClr val="black"/>
                </a:solidFill>
              </a:rPr>
              <a:pPr>
                <a:defRPr/>
              </a:pPr>
              <a:t>2</a:t>
            </a:fld>
            <a:endParaRPr lang="it-IT">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19432A5-AF88-44E5-A1A0-7C95EF5B5F5C}" type="slidenum">
              <a:rPr lang="it-IT" smtClean="0"/>
              <a:pPr>
                <a:defRPr/>
              </a:pPr>
              <a:t>3</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861DF0-ED03-47E7-AECF-2395774A324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4269FF0E-3942-4B37-975B-5628CEA0BBB5}" type="datetimeFigureOut">
              <a:rPr lang="en-US" smtClean="0"/>
              <a:pPr/>
              <a:t>6/25/2015</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5475C78-AD5E-49BC-9607-1FEE97F08D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69FF0E-3942-4B37-975B-5628CEA0BBB5}" type="datetimeFigureOut">
              <a:rPr lang="en-US" smtClean="0"/>
              <a:pPr/>
              <a:t>6/25/2015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475C78-AD5E-49BC-9607-1FEE97F08D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69FF0E-3942-4B37-975B-5628CEA0BBB5}" type="datetimeFigureOut">
              <a:rPr lang="en-US" smtClean="0"/>
              <a:pPr/>
              <a:t>6/25/2015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475C78-AD5E-49BC-9607-1FEE97F08DA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4269FF0E-3942-4B37-975B-5628CEA0BBB5}" type="datetimeFigureOut">
              <a:rPr lang="en-US" smtClean="0"/>
              <a:pPr/>
              <a:t>6/25/2015</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B5475C78-AD5E-49BC-9607-1FEE97F08DA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4269FF0E-3942-4B37-975B-5628CEA0BBB5}" type="datetimeFigureOut">
              <a:rPr lang="en-US" smtClean="0"/>
              <a:pPr/>
              <a:t>6/25/2015</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B5475C78-AD5E-49BC-9607-1FEE97F08DA9}"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4269FF0E-3942-4B37-975B-5628CEA0BBB5}" type="datetimeFigureOut">
              <a:rPr lang="en-US" smtClean="0"/>
              <a:pPr/>
              <a:t>6/25/2015</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5475C78-AD5E-49BC-9607-1FEE97F08D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4269FF0E-3942-4B37-975B-5628CEA0BBB5}" type="datetimeFigureOut">
              <a:rPr lang="en-US" smtClean="0"/>
              <a:pPr/>
              <a:t>6/25/2015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B5475C78-AD5E-49BC-9607-1FEE97F08DA9}"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4269FF0E-3942-4B37-975B-5628CEA0BBB5}" type="datetimeFigureOut">
              <a:rPr lang="en-US" smtClean="0"/>
              <a:pPr/>
              <a:t>6/25/2015</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475C78-AD5E-49BC-9607-1FEE97F08D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69FF0E-3942-4B37-975B-5628CEA0BBB5}" type="datetimeFigureOut">
              <a:rPr lang="en-US" smtClean="0"/>
              <a:pPr/>
              <a:t>6/25/2015</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475C78-AD5E-49BC-9607-1FEE97F08D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4269FF0E-3942-4B37-975B-5628CEA0BBB5}" type="datetimeFigureOut">
              <a:rPr lang="en-US" smtClean="0"/>
              <a:pPr/>
              <a:t>6/25/2015</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475C78-AD5E-49BC-9607-1FEE97F08D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4269FF0E-3942-4B37-975B-5628CEA0BBB5}" type="datetimeFigureOut">
              <a:rPr lang="en-US" smtClean="0"/>
              <a:pPr/>
              <a:t>6/25/2015</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5475C78-AD5E-49BC-9607-1FEE97F08DA9}"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4269FF0E-3942-4B37-975B-5628CEA0BBB5}" type="datetimeFigureOut">
              <a:rPr lang="en-US" smtClean="0"/>
              <a:pPr/>
              <a:t>6/25/2015</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5475C78-AD5E-49BC-9607-1FEE97F08DA9}"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en.wikipedia.org/wiki/Mediterranean_climate"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s://www.cia.gov/library/PUBLICATIONS/the-world-factbook/fields/2090.html" TargetMode="External"/><Relationship Id="rId3" Type="http://schemas.openxmlformats.org/officeDocument/2006/relationships/hyperlink" Target="https://www.cia.gov/library/PUBLICATIONS/the-world-factbook/docs/notesanddefs.html?fieldkey=2052&amp;term=Agriculture%20-%20products" TargetMode="External"/><Relationship Id="rId7" Type="http://schemas.openxmlformats.org/officeDocument/2006/relationships/image" Target="../media/image38.gif"/><Relationship Id="rId2" Type="http://schemas.openxmlformats.org/officeDocument/2006/relationships/hyperlink" Target="https://www.cia.gov/library/PUBLICATIONS/the-world-factbook/docs/notesanddefs.html?fieldkey=2012&amp;term=GDP%20-%20composition,%20by%20sector%20of%20origin" TargetMode="External"/><Relationship Id="rId1" Type="http://schemas.openxmlformats.org/officeDocument/2006/relationships/slideLayout" Target="../slideLayouts/slideLayout1.xml"/><Relationship Id="rId6" Type="http://schemas.openxmlformats.org/officeDocument/2006/relationships/hyperlink" Target="https://www.cia.gov/library/PUBLICATIONS/the-world-factbook/fields/2052.html" TargetMode="External"/><Relationship Id="rId5" Type="http://schemas.openxmlformats.org/officeDocument/2006/relationships/hyperlink" Target="https://www.cia.gov/library/PUBLICATIONS/the-world-factbook/docs/notesanddefs.html?fieldkey=2089&amp;term=Industrial%20production%20growth%20rate" TargetMode="External"/><Relationship Id="rId4" Type="http://schemas.openxmlformats.org/officeDocument/2006/relationships/hyperlink" Target="https://www.cia.gov/library/PUBLICATIONS/the-world-factbook/docs/notesanddefs.html?fieldkey=2090&amp;term=Industri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28600"/>
            <a:ext cx="8534400" cy="120032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US" b="1" cap="all" dirty="0"/>
              <a:t>Training Workshop for National Meteorological and Hydrological Services (NMHSs) on Designing Socio-Economic Benefits Studies of Meteorological/Hydrological Services and Products for Members in Regional Association VI (Europe)</a:t>
            </a:r>
            <a:endParaRPr lang="en-US" dirty="0"/>
          </a:p>
        </p:txBody>
      </p:sp>
      <p:sp>
        <p:nvSpPr>
          <p:cNvPr id="5" name="Rectangle 4"/>
          <p:cNvSpPr/>
          <p:nvPr/>
        </p:nvSpPr>
        <p:spPr>
          <a:xfrm>
            <a:off x="2590800" y="1524000"/>
            <a:ext cx="4318939" cy="369332"/>
          </a:xfrm>
          <a:prstGeom prst="rect">
            <a:avLst/>
          </a:prstGeom>
        </p:spPr>
        <p:txBody>
          <a:bodyPr wrap="none">
            <a:spAutoFit/>
          </a:bodyPr>
          <a:lstStyle/>
          <a:p>
            <a:r>
              <a:rPr lang="en-US" b="1" cap="all" dirty="0" smtClean="0"/>
              <a:t>Zagreb, </a:t>
            </a:r>
            <a:r>
              <a:rPr lang="en-US" b="1" cap="all" dirty="0"/>
              <a:t>Croatia, </a:t>
            </a:r>
            <a:r>
              <a:rPr lang="en-US" b="1" cap="all" dirty="0" smtClean="0"/>
              <a:t> 29 June - 3 </a:t>
            </a:r>
            <a:r>
              <a:rPr lang="en-US" b="1" cap="all" dirty="0"/>
              <a:t>July 2015</a:t>
            </a:r>
            <a:endParaRPr lang="en-US" dirty="0"/>
          </a:p>
        </p:txBody>
      </p:sp>
      <p:sp>
        <p:nvSpPr>
          <p:cNvPr id="6" name="Rectangle 5"/>
          <p:cNvSpPr/>
          <p:nvPr/>
        </p:nvSpPr>
        <p:spPr>
          <a:xfrm>
            <a:off x="4876801" y="5410200"/>
            <a:ext cx="4267200" cy="1447800"/>
          </a:xfrm>
          <a:prstGeom prst="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Head of the Department of Climate &amp; Environment</a:t>
            </a:r>
          </a:p>
          <a:p>
            <a:pPr algn="ctr"/>
            <a:r>
              <a:rPr lang="en-US" sz="2400" b="1" dirty="0" smtClean="0">
                <a:solidFill>
                  <a:schemeClr val="tx1"/>
                </a:solidFill>
              </a:rPr>
              <a:t>UPT - I G E W E</a:t>
            </a:r>
          </a:p>
          <a:p>
            <a:pPr algn="ctr"/>
            <a:r>
              <a:rPr lang="en-US" sz="2800" b="1" dirty="0" smtClean="0">
                <a:solidFill>
                  <a:schemeClr val="tx1"/>
                </a:solidFill>
              </a:rPr>
              <a:t>Tirana, ALBANIA</a:t>
            </a:r>
            <a:endParaRPr lang="en-US" sz="2800" b="1" dirty="0">
              <a:solidFill>
                <a:schemeClr val="tx1"/>
              </a:solidFill>
            </a:endParaRPr>
          </a:p>
        </p:txBody>
      </p:sp>
      <p:sp>
        <p:nvSpPr>
          <p:cNvPr id="7" name="Rectangle 6"/>
          <p:cNvSpPr/>
          <p:nvPr/>
        </p:nvSpPr>
        <p:spPr>
          <a:xfrm>
            <a:off x="4737069" y="4800600"/>
            <a:ext cx="4406931" cy="58477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Prof.Dr. Petrit ZORBA</a:t>
            </a:r>
            <a:endParaRPr lang="en-US" sz="3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a:off x="304800" y="2362200"/>
            <a:ext cx="8504335" cy="2062103"/>
          </a:xfrm>
          <a:prstGeom prst="rect">
            <a:avLst/>
          </a:prstGeom>
          <a:solidFill>
            <a:schemeClr val="accent1">
              <a:lumMod val="20000"/>
              <a:lumOff val="80000"/>
              <a:alpha val="54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dirty="0" smtClean="0">
                <a:ln w="0"/>
                <a:solidFill>
                  <a:srgbClr val="183EFC"/>
                </a:solidFill>
                <a:effectLst>
                  <a:reflection blurRad="12700" stA="50000" endPos="50000" dist="5000" dir="5400000" sy="-100000" rotWithShape="0"/>
                </a:effectLst>
                <a:latin typeface="Arial Black" pitchFamily="34" charset="0"/>
              </a:rPr>
              <a:t>Hydrometeological </a:t>
            </a:r>
            <a:r>
              <a:rPr lang="en-US" sz="4000" b="1" cap="all" spc="0" dirty="0" smtClean="0">
                <a:ln w="0"/>
                <a:solidFill>
                  <a:srgbClr val="183EFC"/>
                </a:solidFill>
                <a:effectLst>
                  <a:reflection blurRad="12700" stA="50000" endPos="50000" dist="5000" dir="5400000" sy="-100000" rotWithShape="0"/>
                </a:effectLst>
                <a:latin typeface="Arial Black" pitchFamily="34" charset="0"/>
              </a:rPr>
              <a:t>service</a:t>
            </a:r>
            <a:endParaRPr lang="en-US" sz="4400" b="1" cap="all" spc="0" dirty="0" smtClean="0">
              <a:ln w="0"/>
              <a:solidFill>
                <a:srgbClr val="183EFC"/>
              </a:solidFill>
              <a:effectLst>
                <a:reflection blurRad="12700" stA="50000" endPos="50000" dist="5000" dir="5400000" sy="-100000" rotWithShape="0"/>
              </a:effectLst>
              <a:latin typeface="Arial Black" pitchFamily="34" charset="0"/>
            </a:endParaRPr>
          </a:p>
          <a:p>
            <a:pPr algn="ctr"/>
            <a:r>
              <a:rPr lang="en-US" sz="4400" b="1" cap="all" dirty="0" smtClean="0">
                <a:ln w="0"/>
                <a:solidFill>
                  <a:srgbClr val="183EFC"/>
                </a:solidFill>
                <a:effectLst>
                  <a:reflection blurRad="12700" stA="50000" endPos="50000" dist="5000" dir="5400000" sy="-100000" rotWithShape="0"/>
                </a:effectLst>
                <a:latin typeface="Arial Black" pitchFamily="34" charset="0"/>
              </a:rPr>
              <a:t>ALBANIA</a:t>
            </a:r>
            <a:endParaRPr lang="en-US" sz="4800" b="1" cap="all" spc="0" dirty="0">
              <a:ln w="0"/>
              <a:solidFill>
                <a:srgbClr val="183EFC"/>
              </a:solidFill>
              <a:effectLst>
                <a:reflection blurRad="12700" stA="50000" endPos="50000" dist="5000" dir="5400000" sy="-100000" rotWithShape="0"/>
              </a:effectLst>
              <a:latin typeface="Arial Black" pitchFamily="34" charset="0"/>
            </a:endParaRPr>
          </a:p>
        </p:txBody>
      </p:sp>
      <p:pic>
        <p:nvPicPr>
          <p:cNvPr id="9" name="Picture 8" descr="C:\Users\ineum\Desktop\Fotoja e re.jpg"/>
          <p:cNvPicPr/>
          <p:nvPr/>
        </p:nvPicPr>
        <p:blipFill>
          <a:blip r:embed="rId2" cstate="print"/>
          <a:srcRect/>
          <a:stretch>
            <a:fillRect/>
          </a:stretch>
        </p:blipFill>
        <p:spPr bwMode="auto">
          <a:xfrm>
            <a:off x="0" y="5410200"/>
            <a:ext cx="4114800" cy="14478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edg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C:\Users\ineum\Desktop\IET paper PZ\21 June 2013 AL temp vija .jpg"/>
          <p:cNvPicPr>
            <a:picLocks noChangeAspect="1" noChangeArrowheads="1"/>
          </p:cNvPicPr>
          <p:nvPr/>
        </p:nvPicPr>
        <p:blipFill>
          <a:blip r:embed="rId3" cstate="print"/>
          <a:srcRect/>
          <a:stretch>
            <a:fillRect/>
          </a:stretch>
        </p:blipFill>
        <p:spPr bwMode="auto">
          <a:xfrm>
            <a:off x="0" y="0"/>
            <a:ext cx="9144000" cy="69386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dissolve">
                                      <p:cBhvr>
                                        <p:cTn id="7" dur="500"/>
                                        <p:tgtEl>
                                          <p:spTgt spid="123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p 18 nen 2014 1 .jpg"/>
          <p:cNvPicPr>
            <a:picLocks noChangeAspect="1" noChangeArrowheads="1"/>
          </p:cNvPicPr>
          <p:nvPr/>
        </p:nvPicPr>
        <p:blipFill>
          <a:blip r:embed="rId2" cstate="print"/>
          <a:srcRect/>
          <a:stretch>
            <a:fillRect/>
          </a:stretch>
        </p:blipFill>
        <p:spPr bwMode="auto">
          <a:xfrm>
            <a:off x="0" y="0"/>
            <a:ext cx="4505325" cy="6438900"/>
          </a:xfrm>
          <a:prstGeom prst="rect">
            <a:avLst/>
          </a:prstGeom>
          <a:noFill/>
          <a:ln w="34925">
            <a:solidFill>
              <a:schemeClr val="bg1">
                <a:lumMod val="50000"/>
              </a:schemeClr>
            </a:solidFill>
          </a:ln>
        </p:spPr>
      </p:pic>
      <p:pic>
        <p:nvPicPr>
          <p:cNvPr id="2051" name="Picture 3" descr="C:\Users\Administrator\Desktop\p 18 nen 2014 2.jpg"/>
          <p:cNvPicPr>
            <a:picLocks noChangeAspect="1" noChangeArrowheads="1"/>
          </p:cNvPicPr>
          <p:nvPr/>
        </p:nvPicPr>
        <p:blipFill>
          <a:blip r:embed="rId3" cstate="print"/>
          <a:srcRect/>
          <a:stretch>
            <a:fillRect/>
          </a:stretch>
        </p:blipFill>
        <p:spPr bwMode="auto">
          <a:xfrm>
            <a:off x="457200" y="228600"/>
            <a:ext cx="4495800" cy="6429375"/>
          </a:xfrm>
          <a:prstGeom prst="rect">
            <a:avLst/>
          </a:prstGeom>
          <a:noFill/>
          <a:ln w="34925">
            <a:solidFill>
              <a:schemeClr val="bg1">
                <a:lumMod val="50000"/>
              </a:schemeClr>
            </a:solidFill>
          </a:ln>
        </p:spPr>
      </p:pic>
      <p:pic>
        <p:nvPicPr>
          <p:cNvPr id="2052" name="Picture 4" descr="C:\Users\Administrator\Desktop\p 18 nen 2014 3.jpg"/>
          <p:cNvPicPr>
            <a:picLocks noChangeAspect="1" noChangeArrowheads="1"/>
          </p:cNvPicPr>
          <p:nvPr/>
        </p:nvPicPr>
        <p:blipFill>
          <a:blip r:embed="rId4" cstate="print"/>
          <a:srcRect/>
          <a:stretch>
            <a:fillRect/>
          </a:stretch>
        </p:blipFill>
        <p:spPr bwMode="auto">
          <a:xfrm>
            <a:off x="990600" y="447675"/>
            <a:ext cx="4486275" cy="6410325"/>
          </a:xfrm>
          <a:prstGeom prst="rect">
            <a:avLst/>
          </a:prstGeom>
          <a:noFill/>
          <a:ln w="34925">
            <a:solidFill>
              <a:schemeClr val="bg1">
                <a:lumMod val="50000"/>
              </a:schemeClr>
            </a:solidFill>
          </a:ln>
        </p:spPr>
      </p:pic>
      <p:sp>
        <p:nvSpPr>
          <p:cNvPr id="5" name="Rectangle 4"/>
          <p:cNvSpPr/>
          <p:nvPr/>
        </p:nvSpPr>
        <p:spPr>
          <a:xfrm>
            <a:off x="5521126" y="2286000"/>
            <a:ext cx="3467104" cy="181588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Daily </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
            </a: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eteorological </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t>
            </a: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ulletin</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Issued at 09:00 AM</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2000" fill="hold"/>
                                        <p:tgtEl>
                                          <p:spTgt spid="2051"/>
                                        </p:tgtEl>
                                        <p:attrNameLst>
                                          <p:attrName>ppt_x</p:attrName>
                                        </p:attrNameLst>
                                      </p:cBhvr>
                                      <p:tavLst>
                                        <p:tav tm="0">
                                          <p:val>
                                            <p:strVal val="0-#ppt_w/2"/>
                                          </p:val>
                                        </p:tav>
                                        <p:tav tm="100000">
                                          <p:val>
                                            <p:strVal val="#ppt_x"/>
                                          </p:val>
                                        </p:tav>
                                      </p:tavLst>
                                    </p:anim>
                                    <p:anim calcmode="lin" valueType="num">
                                      <p:cBhvr additive="base">
                                        <p:cTn id="20" dur="2000" fill="hold"/>
                                        <p:tgtEl>
                                          <p:spTgt spid="2051"/>
                                        </p:tgtEl>
                                        <p:attrNameLst>
                                          <p:attrName>ppt_y</p:attrName>
                                        </p:attrNameLst>
                                      </p:cBhvr>
                                      <p:tavLst>
                                        <p:tav tm="0">
                                          <p:val>
                                            <p:strVal val="#ppt_y"/>
                                          </p:val>
                                        </p:tav>
                                        <p:tav tm="100000">
                                          <p:val>
                                            <p:strVal val="#ppt_y"/>
                                          </p:val>
                                        </p:tav>
                                      </p:tavLst>
                                    </p:anim>
                                  </p:childTnLst>
                                </p:cTn>
                              </p:par>
                            </p:childTnLst>
                          </p:cTn>
                        </p:par>
                        <p:par>
                          <p:cTn id="21" fill="hold">
                            <p:stCondLst>
                              <p:cond delay="3500"/>
                            </p:stCondLst>
                            <p:childTnLst>
                              <p:par>
                                <p:cTn id="22" presetID="2" presetClass="entr" presetSubtype="4" fill="hold" nodeType="after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additive="base">
                                        <p:cTn id="24" dur="2000" fill="hold"/>
                                        <p:tgtEl>
                                          <p:spTgt spid="2052"/>
                                        </p:tgtEl>
                                        <p:attrNameLst>
                                          <p:attrName>ppt_x</p:attrName>
                                        </p:attrNameLst>
                                      </p:cBhvr>
                                      <p:tavLst>
                                        <p:tav tm="0">
                                          <p:val>
                                            <p:strVal val="#ppt_x"/>
                                          </p:val>
                                        </p:tav>
                                        <p:tav tm="100000">
                                          <p:val>
                                            <p:strVal val="#ppt_x"/>
                                          </p:val>
                                        </p:tav>
                                      </p:tavLst>
                                    </p:anim>
                                    <p:anim calcmode="lin" valueType="num">
                                      <p:cBhvr additive="base">
                                        <p:cTn id="25" dur="20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152400"/>
            <a:ext cx="4430486" cy="6416566"/>
          </a:xfrm>
          <a:prstGeom prst="rect">
            <a:avLst/>
          </a:prstGeom>
          <a:noFill/>
          <a:ln w="34925">
            <a:solidFill>
              <a:schemeClr val="bg1">
                <a:lumMod val="50000"/>
              </a:schemeClr>
            </a:solid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81000" y="304800"/>
            <a:ext cx="4385638" cy="6363942"/>
          </a:xfrm>
          <a:prstGeom prst="rect">
            <a:avLst/>
          </a:prstGeom>
          <a:noFill/>
          <a:ln w="34925">
            <a:solidFill>
              <a:schemeClr val="bg1">
                <a:lumMod val="50000"/>
              </a:schemeClr>
            </a:solid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609600" y="510567"/>
            <a:ext cx="4343400" cy="6347433"/>
          </a:xfrm>
          <a:prstGeom prst="rect">
            <a:avLst/>
          </a:prstGeom>
          <a:noFill/>
          <a:ln w="34925">
            <a:solidFill>
              <a:schemeClr val="bg1">
                <a:lumMod val="50000"/>
              </a:schemeClr>
            </a:solidFill>
            <a:miter lim="800000"/>
            <a:headEnd/>
            <a:tailEnd/>
          </a:ln>
        </p:spPr>
      </p:pic>
      <p:sp>
        <p:nvSpPr>
          <p:cNvPr id="5" name="Rectangle 4"/>
          <p:cNvSpPr/>
          <p:nvPr/>
        </p:nvSpPr>
        <p:spPr>
          <a:xfrm>
            <a:off x="4999019" y="3048000"/>
            <a:ext cx="4144981" cy="2246769"/>
          </a:xfrm>
          <a:prstGeom prst="rect">
            <a:avLst/>
          </a:prstGeom>
          <a:solidFill>
            <a:srgbClr val="FFFF00">
              <a:alpha val="59000"/>
            </a:srgbClr>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solidFill>
                  <a:srgbClr val="FF0000"/>
                </a:solidFill>
                <a:effectLst>
                  <a:outerShdw blurRad="76200" dist="50800" dir="5400000" algn="tl" rotWithShape="0">
                    <a:srgbClr val="000000">
                      <a:alpha val="65000"/>
                    </a:srgbClr>
                  </a:outerShdw>
                </a:effectLst>
              </a:rPr>
              <a:t> </a:t>
            </a:r>
            <a:r>
              <a:rPr lang="en-US" sz="2800" b="1" spc="50" dirty="0" smtClean="0">
                <a:ln w="11430"/>
                <a:solidFill>
                  <a:srgbClr val="FF0000"/>
                </a:solidFill>
                <a:effectLst>
                  <a:outerShdw blurRad="76200" dist="50800" dir="5400000" algn="tl" rotWithShape="0">
                    <a:srgbClr val="000000">
                      <a:alpha val="65000"/>
                    </a:srgbClr>
                  </a:outerShdw>
                </a:effectLst>
              </a:rPr>
              <a:t>Daily B</a:t>
            </a:r>
            <a:r>
              <a:rPr lang="en-US" sz="2800" b="1" cap="none" spc="50" dirty="0" smtClean="0">
                <a:ln w="11430"/>
                <a:solidFill>
                  <a:srgbClr val="FF0000"/>
                </a:solidFill>
                <a:effectLst>
                  <a:outerShdw blurRad="76200" dist="50800" dir="5400000" algn="tl" rotWithShape="0">
                    <a:srgbClr val="000000">
                      <a:alpha val="65000"/>
                    </a:srgbClr>
                  </a:outerShdw>
                </a:effectLst>
              </a:rPr>
              <a:t>ulletin</a:t>
            </a:r>
          </a:p>
          <a:p>
            <a:pPr algn="ctr"/>
            <a:r>
              <a:rPr lang="en-US" sz="2800" b="1" cap="none" spc="50" dirty="0" smtClean="0">
                <a:ln w="11430"/>
                <a:solidFill>
                  <a:srgbClr val="FF0000"/>
                </a:solidFill>
                <a:effectLst>
                  <a:outerShdw blurRad="76200" dist="50800" dir="5400000" algn="tl" rotWithShape="0">
                    <a:srgbClr val="000000">
                      <a:alpha val="65000"/>
                    </a:srgbClr>
                  </a:outerShdw>
                </a:effectLst>
              </a:rPr>
              <a:t> on</a:t>
            </a:r>
          </a:p>
          <a:p>
            <a:pPr algn="ctr"/>
            <a:r>
              <a:rPr lang="en-US" sz="2800" b="1" cap="none" spc="50" dirty="0" smtClean="0">
                <a:ln w="11430"/>
                <a:solidFill>
                  <a:srgbClr val="FF0000"/>
                </a:solidFill>
                <a:effectLst>
                  <a:outerShdw blurRad="76200" dist="50800" dir="5400000" algn="tl" rotWithShape="0">
                    <a:srgbClr val="000000">
                      <a:alpha val="65000"/>
                    </a:srgbClr>
                  </a:outerShdw>
                </a:effectLst>
              </a:rPr>
              <a:t> Hydro-Meteorological</a:t>
            </a:r>
          </a:p>
          <a:p>
            <a:pPr algn="ctr"/>
            <a:r>
              <a:rPr lang="en-US" sz="2800" b="1" cap="none" spc="50" dirty="0" smtClean="0">
                <a:ln w="11430"/>
                <a:solidFill>
                  <a:srgbClr val="FF0000"/>
                </a:solidFill>
                <a:effectLst>
                  <a:outerShdw blurRad="76200" dist="50800" dir="5400000" algn="tl" rotWithShape="0">
                    <a:srgbClr val="000000">
                      <a:alpha val="65000"/>
                    </a:srgbClr>
                  </a:outerShdw>
                </a:effectLst>
              </a:rPr>
              <a:t> Hazards</a:t>
            </a:r>
          </a:p>
          <a:p>
            <a:pPr algn="ctr"/>
            <a:r>
              <a:rPr lang="en-US" sz="2800" b="1" spc="50" dirty="0" smtClean="0">
                <a:ln w="11430"/>
                <a:solidFill>
                  <a:srgbClr val="FF0000"/>
                </a:solidFill>
                <a:effectLst>
                  <a:outerShdw blurRad="76200" dist="50800" dir="5400000" algn="tl" rotWithShape="0">
                    <a:srgbClr val="000000">
                      <a:alpha val="65000"/>
                    </a:srgbClr>
                  </a:outerShdw>
                </a:effectLst>
              </a:rPr>
              <a:t>Issued at 10:00 AM</a:t>
            </a:r>
            <a:endParaRPr lang="en-US" sz="2800" b="1" cap="none" spc="50" dirty="0">
              <a:ln w="11430"/>
              <a:solidFill>
                <a:srgbClr val="FF000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2000" fill="hold"/>
                                        <p:tgtEl>
                                          <p:spTgt spid="1026"/>
                                        </p:tgtEl>
                                        <p:attrNameLst>
                                          <p:attrName>ppt_w</p:attrName>
                                        </p:attrNameLst>
                                      </p:cBhvr>
                                      <p:tavLst>
                                        <p:tav tm="0">
                                          <p:val>
                                            <p:fltVal val="0"/>
                                          </p:val>
                                        </p:tav>
                                        <p:tav tm="100000">
                                          <p:val>
                                            <p:strVal val="#ppt_w"/>
                                          </p:val>
                                        </p:tav>
                                      </p:tavLst>
                                    </p:anim>
                                    <p:anim calcmode="lin" valueType="num">
                                      <p:cBhvr>
                                        <p:cTn id="12" dur="2000" fill="hold"/>
                                        <p:tgtEl>
                                          <p:spTgt spid="1026"/>
                                        </p:tgtEl>
                                        <p:attrNameLst>
                                          <p:attrName>ppt_h</p:attrName>
                                        </p:attrNameLst>
                                      </p:cBhvr>
                                      <p:tavLst>
                                        <p:tav tm="0">
                                          <p:val>
                                            <p:fltVal val="0"/>
                                          </p:val>
                                        </p:tav>
                                        <p:tav tm="100000">
                                          <p:val>
                                            <p:strVal val="#ppt_h"/>
                                          </p:val>
                                        </p:tav>
                                      </p:tavLst>
                                    </p:anim>
                                    <p:animEffect transition="in" filter="fade">
                                      <p:cBhvr>
                                        <p:cTn id="13" dur="2000"/>
                                        <p:tgtEl>
                                          <p:spTgt spid="1026"/>
                                        </p:tgtEl>
                                      </p:cBhvr>
                                    </p:animEffect>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2000" fill="hold"/>
                                        <p:tgtEl>
                                          <p:spTgt spid="1027"/>
                                        </p:tgtEl>
                                        <p:attrNameLst>
                                          <p:attrName>ppt_x</p:attrName>
                                        </p:attrNameLst>
                                      </p:cBhvr>
                                      <p:tavLst>
                                        <p:tav tm="0">
                                          <p:val>
                                            <p:strVal val="0-#ppt_w/2"/>
                                          </p:val>
                                        </p:tav>
                                        <p:tav tm="100000">
                                          <p:val>
                                            <p:strVal val="#ppt_x"/>
                                          </p:val>
                                        </p:tav>
                                      </p:tavLst>
                                    </p:anim>
                                    <p:anim calcmode="lin" valueType="num">
                                      <p:cBhvr additive="base">
                                        <p:cTn id="18" dur="2000" fill="hold"/>
                                        <p:tgtEl>
                                          <p:spTgt spid="1027"/>
                                        </p:tgtEl>
                                        <p:attrNameLst>
                                          <p:attrName>ppt_y</p:attrName>
                                        </p:attrNameLst>
                                      </p:cBhvr>
                                      <p:tavLst>
                                        <p:tav tm="0">
                                          <p:val>
                                            <p:strVal val="#ppt_y"/>
                                          </p:val>
                                        </p:tav>
                                        <p:tav tm="100000">
                                          <p:val>
                                            <p:strVal val="#ppt_y"/>
                                          </p:val>
                                        </p:tav>
                                      </p:tavLst>
                                    </p:anim>
                                  </p:childTnLst>
                                </p:cTn>
                              </p:par>
                            </p:childTnLst>
                          </p:cTn>
                        </p:par>
                        <p:par>
                          <p:cTn id="19" fill="hold">
                            <p:stCondLst>
                              <p:cond delay="4000"/>
                            </p:stCondLst>
                            <p:childTnLst>
                              <p:par>
                                <p:cTn id="20" presetID="2" presetClass="entr" presetSubtype="12" fill="hold" nodeType="afterEffect">
                                  <p:stCondLst>
                                    <p:cond delay="0"/>
                                  </p:stCondLst>
                                  <p:childTnLst>
                                    <p:set>
                                      <p:cBhvr>
                                        <p:cTn id="21" dur="1" fill="hold">
                                          <p:stCondLst>
                                            <p:cond delay="0"/>
                                          </p:stCondLst>
                                        </p:cTn>
                                        <p:tgtEl>
                                          <p:spTgt spid="1028"/>
                                        </p:tgtEl>
                                        <p:attrNameLst>
                                          <p:attrName>style.visibility</p:attrName>
                                        </p:attrNameLst>
                                      </p:cBhvr>
                                      <p:to>
                                        <p:strVal val="visible"/>
                                      </p:to>
                                    </p:set>
                                    <p:anim calcmode="lin" valueType="num">
                                      <p:cBhvr additive="base">
                                        <p:cTn id="22" dur="2000" fill="hold"/>
                                        <p:tgtEl>
                                          <p:spTgt spid="1028"/>
                                        </p:tgtEl>
                                        <p:attrNameLst>
                                          <p:attrName>ppt_x</p:attrName>
                                        </p:attrNameLst>
                                      </p:cBhvr>
                                      <p:tavLst>
                                        <p:tav tm="0">
                                          <p:val>
                                            <p:strVal val="0-#ppt_w/2"/>
                                          </p:val>
                                        </p:tav>
                                        <p:tav tm="100000">
                                          <p:val>
                                            <p:strVal val="#ppt_x"/>
                                          </p:val>
                                        </p:tav>
                                      </p:tavLst>
                                    </p:anim>
                                    <p:anim calcmode="lin" valueType="num">
                                      <p:cBhvr additive="base">
                                        <p:cTn id="23" dur="20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Program Files\Jasc Software Inc\Paint Shop Pro 9\Displacement Maps\Puddle drops.jpg"/>
          <p:cNvPicPr>
            <a:picLocks noChangeAspect="1" noChangeArrowheads="1"/>
          </p:cNvPicPr>
          <p:nvPr/>
        </p:nvPicPr>
        <p:blipFill>
          <a:blip r:embed="rId2" cstate="print"/>
          <a:srcRect/>
          <a:stretch>
            <a:fillRect/>
          </a:stretch>
        </p:blipFill>
        <p:spPr bwMode="auto">
          <a:xfrm>
            <a:off x="-285750" y="0"/>
            <a:ext cx="9429750" cy="6858000"/>
          </a:xfrm>
          <a:prstGeom prst="rect">
            <a:avLst/>
          </a:prstGeom>
          <a:noFill/>
        </p:spPr>
      </p:pic>
      <p:sp>
        <p:nvSpPr>
          <p:cNvPr id="3" name="Rectangle 2"/>
          <p:cNvSpPr/>
          <p:nvPr/>
        </p:nvSpPr>
        <p:spPr>
          <a:xfrm>
            <a:off x="-228600" y="1981200"/>
            <a:ext cx="9372600" cy="3046988"/>
          </a:xfrm>
          <a:prstGeom prst="rect">
            <a:avLst/>
          </a:prstGeom>
          <a:solidFill>
            <a:schemeClr val="accent6">
              <a:lumMod val="40000"/>
              <a:lumOff val="60000"/>
              <a:alpha val="38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endParaRPr lang="en-US" sz="2000" b="1" dirty="0" smtClean="0">
              <a:solidFill>
                <a:srgbClr val="FFFF00"/>
              </a:solidFill>
              <a:effectLst>
                <a:outerShdw blurRad="38100" dist="38100" dir="2700000" algn="tl">
                  <a:srgbClr val="000000">
                    <a:alpha val="43137"/>
                  </a:srgbClr>
                </a:outerShdw>
              </a:effectLst>
            </a:endParaRPr>
          </a:p>
          <a:p>
            <a:pPr algn="ctr"/>
            <a:r>
              <a:rPr lang="en-US" sz="4800" b="1" dirty="0" smtClean="0">
                <a:solidFill>
                  <a:srgbClr val="FFFDFF"/>
                </a:solidFill>
                <a:effectLst>
                  <a:outerShdw blurRad="38100" dist="38100" dir="2700000" algn="tl">
                    <a:srgbClr val="000000">
                      <a:alpha val="43137"/>
                    </a:srgbClr>
                  </a:outerShdw>
                </a:effectLst>
              </a:rPr>
              <a:t>PRE-WORKSHOP SURVEY</a:t>
            </a:r>
          </a:p>
          <a:p>
            <a:endParaRPr lang="en-US" sz="4800" b="1" dirty="0" smtClean="0">
              <a:solidFill>
                <a:srgbClr val="FFFDFF"/>
              </a:solidFill>
              <a:effectLst>
                <a:outerShdw blurRad="38100" dist="38100" dir="2700000" algn="tl">
                  <a:srgbClr val="000000">
                    <a:alpha val="43137"/>
                  </a:srgbClr>
                </a:outerShdw>
              </a:effectLst>
            </a:endParaRPr>
          </a:p>
          <a:p>
            <a:pPr algn="ctr"/>
            <a:r>
              <a:rPr lang="en-US" sz="7200" b="1" dirty="0" smtClean="0">
                <a:solidFill>
                  <a:srgbClr val="FFFDFF"/>
                </a:solidFill>
                <a:effectLst>
                  <a:outerShdw blurRad="38100" dist="38100" dir="2700000" algn="tl">
                    <a:srgbClr val="000000">
                      <a:alpha val="43137"/>
                    </a:srgbClr>
                  </a:outerShdw>
                </a:effectLst>
                <a:latin typeface="Arial Black" pitchFamily="34" charset="0"/>
              </a:rPr>
              <a:t>ALBANIA</a:t>
            </a:r>
            <a:endParaRPr lang="en-US" sz="4800" dirty="0">
              <a:solidFill>
                <a:srgbClr val="FFFDFF"/>
              </a:solidFill>
              <a:effectLst>
                <a:outerShdw blurRad="38100" dist="38100" dir="2700000" algn="tl">
                  <a:srgbClr val="000000">
                    <a:alpha val="43137"/>
                  </a:srgbClr>
                </a:outerShdw>
              </a:effectLst>
              <a:latin typeface="Arial Black" pitchFamily="34" charset="0"/>
            </a:endParaRPr>
          </a:p>
        </p:txBody>
      </p:sp>
    </p:spTree>
  </p:cSld>
  <p:clrMapOvr>
    <a:masterClrMapping/>
  </p:clrMapOvr>
  <p:transition>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8305800" cy="2308324"/>
          </a:xfrm>
          <a:prstGeom prst="rect">
            <a:avLst/>
          </a:prstGeom>
        </p:spPr>
        <p:txBody>
          <a:bodyPr wrap="square">
            <a:spAutoFit/>
          </a:bodyPr>
          <a:lstStyle/>
          <a:p>
            <a:r>
              <a:rPr lang="en-US" b="1" dirty="0" smtClean="0"/>
              <a:t>1.  Brief self-introductions of each representative, including at least:</a:t>
            </a:r>
          </a:p>
          <a:p>
            <a:endParaRPr lang="en-US" b="1" dirty="0" smtClean="0"/>
          </a:p>
          <a:p>
            <a:r>
              <a:rPr lang="en-US" dirty="0" smtClean="0"/>
              <a:t>a. Name;   		</a:t>
            </a:r>
            <a:r>
              <a:rPr lang="en-US" b="1" dirty="0" smtClean="0"/>
              <a:t>Petrit ZORBA</a:t>
            </a:r>
          </a:p>
          <a:p>
            <a:r>
              <a:rPr lang="en-US" dirty="0" smtClean="0"/>
              <a:t>b. Organization; 		</a:t>
            </a:r>
            <a:r>
              <a:rPr lang="en-US" b="1" dirty="0" smtClean="0"/>
              <a:t>IGEWE</a:t>
            </a:r>
          </a:p>
          <a:p>
            <a:r>
              <a:rPr lang="en-US" dirty="0" smtClean="0"/>
              <a:t>c. Current role;  		</a:t>
            </a:r>
            <a:r>
              <a:rPr lang="en-US" b="1" dirty="0" smtClean="0"/>
              <a:t>Head of the Department of Climate and Environment</a:t>
            </a:r>
          </a:p>
          <a:p>
            <a:r>
              <a:rPr lang="en-US" b="1" dirty="0" smtClean="0"/>
              <a:t>			     </a:t>
            </a:r>
            <a:r>
              <a:rPr lang="en-US" sz="1600" b="1" i="1" dirty="0" smtClean="0">
                <a:latin typeface="Arial Narrow" pitchFamily="34" charset="0"/>
              </a:rPr>
              <a:t>Supervisor of National Meteorological Network of Albania</a:t>
            </a:r>
            <a:endParaRPr lang="en-US" b="1" i="1" dirty="0" smtClean="0">
              <a:latin typeface="Arial Narrow" pitchFamily="34" charset="0"/>
            </a:endParaRPr>
          </a:p>
          <a:p>
            <a:r>
              <a:rPr lang="en-US" dirty="0" smtClean="0"/>
              <a:t>d. Brief background  </a:t>
            </a:r>
          </a:p>
          <a:p>
            <a:endParaRPr lang="en-US" dirty="0"/>
          </a:p>
        </p:txBody>
      </p:sp>
      <p:sp>
        <p:nvSpPr>
          <p:cNvPr id="4" name="Rectangle 3"/>
          <p:cNvSpPr/>
          <p:nvPr/>
        </p:nvSpPr>
        <p:spPr>
          <a:xfrm>
            <a:off x="0" y="2514600"/>
            <a:ext cx="9144000" cy="43434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300" dirty="0" smtClean="0">
                <a:solidFill>
                  <a:schemeClr val="tx1"/>
                </a:solidFill>
              </a:rPr>
              <a:t>Head of the Department of Climate and Environment</a:t>
            </a:r>
            <a:r>
              <a:rPr lang="en-GB" sz="1300" dirty="0" smtClean="0">
                <a:solidFill>
                  <a:schemeClr val="tx1"/>
                </a:solidFill>
              </a:rPr>
              <a:t>, Institute of Geosciences, Energy, Water and Environment of Polytechnic University of Tirana. </a:t>
            </a:r>
            <a:endParaRPr lang="en-US" sz="1300" dirty="0" smtClean="0">
              <a:solidFill>
                <a:schemeClr val="tx1"/>
              </a:solidFill>
            </a:endParaRPr>
          </a:p>
          <a:p>
            <a:pPr algn="just"/>
            <a:r>
              <a:rPr lang="en-GB" sz="1300" dirty="0" smtClean="0">
                <a:solidFill>
                  <a:schemeClr val="tx1"/>
                </a:solidFill>
              </a:rPr>
              <a:t>Part time Lector at the  Polytechnic  University of Tirana (Environmental Engineer branch), Tirana University, </a:t>
            </a:r>
            <a:r>
              <a:rPr lang="en-GB" sz="1300" dirty="0" err="1" smtClean="0">
                <a:solidFill>
                  <a:schemeClr val="tx1"/>
                </a:solidFill>
              </a:rPr>
              <a:t>Shkodra</a:t>
            </a:r>
            <a:r>
              <a:rPr lang="en-GB" sz="1300" dirty="0" smtClean="0">
                <a:solidFill>
                  <a:schemeClr val="tx1"/>
                </a:solidFill>
              </a:rPr>
              <a:t> University and </a:t>
            </a:r>
            <a:r>
              <a:rPr lang="en-GB" sz="1300" dirty="0" err="1" smtClean="0">
                <a:solidFill>
                  <a:schemeClr val="tx1"/>
                </a:solidFill>
              </a:rPr>
              <a:t>Elbasan</a:t>
            </a:r>
            <a:r>
              <a:rPr lang="en-GB" sz="1300" dirty="0" smtClean="0">
                <a:solidFill>
                  <a:schemeClr val="tx1"/>
                </a:solidFill>
              </a:rPr>
              <a:t> University for the matter of Climatology at the Department of Geography and for the matter of “Risk evaluations”. </a:t>
            </a:r>
            <a:endParaRPr lang="en-US" sz="1300" dirty="0" smtClean="0">
              <a:solidFill>
                <a:schemeClr val="tx1"/>
              </a:solidFill>
            </a:endParaRPr>
          </a:p>
          <a:p>
            <a:pPr algn="just"/>
            <a:r>
              <a:rPr lang="en-GB" sz="1300" dirty="0" smtClean="0">
                <a:solidFill>
                  <a:schemeClr val="tx1"/>
                </a:solidFill>
              </a:rPr>
              <a:t>Participant in different national and international projects, such as World Bank Project for the Improvement of National Network of Hydro Meteorological Observations, GIZ project related to better monitor the flooding and minimising the impacts from natural disasters at the Buna and Drina river areas, and project related to the modernisation and implementation of new technology at the institute by the Ministry of Education and Sciences. Focal point for different IPA regional projects. </a:t>
            </a:r>
            <a:r>
              <a:rPr lang="en-US" sz="1300" dirty="0" smtClean="0">
                <a:solidFill>
                  <a:schemeClr val="tx1"/>
                </a:solidFill>
              </a:rPr>
              <a:t>Representative of Albania at the Project Coordination Committee for the South East Europe Flash Flood Guidance System. </a:t>
            </a:r>
          </a:p>
          <a:p>
            <a:pPr algn="just"/>
            <a:r>
              <a:rPr lang="en-GB" sz="1300" dirty="0" smtClean="0">
                <a:solidFill>
                  <a:schemeClr val="tx1"/>
                </a:solidFill>
              </a:rPr>
              <a:t>Main expertise in application and use of meteorological and </a:t>
            </a:r>
            <a:r>
              <a:rPr lang="en-GB" sz="1300" dirty="0" err="1" smtClean="0">
                <a:solidFill>
                  <a:schemeClr val="tx1"/>
                </a:solidFill>
              </a:rPr>
              <a:t>climatological</a:t>
            </a:r>
            <a:r>
              <a:rPr lang="en-GB" sz="1300" dirty="0" smtClean="0">
                <a:solidFill>
                  <a:schemeClr val="tx1"/>
                </a:solidFill>
              </a:rPr>
              <a:t> information in different branch of economy, risk management, climate change, renewable energy and </a:t>
            </a:r>
            <a:r>
              <a:rPr lang="en-GB" sz="1300" dirty="0" err="1" smtClean="0">
                <a:solidFill>
                  <a:schemeClr val="tx1"/>
                </a:solidFill>
              </a:rPr>
              <a:t>agrometeorology</a:t>
            </a:r>
            <a:r>
              <a:rPr lang="en-GB" sz="1300" dirty="0" smtClean="0">
                <a:solidFill>
                  <a:schemeClr val="tx1"/>
                </a:solidFill>
              </a:rPr>
              <a:t>. </a:t>
            </a:r>
            <a:r>
              <a:rPr lang="en-US" sz="1300" dirty="0" smtClean="0">
                <a:solidFill>
                  <a:schemeClr val="tx1"/>
                </a:solidFill>
              </a:rPr>
              <a:t>Member of international organizations like: AMS, CMS, INSAM, WASWC, SMF, etc. Representative of Albania to WMO – </a:t>
            </a:r>
            <a:r>
              <a:rPr lang="en-US" sz="1300" dirty="0" err="1" smtClean="0">
                <a:solidFill>
                  <a:schemeClr val="tx1"/>
                </a:solidFill>
              </a:rPr>
              <a:t>CAgM</a:t>
            </a:r>
            <a:r>
              <a:rPr lang="en-US" sz="1300" dirty="0" smtClean="0">
                <a:solidFill>
                  <a:schemeClr val="tx1"/>
                </a:solidFill>
              </a:rPr>
              <a:t> commission in Geneva.</a:t>
            </a:r>
          </a:p>
          <a:p>
            <a:pPr algn="just"/>
            <a:r>
              <a:rPr lang="en-GB" sz="1300" dirty="0" smtClean="0">
                <a:solidFill>
                  <a:schemeClr val="tx1"/>
                </a:solidFill>
              </a:rPr>
              <a:t>Last publications are the books: “</a:t>
            </a:r>
            <a:r>
              <a:rPr lang="en-GB" sz="1300" dirty="0" err="1" smtClean="0">
                <a:solidFill>
                  <a:schemeClr val="tx1"/>
                </a:solidFill>
              </a:rPr>
              <a:t>Klimatologjia</a:t>
            </a:r>
            <a:r>
              <a:rPr lang="en-GB" sz="1300" dirty="0" smtClean="0">
                <a:solidFill>
                  <a:schemeClr val="tx1"/>
                </a:solidFill>
              </a:rPr>
              <a:t> – Tirana,  2009 and the “</a:t>
            </a:r>
            <a:r>
              <a:rPr lang="en-GB" sz="1300" dirty="0" err="1" smtClean="0">
                <a:solidFill>
                  <a:schemeClr val="tx1"/>
                </a:solidFill>
              </a:rPr>
              <a:t>Dukurite</a:t>
            </a:r>
            <a:r>
              <a:rPr lang="en-GB" sz="1300" dirty="0" smtClean="0">
                <a:solidFill>
                  <a:schemeClr val="tx1"/>
                </a:solidFill>
              </a:rPr>
              <a:t> e </a:t>
            </a:r>
            <a:r>
              <a:rPr lang="en-GB" sz="1300" dirty="0" err="1" smtClean="0">
                <a:solidFill>
                  <a:schemeClr val="tx1"/>
                </a:solidFill>
              </a:rPr>
              <a:t>demshme</a:t>
            </a:r>
            <a:r>
              <a:rPr lang="en-GB" sz="1300" dirty="0" smtClean="0">
                <a:solidFill>
                  <a:schemeClr val="tx1"/>
                </a:solidFill>
              </a:rPr>
              <a:t> </a:t>
            </a:r>
            <a:r>
              <a:rPr lang="en-GB" sz="1300" dirty="0" err="1" smtClean="0">
                <a:solidFill>
                  <a:schemeClr val="tx1"/>
                </a:solidFill>
              </a:rPr>
              <a:t>atmosferike</a:t>
            </a:r>
            <a:r>
              <a:rPr lang="en-GB" sz="1300" dirty="0" smtClean="0">
                <a:solidFill>
                  <a:schemeClr val="tx1"/>
                </a:solidFill>
              </a:rPr>
              <a:t> ne </a:t>
            </a:r>
            <a:r>
              <a:rPr lang="en-GB" sz="1300" dirty="0" err="1" smtClean="0">
                <a:solidFill>
                  <a:schemeClr val="tx1"/>
                </a:solidFill>
              </a:rPr>
              <a:t>aviacion</a:t>
            </a:r>
            <a:r>
              <a:rPr lang="en-GB" sz="1300" dirty="0" smtClean="0">
                <a:solidFill>
                  <a:schemeClr val="tx1"/>
                </a:solidFill>
              </a:rPr>
              <a:t>” (Aviation Hazards) in 2013, Tirana. Also participant in different national and international conferences, workshops, etc. </a:t>
            </a:r>
          </a:p>
          <a:p>
            <a:pPr algn="just"/>
            <a:r>
              <a:rPr lang="en-GB" sz="1300" dirty="0" smtClean="0">
                <a:solidFill>
                  <a:schemeClr val="tx1"/>
                </a:solidFill>
              </a:rPr>
              <a:t>The last one is the contribution as a co-organiser for the “EUMETSAT Information Day”, 18-19 March 2015  in Tirana, Albania.</a:t>
            </a:r>
            <a:endParaRPr lang="en-US" sz="1300" dirty="0" smtClean="0">
              <a:solidFill>
                <a:schemeClr val="tx1"/>
              </a:solidFill>
            </a:endParaRPr>
          </a:p>
          <a:p>
            <a:pPr algn="just"/>
            <a:r>
              <a:rPr lang="en-US" sz="1300" dirty="0" smtClean="0">
                <a:solidFill>
                  <a:schemeClr val="tx1"/>
                </a:solidFill>
              </a:rPr>
              <a:t> </a:t>
            </a:r>
          </a:p>
          <a:p>
            <a:pPr algn="ctr"/>
            <a:r>
              <a:rPr lang="en-US" sz="1400" b="1" dirty="0" smtClean="0">
                <a:solidFill>
                  <a:schemeClr val="tx1"/>
                </a:solidFill>
              </a:rPr>
              <a:t>Institute of Geosciences Energy, Water &amp; Environment (IGEWE)</a:t>
            </a:r>
            <a:r>
              <a:rPr lang="en-US" sz="1300" dirty="0" smtClean="0">
                <a:solidFill>
                  <a:schemeClr val="tx1"/>
                </a:solidFill>
              </a:rPr>
              <a:t/>
            </a:r>
            <a:br>
              <a:rPr lang="en-US" sz="1300" dirty="0" smtClean="0">
                <a:solidFill>
                  <a:schemeClr val="tx1"/>
                </a:solidFill>
              </a:rPr>
            </a:br>
            <a:r>
              <a:rPr lang="en-US" sz="1300" b="1" i="1" dirty="0" err="1" smtClean="0">
                <a:solidFill>
                  <a:schemeClr val="tx1">
                    <a:lumMod val="85000"/>
                    <a:lumOff val="15000"/>
                  </a:schemeClr>
                </a:solidFill>
              </a:rPr>
              <a:t>Rr</a:t>
            </a:r>
            <a:r>
              <a:rPr lang="en-US" sz="1300" b="1" i="1" dirty="0" smtClean="0">
                <a:solidFill>
                  <a:schemeClr val="tx1">
                    <a:lumMod val="85000"/>
                    <a:lumOff val="15000"/>
                  </a:schemeClr>
                </a:solidFill>
              </a:rPr>
              <a:t>. Don </a:t>
            </a:r>
            <a:r>
              <a:rPr lang="en-US" sz="1300" b="1" i="1" dirty="0" err="1" smtClean="0">
                <a:solidFill>
                  <a:schemeClr val="tx1">
                    <a:lumMod val="85000"/>
                    <a:lumOff val="15000"/>
                  </a:schemeClr>
                </a:solidFill>
              </a:rPr>
              <a:t>Bosko</a:t>
            </a:r>
            <a:r>
              <a:rPr lang="en-US" sz="1300" b="1" i="1" dirty="0" smtClean="0">
                <a:solidFill>
                  <a:schemeClr val="tx1">
                    <a:lumMod val="85000"/>
                    <a:lumOff val="15000"/>
                  </a:schemeClr>
                </a:solidFill>
              </a:rPr>
              <a:t>, Nr.60, Postal code: 1024, P.O.Box: 219, Tirana, ALBANIA</a:t>
            </a:r>
            <a:br>
              <a:rPr lang="en-US" sz="1300" b="1" i="1" dirty="0" smtClean="0">
                <a:solidFill>
                  <a:schemeClr val="tx1">
                    <a:lumMod val="85000"/>
                    <a:lumOff val="15000"/>
                  </a:schemeClr>
                </a:solidFill>
              </a:rPr>
            </a:br>
            <a:r>
              <a:rPr lang="en-US" sz="1300" b="1" i="1" dirty="0" smtClean="0">
                <a:solidFill>
                  <a:schemeClr val="tx1">
                    <a:lumMod val="85000"/>
                    <a:lumOff val="15000"/>
                  </a:schemeClr>
                </a:solidFill>
              </a:rPr>
              <a:t>E-mail: petrit.zorba@gmail.com </a:t>
            </a:r>
            <a:r>
              <a:rPr lang="en-US" sz="1300" dirty="0" smtClean="0">
                <a:solidFill>
                  <a:schemeClr val="tx1">
                    <a:lumMod val="85000"/>
                    <a:lumOff val="15000"/>
                  </a:schemeClr>
                </a:solidFill>
              </a:rPr>
              <a:t/>
            </a:r>
            <a:br>
              <a:rPr lang="en-US" sz="1300" dirty="0" smtClean="0">
                <a:solidFill>
                  <a:schemeClr val="tx1">
                    <a:lumMod val="85000"/>
                    <a:lumOff val="15000"/>
                  </a:schemeClr>
                </a:solidFill>
              </a:rPr>
            </a:br>
            <a:r>
              <a:rPr lang="en-US" sz="1200" dirty="0" smtClean="0">
                <a:solidFill>
                  <a:schemeClr val="tx1">
                    <a:lumMod val="85000"/>
                    <a:lumOff val="15000"/>
                  </a:schemeClr>
                </a:solidFill>
                <a:latin typeface="Albertus" pitchFamily="34" charset="0"/>
              </a:rPr>
              <a:t>Web site: http:www.geo.edu.al            Tel:++355 42 250 601       Mob. </a:t>
            </a:r>
            <a:r>
              <a:rPr lang="fr-FR" sz="1200" dirty="0" smtClean="0">
                <a:solidFill>
                  <a:schemeClr val="tx1">
                    <a:lumMod val="85000"/>
                    <a:lumOff val="15000"/>
                  </a:schemeClr>
                </a:solidFill>
                <a:latin typeface="Albertus" pitchFamily="34" charset="0"/>
              </a:rPr>
              <a:t>Phone:++355 68 21 51 684</a:t>
            </a:r>
            <a:endParaRPr lang="en-US" sz="1200" dirty="0" smtClean="0">
              <a:solidFill>
                <a:schemeClr val="tx1">
                  <a:lumMod val="85000"/>
                  <a:lumOff val="15000"/>
                </a:schemeClr>
              </a:solidFill>
              <a:latin typeface="Albertus" pitchFamily="34" charset="0"/>
            </a:endParaRPr>
          </a:p>
          <a:p>
            <a:pPr algn="just"/>
            <a:endParaRPr lang="en-US" sz="1300" dirty="0">
              <a:solidFill>
                <a:schemeClr val="tx1"/>
              </a:solidFill>
            </a:endParaRPr>
          </a:p>
        </p:txBody>
      </p:sp>
      <p:sp>
        <p:nvSpPr>
          <p:cNvPr id="6" name="Folded Corner 5"/>
          <p:cNvSpPr/>
          <p:nvPr/>
        </p:nvSpPr>
        <p:spPr>
          <a:xfrm>
            <a:off x="381000" y="381000"/>
            <a:ext cx="457200" cy="533400"/>
          </a:xfrm>
          <a:prstGeom prst="foldedCorner">
            <a:avLst/>
          </a:prstGeom>
          <a:solidFill>
            <a:srgbClr val="FF33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14400"/>
            <a:ext cx="8686800" cy="579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solidFill>
            </a:endParaRPr>
          </a:p>
          <a:p>
            <a:pPr algn="ctr"/>
            <a:endParaRPr lang="en-US" sz="3200" dirty="0" smtClean="0">
              <a:solidFill>
                <a:schemeClr val="tx1"/>
              </a:solidFill>
            </a:endParaRPr>
          </a:p>
          <a:p>
            <a:pPr algn="ctr"/>
            <a:r>
              <a:rPr lang="en-US" sz="3600" dirty="0" smtClean="0">
                <a:solidFill>
                  <a:srgbClr val="183EFC"/>
                </a:solidFill>
                <a:latin typeface="Arial Black" pitchFamily="34" charset="0"/>
              </a:rPr>
              <a:t>I G E W E - ALBANIA</a:t>
            </a:r>
          </a:p>
          <a:p>
            <a:pPr algn="ctr"/>
            <a:endParaRPr lang="en-US" sz="1000" dirty="0" smtClean="0">
              <a:solidFill>
                <a:schemeClr val="tx1"/>
              </a:solidFill>
            </a:endParaRPr>
          </a:p>
          <a:p>
            <a:pPr algn="ctr"/>
            <a:r>
              <a:rPr lang="en-US" sz="2000" dirty="0" smtClean="0">
                <a:solidFill>
                  <a:schemeClr val="tx1"/>
                </a:solidFill>
              </a:rPr>
              <a:t>National activity of our institute is based to the work done by the staff of 71 persons.  (9 Professors, 37 with other scientific degree and 8 technicians, as well as the administrative staff of 17 persons. The network has 257 observers.</a:t>
            </a:r>
          </a:p>
          <a:p>
            <a:endParaRPr lang="en-US" sz="900" dirty="0" smtClean="0">
              <a:solidFill>
                <a:schemeClr val="tx1"/>
              </a:solidFill>
            </a:endParaRPr>
          </a:p>
          <a:p>
            <a:r>
              <a:rPr lang="en-US" sz="2000" dirty="0" smtClean="0">
                <a:solidFill>
                  <a:schemeClr val="tx1"/>
                </a:solidFill>
              </a:rPr>
              <a:t>The annual state budget is:                      999 200 USD</a:t>
            </a:r>
          </a:p>
          <a:p>
            <a:r>
              <a:rPr lang="en-US" sz="2000" dirty="0" smtClean="0">
                <a:solidFill>
                  <a:schemeClr val="tx1"/>
                </a:solidFill>
              </a:rPr>
              <a:t>Total salary of the staff and observers:   149 500 USD</a:t>
            </a:r>
          </a:p>
          <a:p>
            <a:r>
              <a:rPr lang="en-US" sz="2000" dirty="0" smtClean="0">
                <a:solidFill>
                  <a:schemeClr val="tx1"/>
                </a:solidFill>
              </a:rPr>
              <a:t>Operative costs:                                         849 700 USD</a:t>
            </a:r>
          </a:p>
          <a:p>
            <a:r>
              <a:rPr lang="en-US" sz="2000" dirty="0" smtClean="0">
                <a:solidFill>
                  <a:schemeClr val="tx1"/>
                </a:solidFill>
              </a:rPr>
              <a:t>The total value of the capital of Hidmet:  2.64 million USD</a:t>
            </a:r>
          </a:p>
          <a:p>
            <a:r>
              <a:rPr lang="en-US" sz="2000" dirty="0" smtClean="0">
                <a:solidFill>
                  <a:schemeClr val="tx1"/>
                </a:solidFill>
              </a:rPr>
              <a:t>Annual profit from various activities:           25 000 USD</a:t>
            </a:r>
          </a:p>
          <a:p>
            <a:endParaRPr lang="en-US" sz="1000" dirty="0" smtClean="0">
              <a:solidFill>
                <a:schemeClr val="tx1"/>
              </a:solidFill>
            </a:endParaRPr>
          </a:p>
          <a:p>
            <a:r>
              <a:rPr lang="en-US" sz="2000" u="sng" dirty="0" smtClean="0">
                <a:solidFill>
                  <a:schemeClr val="tx1"/>
                </a:solidFill>
              </a:rPr>
              <a:t>National and International Projects:</a:t>
            </a:r>
          </a:p>
          <a:p>
            <a:endParaRPr lang="en-US" sz="600" dirty="0" smtClean="0">
              <a:solidFill>
                <a:schemeClr val="tx1"/>
              </a:solidFill>
            </a:endParaRPr>
          </a:p>
          <a:p>
            <a:r>
              <a:rPr lang="en-US" sz="2000" dirty="0" smtClean="0">
                <a:solidFill>
                  <a:schemeClr val="tx1"/>
                </a:solidFill>
              </a:rPr>
              <a:t>Ministry of Education &amp; Science:   200 000 USD</a:t>
            </a:r>
          </a:p>
          <a:p>
            <a:r>
              <a:rPr lang="en-US" sz="2000" dirty="0" smtClean="0">
                <a:solidFill>
                  <a:schemeClr val="tx1"/>
                </a:solidFill>
              </a:rPr>
              <a:t>UPT Excellence projects:                   34 000 USD</a:t>
            </a:r>
          </a:p>
          <a:p>
            <a:r>
              <a:rPr lang="en-US" sz="2000" dirty="0" smtClean="0">
                <a:solidFill>
                  <a:schemeClr val="tx1"/>
                </a:solidFill>
              </a:rPr>
              <a:t>Word Bank:                                      700 000 USD</a:t>
            </a:r>
          </a:p>
          <a:p>
            <a:r>
              <a:rPr lang="en-US" sz="2000" dirty="0" smtClean="0">
                <a:solidFill>
                  <a:schemeClr val="tx1"/>
                </a:solidFill>
              </a:rPr>
              <a:t>AdriaRadnet (EU):                            150 000 Euro</a:t>
            </a:r>
          </a:p>
          <a:p>
            <a:r>
              <a:rPr lang="en-US" sz="2000" dirty="0" smtClean="0">
                <a:solidFill>
                  <a:schemeClr val="tx1"/>
                </a:solidFill>
              </a:rPr>
              <a:t>IPA – EU:                                           140 000 Euro</a:t>
            </a:r>
          </a:p>
          <a:p>
            <a:r>
              <a:rPr lang="en-US" sz="2000" dirty="0" smtClean="0">
                <a:solidFill>
                  <a:schemeClr val="tx1"/>
                </a:solidFill>
              </a:rPr>
              <a:t>NATO:                                                130 000 USD</a:t>
            </a:r>
          </a:p>
          <a:p>
            <a:r>
              <a:rPr lang="en-US" sz="2000" dirty="0" smtClean="0">
                <a:solidFill>
                  <a:schemeClr val="tx1"/>
                </a:solidFill>
              </a:rPr>
              <a:t>GIZ:                                                   150 000 Euro </a:t>
            </a:r>
          </a:p>
          <a:p>
            <a:r>
              <a:rPr lang="en-US" sz="2000" dirty="0" smtClean="0">
                <a:solidFill>
                  <a:schemeClr val="tx1"/>
                </a:solidFill>
              </a:rPr>
              <a:t>Italian cooperation: (in progress)   216 000 Euro                  </a:t>
            </a:r>
          </a:p>
          <a:p>
            <a:endParaRPr lang="en-US" sz="2000" dirty="0" smtClean="0">
              <a:solidFill>
                <a:schemeClr val="tx1"/>
              </a:solidFill>
            </a:endParaRPr>
          </a:p>
          <a:p>
            <a:endParaRPr lang="en-US" sz="2000" dirty="0" smtClean="0">
              <a:solidFill>
                <a:schemeClr val="tx1"/>
              </a:solidFill>
            </a:endParaRPr>
          </a:p>
          <a:p>
            <a:endParaRPr lang="en-US" sz="3200" dirty="0" smtClean="0">
              <a:solidFill>
                <a:schemeClr val="tx1"/>
              </a:solidFill>
            </a:endParaRPr>
          </a:p>
          <a:p>
            <a:endParaRPr lang="en-US" sz="3200" dirty="0">
              <a:solidFill>
                <a:schemeClr val="tx1"/>
              </a:solidFill>
            </a:endParaRPr>
          </a:p>
        </p:txBody>
      </p:sp>
      <p:sp>
        <p:nvSpPr>
          <p:cNvPr id="3" name="Snip Single Corner Rectangle 2"/>
          <p:cNvSpPr/>
          <p:nvPr/>
        </p:nvSpPr>
        <p:spPr>
          <a:xfrm>
            <a:off x="5638800" y="3733800"/>
            <a:ext cx="3276600" cy="1143000"/>
          </a:xfrm>
          <a:prstGeom prst="snip1Rect">
            <a:avLst/>
          </a:prstGeom>
          <a:solidFill>
            <a:srgbClr val="92D05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solidFill>
                  <a:schemeClr val="tx1"/>
                </a:solidFill>
              </a:rPr>
              <a:t>Department of Meteorology</a:t>
            </a:r>
          </a:p>
          <a:p>
            <a:pPr algn="ctr"/>
            <a:r>
              <a:rPr lang="en-US" sz="2000" dirty="0" smtClean="0">
                <a:solidFill>
                  <a:schemeClr val="tx1"/>
                </a:solidFill>
              </a:rPr>
              <a:t>(Climate &amp; Environment)</a:t>
            </a:r>
          </a:p>
          <a:p>
            <a:pPr algn="ctr"/>
            <a:r>
              <a:rPr lang="en-US" sz="2000" dirty="0" smtClean="0">
                <a:solidFill>
                  <a:schemeClr val="tx1"/>
                </a:solidFill>
              </a:rPr>
              <a:t>Staff: 8 persons</a:t>
            </a:r>
            <a:endParaRPr lang="en-US" sz="2000" dirty="0">
              <a:solidFill>
                <a:schemeClr val="tx1"/>
              </a:solidFill>
            </a:endParaRPr>
          </a:p>
        </p:txBody>
      </p:sp>
      <p:sp>
        <p:nvSpPr>
          <p:cNvPr id="4" name="Snip Single Corner Rectangle 3"/>
          <p:cNvSpPr/>
          <p:nvPr/>
        </p:nvSpPr>
        <p:spPr>
          <a:xfrm>
            <a:off x="5638800" y="5105400"/>
            <a:ext cx="3276600" cy="1143000"/>
          </a:xfrm>
          <a:prstGeom prst="snip1Rect">
            <a:avLst/>
          </a:prstGeom>
          <a:solidFill>
            <a:srgbClr val="18F7FC"/>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solidFill>
                  <a:schemeClr val="tx1"/>
                </a:solidFill>
              </a:rPr>
              <a:t>Department of Hydrology</a:t>
            </a:r>
          </a:p>
          <a:p>
            <a:pPr algn="ctr"/>
            <a:r>
              <a:rPr lang="en-US" sz="2000" dirty="0" smtClean="0">
                <a:solidFill>
                  <a:schemeClr val="tx1"/>
                </a:solidFill>
              </a:rPr>
              <a:t>(Water economy)</a:t>
            </a:r>
          </a:p>
          <a:p>
            <a:pPr algn="ctr"/>
            <a:r>
              <a:rPr lang="en-US" sz="2000" dirty="0" smtClean="0">
                <a:solidFill>
                  <a:schemeClr val="tx1"/>
                </a:solidFill>
              </a:rPr>
              <a:t>Staff: 14 persons</a:t>
            </a:r>
            <a:endParaRPr lang="en-US" sz="2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8382000" cy="3293209"/>
          </a:xfrm>
          <a:prstGeom prst="rect">
            <a:avLst/>
          </a:prstGeom>
        </p:spPr>
        <p:txBody>
          <a:bodyPr wrap="square">
            <a:spAutoFit/>
          </a:bodyPr>
          <a:lstStyle/>
          <a:p>
            <a:r>
              <a:rPr lang="en-US" sz="1600" b="1" dirty="0" smtClean="0"/>
              <a:t>2. Background on the representatives’ country, including at least:</a:t>
            </a:r>
          </a:p>
          <a:p>
            <a:endParaRPr lang="en-US" sz="1600" b="1" dirty="0" smtClean="0"/>
          </a:p>
          <a:p>
            <a:r>
              <a:rPr lang="en-US" sz="1600" dirty="0" smtClean="0"/>
              <a:t>a. Map/location;   </a:t>
            </a:r>
            <a:r>
              <a:rPr lang="en-US" sz="1600" b="1" dirty="0" smtClean="0">
                <a:solidFill>
                  <a:srgbClr val="FF3399"/>
                </a:solidFill>
                <a:effectLst>
                  <a:outerShdw blurRad="38100" dist="38100" dir="2700000" algn="tl">
                    <a:srgbClr val="000000">
                      <a:alpha val="43137"/>
                    </a:srgbClr>
                  </a:outerShdw>
                </a:effectLst>
              </a:rPr>
              <a:t>Tirana, ALBANIA</a:t>
            </a:r>
          </a:p>
          <a:p>
            <a:r>
              <a:rPr lang="en-US" sz="1600" dirty="0" smtClean="0"/>
              <a:t>b. Population</a:t>
            </a:r>
            <a:r>
              <a:rPr lang="en-US" sz="1600" dirty="0" smtClean="0">
                <a:effectLst>
                  <a:outerShdw blurRad="38100" dist="38100" dir="2700000" algn="tl">
                    <a:srgbClr val="000000">
                      <a:alpha val="43137"/>
                    </a:srgbClr>
                  </a:outerShdw>
                </a:effectLst>
              </a:rPr>
              <a:t>;        </a:t>
            </a:r>
            <a:r>
              <a:rPr lang="en-US" sz="1600" b="1" dirty="0" smtClean="0">
                <a:solidFill>
                  <a:srgbClr val="FF3399"/>
                </a:solidFill>
                <a:effectLst>
                  <a:outerShdw blurRad="38100" dist="38100" dir="2700000" algn="tl">
                    <a:srgbClr val="000000">
                      <a:alpha val="43137"/>
                    </a:srgbClr>
                  </a:outerShdw>
                </a:effectLst>
              </a:rPr>
              <a:t>2.9 million </a:t>
            </a:r>
          </a:p>
          <a:p>
            <a:r>
              <a:rPr lang="en-US" sz="1600" dirty="0" smtClean="0"/>
              <a:t>c. Latest annual Gross Domestic Product (GDP) in USD;   </a:t>
            </a:r>
            <a:r>
              <a:rPr lang="en-US" sz="1600" b="1" dirty="0" smtClean="0">
                <a:solidFill>
                  <a:srgbClr val="FF3399"/>
                </a:solidFill>
                <a:effectLst>
                  <a:outerShdw blurRad="38100" dist="38100" dir="2700000" algn="tl">
                    <a:srgbClr val="000000">
                      <a:alpha val="43137"/>
                    </a:srgbClr>
                  </a:outerShdw>
                </a:effectLst>
              </a:rPr>
              <a:t>$32.259 billion</a:t>
            </a:r>
            <a:endParaRPr lang="en-US" sz="1600" dirty="0" smtClean="0">
              <a:solidFill>
                <a:srgbClr val="FF3399"/>
              </a:solidFill>
              <a:effectLst>
                <a:outerShdw blurRad="38100" dist="38100" dir="2700000" algn="tl">
                  <a:srgbClr val="000000">
                    <a:alpha val="43137"/>
                  </a:srgbClr>
                </a:outerShdw>
              </a:effectLst>
            </a:endParaRPr>
          </a:p>
          <a:p>
            <a:r>
              <a:rPr lang="en-US" sz="1600" dirty="0" smtClean="0"/>
              <a:t>d. Composition of GDP (% agriculture, services, industry); </a:t>
            </a:r>
            <a:r>
              <a:rPr lang="en-US" sz="1600" b="1" dirty="0" smtClean="0">
                <a:solidFill>
                  <a:srgbClr val="FF3399"/>
                </a:solidFill>
                <a:effectLst>
                  <a:outerShdw blurRad="38100" dist="38100" dir="2700000" algn="tl">
                    <a:srgbClr val="000000">
                      <a:alpha val="43137"/>
                    </a:srgbClr>
                  </a:outerShdw>
                </a:effectLst>
                <a:latin typeface="+mj-lt"/>
              </a:rPr>
              <a:t>Agriculture: 18.4%, Industry: 16.3%,</a:t>
            </a:r>
          </a:p>
          <a:p>
            <a:r>
              <a:rPr lang="en-US" sz="1600" b="1" dirty="0" smtClean="0">
                <a:solidFill>
                  <a:srgbClr val="FF3399"/>
                </a:solidFill>
                <a:effectLst>
                  <a:outerShdw blurRad="38100" dist="38100" dir="2700000" algn="tl">
                    <a:srgbClr val="000000">
                      <a:alpha val="43137"/>
                    </a:srgbClr>
                  </a:outerShdw>
                </a:effectLst>
                <a:latin typeface="+mj-lt"/>
              </a:rPr>
              <a:t>							    Services: 65.3%</a:t>
            </a:r>
          </a:p>
          <a:p>
            <a:r>
              <a:rPr lang="en-US" sz="1600" dirty="0" smtClean="0"/>
              <a:t>e. Main industries;  </a:t>
            </a:r>
            <a:r>
              <a:rPr lang="en-US" sz="1600" b="1" dirty="0" smtClean="0">
                <a:solidFill>
                  <a:srgbClr val="FF3399"/>
                </a:solidFill>
                <a:effectLst>
                  <a:outerShdw blurRad="38100" dist="38100" dir="2700000" algn="tl">
                    <a:srgbClr val="000000">
                      <a:alpha val="43137"/>
                    </a:srgbClr>
                  </a:outerShdw>
                </a:effectLst>
              </a:rPr>
              <a:t>Mine and metallurgy,   </a:t>
            </a:r>
          </a:p>
          <a:p>
            <a:pPr marL="342900" indent="-342900"/>
            <a:r>
              <a:rPr lang="en-US" sz="1600" dirty="0" smtClean="0"/>
              <a:t>f.  Main climate - and weather-related hazards; </a:t>
            </a:r>
          </a:p>
          <a:p>
            <a:pPr marL="342900" indent="-342900"/>
            <a:r>
              <a:rPr lang="en-US" sz="1600" b="1" dirty="0" smtClean="0">
                <a:solidFill>
                  <a:srgbClr val="FF0066"/>
                </a:solidFill>
              </a:rPr>
              <a:t>			</a:t>
            </a:r>
            <a:r>
              <a:rPr lang="en-US" sz="1600" b="1" dirty="0" smtClean="0">
                <a:solidFill>
                  <a:srgbClr val="FF3399"/>
                </a:solidFill>
              </a:rPr>
              <a:t>The climate on the coast is typically </a:t>
            </a:r>
            <a:r>
              <a:rPr lang="en-US" sz="1600" b="1" dirty="0" smtClean="0">
                <a:solidFill>
                  <a:srgbClr val="FF3399"/>
                </a:solidFill>
                <a:hlinkClick r:id="rId2" tooltip="Mediterranean climate"/>
              </a:rPr>
              <a:t>Mediterranean</a:t>
            </a:r>
            <a:r>
              <a:rPr lang="en-US" sz="1600" b="1" dirty="0" smtClean="0">
                <a:solidFill>
                  <a:srgbClr val="FF3399"/>
                </a:solidFill>
              </a:rPr>
              <a:t> with mild, wet</a:t>
            </a:r>
          </a:p>
          <a:p>
            <a:pPr marL="342900" indent="-342900"/>
            <a:r>
              <a:rPr lang="en-US" sz="1600" b="1" dirty="0" smtClean="0">
                <a:solidFill>
                  <a:srgbClr val="FF3399"/>
                </a:solidFill>
              </a:rPr>
              <a:t>			winters and warm, sunny, and rather dry summers.</a:t>
            </a:r>
          </a:p>
          <a:p>
            <a:pPr marL="342900" indent="-342900"/>
            <a:r>
              <a:rPr lang="en-US" sz="1600" b="1" dirty="0" smtClean="0">
                <a:solidFill>
                  <a:srgbClr val="FF3399"/>
                </a:solidFill>
              </a:rPr>
              <a:t>			Weather hazards:  flooding, forest fires, droughts, etc.</a:t>
            </a:r>
          </a:p>
          <a:p>
            <a:r>
              <a:rPr lang="en-US" sz="1600" dirty="0" smtClean="0"/>
              <a:t>g. (</a:t>
            </a:r>
            <a:r>
              <a:rPr lang="en-US" sz="1600" b="1" i="1" dirty="0" smtClean="0"/>
              <a:t>Hint: much of this info is available on the US CIA World Factbook)</a:t>
            </a:r>
            <a:endParaRPr lang="en-US" sz="1600" dirty="0"/>
          </a:p>
        </p:txBody>
      </p:sp>
      <p:sp>
        <p:nvSpPr>
          <p:cNvPr id="3" name="Rectangle 2"/>
          <p:cNvSpPr/>
          <p:nvPr/>
        </p:nvSpPr>
        <p:spPr>
          <a:xfrm>
            <a:off x="304800" y="3505200"/>
            <a:ext cx="6629400"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600" b="1" dirty="0" smtClean="0"/>
              <a:t>The agricultural sector, which accounts for almost half of employment but only about one-fifth of GDP, is limited primarily to small family operations and subsistence farming, because of a lack of modern equipment, </a:t>
            </a:r>
            <a:r>
              <a:rPr lang="en-US" sz="1600" b="1" dirty="0" smtClean="0">
                <a:solidFill>
                  <a:srgbClr val="FF0000"/>
                </a:solidFill>
              </a:rPr>
              <a:t>unclear property rights,</a:t>
            </a:r>
            <a:r>
              <a:rPr lang="en-US" sz="1600" b="1" dirty="0" smtClean="0"/>
              <a:t> and the prevalence of small, inefficient plots of land. </a:t>
            </a:r>
            <a:endParaRPr lang="en-US" sz="1600" b="1" dirty="0"/>
          </a:p>
        </p:txBody>
      </p:sp>
      <p:sp>
        <p:nvSpPr>
          <p:cNvPr id="4" name="Rectangle 3"/>
          <p:cNvSpPr/>
          <p:nvPr/>
        </p:nvSpPr>
        <p:spPr>
          <a:xfrm>
            <a:off x="304800" y="4648200"/>
            <a:ext cx="6629400"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600" b="1" dirty="0" smtClean="0"/>
              <a:t>Technical and </a:t>
            </a:r>
            <a:r>
              <a:rPr lang="en-US" sz="1600" b="1" dirty="0" smtClean="0">
                <a:solidFill>
                  <a:srgbClr val="FF0000"/>
                </a:solidFill>
              </a:rPr>
              <a:t>non-technical losses in electricity </a:t>
            </a:r>
            <a:r>
              <a:rPr lang="en-US" sz="1600" b="1" dirty="0" smtClean="0"/>
              <a:t>- including theft and non-payment - continue to undermine the financial viability of the entire system, although the government has taken steps to stem non-technical losses and begin to upgrade the distribution grid.</a:t>
            </a:r>
            <a:endParaRPr lang="en-US" sz="1600" b="1" dirty="0"/>
          </a:p>
        </p:txBody>
      </p:sp>
      <p:sp>
        <p:nvSpPr>
          <p:cNvPr id="5" name="Rectangle 4"/>
          <p:cNvSpPr/>
          <p:nvPr/>
        </p:nvSpPr>
        <p:spPr>
          <a:xfrm>
            <a:off x="304800" y="5791200"/>
            <a:ext cx="662940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smtClean="0"/>
              <a:t>Also, with help from international donors, the government is taking steps to improve the poor </a:t>
            </a:r>
            <a:r>
              <a:rPr lang="en-US" sz="1600" b="1" dirty="0" smtClean="0">
                <a:solidFill>
                  <a:srgbClr val="FF0000"/>
                </a:solidFill>
              </a:rPr>
              <a:t>national road and rail network</a:t>
            </a:r>
            <a:r>
              <a:rPr lang="en-US" sz="1600" b="1" dirty="0" smtClean="0"/>
              <a:t>, a long-standing barrier to sustained economic growth.</a:t>
            </a:r>
            <a:endParaRPr lang="en-US" sz="1600" b="1" dirty="0"/>
          </a:p>
        </p:txBody>
      </p:sp>
      <p:sp>
        <p:nvSpPr>
          <p:cNvPr id="7" name="Rectangle 6"/>
          <p:cNvSpPr/>
          <p:nvPr/>
        </p:nvSpPr>
        <p:spPr>
          <a:xfrm rot="20672211">
            <a:off x="6777167" y="3197997"/>
            <a:ext cx="2339423" cy="523220"/>
          </a:xfrm>
          <a:prstGeom prst="rect">
            <a:avLst/>
          </a:prstGeom>
          <a:solidFill>
            <a:srgbClr val="16FE63">
              <a:alpha val="34000"/>
            </a:srgbClr>
          </a:solidFill>
          <a:ln>
            <a:noFill/>
          </a:ln>
        </p:spPr>
        <p:style>
          <a:lnRef idx="1">
            <a:schemeClr val="accent6"/>
          </a:lnRef>
          <a:fillRef idx="2">
            <a:schemeClr val="accent6"/>
          </a:fillRef>
          <a:effectRef idx="1">
            <a:schemeClr val="accent6"/>
          </a:effectRef>
          <a:fontRef idx="minor">
            <a:schemeClr val="dk1"/>
          </a:fontRef>
        </p:style>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800" b="1" i="1" cap="all" spc="0"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Agriculture</a:t>
            </a:r>
            <a:endParaRPr lang="en-US" sz="2800" b="1" i="1" cap="all" spc="0" dirty="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8" name="Rectangle 7"/>
          <p:cNvSpPr/>
          <p:nvPr/>
        </p:nvSpPr>
        <p:spPr>
          <a:xfrm rot="20672211">
            <a:off x="6830300" y="4549786"/>
            <a:ext cx="1627560" cy="584775"/>
          </a:xfrm>
          <a:prstGeom prst="rect">
            <a:avLst/>
          </a:prstGeom>
          <a:solidFill>
            <a:srgbClr val="FF0000">
              <a:alpha val="34000"/>
            </a:srgbClr>
          </a:solidFill>
          <a:ln>
            <a:noFill/>
          </a:ln>
        </p:spPr>
        <p:style>
          <a:lnRef idx="1">
            <a:schemeClr val="accent6"/>
          </a:lnRef>
          <a:fillRef idx="2">
            <a:schemeClr val="accent6"/>
          </a:fillRef>
          <a:effectRef idx="1">
            <a:schemeClr val="accent6"/>
          </a:effectRef>
          <a:fontRef idx="minor">
            <a:schemeClr val="dk1"/>
          </a:fontRef>
        </p:style>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i="1"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ENERGY</a:t>
            </a:r>
            <a:endParaRPr lang="en-US" sz="3200" b="1" i="1" cap="all" spc="0" dirty="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9" name="Rectangle 8"/>
          <p:cNvSpPr/>
          <p:nvPr/>
        </p:nvSpPr>
        <p:spPr>
          <a:xfrm rot="20672211">
            <a:off x="6782058" y="5709706"/>
            <a:ext cx="2326086" cy="584775"/>
          </a:xfrm>
          <a:prstGeom prst="rect">
            <a:avLst/>
          </a:prstGeom>
          <a:solidFill>
            <a:srgbClr val="FFFF00">
              <a:alpha val="34000"/>
            </a:srgbClr>
          </a:solidFill>
          <a:ln>
            <a:noFill/>
          </a:ln>
        </p:spPr>
        <p:style>
          <a:lnRef idx="1">
            <a:schemeClr val="accent6"/>
          </a:lnRef>
          <a:fillRef idx="2">
            <a:schemeClr val="accent6"/>
          </a:fillRef>
          <a:effectRef idx="1">
            <a:schemeClr val="accent6"/>
          </a:effectRef>
          <a:fontRef idx="minor">
            <a:schemeClr val="dk1"/>
          </a:fontRef>
        </p:style>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i="1"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TRANSPORT</a:t>
            </a:r>
            <a:endParaRPr lang="en-US" sz="3200" b="1" i="1" cap="all" spc="0" dirty="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0" name="Folded Corner 9"/>
          <p:cNvSpPr/>
          <p:nvPr/>
        </p:nvSpPr>
        <p:spPr>
          <a:xfrm>
            <a:off x="304800" y="228600"/>
            <a:ext cx="457200" cy="533400"/>
          </a:xfrm>
          <a:prstGeom prst="foldedCorner">
            <a:avLst/>
          </a:prstGeom>
          <a:solidFill>
            <a:srgbClr val="FF33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2" presetClass="entr" presetSubtype="2"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152400"/>
            <a:ext cx="3276600" cy="1538883"/>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lgn="ctr" fontAlgn="base">
              <a:spcBef>
                <a:spcPct val="0"/>
              </a:spcBef>
              <a:spcAft>
                <a:spcPct val="0"/>
              </a:spcAft>
            </a:pPr>
            <a:r>
              <a:rPr lang="en-US" sz="2000" dirty="0" smtClean="0">
                <a:solidFill>
                  <a:srgbClr val="183EFC"/>
                </a:solidFill>
                <a:latin typeface="Arial" charset="0"/>
                <a:cs typeface="Arial" charset="0"/>
              </a:rPr>
              <a:t>GDP - real growth rate:</a:t>
            </a:r>
          </a:p>
          <a:p>
            <a:pPr lvl="0" algn="ctr" fontAlgn="base">
              <a:spcBef>
                <a:spcPct val="0"/>
              </a:spcBef>
              <a:spcAft>
                <a:spcPct val="0"/>
              </a:spcAft>
            </a:pPr>
            <a:r>
              <a:rPr lang="en-US" sz="300" dirty="0" smtClean="0">
                <a:solidFill>
                  <a:schemeClr val="tx1"/>
                </a:solidFill>
                <a:latin typeface="Arial" charset="0"/>
                <a:cs typeface="Arial" charset="0"/>
              </a:rPr>
              <a:t> </a:t>
            </a:r>
            <a:r>
              <a:rPr lang="en-US" sz="1100" dirty="0" smtClean="0">
                <a:solidFill>
                  <a:schemeClr val="tx1"/>
                </a:solidFill>
                <a:latin typeface="Arial" charset="0"/>
                <a:cs typeface="Arial" charset="0"/>
              </a:rPr>
              <a:t> </a:t>
            </a:r>
          </a:p>
          <a:p>
            <a:pPr lvl="0" algn="ctr" eaLnBrk="0" fontAlgn="base" hangingPunct="0">
              <a:spcBef>
                <a:spcPct val="0"/>
              </a:spcBef>
              <a:spcAft>
                <a:spcPct val="0"/>
              </a:spcAft>
            </a:pPr>
            <a:r>
              <a:rPr lang="en-US" sz="2000" dirty="0" smtClean="0">
                <a:solidFill>
                  <a:srgbClr val="183EFC"/>
                </a:solidFill>
                <a:latin typeface="Arial" charset="0"/>
                <a:cs typeface="Arial" charset="0"/>
              </a:rPr>
              <a:t>2.1% (2014 est.)</a:t>
            </a:r>
          </a:p>
          <a:p>
            <a:pPr lvl="0" algn="ctr" eaLnBrk="0" fontAlgn="base" hangingPunct="0">
              <a:spcBef>
                <a:spcPct val="0"/>
              </a:spcBef>
              <a:spcAft>
                <a:spcPct val="0"/>
              </a:spcAft>
            </a:pPr>
            <a:r>
              <a:rPr lang="en-US" sz="2000" dirty="0" smtClean="0">
                <a:solidFill>
                  <a:srgbClr val="183EFC"/>
                </a:solidFill>
                <a:latin typeface="Arial" charset="0"/>
                <a:cs typeface="Arial" charset="0"/>
              </a:rPr>
              <a:t>0.4% (2013 est.)</a:t>
            </a:r>
          </a:p>
          <a:p>
            <a:pPr lvl="0" algn="ctr" eaLnBrk="0" fontAlgn="base" hangingPunct="0">
              <a:spcBef>
                <a:spcPct val="0"/>
              </a:spcBef>
              <a:spcAft>
                <a:spcPct val="0"/>
              </a:spcAft>
            </a:pPr>
            <a:r>
              <a:rPr lang="en-US" sz="2000" dirty="0" smtClean="0">
                <a:solidFill>
                  <a:srgbClr val="183EFC"/>
                </a:solidFill>
                <a:latin typeface="Arial" charset="0"/>
                <a:cs typeface="Arial" charset="0"/>
              </a:rPr>
              <a:t>1.1% (2012 est.)</a:t>
            </a:r>
          </a:p>
        </p:txBody>
      </p:sp>
      <p:sp>
        <p:nvSpPr>
          <p:cNvPr id="10" name="Rectangle 9"/>
          <p:cNvSpPr/>
          <p:nvPr/>
        </p:nvSpPr>
        <p:spPr>
          <a:xfrm>
            <a:off x="4191000" y="2286000"/>
            <a:ext cx="3067050" cy="1477328"/>
          </a:xfrm>
          <a:prstGeom prst="rect">
            <a:avLst/>
          </a:prstGeom>
          <a:solidFill>
            <a:srgbClr val="FFFF00"/>
          </a:solidFill>
          <a:effectLst>
            <a:outerShdw blurRad="50800" dist="38100" dir="8100000" algn="tr" rotWithShape="0">
              <a:prstClr val="black">
                <a:alpha val="40000"/>
              </a:prstClr>
            </a:outerShdw>
          </a:effectLst>
        </p:spPr>
        <p:txBody>
          <a:bodyPr wrap="square">
            <a:spAutoFit/>
          </a:bodyPr>
          <a:lstStyle/>
          <a:p>
            <a:pPr lvl="0" algn="ctr" fontAlgn="base">
              <a:spcBef>
                <a:spcPct val="0"/>
              </a:spcBef>
              <a:spcAft>
                <a:spcPct val="0"/>
              </a:spcAft>
            </a:pPr>
            <a:r>
              <a:rPr lang="en-US" dirty="0" smtClean="0">
                <a:solidFill>
                  <a:prstClr val="black"/>
                </a:solidFill>
                <a:latin typeface="Arial" charset="0"/>
                <a:cs typeface="Arial" charset="0"/>
                <a:hlinkClick r:id="rId2"/>
              </a:rPr>
              <a:t>GDP - composition, </a:t>
            </a:r>
          </a:p>
          <a:p>
            <a:pPr lvl="0" algn="ctr" fontAlgn="base">
              <a:spcBef>
                <a:spcPct val="0"/>
              </a:spcBef>
              <a:spcAft>
                <a:spcPct val="0"/>
              </a:spcAft>
            </a:pPr>
            <a:r>
              <a:rPr lang="en-US" dirty="0" smtClean="0">
                <a:solidFill>
                  <a:prstClr val="black"/>
                </a:solidFill>
                <a:latin typeface="Arial" charset="0"/>
                <a:cs typeface="Arial" charset="0"/>
                <a:hlinkClick r:id="rId2"/>
              </a:rPr>
              <a:t>by sector of origin:</a:t>
            </a:r>
            <a:endParaRPr lang="en-US" dirty="0" smtClean="0">
              <a:solidFill>
                <a:prstClr val="black"/>
              </a:solidFill>
              <a:latin typeface="Arial" charset="0"/>
              <a:cs typeface="Arial" charset="0"/>
            </a:endParaRPr>
          </a:p>
          <a:p>
            <a:pPr lvl="0" algn="ctr" eaLnBrk="0" fontAlgn="base" hangingPunct="0">
              <a:spcBef>
                <a:spcPct val="0"/>
              </a:spcBef>
              <a:spcAft>
                <a:spcPct val="0"/>
              </a:spcAft>
            </a:pPr>
            <a:r>
              <a:rPr lang="en-US" dirty="0" smtClean="0">
                <a:solidFill>
                  <a:prstClr val="black"/>
                </a:solidFill>
                <a:latin typeface="Arial" charset="0"/>
                <a:cs typeface="Arial" charset="0"/>
              </a:rPr>
              <a:t>agriculture: 18.4%</a:t>
            </a:r>
          </a:p>
          <a:p>
            <a:pPr lvl="0" algn="ctr" eaLnBrk="0" fontAlgn="base" hangingPunct="0">
              <a:spcBef>
                <a:spcPct val="0"/>
              </a:spcBef>
              <a:spcAft>
                <a:spcPct val="0"/>
              </a:spcAft>
            </a:pPr>
            <a:r>
              <a:rPr lang="en-US" dirty="0" smtClean="0">
                <a:solidFill>
                  <a:prstClr val="black"/>
                </a:solidFill>
                <a:latin typeface="Arial" charset="0"/>
                <a:cs typeface="Arial" charset="0"/>
              </a:rPr>
              <a:t>industry: 16.3%</a:t>
            </a:r>
          </a:p>
          <a:p>
            <a:pPr lvl="0" algn="ctr" eaLnBrk="0" fontAlgn="base" hangingPunct="0">
              <a:spcBef>
                <a:spcPct val="0"/>
              </a:spcBef>
              <a:spcAft>
                <a:spcPct val="0"/>
              </a:spcAft>
            </a:pPr>
            <a:r>
              <a:rPr lang="en-US" dirty="0" smtClean="0">
                <a:solidFill>
                  <a:prstClr val="black"/>
                </a:solidFill>
                <a:latin typeface="Arial" charset="0"/>
                <a:cs typeface="Arial" charset="0"/>
              </a:rPr>
              <a:t>services: 65.3%</a:t>
            </a:r>
            <a:endParaRPr lang="en-US" dirty="0"/>
          </a:p>
        </p:txBody>
      </p:sp>
      <p:sp>
        <p:nvSpPr>
          <p:cNvPr id="7173" name="Rectangle 5"/>
          <p:cNvSpPr>
            <a:spLocks noChangeArrowheads="1"/>
          </p:cNvSpPr>
          <p:nvPr/>
        </p:nvSpPr>
        <p:spPr bwMode="auto">
          <a:xfrm>
            <a:off x="457200" y="4267200"/>
            <a:ext cx="8305800" cy="1477328"/>
          </a:xfrm>
          <a:prstGeom prst="rect">
            <a:avLst/>
          </a:prstGeom>
          <a:ln>
            <a:noFill/>
            <a:headEnd/>
            <a:tailEnd/>
          </a:ln>
          <a:effectLst>
            <a:outerShdw blurRad="50800" dist="38100" dir="8100000" algn="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Narrow" pitchFamily="34" charset="0"/>
                <a:cs typeface="Arial" charset="0"/>
                <a:hlinkClick r:id="rId3"/>
              </a:rPr>
              <a:t>Agriculture - products:</a:t>
            </a:r>
            <a:r>
              <a:rPr kumimoji="0" lang="en-US" b="0" i="0" u="none" strike="noStrike" cap="none" normalizeH="0" baseline="0" dirty="0" smtClean="0">
                <a:ln>
                  <a:noFill/>
                </a:ln>
                <a:solidFill>
                  <a:schemeClr val="tx1"/>
                </a:solidFill>
                <a:effectLst/>
                <a:latin typeface="Arial Narrow" pitchFamily="34" charset="0"/>
                <a:cs typeface="Arial" charset="0"/>
              </a:rPr>
              <a:t>  wheat, corn, potatoes, vegetables, fruits, sugar beets, grapes; meat, dairy products; sheep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Narrow" pitchFamily="34" charset="0"/>
                <a:cs typeface="Arial" charset="0"/>
                <a:hlinkClick r:id="rId4"/>
              </a:rPr>
              <a:t>Industries:</a:t>
            </a:r>
            <a:r>
              <a:rPr kumimoji="0" lang="en-US" b="0" i="0" u="none" strike="noStrike" cap="none" normalizeH="0" baseline="0" dirty="0" smtClean="0">
                <a:ln>
                  <a:noFill/>
                </a:ln>
                <a:solidFill>
                  <a:schemeClr val="tx1"/>
                </a:solidFill>
                <a:effectLst/>
                <a:latin typeface="Arial Narrow" pitchFamily="34" charset="0"/>
                <a:cs typeface="Arial" charset="0"/>
              </a:rPr>
              <a:t> </a:t>
            </a:r>
            <a:r>
              <a:rPr kumimoji="0" lang="en-US" b="0" i="0" u="none" strike="noStrike" cap="none" normalizeH="0" dirty="0" smtClean="0">
                <a:ln>
                  <a:noFill/>
                </a:ln>
                <a:solidFill>
                  <a:schemeClr val="tx1"/>
                </a:solidFill>
                <a:effectLst/>
                <a:latin typeface="Arial Narrow" pitchFamily="34" charset="0"/>
                <a:cs typeface="Arial" charset="0"/>
              </a:rPr>
              <a:t>  </a:t>
            </a:r>
            <a:r>
              <a:rPr kumimoji="0" lang="en-US" b="0" i="0" u="none" strike="noStrike" cap="none" normalizeH="0" baseline="0" dirty="0" smtClean="0">
                <a:ln>
                  <a:noFill/>
                </a:ln>
                <a:solidFill>
                  <a:schemeClr val="tx1"/>
                </a:solidFill>
                <a:effectLst/>
                <a:latin typeface="Arial Narrow" pitchFamily="34" charset="0"/>
                <a:cs typeface="Arial" charset="0"/>
              </a:rPr>
              <a:t>food and tobacco products; textiles and clothing; lumber, oil, cement, chemicals, mining, basic metals, hydropower.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Narrow" pitchFamily="34" charset="0"/>
                <a:cs typeface="Arial" charset="0"/>
                <a:hlinkClick r:id="rId5"/>
              </a:rPr>
              <a:t>Industrial production growth rate:</a:t>
            </a:r>
            <a:r>
              <a:rPr kumimoji="0" lang="en-US" b="0" i="0" u="none" strike="noStrike" cap="none" normalizeH="0" baseline="0" dirty="0" smtClean="0">
                <a:ln>
                  <a:noFill/>
                </a:ln>
                <a:solidFill>
                  <a:schemeClr val="tx1"/>
                </a:solidFill>
                <a:effectLst/>
                <a:latin typeface="Arial Narrow" pitchFamily="34" charset="0"/>
                <a:cs typeface="Arial" charset="0"/>
              </a:rPr>
              <a:t>  3.7% (2014 est.)</a:t>
            </a:r>
          </a:p>
        </p:txBody>
      </p:sp>
      <p:pic>
        <p:nvPicPr>
          <p:cNvPr id="7174" name="Picture 6" descr="https://www.cia.gov/library/PUBLICATIONS/the-world-factbook/graphics/field_listing_on.gif">
            <a:hlinkClick r:id="rId6"/>
          </p:cNvPr>
          <p:cNvPicPr>
            <a:picLocks noChangeAspect="1" noChangeArrowheads="1"/>
          </p:cNvPicPr>
          <p:nvPr/>
        </p:nvPicPr>
        <p:blipFill>
          <a:blip r:embed="rId7" cstate="print"/>
          <a:srcRect/>
          <a:stretch>
            <a:fillRect/>
          </a:stretch>
        </p:blipFill>
        <p:spPr bwMode="auto">
          <a:xfrm>
            <a:off x="2390775" y="-1098550"/>
            <a:ext cx="200025" cy="142875"/>
          </a:xfrm>
          <a:prstGeom prst="rect">
            <a:avLst/>
          </a:prstGeom>
          <a:noFill/>
        </p:spPr>
      </p:pic>
      <p:pic>
        <p:nvPicPr>
          <p:cNvPr id="7175" name="Picture 7" descr="https://www.cia.gov/library/PUBLICATIONS/the-world-factbook/graphics/field_listing_on.gif">
            <a:hlinkClick r:id="rId8"/>
          </p:cNvPr>
          <p:cNvPicPr>
            <a:picLocks noChangeAspect="1" noChangeArrowheads="1"/>
          </p:cNvPicPr>
          <p:nvPr/>
        </p:nvPicPr>
        <p:blipFill>
          <a:blip r:embed="rId7" cstate="print"/>
          <a:srcRect/>
          <a:stretch>
            <a:fillRect/>
          </a:stretch>
        </p:blipFill>
        <p:spPr bwMode="auto">
          <a:xfrm>
            <a:off x="1209675" y="-274638"/>
            <a:ext cx="200025" cy="142875"/>
          </a:xfrm>
          <a:prstGeom prst="rect">
            <a:avLst/>
          </a:prstGeom>
          <a:noFill/>
        </p:spPr>
      </p:pic>
      <p:sp>
        <p:nvSpPr>
          <p:cNvPr id="8" name="Rounded Rectangle 7"/>
          <p:cNvSpPr/>
          <p:nvPr/>
        </p:nvSpPr>
        <p:spPr>
          <a:xfrm>
            <a:off x="228600" y="1752600"/>
            <a:ext cx="8686800" cy="5105400"/>
          </a:xfrm>
          <a:prstGeom prst="roundRect">
            <a:avLst/>
          </a:prstGeom>
          <a:solidFill>
            <a:srgbClr val="18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Black" pitchFamily="34" charset="0"/>
              </a:rPr>
              <a:t>Meteo  airport </a:t>
            </a:r>
          </a:p>
          <a:p>
            <a:pPr algn="ctr"/>
            <a:endParaRPr lang="en-US" sz="700" dirty="0" smtClean="0">
              <a:solidFill>
                <a:schemeClr val="tx1"/>
              </a:solidFill>
            </a:endParaRPr>
          </a:p>
          <a:p>
            <a:pPr algn="ctr"/>
            <a:r>
              <a:rPr lang="en-US" b="1" dirty="0" smtClean="0">
                <a:solidFill>
                  <a:schemeClr val="tx1"/>
                </a:solidFill>
              </a:rPr>
              <a:t>One of 4 main tools of air traffic of each country is the </a:t>
            </a:r>
          </a:p>
          <a:p>
            <a:pPr algn="ctr"/>
            <a:r>
              <a:rPr lang="en-US" b="1" dirty="0" smtClean="0">
                <a:solidFill>
                  <a:schemeClr val="tx1"/>
                </a:solidFill>
              </a:rPr>
              <a:t>Meteorological service at the airport.</a:t>
            </a:r>
          </a:p>
          <a:p>
            <a:pPr algn="just"/>
            <a:r>
              <a:rPr lang="en-US" dirty="0" smtClean="0">
                <a:solidFill>
                  <a:schemeClr val="tx1"/>
                </a:solidFill>
              </a:rPr>
              <a:t>- Preparation and transmitting of various bulletins likes:</a:t>
            </a:r>
          </a:p>
          <a:p>
            <a:pPr algn="just"/>
            <a:r>
              <a:rPr lang="en-US" dirty="0" smtClean="0">
                <a:solidFill>
                  <a:schemeClr val="tx1"/>
                </a:solidFill>
              </a:rPr>
              <a:t>METAR, MET/REPORT, MET/REPORT SPECIAL, SPECI, AERODROME WARNING, WIND </a:t>
            </a:r>
            <a:r>
              <a:rPr lang="en-US" dirty="0" smtClean="0">
                <a:solidFill>
                  <a:schemeClr val="tx1"/>
                </a:solidFill>
              </a:rPr>
              <a:t>SHEAR </a:t>
            </a:r>
            <a:r>
              <a:rPr lang="en-US" dirty="0" smtClean="0">
                <a:solidFill>
                  <a:schemeClr val="tx1"/>
                </a:solidFill>
              </a:rPr>
              <a:t>WARNING, TAF, LAF, etc.</a:t>
            </a:r>
          </a:p>
          <a:p>
            <a:pPr algn="just"/>
            <a:endParaRPr lang="en-US" dirty="0" smtClean="0">
              <a:solidFill>
                <a:schemeClr val="tx1"/>
              </a:solidFill>
            </a:endParaRPr>
          </a:p>
          <a:p>
            <a:pPr algn="just">
              <a:buFontTx/>
              <a:buChar char="-"/>
            </a:pPr>
            <a:r>
              <a:rPr lang="en-US" dirty="0" smtClean="0">
                <a:solidFill>
                  <a:schemeClr val="tx1"/>
                </a:solidFill>
              </a:rPr>
              <a:t> The air companies for that service pay a bill that is around 5-10 </a:t>
            </a:r>
            <a:r>
              <a:rPr lang="en-US" dirty="0" smtClean="0">
                <a:solidFill>
                  <a:schemeClr val="tx1"/>
                </a:solidFill>
              </a:rPr>
              <a:t>% </a:t>
            </a:r>
            <a:r>
              <a:rPr lang="en-US" dirty="0" smtClean="0">
                <a:solidFill>
                  <a:schemeClr val="tx1"/>
                </a:solidFill>
              </a:rPr>
              <a:t>of landing bill.</a:t>
            </a:r>
          </a:p>
          <a:p>
            <a:pPr algn="just"/>
            <a:endParaRPr lang="en-US" dirty="0" smtClean="0">
              <a:solidFill>
                <a:schemeClr val="tx1"/>
              </a:solidFill>
            </a:endParaRPr>
          </a:p>
          <a:p>
            <a:pPr algn="just">
              <a:buFontTx/>
              <a:buChar char="-"/>
            </a:pPr>
            <a:r>
              <a:rPr lang="en-US" dirty="0" smtClean="0">
                <a:solidFill>
                  <a:schemeClr val="tx1"/>
                </a:solidFill>
              </a:rPr>
              <a:t> Also are produced messages for the space air of the country (FIR ALBANIA) for aviations hazards SIGMET</a:t>
            </a:r>
            <a:r>
              <a:rPr lang="en-US" dirty="0" smtClean="0">
                <a:solidFill>
                  <a:schemeClr val="tx1"/>
                </a:solidFill>
              </a:rPr>
              <a:t> </a:t>
            </a:r>
            <a:r>
              <a:rPr lang="en-US" dirty="0" smtClean="0">
                <a:solidFill>
                  <a:schemeClr val="tx1"/>
                </a:solidFill>
              </a:rPr>
              <a:t>&amp; AIRMET, that are paid by the air companies flying on our air space. </a:t>
            </a:r>
            <a:endParaRPr lang="en-US" dirty="0" smtClean="0">
              <a:solidFill>
                <a:schemeClr val="tx1"/>
              </a:solidFill>
            </a:endParaRPr>
          </a:p>
          <a:p>
            <a:pPr algn="just"/>
            <a:endParaRPr lang="en-US" dirty="0" smtClean="0">
              <a:solidFill>
                <a:schemeClr val="tx1"/>
              </a:solidFill>
            </a:endParaRPr>
          </a:p>
          <a:p>
            <a:pPr algn="just">
              <a:buFontTx/>
              <a:buChar char="-"/>
            </a:pPr>
            <a:r>
              <a:rPr lang="en-US" dirty="0" smtClean="0">
                <a:solidFill>
                  <a:schemeClr val="tx1"/>
                </a:solidFill>
              </a:rPr>
              <a:t> </a:t>
            </a:r>
            <a:r>
              <a:rPr lang="en-US" dirty="0" smtClean="0">
                <a:solidFill>
                  <a:schemeClr val="tx1"/>
                </a:solidFill>
              </a:rPr>
              <a:t>This and other services above mentioned surpass the costs for the staff and equipments that are used.</a:t>
            </a:r>
            <a:endParaRPr lang="en-US"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7173"/>
                                        </p:tgtEl>
                                        <p:attrNameLst>
                                          <p:attrName>style.visibility</p:attrName>
                                        </p:attrNameLst>
                                      </p:cBhvr>
                                      <p:to>
                                        <p:strVal val="visible"/>
                                      </p:to>
                                    </p:set>
                                    <p:anim calcmode="lin" valueType="num">
                                      <p:cBhvr>
                                        <p:cTn id="19" dur="500" fill="hold"/>
                                        <p:tgtEl>
                                          <p:spTgt spid="7173"/>
                                        </p:tgtEl>
                                        <p:attrNameLst>
                                          <p:attrName>ppt_w</p:attrName>
                                        </p:attrNameLst>
                                      </p:cBhvr>
                                      <p:tavLst>
                                        <p:tav tm="0">
                                          <p:val>
                                            <p:fltVal val="0"/>
                                          </p:val>
                                        </p:tav>
                                        <p:tav tm="100000">
                                          <p:val>
                                            <p:strVal val="#ppt_w"/>
                                          </p:val>
                                        </p:tav>
                                      </p:tavLst>
                                    </p:anim>
                                    <p:anim calcmode="lin" valueType="num">
                                      <p:cBhvr>
                                        <p:cTn id="20" dur="500" fill="hold"/>
                                        <p:tgtEl>
                                          <p:spTgt spid="7173"/>
                                        </p:tgtEl>
                                        <p:attrNameLst>
                                          <p:attrName>ppt_h</p:attrName>
                                        </p:attrNameLst>
                                      </p:cBhvr>
                                      <p:tavLst>
                                        <p:tav tm="0">
                                          <p:val>
                                            <p:fltVal val="0"/>
                                          </p:val>
                                        </p:tav>
                                        <p:tav tm="100000">
                                          <p:val>
                                            <p:strVal val="#ppt_h"/>
                                          </p:val>
                                        </p:tav>
                                      </p:tavLst>
                                    </p:anim>
                                    <p:animEffect transition="in" filter="fade">
                                      <p:cBhvr>
                                        <p:cTn id="21" dur="500"/>
                                        <p:tgtEl>
                                          <p:spTgt spid="7173"/>
                                        </p:tgtEl>
                                      </p:cBhvr>
                                    </p:animEffect>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7173"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610600" cy="6278642"/>
          </a:xfrm>
          <a:prstGeom prst="rect">
            <a:avLst/>
          </a:prstGeom>
        </p:spPr>
        <p:txBody>
          <a:bodyPr wrap="square">
            <a:spAutoFit/>
          </a:bodyPr>
          <a:lstStyle/>
          <a:p>
            <a:r>
              <a:rPr lang="en-US" sz="1600" b="1" dirty="0" smtClean="0"/>
              <a:t>3. Background on the representatives’ met/hydro services organization, including at least:</a:t>
            </a:r>
          </a:p>
          <a:p>
            <a:endParaRPr lang="en-US" sz="1000" b="1" dirty="0" smtClean="0"/>
          </a:p>
          <a:p>
            <a:endParaRPr lang="en-US" sz="400" b="1" dirty="0" smtClean="0"/>
          </a:p>
          <a:p>
            <a:r>
              <a:rPr lang="en-US" sz="1600" dirty="0" smtClean="0"/>
              <a:t>a. Brief description of the organization;  </a:t>
            </a:r>
            <a:r>
              <a:rPr lang="en-US" sz="1600" b="1" dirty="0" smtClean="0">
                <a:solidFill>
                  <a:srgbClr val="183EFC"/>
                </a:solidFill>
              </a:rPr>
              <a:t>State organization (UPT - Ministry of Education)</a:t>
            </a:r>
          </a:p>
          <a:p>
            <a:r>
              <a:rPr lang="en-US" sz="1600" dirty="0" smtClean="0"/>
              <a:t>b. Number of staff;                                    </a:t>
            </a:r>
            <a:r>
              <a:rPr lang="en-US" sz="1600" b="1" dirty="0" smtClean="0">
                <a:solidFill>
                  <a:srgbClr val="183EFC"/>
                </a:solidFill>
              </a:rPr>
              <a:t>71</a:t>
            </a:r>
          </a:p>
          <a:p>
            <a:r>
              <a:rPr lang="en-US" sz="1600" dirty="0" smtClean="0"/>
              <a:t>c. Annual budget:                                       </a:t>
            </a:r>
            <a:r>
              <a:rPr lang="en-US" sz="1600" b="1" dirty="0" smtClean="0">
                <a:solidFill>
                  <a:srgbClr val="183EFC"/>
                </a:solidFill>
              </a:rPr>
              <a:t>999 200 USD USD</a:t>
            </a:r>
          </a:p>
          <a:p>
            <a:endParaRPr lang="en-US" sz="600" b="1" dirty="0" smtClean="0">
              <a:solidFill>
                <a:srgbClr val="183EFC"/>
              </a:solidFill>
            </a:endParaRPr>
          </a:p>
          <a:p>
            <a:r>
              <a:rPr lang="en-US" sz="1600" dirty="0" smtClean="0"/>
              <a:t>d. Range of products and services provided, and the main sectors that use them;</a:t>
            </a:r>
          </a:p>
          <a:p>
            <a:r>
              <a:rPr lang="en-US" sz="1600" b="1" dirty="0" smtClean="0">
                <a:solidFill>
                  <a:srgbClr val="183EFC"/>
                </a:solidFill>
              </a:rPr>
              <a:t>Daily meteorological bulletin and for Civil emergencies.  Weather forecast.</a:t>
            </a:r>
          </a:p>
          <a:p>
            <a:r>
              <a:rPr lang="en-US" sz="1600" b="1" dirty="0" smtClean="0">
                <a:solidFill>
                  <a:srgbClr val="183EFC"/>
                </a:solidFill>
              </a:rPr>
              <a:t>Studies, reports, data, etc. are main outputs for our clients.</a:t>
            </a:r>
          </a:p>
          <a:p>
            <a:r>
              <a:rPr lang="en-US" sz="1600" dirty="0" smtClean="0"/>
              <a:t>e. To the extent possible, the estimated costs of your met/hydro services, broken</a:t>
            </a:r>
          </a:p>
          <a:p>
            <a:r>
              <a:rPr lang="en-US" sz="1600" dirty="0" smtClean="0"/>
              <a:t>down into areas such as observing systems, forecasting, climatology, tech</a:t>
            </a:r>
          </a:p>
          <a:p>
            <a:r>
              <a:rPr lang="en-US" sz="1600" dirty="0" smtClean="0"/>
              <a:t>support, admin, etc.;    </a:t>
            </a:r>
            <a:r>
              <a:rPr lang="en-US" sz="1600" b="1" dirty="0" smtClean="0">
                <a:solidFill>
                  <a:srgbClr val="183EFC"/>
                </a:solidFill>
              </a:rPr>
              <a:t>Support the private companies or state institutions to choose the right one </a:t>
            </a:r>
          </a:p>
          <a:p>
            <a:r>
              <a:rPr lang="en-US" sz="1600" b="1" dirty="0" smtClean="0">
                <a:solidFill>
                  <a:srgbClr val="183EFC"/>
                </a:solidFill>
              </a:rPr>
              <a:t>                                      hydro-meteorological stations or data for their purpose. </a:t>
            </a:r>
            <a:r>
              <a:rPr lang="en-US" sz="1600" dirty="0" smtClean="0"/>
              <a:t> </a:t>
            </a:r>
            <a:endParaRPr lang="en-US" sz="1600" b="1" dirty="0" smtClean="0">
              <a:solidFill>
                <a:srgbClr val="183EFC"/>
              </a:solidFill>
            </a:endParaRPr>
          </a:p>
          <a:p>
            <a:r>
              <a:rPr lang="en-US" sz="1600" dirty="0" smtClean="0"/>
              <a:t>f.  One sector where you feel your organization is strong (i.e. makes a significant</a:t>
            </a:r>
          </a:p>
          <a:p>
            <a:r>
              <a:rPr lang="en-US" sz="1600" dirty="0" smtClean="0"/>
              <a:t>contribution to societal or economic benefit) and one sector where you feel</a:t>
            </a:r>
          </a:p>
          <a:p>
            <a:r>
              <a:rPr lang="en-US" sz="1600" dirty="0" smtClean="0"/>
              <a:t>your organization is weak;  </a:t>
            </a:r>
            <a:r>
              <a:rPr lang="en-US" sz="1600" b="1" dirty="0" smtClean="0">
                <a:solidFill>
                  <a:srgbClr val="183EFC"/>
                </a:solidFill>
              </a:rPr>
              <a:t>Civil emergencies, Agriculture, Aviation and Hydropower's companies.</a:t>
            </a:r>
          </a:p>
          <a:p>
            <a:r>
              <a:rPr lang="en-US" sz="1600" dirty="0" smtClean="0"/>
              <a:t>g. Significant funding gaps or new products/services you are seeking funding to</a:t>
            </a:r>
          </a:p>
          <a:p>
            <a:r>
              <a:rPr lang="en-US" sz="1600" dirty="0" smtClean="0"/>
              <a:t>develop/implement; and    </a:t>
            </a:r>
            <a:r>
              <a:rPr lang="en-US" sz="1600" b="1" dirty="0" smtClean="0">
                <a:solidFill>
                  <a:srgbClr val="183EFC"/>
                </a:solidFill>
              </a:rPr>
              <a:t>For: maintenance, setting up new equipments and data management.</a:t>
            </a:r>
          </a:p>
          <a:p>
            <a:pPr lvl="5"/>
            <a:r>
              <a:rPr lang="en-US" sz="1600" b="1" dirty="0" smtClean="0">
                <a:solidFill>
                  <a:srgbClr val="183EFC"/>
                </a:solidFill>
              </a:rPr>
              <a:t>Qualified staff for meteorology and hydrology is highly requested because every year get in pension different qualified people, but not replaced with new generation. </a:t>
            </a:r>
          </a:p>
          <a:p>
            <a:pPr lvl="5"/>
            <a:endParaRPr lang="en-US" sz="800" b="1" dirty="0" smtClean="0">
              <a:solidFill>
                <a:srgbClr val="183EFC"/>
              </a:solidFill>
            </a:endParaRPr>
          </a:p>
          <a:p>
            <a:r>
              <a:rPr lang="en-US" sz="1600" dirty="0" smtClean="0"/>
              <a:t>h. Main funding sources for operations and capital equipment (e.g. have you</a:t>
            </a:r>
          </a:p>
          <a:p>
            <a:r>
              <a:rPr lang="en-US" sz="1600" dirty="0" smtClean="0"/>
              <a:t>received support from donors or MDBs to purchase capital?).</a:t>
            </a:r>
          </a:p>
          <a:p>
            <a:pPr lvl="2"/>
            <a:r>
              <a:rPr lang="en-US" sz="1600" b="1" dirty="0" smtClean="0">
                <a:solidFill>
                  <a:srgbClr val="183EFC"/>
                </a:solidFill>
              </a:rPr>
              <a:t>We get support from the Albanian state, Ministry of Education and Science, IPA projects, EU, Bilateral country projects, NATO projects, WB project, GIZ, Italian cooperation, etc.</a:t>
            </a:r>
            <a:endParaRPr lang="en-US" sz="1600" b="1" dirty="0">
              <a:solidFill>
                <a:srgbClr val="183EFC"/>
              </a:solidFill>
            </a:endParaRPr>
          </a:p>
        </p:txBody>
      </p:sp>
      <p:sp>
        <p:nvSpPr>
          <p:cNvPr id="3" name="Folded Corner 2"/>
          <p:cNvSpPr/>
          <p:nvPr/>
        </p:nvSpPr>
        <p:spPr>
          <a:xfrm>
            <a:off x="152400" y="228600"/>
            <a:ext cx="457200" cy="533400"/>
          </a:xfrm>
          <a:prstGeom prst="foldedCorner">
            <a:avLst/>
          </a:prstGeom>
          <a:solidFill>
            <a:srgbClr val="FF33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057400"/>
            <a:ext cx="861060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t>The World Bank Group, with a current hydrometeorological investment portfolio of</a:t>
            </a:r>
          </a:p>
          <a:p>
            <a:r>
              <a:rPr lang="en-US" dirty="0" smtClean="0"/>
              <a:t>around US$ 500 million, estimates that globally improved weather, climate, and water observation and forecasting could lead to up to US$ 30 billion per year in increases in global productivity and up to US$ 2 billion per year in reduced asset losses. </a:t>
            </a:r>
            <a:endParaRPr lang="en-US" dirty="0"/>
          </a:p>
        </p:txBody>
      </p:sp>
      <p:sp>
        <p:nvSpPr>
          <p:cNvPr id="3" name="Rectangle 2"/>
          <p:cNvSpPr/>
          <p:nvPr/>
        </p:nvSpPr>
        <p:spPr>
          <a:xfrm>
            <a:off x="304800" y="3962400"/>
            <a:ext cx="8610600" cy="830997"/>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2400" b="1" dirty="0" smtClean="0">
                <a:solidFill>
                  <a:schemeClr val="bg1"/>
                </a:solidFill>
              </a:rPr>
              <a:t>Properly planned investments in hydrometeorological services provide significant benefits relative to their costs.</a:t>
            </a:r>
            <a:endParaRPr lang="en-US" sz="2400" b="1" dirty="0">
              <a:solidFill>
                <a:schemeClr val="bg1"/>
              </a:solidFill>
            </a:endParaRPr>
          </a:p>
        </p:txBody>
      </p:sp>
      <p:sp>
        <p:nvSpPr>
          <p:cNvPr id="11" name="TextBox 10"/>
          <p:cNvSpPr txBox="1"/>
          <p:nvPr/>
        </p:nvSpPr>
        <p:spPr>
          <a:xfrm>
            <a:off x="381000" y="457200"/>
            <a:ext cx="8153400" cy="923330"/>
          </a:xfrm>
          <a:prstGeom prst="rect">
            <a:avLst/>
          </a:prstGeom>
          <a:noFill/>
        </p:spPr>
        <p:txBody>
          <a:bodyPr wrap="square" rtlCol="0">
            <a:spAutoFit/>
          </a:bodyPr>
          <a:lstStyle/>
          <a:p>
            <a:pPr algn="ctr"/>
            <a:r>
              <a:rPr lang="en-US" dirty="0" smtClean="0"/>
              <a:t>Based and referring to the information presented at the book:</a:t>
            </a:r>
          </a:p>
          <a:p>
            <a:pPr algn="ctr"/>
            <a:r>
              <a:rPr lang="en-US" dirty="0" smtClean="0"/>
              <a:t>"Valuing Weather and Climate: Economic Assessment of Meteorological and Hydrological Services (WMO-No. 1153)" </a:t>
            </a:r>
            <a:endParaRPr lang="en-US" dirty="0"/>
          </a:p>
        </p:txBody>
      </p:sp>
      <p:sp>
        <p:nvSpPr>
          <p:cNvPr id="12" name="Rectangle 11"/>
          <p:cNvSpPr/>
          <p:nvPr/>
        </p:nvSpPr>
        <p:spPr>
          <a:xfrm>
            <a:off x="8458200" y="3886200"/>
            <a:ext cx="370614"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endParaRPr lang="en-US" sz="54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2000" fill="hold"/>
                                        <p:tgtEl>
                                          <p:spTgt spid="12"/>
                                        </p:tgtEl>
                                        <p:attrNameLst>
                                          <p:attrName>ppt_w</p:attrName>
                                        </p:attrNameLst>
                                      </p:cBhvr>
                                      <p:tavLst>
                                        <p:tav tm="0">
                                          <p:val>
                                            <p:fltVal val="0"/>
                                          </p:val>
                                        </p:tav>
                                        <p:tav tm="100000">
                                          <p:val>
                                            <p:strVal val="#ppt_w"/>
                                          </p:val>
                                        </p:tav>
                                      </p:tavLst>
                                    </p:anim>
                                    <p:anim calcmode="lin" valueType="num">
                                      <p:cBhvr>
                                        <p:cTn id="20" dur="2000" fill="hold"/>
                                        <p:tgtEl>
                                          <p:spTgt spid="12"/>
                                        </p:tgtEl>
                                        <p:attrNameLst>
                                          <p:attrName>ppt_h</p:attrName>
                                        </p:attrNameLst>
                                      </p:cBhvr>
                                      <p:tavLst>
                                        <p:tav tm="0">
                                          <p:val>
                                            <p:fltVal val="0"/>
                                          </p:val>
                                        </p:tav>
                                        <p:tav tm="100000">
                                          <p:val>
                                            <p:strVal val="#ppt_h"/>
                                          </p:val>
                                        </p:tav>
                                      </p:tavLst>
                                    </p:anim>
                                    <p:animEffect transition="in" filter="fade">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harta-fizike"/>
          <p:cNvPicPr>
            <a:picLocks noChangeAspect="1" noChangeArrowheads="1"/>
          </p:cNvPicPr>
          <p:nvPr/>
        </p:nvPicPr>
        <p:blipFill>
          <a:blip r:embed="rId4" cstate="print"/>
          <a:srcRect/>
          <a:stretch>
            <a:fillRect/>
          </a:stretch>
        </p:blipFill>
        <p:spPr bwMode="auto">
          <a:xfrm>
            <a:off x="0" y="0"/>
            <a:ext cx="3671888" cy="6858000"/>
          </a:xfrm>
          <a:prstGeom prst="rect">
            <a:avLst/>
          </a:prstGeom>
          <a:noFill/>
        </p:spPr>
      </p:pic>
      <p:pic>
        <p:nvPicPr>
          <p:cNvPr id="51205" name="Picture 5" descr="Water system AL 70"/>
          <p:cNvPicPr>
            <a:picLocks noChangeAspect="1" noChangeArrowheads="1"/>
          </p:cNvPicPr>
          <p:nvPr/>
        </p:nvPicPr>
        <p:blipFill>
          <a:blip r:embed="rId5" cstate="print"/>
          <a:srcRect/>
          <a:stretch>
            <a:fillRect/>
          </a:stretch>
        </p:blipFill>
        <p:spPr bwMode="auto">
          <a:xfrm>
            <a:off x="4075112" y="0"/>
            <a:ext cx="5068888" cy="6858000"/>
          </a:xfrm>
          <a:prstGeom prst="rect">
            <a:avLst/>
          </a:prstGeom>
          <a:noFill/>
        </p:spPr>
      </p:pic>
      <p:pic>
        <p:nvPicPr>
          <p:cNvPr id="51206" name="Picture 6" descr="klima high res"/>
          <p:cNvPicPr>
            <a:picLocks noChangeAspect="1" noChangeArrowheads="1"/>
          </p:cNvPicPr>
          <p:nvPr/>
        </p:nvPicPr>
        <p:blipFill>
          <a:blip r:embed="rId6" cstate="print"/>
          <a:srcRect/>
          <a:stretch>
            <a:fillRect/>
          </a:stretch>
        </p:blipFill>
        <p:spPr bwMode="auto">
          <a:xfrm>
            <a:off x="0" y="0"/>
            <a:ext cx="4832350" cy="7173913"/>
          </a:xfrm>
          <a:prstGeom prst="rect">
            <a:avLst/>
          </a:prstGeom>
          <a:noFill/>
        </p:spPr>
      </p:pic>
      <p:sp>
        <p:nvSpPr>
          <p:cNvPr id="9" name="Oval 8"/>
          <p:cNvSpPr>
            <a:spLocks noChangeArrowheads="1"/>
          </p:cNvSpPr>
          <p:nvPr/>
        </p:nvSpPr>
        <p:spPr bwMode="auto">
          <a:xfrm>
            <a:off x="1600200" y="3048000"/>
            <a:ext cx="288925" cy="288925"/>
          </a:xfrm>
          <a:prstGeom prst="ellipse">
            <a:avLst/>
          </a:prstGeom>
          <a:noFill/>
          <a:ln w="57150">
            <a:solidFill>
              <a:srgbClr val="FF0000"/>
            </a:solidFill>
            <a:round/>
            <a:headEnd/>
            <a:tailEnd/>
          </a:ln>
          <a:effectLst/>
        </p:spPr>
        <p:txBody>
          <a:bodyPr wrap="none" anchor="ctr"/>
          <a:lstStyle/>
          <a:p>
            <a:endParaRPr lang="en-US">
              <a:solidFill>
                <a:prstClr val="black"/>
              </a:solidFill>
            </a:endParaRPr>
          </a:p>
        </p:txBody>
      </p:sp>
      <p:sp>
        <p:nvSpPr>
          <p:cNvPr id="8" name="Rectangle 7"/>
          <p:cNvSpPr/>
          <p:nvPr/>
        </p:nvSpPr>
        <p:spPr>
          <a:xfrm>
            <a:off x="2057400" y="1219200"/>
            <a:ext cx="5562600" cy="426720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Black" pitchFamily="34" charset="0"/>
            </a:endParaRPr>
          </a:p>
          <a:p>
            <a:pPr algn="ctr"/>
            <a:r>
              <a:rPr lang="en-US" sz="4000" b="1" dirty="0" smtClean="0">
                <a:solidFill>
                  <a:schemeClr val="tx1"/>
                </a:solidFill>
                <a:latin typeface="Arial Black" pitchFamily="34" charset="0"/>
              </a:rPr>
              <a:t>A L B A N I A</a:t>
            </a:r>
          </a:p>
          <a:p>
            <a:pPr algn="ctr"/>
            <a:r>
              <a:rPr lang="en-US" sz="2800" b="1" i="1" dirty="0" smtClean="0">
                <a:effectLst>
                  <a:outerShdw blurRad="38100" dist="38100" dir="2700000" algn="tl">
                    <a:srgbClr val="000000">
                      <a:alpha val="43137"/>
                    </a:srgbClr>
                  </a:outerShdw>
                </a:effectLst>
              </a:rPr>
              <a:t>(estimate) 2015</a:t>
            </a:r>
          </a:p>
          <a:p>
            <a:pPr algn="ctr"/>
            <a:endParaRPr lang="en-US" sz="600" b="1" i="1" dirty="0" smtClean="0">
              <a:solidFill>
                <a:schemeClr val="tx1"/>
              </a:solidFill>
              <a:latin typeface="Arial Black" pitchFamily="34" charset="0"/>
            </a:endParaRPr>
          </a:p>
          <a:p>
            <a:r>
              <a:rPr lang="en-US" sz="2800" dirty="0" smtClean="0">
                <a:solidFill>
                  <a:schemeClr val="tx1"/>
                </a:solidFill>
                <a:latin typeface="+mj-lt"/>
              </a:rPr>
              <a:t>Surface: </a:t>
            </a:r>
            <a:r>
              <a:rPr lang="en-US" sz="2800" b="1" dirty="0" smtClean="0">
                <a:effectLst>
                  <a:outerShdw blurRad="38100" dist="38100" dir="2700000" algn="tl">
                    <a:srgbClr val="000000">
                      <a:alpha val="43137"/>
                    </a:srgbClr>
                  </a:outerShdw>
                </a:effectLst>
              </a:rPr>
              <a:t>28,748 km</a:t>
            </a:r>
            <a:r>
              <a:rPr lang="en-US" sz="2800" b="1" baseline="30000" dirty="0" smtClean="0">
                <a:effectLst>
                  <a:outerShdw blurRad="38100" dist="38100" dir="2700000" algn="tl">
                    <a:srgbClr val="000000">
                      <a:alpha val="43137"/>
                    </a:srgbClr>
                  </a:outerShdw>
                </a:effectLst>
              </a:rPr>
              <a:t>2</a:t>
            </a:r>
            <a:r>
              <a:rPr lang="en-US" sz="2800" b="1" dirty="0" smtClean="0">
                <a:effectLst>
                  <a:outerShdw blurRad="38100" dist="38100" dir="2700000" algn="tl">
                    <a:srgbClr val="000000">
                      <a:alpha val="43137"/>
                    </a:srgbClr>
                  </a:outerShdw>
                </a:effectLst>
              </a:rPr>
              <a:t> </a:t>
            </a:r>
            <a:endParaRPr lang="en-US" sz="2800" b="1" dirty="0" smtClean="0">
              <a:solidFill>
                <a:schemeClr val="tx1"/>
              </a:solidFill>
              <a:effectLst>
                <a:outerShdw blurRad="38100" dist="38100" dir="2700000" algn="tl">
                  <a:srgbClr val="000000">
                    <a:alpha val="43137"/>
                  </a:srgbClr>
                </a:outerShdw>
              </a:effectLst>
              <a:latin typeface="+mj-lt"/>
            </a:endParaRPr>
          </a:p>
          <a:p>
            <a:r>
              <a:rPr lang="en-US" sz="2800" dirty="0" smtClean="0">
                <a:solidFill>
                  <a:schemeClr val="tx1"/>
                </a:solidFill>
                <a:latin typeface="+mj-lt"/>
              </a:rPr>
              <a:t>Population: </a:t>
            </a:r>
            <a:r>
              <a:rPr lang="en-US" sz="2800" dirty="0" smtClean="0"/>
              <a:t> </a:t>
            </a:r>
            <a:r>
              <a:rPr lang="en-US" sz="2800" b="1" dirty="0" smtClean="0">
                <a:effectLst>
                  <a:outerShdw blurRad="38100" dist="38100" dir="2700000" algn="tl">
                    <a:srgbClr val="000000">
                      <a:alpha val="43137"/>
                    </a:srgbClr>
                  </a:outerShdw>
                </a:effectLst>
              </a:rPr>
              <a:t>2,9 million</a:t>
            </a:r>
            <a:endParaRPr lang="en-US" sz="2800" b="1" i="1" dirty="0" smtClean="0">
              <a:solidFill>
                <a:schemeClr val="tx1"/>
              </a:solidFill>
              <a:effectLst>
                <a:outerShdw blurRad="38100" dist="38100" dir="2700000" algn="tl">
                  <a:srgbClr val="000000">
                    <a:alpha val="43137"/>
                  </a:srgbClr>
                </a:outerShdw>
              </a:effectLst>
              <a:latin typeface="Arial Black" pitchFamily="34" charset="0"/>
            </a:endParaRPr>
          </a:p>
          <a:p>
            <a:r>
              <a:rPr lang="en-US" sz="2800" dirty="0" smtClean="0">
                <a:solidFill>
                  <a:schemeClr val="tx1"/>
                </a:solidFill>
                <a:latin typeface="+mj-lt"/>
              </a:rPr>
              <a:t>GDP:</a:t>
            </a:r>
            <a:r>
              <a:rPr lang="en-US" sz="2800" dirty="0" smtClean="0"/>
              <a:t> </a:t>
            </a:r>
            <a:r>
              <a:rPr lang="en-US" sz="2800" b="1" dirty="0" smtClean="0">
                <a:effectLst>
                  <a:outerShdw blurRad="38100" dist="38100" dir="2700000" algn="tl">
                    <a:srgbClr val="000000">
                      <a:alpha val="43137"/>
                    </a:srgbClr>
                  </a:outerShdw>
                </a:effectLst>
              </a:rPr>
              <a:t>Total           $32.259 billion</a:t>
            </a:r>
          </a:p>
          <a:p>
            <a:r>
              <a:rPr lang="en-US" sz="2800" b="1" dirty="0"/>
              <a:t> </a:t>
            </a:r>
            <a:r>
              <a:rPr lang="en-US" sz="2800" b="1" dirty="0" smtClean="0"/>
              <a:t>         </a:t>
            </a:r>
            <a:r>
              <a:rPr lang="en-US" sz="2800" b="1" dirty="0" smtClean="0">
                <a:effectLst>
                  <a:outerShdw blurRad="38100" dist="38100" dir="2700000" algn="tl">
                    <a:srgbClr val="000000">
                      <a:alpha val="43137"/>
                    </a:srgbClr>
                  </a:outerShdw>
                </a:effectLst>
              </a:rPr>
              <a:t>Per capita  $11,700 </a:t>
            </a:r>
            <a:endParaRPr lang="en-US" sz="2800" b="1" dirty="0" smtClean="0">
              <a:solidFill>
                <a:schemeClr val="tx1"/>
              </a:solidFill>
              <a:effectLst>
                <a:outerShdw blurRad="38100" dist="38100" dir="2700000" algn="tl">
                  <a:srgbClr val="000000">
                    <a:alpha val="43137"/>
                  </a:srgbClr>
                </a:outerShdw>
              </a:effectLst>
              <a:latin typeface="+mj-lt"/>
            </a:endParaRPr>
          </a:p>
          <a:p>
            <a:r>
              <a:rPr lang="en-US" sz="2800" dirty="0" smtClean="0">
                <a:solidFill>
                  <a:schemeClr val="tx1"/>
                </a:solidFill>
                <a:latin typeface="+mj-lt"/>
              </a:rPr>
              <a:t>Capital: </a:t>
            </a:r>
            <a:r>
              <a:rPr lang="en-US" sz="2800" dirty="0" smtClean="0">
                <a:solidFill>
                  <a:schemeClr val="tx1"/>
                </a:solidFill>
                <a:effectLst>
                  <a:outerShdw blurRad="38100" dist="38100" dir="2700000" algn="tl">
                    <a:srgbClr val="000000">
                      <a:alpha val="43137"/>
                    </a:srgbClr>
                  </a:outerShdw>
                </a:effectLst>
                <a:latin typeface="+mj-lt"/>
              </a:rPr>
              <a:t>Tirana</a:t>
            </a:r>
            <a:r>
              <a:rPr lang="en-US" sz="2800" dirty="0" smtClean="0">
                <a:solidFill>
                  <a:schemeClr val="tx1"/>
                </a:solidFill>
                <a:latin typeface="+mj-lt"/>
              </a:rPr>
              <a:t>     </a:t>
            </a:r>
            <a:r>
              <a:rPr lang="en-US" sz="2800" b="1" dirty="0" smtClean="0">
                <a:effectLst>
                  <a:outerShdw blurRad="38100" dist="38100" dir="2700000" algn="tl">
                    <a:srgbClr val="000000">
                      <a:alpha val="43137"/>
                    </a:srgbClr>
                  </a:outerShdw>
                </a:effectLst>
              </a:rPr>
              <a:t>0.7 million</a:t>
            </a:r>
            <a:endParaRPr lang="en-US" sz="2800" dirty="0" smtClean="0">
              <a:solidFill>
                <a:schemeClr val="tx1"/>
              </a:solidFill>
              <a:effectLst>
                <a:outerShdw blurRad="38100" dist="38100" dir="2700000" algn="tl">
                  <a:srgbClr val="000000">
                    <a:alpha val="43137"/>
                  </a:srgbClr>
                </a:outerShdw>
              </a:effectLst>
              <a:latin typeface="+mj-lt"/>
            </a:endParaRPr>
          </a:p>
          <a:p>
            <a:r>
              <a:rPr lang="en-US" sz="2800" dirty="0" smtClean="0">
                <a:solidFill>
                  <a:schemeClr val="tx1"/>
                </a:solidFill>
                <a:latin typeface="+mj-lt"/>
              </a:rPr>
              <a:t>Seaside line: </a:t>
            </a:r>
            <a:r>
              <a:rPr lang="en-US" sz="2800" dirty="0" smtClean="0">
                <a:solidFill>
                  <a:schemeClr val="bg1"/>
                </a:solidFill>
                <a:effectLst>
                  <a:outerShdw blurRad="38100" dist="38100" dir="2700000" algn="tl">
                    <a:srgbClr val="000000">
                      <a:alpha val="43137"/>
                    </a:srgbClr>
                  </a:outerShdw>
                </a:effectLst>
                <a:latin typeface="+mj-lt"/>
              </a:rPr>
              <a:t>476 km</a:t>
            </a:r>
          </a:p>
          <a:p>
            <a:endParaRPr lang="en-US" sz="2800" dirty="0">
              <a:solidFill>
                <a:schemeClr val="tx1"/>
              </a:solidFill>
              <a:latin typeface="+mj-lt"/>
            </a:endParaRPr>
          </a:p>
        </p:txBody>
      </p:sp>
      <p:sp>
        <p:nvSpPr>
          <p:cNvPr id="10" name="Text Box 7"/>
          <p:cNvSpPr txBox="1">
            <a:spLocks noChangeArrowheads="1"/>
          </p:cNvSpPr>
          <p:nvPr/>
        </p:nvSpPr>
        <p:spPr bwMode="auto">
          <a:xfrm>
            <a:off x="1524000" y="228600"/>
            <a:ext cx="3086100" cy="366712"/>
          </a:xfrm>
          <a:prstGeom prst="rect">
            <a:avLst/>
          </a:prstGeom>
          <a:noFill/>
          <a:ln w="9525">
            <a:noFill/>
            <a:miter lim="800000"/>
            <a:headEnd/>
            <a:tailEnd/>
          </a:ln>
          <a:effectLst/>
        </p:spPr>
        <p:txBody>
          <a:bodyPr>
            <a:spAutoFit/>
          </a:bodyPr>
          <a:lstStyle/>
          <a:p>
            <a:pPr algn="ctr">
              <a:spcBef>
                <a:spcPct val="50000"/>
              </a:spcBef>
            </a:pPr>
            <a:r>
              <a:rPr lang="en-US" b="1" i="1" dirty="0">
                <a:solidFill>
                  <a:schemeClr val="bg1">
                    <a:lumMod val="50000"/>
                  </a:schemeClr>
                </a:solidFill>
                <a:effectLst>
                  <a:outerShdw blurRad="38100" dist="38100" dir="2700000" algn="tl">
                    <a:srgbClr val="FFFFFF"/>
                  </a:outerShdw>
                </a:effectLst>
              </a:rPr>
              <a:t>Climatic Zones of Albania</a:t>
            </a:r>
          </a:p>
        </p:txBody>
      </p:sp>
      <p:sp>
        <p:nvSpPr>
          <p:cNvPr id="11" name="Rectangle 10"/>
          <p:cNvSpPr/>
          <p:nvPr/>
        </p:nvSpPr>
        <p:spPr>
          <a:xfrm>
            <a:off x="228600" y="2971800"/>
            <a:ext cx="2318263" cy="46166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400" b="1" cap="all" spc="0"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TIRANA</a:t>
            </a:r>
            <a:endParaRPr lang="en-US" sz="24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ustDataLst>
      <p:tags r:id="rId1"/>
    </p:custDataLst>
    <p:extLst>
      <p:ext uri="{BB962C8B-B14F-4D97-AF65-F5344CB8AC3E}">
        <p14:creationId xmlns="" xmlns:p14="http://schemas.microsoft.com/office/powerpoint/2010/main" val="3228451651"/>
      </p:ext>
    </p:extLst>
  </p:cSld>
  <p:clrMapOvr>
    <a:masterClrMapping/>
  </p:clrMapOvr>
  <p:transition advTm="153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wipe(left)">
                                      <p:cBhvr>
                                        <p:cTn id="7" dur="2000"/>
                                        <p:tgtEl>
                                          <p:spTgt spid="51204"/>
                                        </p:tgtEl>
                                      </p:cBhvr>
                                    </p:animEffect>
                                  </p:childTnLst>
                                </p:cTn>
                              </p:par>
                            </p:childTnLst>
                          </p:cTn>
                        </p:par>
                        <p:par>
                          <p:cTn id="8" fill="hold">
                            <p:stCondLst>
                              <p:cond delay="2000"/>
                            </p:stCondLst>
                            <p:childTnLst>
                              <p:par>
                                <p:cTn id="9" presetID="5" presetClass="entr" presetSubtype="10" fill="hold" nodeType="afterEffect">
                                  <p:stCondLst>
                                    <p:cond delay="500"/>
                                  </p:stCondLst>
                                  <p:childTnLst>
                                    <p:set>
                                      <p:cBhvr>
                                        <p:cTn id="10" dur="1" fill="hold">
                                          <p:stCondLst>
                                            <p:cond delay="0"/>
                                          </p:stCondLst>
                                        </p:cTn>
                                        <p:tgtEl>
                                          <p:spTgt spid="51205"/>
                                        </p:tgtEl>
                                        <p:attrNameLst>
                                          <p:attrName>style.visibility</p:attrName>
                                        </p:attrNameLst>
                                      </p:cBhvr>
                                      <p:to>
                                        <p:strVal val="visible"/>
                                      </p:to>
                                    </p:set>
                                    <p:animEffect transition="in" filter="checkerboard(across)">
                                      <p:cBhvr>
                                        <p:cTn id="11" dur="3000"/>
                                        <p:tgtEl>
                                          <p:spTgt spid="51205"/>
                                        </p:tgtEl>
                                      </p:cBhvr>
                                    </p:animEffect>
                                  </p:childTnLst>
                                </p:cTn>
                              </p:par>
                            </p:childTnLst>
                          </p:cTn>
                        </p:par>
                        <p:par>
                          <p:cTn id="12" fill="hold">
                            <p:stCondLst>
                              <p:cond delay="5500"/>
                            </p:stCondLst>
                            <p:childTnLst>
                              <p:par>
                                <p:cTn id="13" presetID="10" presetClass="entr" presetSubtype="0" fill="hold" nodeType="afterEffect">
                                  <p:stCondLst>
                                    <p:cond delay="1500"/>
                                  </p:stCondLst>
                                  <p:childTnLst>
                                    <p:set>
                                      <p:cBhvr>
                                        <p:cTn id="14" dur="1" fill="hold">
                                          <p:stCondLst>
                                            <p:cond delay="0"/>
                                          </p:stCondLst>
                                        </p:cTn>
                                        <p:tgtEl>
                                          <p:spTgt spid="51206"/>
                                        </p:tgtEl>
                                        <p:attrNameLst>
                                          <p:attrName>style.visibility</p:attrName>
                                        </p:attrNameLst>
                                      </p:cBhvr>
                                      <p:to>
                                        <p:strVal val="visible"/>
                                      </p:to>
                                    </p:set>
                                    <p:animEffect transition="in" filter="fade">
                                      <p:cBhvr>
                                        <p:cTn id="15" dur="2000"/>
                                        <p:tgtEl>
                                          <p:spTgt spid="5120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3000"/>
                                        <p:tgtEl>
                                          <p:spTgt spid="10"/>
                                        </p:tgtEl>
                                      </p:cBhvr>
                                    </p:animEffect>
                                  </p:childTnLst>
                                </p:cTn>
                              </p:par>
                            </p:childTnLst>
                          </p:cTn>
                        </p:par>
                        <p:par>
                          <p:cTn id="19" fill="hold">
                            <p:stCondLst>
                              <p:cond delay="9000"/>
                            </p:stCondLst>
                            <p:childTnLst>
                              <p:par>
                                <p:cTn id="20" presetID="11" presetClass="entr" presetSubtype="0" fill="hold" grpId="0" nodeType="afterEffect">
                                  <p:stCondLst>
                                    <p:cond delay="0"/>
                                  </p:stCondLst>
                                  <p:childTnLst>
                                    <p:set>
                                      <p:cBhvr>
                                        <p:cTn id="21" dur="1000">
                                          <p:stCondLst>
                                            <p:cond delay="0"/>
                                          </p:stCondLst>
                                        </p:cTn>
                                        <p:tgtEl>
                                          <p:spTgt spid="9"/>
                                        </p:tgtEl>
                                        <p:attrNameLst>
                                          <p:attrName>style.visibility</p:attrName>
                                        </p:attrNameLst>
                                      </p:cBhvr>
                                      <p:to>
                                        <p:strVal val="visible"/>
                                      </p:to>
                                    </p:set>
                                  </p:childTnLst>
                                </p:cTn>
                              </p:par>
                            </p:childTnLst>
                          </p:cTn>
                        </p:par>
                        <p:par>
                          <p:cTn id="22" fill="hold">
                            <p:stCondLst>
                              <p:cond delay="10000"/>
                            </p:stCondLst>
                            <p:childTnLst>
                              <p:par>
                                <p:cTn id="23" presetID="55"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strVal val="#ppt_w*0.70"/>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Effect transition="in" filter="fade">
                                      <p:cBhvr>
                                        <p:cTn id="27" dur="1000"/>
                                        <p:tgtEl>
                                          <p:spTgt spid="11"/>
                                        </p:tgtEl>
                                      </p:cBhvr>
                                    </p:animEffect>
                                  </p:childTnLst>
                                </p:cTn>
                              </p:par>
                            </p:childTnLst>
                          </p:cTn>
                        </p:par>
                        <p:par>
                          <p:cTn id="28" fill="hold">
                            <p:stCondLst>
                              <p:cond delay="11000"/>
                            </p:stCondLst>
                            <p:childTnLst>
                              <p:par>
                                <p:cTn id="29" presetID="4" presetClass="entr" presetSubtype="3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ox(ou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458200" cy="1092607"/>
          </a:xfrm>
          <a:prstGeom prst="rect">
            <a:avLst/>
          </a:prstGeom>
        </p:spPr>
        <p:txBody>
          <a:bodyPr wrap="square">
            <a:spAutoFit/>
          </a:bodyPr>
          <a:lstStyle/>
          <a:p>
            <a:r>
              <a:rPr lang="en-US" b="1" dirty="0" smtClean="0"/>
              <a:t>4.  Expectations from workshop</a:t>
            </a:r>
          </a:p>
          <a:p>
            <a:endParaRPr lang="en-US" sz="900" b="1" dirty="0" smtClean="0"/>
          </a:p>
          <a:p>
            <a:r>
              <a:rPr lang="en-US" dirty="0" smtClean="0"/>
              <a:t>a. Each representative should speak briefly about what they hope to learn or gain</a:t>
            </a:r>
          </a:p>
          <a:p>
            <a:r>
              <a:rPr lang="en-US" dirty="0" smtClean="0"/>
              <a:t>from the workshop, and how they plan to use this in their future work.</a:t>
            </a:r>
            <a:endParaRPr lang="en-US" dirty="0"/>
          </a:p>
        </p:txBody>
      </p:sp>
      <p:sp>
        <p:nvSpPr>
          <p:cNvPr id="3" name="TextBox 2"/>
          <p:cNvSpPr txBox="1"/>
          <p:nvPr/>
        </p:nvSpPr>
        <p:spPr>
          <a:xfrm>
            <a:off x="152400" y="1676400"/>
            <a:ext cx="8686800" cy="707886"/>
          </a:xfrm>
          <a:prstGeom prst="rect">
            <a:avLst/>
          </a:prstGeom>
          <a:solidFill>
            <a:schemeClr val="accent1">
              <a:lumMod val="20000"/>
              <a:lumOff val="80000"/>
              <a:alpha val="38000"/>
            </a:schemeClr>
          </a:solidFill>
        </p:spPr>
        <p:txBody>
          <a:bodyPr wrap="square" rtlCol="0">
            <a:spAutoFit/>
          </a:bodyPr>
          <a:lstStyle/>
          <a:p>
            <a:pPr algn="just"/>
            <a:r>
              <a:rPr lang="en-US" sz="2000" b="1" dirty="0" smtClean="0">
                <a:solidFill>
                  <a:srgbClr val="FF0000"/>
                </a:solidFill>
                <a:effectLst>
                  <a:outerShdw blurRad="38100" dist="38100" dir="2700000" algn="tl">
                    <a:srgbClr val="000000">
                      <a:alpha val="43137"/>
                    </a:srgbClr>
                  </a:outerShdw>
                </a:effectLst>
              </a:rPr>
              <a:t>How to improve the </a:t>
            </a:r>
            <a:r>
              <a:rPr lang="en-US" sz="2000" b="1" dirty="0" smtClean="0">
                <a:solidFill>
                  <a:srgbClr val="FF0000"/>
                </a:solidFill>
                <a:effectLst>
                  <a:outerShdw blurRad="38100" dist="38100" dir="2700000" algn="tl">
                    <a:srgbClr val="000000">
                      <a:alpha val="43137"/>
                    </a:srgbClr>
                  </a:outerShdw>
                </a:effectLst>
              </a:rPr>
              <a:t>performance for project </a:t>
            </a:r>
            <a:r>
              <a:rPr lang="en-US" sz="2000" b="1" dirty="0" smtClean="0">
                <a:solidFill>
                  <a:srgbClr val="FF0000"/>
                </a:solidFill>
                <a:effectLst>
                  <a:outerShdw blurRad="38100" dist="38100" dir="2700000" algn="tl">
                    <a:srgbClr val="000000">
                      <a:alpha val="43137"/>
                    </a:srgbClr>
                  </a:outerShdw>
                </a:effectLst>
              </a:rPr>
              <a:t>implementation by different  </a:t>
            </a:r>
            <a:r>
              <a:rPr lang="en-US" sz="2000" b="1" dirty="0" smtClean="0">
                <a:solidFill>
                  <a:srgbClr val="FF0000"/>
                </a:solidFill>
                <a:effectLst>
                  <a:outerShdw blurRad="38100" dist="38100" dir="2700000" algn="tl">
                    <a:srgbClr val="000000">
                      <a:alpha val="43137"/>
                    </a:srgbClr>
                  </a:outerShdw>
                </a:effectLst>
              </a:rPr>
              <a:t>organizations, respecting first of all the meteorological </a:t>
            </a:r>
            <a:r>
              <a:rPr lang="en-US" sz="2000" b="1" dirty="0" smtClean="0">
                <a:solidFill>
                  <a:srgbClr val="FF0000"/>
                </a:solidFill>
                <a:effectLst>
                  <a:outerShdw blurRad="38100" dist="38100" dir="2700000" algn="tl">
                    <a:srgbClr val="000000">
                      <a:alpha val="43137"/>
                    </a:srgbClr>
                  </a:outerShdw>
                </a:effectLst>
              </a:rPr>
              <a:t>standards of WMO </a:t>
            </a:r>
            <a:r>
              <a:rPr lang="en-US" sz="2000" b="1" dirty="0" smtClean="0">
                <a:solidFill>
                  <a:srgbClr val="FF0000"/>
                </a:solidFill>
                <a:effectLst>
                  <a:outerShdw blurRad="38100" dist="38100" dir="2700000" algn="tl">
                    <a:srgbClr val="000000">
                      <a:alpha val="43137"/>
                    </a:srgbClr>
                  </a:outerShdw>
                </a:effectLst>
              </a:rPr>
              <a:t>.</a:t>
            </a:r>
            <a:endParaRPr lang="en-US" sz="2000" b="1" dirty="0">
              <a:solidFill>
                <a:srgbClr val="FF0000"/>
              </a:solidFill>
              <a:effectLst>
                <a:outerShdw blurRad="38100" dist="38100" dir="2700000" algn="tl">
                  <a:srgbClr val="000000">
                    <a:alpha val="43137"/>
                  </a:srgbClr>
                </a:outerShdw>
              </a:effectLst>
            </a:endParaRPr>
          </a:p>
        </p:txBody>
      </p:sp>
      <p:sp>
        <p:nvSpPr>
          <p:cNvPr id="20" name="Folded Corner 19"/>
          <p:cNvSpPr/>
          <p:nvPr/>
        </p:nvSpPr>
        <p:spPr>
          <a:xfrm>
            <a:off x="304800" y="228600"/>
            <a:ext cx="457200" cy="533400"/>
          </a:xfrm>
          <a:prstGeom prst="foldedCorner">
            <a:avLst/>
          </a:prstGeom>
          <a:solidFill>
            <a:srgbClr val="FF33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28600" y="2819400"/>
            <a:ext cx="8610600" cy="707886"/>
          </a:xfrm>
          <a:prstGeom prst="rect">
            <a:avLst/>
          </a:prstGeom>
          <a:solidFill>
            <a:srgbClr val="FF0000">
              <a:alpha val="7000"/>
            </a:srgbClr>
          </a:solidFill>
        </p:spPr>
        <p:txBody>
          <a:bodyPr wrap="square" rtlCol="0">
            <a:spAutoFit/>
          </a:bodyPr>
          <a:lstStyle/>
          <a:p>
            <a:pPr algn="just"/>
            <a:r>
              <a:rPr lang="en-US" sz="2000" b="1" dirty="0" smtClean="0">
                <a:solidFill>
                  <a:srgbClr val="FF0000"/>
                </a:solidFill>
                <a:latin typeface="Arial Narrow" pitchFamily="34" charset="0"/>
              </a:rPr>
              <a:t>How to increase the publicity of hydrometeorological service, other than traditional ways.</a:t>
            </a:r>
            <a:endParaRPr lang="en-US" sz="2000" b="1" dirty="0">
              <a:solidFill>
                <a:srgbClr val="FF0000"/>
              </a:solidFill>
              <a:latin typeface="Arial Narrow" pitchFamily="34" charset="0"/>
            </a:endParaRPr>
          </a:p>
        </p:txBody>
      </p:sp>
      <p:sp>
        <p:nvSpPr>
          <p:cNvPr id="23" name="TextBox 22"/>
          <p:cNvSpPr txBox="1"/>
          <p:nvPr/>
        </p:nvSpPr>
        <p:spPr>
          <a:xfrm>
            <a:off x="228600" y="3962400"/>
            <a:ext cx="8610600" cy="1015663"/>
          </a:xfrm>
          <a:prstGeom prst="rect">
            <a:avLst/>
          </a:prstGeom>
          <a:solidFill>
            <a:srgbClr val="FF0000">
              <a:alpha val="7000"/>
            </a:srgbClr>
          </a:solidFill>
        </p:spPr>
        <p:txBody>
          <a:bodyPr wrap="square" rtlCol="0">
            <a:spAutoFit/>
          </a:bodyPr>
          <a:lstStyle/>
          <a:p>
            <a:r>
              <a:rPr lang="en-US" sz="2000" b="1" dirty="0" smtClean="0">
                <a:solidFill>
                  <a:srgbClr val="FF0000"/>
                </a:solidFill>
                <a:latin typeface="Arial Narrow" pitchFamily="34" charset="0"/>
              </a:rPr>
              <a:t>Any information how are integrated the new technology of communication for dispatching of hydrometeorological product for the large public  and for the institutions.</a:t>
            </a:r>
            <a:endParaRPr lang="en-US" sz="2000" b="1" dirty="0">
              <a:solidFill>
                <a:srgbClr val="FF0000"/>
              </a:solidFill>
              <a:latin typeface="Arial Narrow" pitchFamily="34" charset="0"/>
            </a:endParaRPr>
          </a:p>
        </p:txBody>
      </p:sp>
      <p:sp>
        <p:nvSpPr>
          <p:cNvPr id="24" name="TextBox 23"/>
          <p:cNvSpPr txBox="1"/>
          <p:nvPr/>
        </p:nvSpPr>
        <p:spPr>
          <a:xfrm>
            <a:off x="228600" y="5486400"/>
            <a:ext cx="8610600" cy="1015663"/>
          </a:xfrm>
          <a:prstGeom prst="rect">
            <a:avLst/>
          </a:prstGeom>
          <a:solidFill>
            <a:srgbClr val="FF0000">
              <a:alpha val="7000"/>
            </a:srgbClr>
          </a:solidFill>
        </p:spPr>
        <p:txBody>
          <a:bodyPr wrap="square" rtlCol="0">
            <a:spAutoFit/>
          </a:bodyPr>
          <a:lstStyle/>
          <a:p>
            <a:pPr algn="just"/>
            <a:r>
              <a:rPr lang="en-US" sz="2000" b="1" dirty="0" smtClean="0">
                <a:solidFill>
                  <a:srgbClr val="FF0000"/>
                </a:solidFill>
                <a:latin typeface="Arial Narrow" pitchFamily="34" charset="0"/>
              </a:rPr>
              <a:t>By a better understanding how to calculate the benefits evaluations from hydrometeorological service; can be more easy to convince the government for the importance of our service and get more support.</a:t>
            </a:r>
            <a:endParaRPr lang="en-US" sz="2000" b="1" dirty="0">
              <a:solidFill>
                <a:srgbClr val="FF0000"/>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1+#ppt_w/2"/>
                                          </p:val>
                                        </p:tav>
                                        <p:tav tm="100000">
                                          <p:val>
                                            <p:strVal val="#ppt_x"/>
                                          </p:val>
                                        </p:tav>
                                      </p:tavLst>
                                    </p:anim>
                                    <p:anim calcmode="lin" valueType="num">
                                      <p:cBhvr additive="base">
                                        <p:cTn id="19" dur="500" fill="hold"/>
                                        <p:tgtEl>
                                          <p:spTgt spid="2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838200"/>
            <a:ext cx="5019451" cy="5416868"/>
          </a:xfrm>
          <a:prstGeom prst="rect">
            <a:avLst/>
          </a:prstGeom>
          <a:effectLst>
            <a:outerShdw blurRad="50800" dist="38100" dir="8100000" algn="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2800" b="1" dirty="0" smtClean="0">
                <a:effectLst>
                  <a:outerShdw blurRad="38100" dist="38100" dir="2700000" algn="tl">
                    <a:srgbClr val="000000">
                      <a:alpha val="43137"/>
                    </a:srgbClr>
                  </a:outerShdw>
                </a:effectLst>
              </a:rPr>
              <a:t>Who benefit from our service in </a:t>
            </a:r>
          </a:p>
          <a:p>
            <a:pPr algn="ctr"/>
            <a:r>
              <a:rPr lang="en-US" sz="2800" b="1" dirty="0" smtClean="0">
                <a:effectLst>
                  <a:outerShdw blurRad="38100" dist="38100" dir="2700000" algn="tl">
                    <a:srgbClr val="000000">
                      <a:alpha val="43137"/>
                    </a:srgbClr>
                  </a:outerShdw>
                </a:effectLst>
              </a:rPr>
              <a:t>ALBANIA :</a:t>
            </a:r>
          </a:p>
          <a:p>
            <a:endParaRPr lang="en-US" sz="1000" b="1" dirty="0" smtClean="0">
              <a:effectLst>
                <a:outerShdw blurRad="38100" dist="38100" dir="2700000" algn="tl">
                  <a:srgbClr val="000000">
                    <a:alpha val="43137"/>
                  </a:srgbClr>
                </a:outerShdw>
              </a:effectLst>
            </a:endParaRPr>
          </a:p>
          <a:p>
            <a:r>
              <a:rPr lang="en-US" sz="2800" b="1" dirty="0" smtClean="0">
                <a:effectLst>
                  <a:outerShdw blurRad="38100" dist="38100" dir="2700000" algn="tl">
                    <a:srgbClr val="000000">
                      <a:alpha val="43137"/>
                    </a:srgbClr>
                  </a:outerShdw>
                </a:effectLst>
              </a:rPr>
              <a:t>- Agriculture economy</a:t>
            </a:r>
          </a:p>
          <a:p>
            <a:r>
              <a:rPr lang="en-US" sz="2800" b="1" dirty="0" smtClean="0">
                <a:effectLst>
                  <a:outerShdw blurRad="38100" dist="38100" dir="2700000" algn="tl">
                    <a:srgbClr val="000000">
                      <a:alpha val="43137"/>
                    </a:srgbClr>
                  </a:outerShdw>
                </a:effectLst>
              </a:rPr>
              <a:t>- Energy sector &amp;</a:t>
            </a:r>
          </a:p>
          <a:p>
            <a:pPr>
              <a:buFontTx/>
              <a:buChar char="-"/>
            </a:pPr>
            <a:r>
              <a:rPr lang="en-US" sz="2800" b="1" dirty="0" smtClean="0">
                <a:effectLst>
                  <a:outerShdw blurRad="38100" dist="38100" dir="2700000" algn="tl">
                    <a:srgbClr val="000000">
                      <a:alpha val="43137"/>
                    </a:srgbClr>
                  </a:outerShdw>
                </a:effectLst>
              </a:rPr>
              <a:t> Water management </a:t>
            </a:r>
          </a:p>
          <a:p>
            <a:pPr>
              <a:buFontTx/>
              <a:buChar char="-"/>
            </a:pPr>
            <a:r>
              <a:rPr lang="en-US" sz="2800" b="1" dirty="0" smtClean="0">
                <a:effectLst>
                  <a:outerShdw blurRad="38100" dist="38100" dir="2700000" algn="tl">
                    <a:srgbClr val="000000">
                      <a:alpha val="43137"/>
                    </a:srgbClr>
                  </a:outerShdw>
                </a:effectLst>
              </a:rPr>
              <a:t> Air transport </a:t>
            </a:r>
          </a:p>
          <a:p>
            <a:pPr>
              <a:buFontTx/>
              <a:buChar char="-"/>
            </a:pPr>
            <a:r>
              <a:rPr lang="en-US" sz="2800" b="1" dirty="0" smtClean="0">
                <a:effectLst>
                  <a:outerShdw blurRad="38100" dist="38100" dir="2700000" algn="tl">
                    <a:srgbClr val="000000">
                      <a:alpha val="43137"/>
                    </a:srgbClr>
                  </a:outerShdw>
                </a:effectLst>
              </a:rPr>
              <a:t> Civil emergencies</a:t>
            </a:r>
          </a:p>
          <a:p>
            <a:pPr>
              <a:buFontTx/>
              <a:buChar char="-"/>
            </a:pPr>
            <a:r>
              <a:rPr lang="en-US" sz="2800" b="1" dirty="0" smtClean="0">
                <a:effectLst>
                  <a:outerShdw blurRad="38100" dist="38100" dir="2700000" algn="tl">
                    <a:srgbClr val="000000">
                      <a:alpha val="43137"/>
                    </a:srgbClr>
                  </a:outerShdw>
                </a:effectLst>
              </a:rPr>
              <a:t> Tourism sector</a:t>
            </a:r>
          </a:p>
          <a:p>
            <a:pPr>
              <a:buFontTx/>
              <a:buChar char="-"/>
            </a:pPr>
            <a:r>
              <a:rPr lang="en-US" sz="2800" b="1" dirty="0" smtClean="0">
                <a:effectLst>
                  <a:outerShdw blurRad="38100" dist="38100" dir="2700000" algn="tl">
                    <a:srgbClr val="000000">
                      <a:alpha val="43137"/>
                    </a:srgbClr>
                  </a:outerShdw>
                </a:effectLst>
              </a:rPr>
              <a:t> Construction industry</a:t>
            </a:r>
          </a:p>
          <a:p>
            <a:pPr>
              <a:buFontTx/>
              <a:buChar char="-"/>
            </a:pPr>
            <a:r>
              <a:rPr lang="en-US" sz="2800" b="1" dirty="0" smtClean="0">
                <a:effectLst>
                  <a:outerShdw blurRad="38100" dist="38100" dir="2700000" algn="tl">
                    <a:srgbClr val="000000">
                      <a:alpha val="43137"/>
                    </a:srgbClr>
                  </a:outerShdw>
                </a:effectLst>
              </a:rPr>
              <a:t> Insurance companies</a:t>
            </a:r>
          </a:p>
          <a:p>
            <a:pPr>
              <a:buFontTx/>
              <a:buChar char="-"/>
            </a:pPr>
            <a:r>
              <a:rPr lang="en-US" sz="2800" b="1" dirty="0" smtClean="0">
                <a:effectLst>
                  <a:outerShdw blurRad="38100" dist="38100" dir="2700000" algn="tl">
                    <a:srgbClr val="000000">
                      <a:alpha val="43137"/>
                    </a:srgbClr>
                  </a:outerShdw>
                </a:effectLst>
              </a:rPr>
              <a:t> Education system</a:t>
            </a:r>
          </a:p>
          <a:p>
            <a:pPr>
              <a:buFontTx/>
              <a:buChar char="-"/>
            </a:pPr>
            <a:r>
              <a:rPr lang="en-US" sz="2800" b="1" dirty="0" smtClean="0">
                <a:effectLst>
                  <a:outerShdw blurRad="38100" dist="38100" dir="2700000" algn="tl">
                    <a:srgbClr val="000000">
                      <a:alpha val="43137"/>
                    </a:srgbClr>
                  </a:outerShdw>
                </a:effectLst>
              </a:rPr>
              <a:t> etc.</a:t>
            </a:r>
          </a:p>
        </p:txBody>
      </p:sp>
      <p:sp>
        <p:nvSpPr>
          <p:cNvPr id="3" name="Folded Corner 2"/>
          <p:cNvSpPr/>
          <p:nvPr/>
        </p:nvSpPr>
        <p:spPr>
          <a:xfrm>
            <a:off x="4495800" y="1828800"/>
            <a:ext cx="4495800" cy="4876800"/>
          </a:xfrm>
          <a:prstGeom prst="foldedCorne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itchFamily="34" charset="0"/>
                <a:cs typeface="Arial" pitchFamily="34" charset="0"/>
              </a:rPr>
              <a:t>Some considerations about our </a:t>
            </a:r>
          </a:p>
          <a:p>
            <a:pPr algn="ctr"/>
            <a:r>
              <a:rPr lang="en-US" b="1" dirty="0" smtClean="0">
                <a:solidFill>
                  <a:schemeClr val="tx1"/>
                </a:solidFill>
                <a:latin typeface="Arial" pitchFamily="34" charset="0"/>
                <a:cs typeface="Arial" pitchFamily="34" charset="0"/>
              </a:rPr>
              <a:t>service and information:</a:t>
            </a:r>
          </a:p>
          <a:p>
            <a:endParaRPr lang="en-US" sz="16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buFontTx/>
              <a:buChar char="-"/>
            </a:pPr>
            <a:r>
              <a:rPr lang="en-US" sz="16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1600" dirty="0" smtClean="0">
                <a:solidFill>
                  <a:schemeClr val="tx1"/>
                </a:solidFill>
                <a:latin typeface="Arial" pitchFamily="34" charset="0"/>
                <a:cs typeface="Arial" pitchFamily="34" charset="0"/>
              </a:rPr>
              <a:t>Sensibility of people is increased on now days</a:t>
            </a:r>
          </a:p>
          <a:p>
            <a:endParaRPr lang="en-US" sz="1600" dirty="0" smtClean="0">
              <a:solidFill>
                <a:schemeClr val="tx1"/>
              </a:solidFill>
              <a:latin typeface="Arial" pitchFamily="34" charset="0"/>
              <a:cs typeface="Arial" pitchFamily="34" charset="0"/>
            </a:endParaRPr>
          </a:p>
          <a:p>
            <a:pPr algn="r">
              <a:buFontTx/>
              <a:buChar char="-"/>
            </a:pPr>
            <a:r>
              <a:rPr lang="en-US" sz="1600" dirty="0" smtClean="0">
                <a:solidFill>
                  <a:schemeClr val="tx1"/>
                </a:solidFill>
                <a:latin typeface="Arial" pitchFamily="34" charset="0"/>
                <a:cs typeface="Arial" pitchFamily="34" charset="0"/>
              </a:rPr>
              <a:t> All the enterprises that collaborate with international partners need our service.</a:t>
            </a:r>
          </a:p>
          <a:p>
            <a:endParaRPr lang="en-US" sz="1600" dirty="0" smtClean="0">
              <a:solidFill>
                <a:schemeClr val="tx1"/>
              </a:solidFill>
              <a:latin typeface="Arial" pitchFamily="34" charset="0"/>
              <a:cs typeface="Arial" pitchFamily="34" charset="0"/>
            </a:endParaRPr>
          </a:p>
          <a:p>
            <a:pPr>
              <a:buFontTx/>
              <a:buChar char="-"/>
            </a:pPr>
            <a:r>
              <a:rPr lang="en-US" sz="1600" dirty="0" smtClean="0">
                <a:solidFill>
                  <a:schemeClr val="tx1"/>
                </a:solidFill>
                <a:latin typeface="Arial" pitchFamily="34" charset="0"/>
                <a:cs typeface="Arial" pitchFamily="34" charset="0"/>
              </a:rPr>
              <a:t> Civil emergencies have a god cooperation </a:t>
            </a:r>
          </a:p>
          <a:p>
            <a:endParaRPr lang="en-US" sz="1600" dirty="0" smtClean="0">
              <a:solidFill>
                <a:schemeClr val="tx1"/>
              </a:solidFill>
              <a:latin typeface="Arial" pitchFamily="34" charset="0"/>
              <a:cs typeface="Arial" pitchFamily="34" charset="0"/>
            </a:endParaRPr>
          </a:p>
          <a:p>
            <a:pPr algn="r">
              <a:buFontTx/>
              <a:buChar char="-"/>
            </a:pPr>
            <a:r>
              <a:rPr lang="en-US" sz="1600" dirty="0" smtClean="0">
                <a:solidFill>
                  <a:schemeClr val="tx1"/>
                </a:solidFill>
                <a:latin typeface="Arial" pitchFamily="34" charset="0"/>
                <a:cs typeface="Arial" pitchFamily="34" charset="0"/>
              </a:rPr>
              <a:t> Media generally during hazard events</a:t>
            </a:r>
          </a:p>
          <a:p>
            <a:pPr algn="r"/>
            <a:endParaRPr lang="en-US" sz="1600" dirty="0" smtClean="0">
              <a:solidFill>
                <a:schemeClr val="tx1"/>
              </a:solidFill>
              <a:latin typeface="Arial" pitchFamily="34" charset="0"/>
              <a:cs typeface="Arial" pitchFamily="34" charset="0"/>
            </a:endParaRPr>
          </a:p>
          <a:p>
            <a:pPr>
              <a:buFontTx/>
              <a:buChar char="-"/>
            </a:pPr>
            <a:r>
              <a:rPr lang="en-US" sz="1600" dirty="0" smtClean="0">
                <a:solidFill>
                  <a:schemeClr val="tx1"/>
                </a:solidFill>
                <a:latin typeface="Arial" pitchFamily="34" charset="0"/>
                <a:cs typeface="Arial" pitchFamily="34" charset="0"/>
              </a:rPr>
              <a:t> Airport has to be main collaborator soon</a:t>
            </a:r>
          </a:p>
          <a:p>
            <a:endParaRPr lang="en-US" sz="1600" dirty="0" smtClean="0">
              <a:solidFill>
                <a:schemeClr val="tx1"/>
              </a:solidFill>
              <a:latin typeface="Arial" pitchFamily="34" charset="0"/>
              <a:cs typeface="Arial" pitchFamily="34" charset="0"/>
            </a:endParaRPr>
          </a:p>
          <a:p>
            <a:pPr algn="r">
              <a:buFontTx/>
              <a:buChar char="-"/>
            </a:pPr>
            <a:r>
              <a:rPr lang="en-US" sz="1600" dirty="0" smtClean="0">
                <a:solidFill>
                  <a:schemeClr val="tx1"/>
                </a:solidFill>
                <a:latin typeface="Arial" pitchFamily="34" charset="0"/>
                <a:cs typeface="Arial" pitchFamily="34" charset="0"/>
              </a:rPr>
              <a:t> Agriculture and Energy sector are </a:t>
            </a:r>
          </a:p>
          <a:p>
            <a:pPr algn="r"/>
            <a:r>
              <a:rPr lang="en-US" sz="1600" dirty="0" smtClean="0">
                <a:solidFill>
                  <a:schemeClr val="tx1"/>
                </a:solidFill>
                <a:latin typeface="Arial" pitchFamily="34" charset="0"/>
                <a:cs typeface="Arial" pitchFamily="34" charset="0"/>
              </a:rPr>
              <a:t>expressing more interest recently</a:t>
            </a:r>
            <a:endParaRPr lang="en-US" sz="16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2" presetClass="entr" presetSubtype="2"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H:\2015\TIRANA\cadra tok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4267200" y="5257562"/>
            <a:ext cx="4876800" cy="1600438"/>
          </a:xfrm>
          <a:prstGeom prst="rect">
            <a:avLst/>
          </a:prstGeom>
          <a:solidFill>
            <a:schemeClr val="dk1">
              <a:alpha val="34000"/>
            </a:schemeClr>
          </a:solidFill>
          <a:ln>
            <a:noFill/>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a:defRPr/>
            </a:pPr>
            <a:r>
              <a:rPr lang="sq-AL"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pitchFamily="34" charset="0"/>
              </a:rPr>
              <a:t>Prof.</a:t>
            </a:r>
            <a:r>
              <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pitchFamily="34" charset="0"/>
              </a:rPr>
              <a:t>Dr.</a:t>
            </a:r>
            <a:r>
              <a:rPr lang="sq-AL"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pitchFamily="34" charset="0"/>
              </a:rPr>
              <a:t> Petrit ZORBA</a:t>
            </a:r>
          </a:p>
          <a:p>
            <a:pPr algn="ctr">
              <a:defRPr/>
            </a:pPr>
            <a:r>
              <a:rPr lang="en-US" sz="14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Head of the </a:t>
            </a:r>
            <a:r>
              <a:rPr lang="sq-AL" sz="14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Departament</a:t>
            </a:r>
            <a:r>
              <a:rPr lang="en-US" sz="14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 of </a:t>
            </a:r>
            <a:r>
              <a:rPr lang="en-US" sz="1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C</a:t>
            </a:r>
            <a:r>
              <a:rPr lang="en-US" sz="14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limate &amp; Environment</a:t>
            </a:r>
            <a:endParaRPr lang="sq-AL" sz="1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a:p>
            <a:pPr algn="ctr">
              <a:defRPr/>
            </a:pPr>
            <a:r>
              <a:rPr lang="sq-AL" sz="24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pitchFamily="34" charset="0"/>
                <a:cs typeface="Arial" pitchFamily="34" charset="0"/>
              </a:rPr>
              <a:t>IG</a:t>
            </a:r>
            <a:r>
              <a:rPr lang="en-US" sz="24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pitchFamily="34" charset="0"/>
                <a:cs typeface="Arial" pitchFamily="34" charset="0"/>
              </a:rPr>
              <a:t>EWE</a:t>
            </a:r>
            <a:r>
              <a:rPr lang="sq-AL" sz="24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pitchFamily="34" charset="0"/>
                <a:cs typeface="Arial" pitchFamily="34" charset="0"/>
              </a:rPr>
              <a:t> </a:t>
            </a:r>
            <a:r>
              <a:rPr lang="sq-AL" sz="2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pitchFamily="34" charset="0"/>
                <a:cs typeface="Arial" pitchFamily="34" charset="0"/>
              </a:rPr>
              <a:t>– Tiranë ©</a:t>
            </a:r>
            <a:r>
              <a:rPr lang="sq-AL" sz="24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pitchFamily="34" charset="0"/>
                <a:cs typeface="Arial" pitchFamily="34" charset="0"/>
              </a:rPr>
              <a:t>201</a:t>
            </a:r>
            <a:r>
              <a:rPr lang="en-US" sz="24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pitchFamily="34" charset="0"/>
                <a:cs typeface="Arial" pitchFamily="34" charset="0"/>
              </a:rPr>
              <a:t>5</a:t>
            </a:r>
            <a:endParaRPr lang="en-US" sz="2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pitchFamily="34" charset="0"/>
              <a:cs typeface="Arial" pitchFamily="34" charset="0"/>
            </a:endParaRPr>
          </a:p>
          <a:p>
            <a:pPr algn="ctr">
              <a:defRPr/>
            </a:pPr>
            <a:r>
              <a:rPr lang="en-US" sz="1600"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E-mail: </a:t>
            </a:r>
            <a:r>
              <a:rPr lang="en-US" sz="1600" i="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petrit.zorba@gmail.com</a:t>
            </a:r>
            <a:endParaRPr lang="en-US" sz="1600"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a:p>
            <a:pPr algn="ctr">
              <a:defRPr/>
            </a:pPr>
            <a:r>
              <a:rPr lang="en-US" sz="1600"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Mob Phone:00355682151684</a:t>
            </a:r>
            <a:endParaRPr lang="sq-AL" sz="1600"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p:txBody>
      </p:sp>
      <p:sp>
        <p:nvSpPr>
          <p:cNvPr id="5" name="Rectangle 4"/>
          <p:cNvSpPr/>
          <p:nvPr/>
        </p:nvSpPr>
        <p:spPr>
          <a:xfrm>
            <a:off x="6400800" y="2362200"/>
            <a:ext cx="2601462" cy="2554545"/>
          </a:xfrm>
          <a:prstGeom prst="rect">
            <a:avLst/>
          </a:prstGeom>
        </p:spPr>
        <p:style>
          <a:lnRef idx="0">
            <a:scrgbClr r="0" g="0" b="0"/>
          </a:lnRef>
          <a:fillRef idx="1002">
            <a:schemeClr val="dk2"/>
          </a:fillRef>
          <a:effectRef idx="0">
            <a:scrgbClr r="0" g="0" b="0"/>
          </a:effectRef>
          <a:fontRef idx="major"/>
        </p:style>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cap="all" dirty="0" smtClean="0">
                <a:ln/>
                <a:solidFill>
                  <a:srgbClr val="FF0000"/>
                </a:solidFill>
                <a:effectLst>
                  <a:outerShdw blurRad="38100" dist="38100" dir="2700000" algn="tl">
                    <a:srgbClr val="000000">
                      <a:alpha val="43137"/>
                    </a:srgbClr>
                  </a:outerShdw>
                  <a:reflection blurRad="10000" stA="55000" endPos="48000" dist="500" dir="5400000" sy="-100000" algn="bl" rotWithShape="0"/>
                </a:effectLst>
              </a:rPr>
              <a:t>We should</a:t>
            </a:r>
          </a:p>
          <a:p>
            <a:pPr algn="ctr"/>
            <a:r>
              <a:rPr lang="en-US" sz="3200" cap="all" dirty="0" smtClean="0">
                <a:ln/>
                <a:solidFill>
                  <a:srgbClr val="FF0000"/>
                </a:solidFill>
                <a:effectLst>
                  <a:outerShdw blurRad="38100" dist="38100" dir="2700000" algn="tl">
                    <a:srgbClr val="000000">
                      <a:alpha val="43137"/>
                    </a:srgbClr>
                  </a:outerShdw>
                  <a:reflection blurRad="10000" stA="55000" endPos="48000" dist="500" dir="5400000" sy="-100000" algn="bl" rotWithShape="0"/>
                </a:effectLst>
              </a:rPr>
              <a:t>protect </a:t>
            </a:r>
          </a:p>
          <a:p>
            <a:pPr algn="ctr"/>
            <a:r>
              <a:rPr lang="en-US" sz="3200" cap="all" dirty="0" smtClean="0">
                <a:ln/>
                <a:solidFill>
                  <a:srgbClr val="FF0000"/>
                </a:solidFill>
                <a:effectLst>
                  <a:outerShdw blurRad="38100" dist="38100" dir="2700000" algn="tl">
                    <a:srgbClr val="000000">
                      <a:alpha val="43137"/>
                    </a:srgbClr>
                  </a:outerShdw>
                  <a:reflection blurRad="10000" stA="55000" endPos="48000" dist="500" dir="5400000" sy="-100000" algn="bl" rotWithShape="0"/>
                </a:effectLst>
              </a:rPr>
              <a:t>the climate of our planet</a:t>
            </a:r>
            <a:endParaRPr lang="en-US" sz="3200" cap="all" spc="0" dirty="0">
              <a:ln/>
              <a:solidFill>
                <a:srgbClr val="FF0000"/>
              </a:solidFill>
              <a:effectLst>
                <a:outerShdw blurRad="38100" dist="38100" dir="2700000" algn="tl">
                  <a:srgbClr val="000000">
                    <a:alpha val="43137"/>
                  </a:srgbClr>
                </a:outerShdw>
                <a:reflection blurRad="10000" stA="55000" endPos="48000" dist="500" dir="5400000" sy="-100000" algn="bl" rotWithShape="0"/>
              </a:effectLst>
            </a:endParaRPr>
          </a:p>
        </p:txBody>
      </p:sp>
      <p:sp>
        <p:nvSpPr>
          <p:cNvPr id="6" name="Rectangle 5"/>
          <p:cNvSpPr/>
          <p:nvPr/>
        </p:nvSpPr>
        <p:spPr>
          <a:xfrm>
            <a:off x="304800" y="5029200"/>
            <a:ext cx="3634265"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i="1" cap="all" spc="0" dirty="0" smtClean="0">
                <a:ln/>
                <a:solidFill>
                  <a:schemeClr val="accent1"/>
                </a:solidFill>
                <a:effectLst>
                  <a:reflection blurRad="10000" stA="55000" endPos="48000" dist="500" dir="5400000" sy="-100000" algn="bl" rotWithShape="0"/>
                </a:effectLst>
              </a:rPr>
              <a:t>Thank you</a:t>
            </a:r>
            <a:endParaRPr lang="en-US" sz="5400" b="1" i="1" cap="all" spc="0" dirty="0">
              <a:ln/>
              <a:solidFill>
                <a:schemeClr val="accent1"/>
              </a:solidFill>
              <a:effectLst>
                <a:reflection blurRad="10000" stA="55000" endPos="48000" dist="500" dir="5400000" sy="-100000" algn="bl" rotWithShape="0"/>
              </a:effectLst>
            </a:endParaRPr>
          </a:p>
        </p:txBody>
      </p:sp>
      <p:sp>
        <p:nvSpPr>
          <p:cNvPr id="7" name="Folded Corner 6"/>
          <p:cNvSpPr/>
          <p:nvPr/>
        </p:nvSpPr>
        <p:spPr>
          <a:xfrm>
            <a:off x="6324600" y="2286000"/>
            <a:ext cx="2819400" cy="2743200"/>
          </a:xfrm>
          <a:prstGeom prst="foldedCorner">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By implementing right projects in right time and by right people !</a:t>
            </a:r>
            <a:endParaRPr lang="en-US" sz="30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2" fill="hold" grpId="0" nodeType="afterEffect">
                                  <p:stCondLst>
                                    <p:cond delay="20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2000" fill="hold"/>
                                        <p:tgtEl>
                                          <p:spTgt spid="7"/>
                                        </p:tgtEl>
                                        <p:attrNameLst>
                                          <p:attrName>ppt_x</p:attrName>
                                        </p:attrNameLst>
                                      </p:cBhvr>
                                      <p:tavLst>
                                        <p:tav tm="0">
                                          <p:val>
                                            <p:strVal val="1+#ppt_w/2"/>
                                          </p:val>
                                        </p:tav>
                                        <p:tav tm="100000">
                                          <p:val>
                                            <p:strVal val="#ppt_x"/>
                                          </p:val>
                                        </p:tav>
                                      </p:tavLst>
                                    </p:anim>
                                    <p:anim calcmode="lin" valueType="num">
                                      <p:cBhvr additive="base">
                                        <p:cTn id="25"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ChangeArrowheads="1"/>
          </p:cNvSpPr>
          <p:nvPr/>
        </p:nvSpPr>
        <p:spPr bwMode="auto">
          <a:xfrm>
            <a:off x="0" y="152400"/>
            <a:ext cx="9144000" cy="914400"/>
          </a:xfrm>
          <a:prstGeom prst="rect">
            <a:avLst/>
          </a:prstGeom>
          <a:solidFill>
            <a:schemeClr val="accent1">
              <a:alpha val="9000"/>
            </a:schemeClr>
          </a:solidFill>
          <a:ln w="9525">
            <a:noFill/>
            <a:miter lim="800000"/>
            <a:headEnd/>
            <a:tailEnd/>
          </a:ln>
          <a:effectLst/>
        </p:spPr>
        <p:txBody>
          <a:bodyPr anchor="ctr"/>
          <a:lstStyle/>
          <a:p>
            <a:pPr algn="ctr"/>
            <a:r>
              <a:rPr lang="en-US" sz="2800" i="1" dirty="0">
                <a:latin typeface="Arial Black" pitchFamily="34" charset="0"/>
              </a:rPr>
              <a:t>Short </a:t>
            </a:r>
            <a:r>
              <a:rPr lang="en-US" sz="2800" i="1" dirty="0" smtClean="0">
                <a:latin typeface="Arial Black" pitchFamily="34" charset="0"/>
              </a:rPr>
              <a:t>history</a:t>
            </a:r>
          </a:p>
          <a:p>
            <a:pPr algn="ctr"/>
            <a:r>
              <a:rPr lang="en-US" sz="2800" i="1" dirty="0" smtClean="0">
                <a:solidFill>
                  <a:schemeClr val="tx1"/>
                </a:solidFill>
                <a:latin typeface="Arial Black" pitchFamily="34" charset="0"/>
              </a:rPr>
              <a:t>about hydrometeorological monitoring</a:t>
            </a:r>
            <a:endParaRPr lang="en-US" sz="2800" i="1" dirty="0">
              <a:latin typeface="Arial Black" pitchFamily="34" charset="0"/>
            </a:endParaRPr>
          </a:p>
        </p:txBody>
      </p:sp>
      <p:sp>
        <p:nvSpPr>
          <p:cNvPr id="47109" name="Rectangle 5"/>
          <p:cNvSpPr>
            <a:spLocks noChangeArrowheads="1"/>
          </p:cNvSpPr>
          <p:nvPr/>
        </p:nvSpPr>
        <p:spPr bwMode="auto">
          <a:xfrm>
            <a:off x="250825" y="1066800"/>
            <a:ext cx="8893175" cy="5632311"/>
          </a:xfrm>
          <a:prstGeom prst="rect">
            <a:avLst/>
          </a:prstGeom>
          <a:noFill/>
          <a:ln w="9525">
            <a:noFill/>
            <a:miter lim="800000"/>
            <a:headEnd/>
            <a:tailEnd/>
          </a:ln>
          <a:effectLst/>
        </p:spPr>
        <p:txBody>
          <a:bodyPr anchor="ctr">
            <a:spAutoFit/>
          </a:bodyPr>
          <a:lstStyle/>
          <a:p>
            <a:pPr lvl="1" algn="l" eaLnBrk="0" hangingPunct="0">
              <a:tabLst>
                <a:tab pos="876300" algn="l"/>
              </a:tabLst>
            </a:pPr>
            <a:r>
              <a:rPr lang="en-US" sz="2000" b="1" dirty="0">
                <a:solidFill>
                  <a:srgbClr val="990099"/>
                </a:solidFill>
                <a:effectLst>
                  <a:outerShdw blurRad="38100" dist="38100" dir="2700000" algn="tl">
                    <a:srgbClr val="FFFFFF"/>
                  </a:outerShdw>
                </a:effectLst>
              </a:rPr>
              <a:t>1868 </a:t>
            </a:r>
            <a:r>
              <a:rPr lang="en-US" sz="2000" b="1" dirty="0">
                <a:solidFill>
                  <a:srgbClr val="070CCB"/>
                </a:solidFill>
                <a:effectLst>
                  <a:outerShdw blurRad="38100" dist="38100" dir="2700000" algn="tl">
                    <a:srgbClr val="FFFFFF"/>
                  </a:outerShdw>
                </a:effectLst>
              </a:rPr>
              <a:t>- The first meteorological observation in Albania</a:t>
            </a:r>
          </a:p>
          <a:p>
            <a:pPr lvl="1" algn="l" eaLnBrk="0" hangingPunct="0">
              <a:tabLst>
                <a:tab pos="876300" algn="l"/>
              </a:tabLst>
            </a:pPr>
            <a:endParaRPr lang="en-US" b="1" dirty="0">
              <a:solidFill>
                <a:srgbClr val="990099"/>
              </a:solidFill>
              <a:effectLst>
                <a:outerShdw blurRad="38100" dist="38100" dir="2700000" algn="tl">
                  <a:srgbClr val="FFFFFF"/>
                </a:outerShdw>
              </a:effectLst>
            </a:endParaRPr>
          </a:p>
          <a:p>
            <a:pPr lvl="1" algn="l" eaLnBrk="0" hangingPunct="0">
              <a:tabLst>
                <a:tab pos="876300" algn="l"/>
              </a:tabLst>
            </a:pPr>
            <a:r>
              <a:rPr lang="en-US" sz="2000" b="1" dirty="0">
                <a:solidFill>
                  <a:srgbClr val="990099"/>
                </a:solidFill>
                <a:effectLst>
                  <a:outerShdw blurRad="38100" dist="38100" dir="2700000" algn="tl">
                    <a:srgbClr val="FFFFFF"/>
                  </a:outerShdw>
                </a:effectLst>
              </a:rPr>
              <a:t>1949 -</a:t>
            </a:r>
            <a:r>
              <a:rPr lang="en-US" sz="2000" dirty="0">
                <a:effectLst>
                  <a:outerShdw blurRad="38100" dist="38100" dir="2700000" algn="tl">
                    <a:srgbClr val="04617B"/>
                  </a:outerShdw>
                </a:effectLst>
              </a:rPr>
              <a:t> </a:t>
            </a:r>
            <a:r>
              <a:rPr lang="en-US" sz="2000" b="1" dirty="0">
                <a:solidFill>
                  <a:srgbClr val="000099"/>
                </a:solidFill>
                <a:effectLst>
                  <a:outerShdw blurRad="38100" dist="38100" dir="2700000" algn="tl">
                    <a:srgbClr val="FFFFFF"/>
                  </a:outerShdw>
                </a:effectLst>
              </a:rPr>
              <a:t>Directorate of Hydrometeorological Service, </a:t>
            </a:r>
            <a:endParaRPr lang="en-US" sz="2000" b="1" dirty="0" smtClean="0">
              <a:solidFill>
                <a:srgbClr val="000099"/>
              </a:solidFill>
              <a:effectLst>
                <a:outerShdw blurRad="38100" dist="38100" dir="2700000" algn="tl">
                  <a:srgbClr val="FFFFFF"/>
                </a:outerShdw>
              </a:effectLst>
            </a:endParaRPr>
          </a:p>
          <a:p>
            <a:pPr lvl="1" algn="l" eaLnBrk="0" hangingPunct="0">
              <a:tabLst>
                <a:tab pos="876300" algn="l"/>
              </a:tabLst>
            </a:pPr>
            <a:r>
              <a:rPr lang="en-US" sz="2000" b="1" dirty="0" smtClean="0">
                <a:solidFill>
                  <a:srgbClr val="000099"/>
                </a:solidFill>
                <a:effectLst>
                  <a:outerShdw blurRad="38100" dist="38100" dir="2700000" algn="tl">
                    <a:srgbClr val="FFFFFF"/>
                  </a:outerShdw>
                </a:effectLst>
              </a:rPr>
              <a:t>            under </a:t>
            </a:r>
            <a:r>
              <a:rPr lang="en-US" sz="2000" b="1" dirty="0">
                <a:solidFill>
                  <a:srgbClr val="000099"/>
                </a:solidFill>
                <a:effectLst>
                  <a:outerShdw blurRad="38100" dist="38100" dir="2700000" algn="tl">
                    <a:srgbClr val="FFFFFF"/>
                  </a:outerShdw>
                </a:effectLst>
              </a:rPr>
              <a:t>the jurisdiction of the Institute of </a:t>
            </a:r>
            <a:r>
              <a:rPr lang="en-US" sz="2000" b="1" dirty="0" smtClean="0">
                <a:solidFill>
                  <a:srgbClr val="000099"/>
                </a:solidFill>
                <a:effectLst>
                  <a:outerShdw blurRad="38100" dist="38100" dir="2700000" algn="tl">
                    <a:srgbClr val="FFFFFF"/>
                  </a:outerShdw>
                </a:effectLst>
              </a:rPr>
              <a:t>Sciences of Albania.</a:t>
            </a:r>
            <a:r>
              <a:rPr lang="en-US" sz="2000" b="1" dirty="0" smtClean="0">
                <a:effectLst>
                  <a:outerShdw blurRad="38100" dist="38100" dir="2700000" algn="tl">
                    <a:srgbClr val="04617B"/>
                  </a:outerShdw>
                </a:effectLst>
              </a:rPr>
              <a:t> </a:t>
            </a:r>
            <a:endParaRPr lang="en-US" sz="2000" b="1" dirty="0">
              <a:effectLst>
                <a:outerShdw blurRad="38100" dist="38100" dir="2700000" algn="tl">
                  <a:srgbClr val="04617B"/>
                </a:outerShdw>
              </a:effectLst>
            </a:endParaRPr>
          </a:p>
          <a:p>
            <a:pPr lvl="1" algn="l" eaLnBrk="0" hangingPunct="0">
              <a:tabLst>
                <a:tab pos="876300" algn="l"/>
              </a:tabLst>
            </a:pPr>
            <a:endParaRPr lang="en-US" b="1" dirty="0" smtClean="0">
              <a:solidFill>
                <a:srgbClr val="990099"/>
              </a:solidFill>
              <a:effectLst>
                <a:outerShdw blurRad="38100" dist="38100" dir="2700000" algn="tl">
                  <a:srgbClr val="FFFFFF"/>
                </a:outerShdw>
              </a:effectLst>
            </a:endParaRPr>
          </a:p>
          <a:p>
            <a:pPr lvl="1" eaLnBrk="0" hangingPunct="0">
              <a:tabLst>
                <a:tab pos="876300" algn="l"/>
              </a:tabLst>
            </a:pPr>
            <a:r>
              <a:rPr lang="en-US" sz="2000" b="1" dirty="0" smtClean="0">
                <a:solidFill>
                  <a:srgbClr val="990099"/>
                </a:solidFill>
                <a:effectLst>
                  <a:outerShdw blurRad="38100" dist="38100" dir="2700000" algn="tl">
                    <a:srgbClr val="FFFFFF"/>
                  </a:outerShdw>
                </a:effectLst>
              </a:rPr>
              <a:t>1957 – </a:t>
            </a:r>
            <a:r>
              <a:rPr lang="en-US" sz="2000" b="1" dirty="0" smtClean="0">
                <a:solidFill>
                  <a:srgbClr val="000099"/>
                </a:solidFill>
                <a:effectLst>
                  <a:outerShdw blurRad="38100" dist="38100" dir="2700000" algn="tl">
                    <a:srgbClr val="FFFFFF"/>
                  </a:outerShdw>
                </a:effectLst>
              </a:rPr>
              <a:t>WMO  member  </a:t>
            </a:r>
            <a:r>
              <a:rPr lang="en-US" sz="2000" i="1" dirty="0" smtClean="0">
                <a:solidFill>
                  <a:srgbClr val="000099"/>
                </a:solidFill>
              </a:rPr>
              <a:t>(29 July 1957).</a:t>
            </a:r>
            <a:endParaRPr lang="en-US" sz="2000" i="1" dirty="0">
              <a:solidFill>
                <a:srgbClr val="990099"/>
              </a:solidFill>
            </a:endParaRPr>
          </a:p>
          <a:p>
            <a:pPr lvl="1" algn="l" eaLnBrk="0" hangingPunct="0">
              <a:tabLst>
                <a:tab pos="876300" algn="l"/>
              </a:tabLst>
            </a:pPr>
            <a:endParaRPr lang="en-US" b="1" dirty="0" smtClean="0">
              <a:solidFill>
                <a:srgbClr val="990099"/>
              </a:solidFill>
              <a:effectLst>
                <a:outerShdw blurRad="38100" dist="38100" dir="2700000" algn="tl">
                  <a:srgbClr val="FFFFFF"/>
                </a:outerShdw>
              </a:effectLst>
            </a:endParaRPr>
          </a:p>
          <a:p>
            <a:pPr lvl="1" algn="l" eaLnBrk="0" hangingPunct="0">
              <a:tabLst>
                <a:tab pos="876300" algn="l"/>
              </a:tabLst>
            </a:pPr>
            <a:r>
              <a:rPr lang="en-US" sz="2000" b="1" dirty="0" smtClean="0">
                <a:solidFill>
                  <a:srgbClr val="990099"/>
                </a:solidFill>
                <a:effectLst>
                  <a:outerShdw blurRad="38100" dist="38100" dir="2700000" algn="tl">
                    <a:srgbClr val="FFFFFF"/>
                  </a:outerShdw>
                </a:effectLst>
              </a:rPr>
              <a:t>1962</a:t>
            </a:r>
            <a:r>
              <a:rPr lang="en-US" sz="2000" dirty="0" smtClean="0"/>
              <a:t> </a:t>
            </a:r>
            <a:r>
              <a:rPr lang="en-US" sz="2000" b="1" dirty="0">
                <a:solidFill>
                  <a:srgbClr val="070CCB"/>
                </a:solidFill>
                <a:effectLst>
                  <a:outerShdw blurRad="38100" dist="38100" dir="2700000" algn="tl">
                    <a:srgbClr val="FFFFFF"/>
                  </a:outerShdw>
                </a:effectLst>
              </a:rPr>
              <a:t>-</a:t>
            </a:r>
            <a:r>
              <a:rPr lang="en-US" sz="2000" b="1" dirty="0">
                <a:effectLst>
                  <a:outerShdw blurRad="38100" dist="38100" dir="2700000" algn="tl">
                    <a:srgbClr val="04617B"/>
                  </a:outerShdw>
                </a:effectLst>
              </a:rPr>
              <a:t> </a:t>
            </a:r>
            <a:r>
              <a:rPr lang="en-US" sz="2000" b="1" dirty="0" smtClean="0">
                <a:effectLst>
                  <a:outerShdw blurRad="38100" dist="38100" dir="2700000" algn="tl">
                    <a:srgbClr val="04617B"/>
                  </a:outerShdw>
                </a:effectLst>
              </a:rPr>
              <a:t> </a:t>
            </a:r>
            <a:r>
              <a:rPr lang="en-US" sz="2000" b="1" dirty="0" smtClean="0">
                <a:solidFill>
                  <a:srgbClr val="000099"/>
                </a:solidFill>
                <a:effectLst>
                  <a:outerShdw blurRad="38100" dist="38100" dir="2700000" algn="tl">
                    <a:srgbClr val="FFFFFF"/>
                  </a:outerShdw>
                </a:effectLst>
              </a:rPr>
              <a:t>Hydrometeorological </a:t>
            </a:r>
            <a:r>
              <a:rPr lang="en-US" sz="2000" b="1" dirty="0">
                <a:solidFill>
                  <a:srgbClr val="000099"/>
                </a:solidFill>
                <a:effectLst>
                  <a:outerShdw blurRad="38100" dist="38100" dir="2700000" algn="tl">
                    <a:srgbClr val="FFFFFF"/>
                  </a:outerShdw>
                </a:effectLst>
              </a:rPr>
              <a:t>Institute (HMI)   </a:t>
            </a:r>
            <a:endParaRPr lang="en-US" sz="2000" b="1" dirty="0" smtClean="0">
              <a:solidFill>
                <a:srgbClr val="000099"/>
              </a:solidFill>
              <a:effectLst>
                <a:outerShdw blurRad="38100" dist="38100" dir="2700000" algn="tl">
                  <a:srgbClr val="FFFFFF"/>
                </a:outerShdw>
              </a:effectLst>
            </a:endParaRPr>
          </a:p>
          <a:p>
            <a:pPr lvl="1" algn="l" eaLnBrk="0" hangingPunct="0">
              <a:tabLst>
                <a:tab pos="876300" algn="l"/>
              </a:tabLst>
            </a:pPr>
            <a:r>
              <a:rPr lang="en-US" sz="2000" b="1" dirty="0">
                <a:solidFill>
                  <a:srgbClr val="000099"/>
                </a:solidFill>
                <a:effectLst>
                  <a:outerShdw blurRad="38100" dist="38100" dir="2700000" algn="tl">
                    <a:srgbClr val="FFFFFF"/>
                  </a:outerShdw>
                </a:effectLst>
              </a:rPr>
              <a:t> </a:t>
            </a:r>
            <a:r>
              <a:rPr lang="en-US" sz="2000" b="1" dirty="0" smtClean="0">
                <a:solidFill>
                  <a:srgbClr val="000099"/>
                </a:solidFill>
                <a:effectLst>
                  <a:outerShdw blurRad="38100" dist="38100" dir="2700000" algn="tl">
                    <a:srgbClr val="FFFFFF"/>
                  </a:outerShdw>
                </a:effectLst>
              </a:rPr>
              <a:t>                           is </a:t>
            </a:r>
            <a:r>
              <a:rPr lang="en-US" sz="2000" b="1" dirty="0">
                <a:solidFill>
                  <a:srgbClr val="000099"/>
                </a:solidFill>
                <a:effectLst>
                  <a:outerShdw blurRad="38100" dist="38100" dir="2700000" algn="tl">
                    <a:srgbClr val="FFFFFF"/>
                  </a:outerShdw>
                </a:effectLst>
              </a:rPr>
              <a:t>founded  (G.R Nr.172,   14 May 1962). </a:t>
            </a:r>
            <a:r>
              <a:rPr lang="en-US" sz="2000" b="1" dirty="0">
                <a:solidFill>
                  <a:srgbClr val="990099"/>
                </a:solidFill>
                <a:effectLst>
                  <a:outerShdw blurRad="38100" dist="38100" dir="2700000" algn="tl">
                    <a:srgbClr val="FFFFFF"/>
                  </a:outerShdw>
                </a:effectLst>
              </a:rPr>
              <a:t> </a:t>
            </a:r>
          </a:p>
          <a:p>
            <a:pPr lvl="1" algn="l" eaLnBrk="0" hangingPunct="0">
              <a:tabLst>
                <a:tab pos="876300" algn="l"/>
              </a:tabLst>
            </a:pPr>
            <a:r>
              <a:rPr lang="en-US" sz="2000" b="1" dirty="0">
                <a:solidFill>
                  <a:srgbClr val="990099"/>
                </a:solidFill>
                <a:effectLst>
                  <a:outerShdw blurRad="38100" dist="38100" dir="2700000" algn="tl">
                    <a:srgbClr val="FFFFFF"/>
                  </a:outerShdw>
                </a:effectLst>
              </a:rPr>
              <a:t> </a:t>
            </a:r>
            <a:r>
              <a:rPr lang="en-US" b="1" dirty="0">
                <a:solidFill>
                  <a:srgbClr val="990099"/>
                </a:solidFill>
                <a:effectLst>
                  <a:outerShdw blurRad="38100" dist="38100" dir="2700000" algn="tl">
                    <a:srgbClr val="FFFFFF"/>
                  </a:outerShdw>
                </a:effectLst>
              </a:rPr>
              <a:t> </a:t>
            </a:r>
            <a:endParaRPr lang="en-US" sz="2000" b="1" dirty="0">
              <a:solidFill>
                <a:srgbClr val="990099"/>
              </a:solidFill>
              <a:effectLst>
                <a:outerShdw blurRad="38100" dist="38100" dir="2700000" algn="tl">
                  <a:srgbClr val="FFFFFF"/>
                </a:outerShdw>
              </a:effectLst>
            </a:endParaRPr>
          </a:p>
          <a:p>
            <a:pPr eaLnBrk="0" hangingPunct="0">
              <a:tabLst>
                <a:tab pos="876300" algn="l"/>
              </a:tabLst>
            </a:pPr>
            <a:r>
              <a:rPr lang="en-US" sz="2000" b="1" dirty="0">
                <a:solidFill>
                  <a:srgbClr val="990099"/>
                </a:solidFill>
                <a:effectLst>
                  <a:outerShdw blurRad="38100" dist="38100" dir="2700000" algn="tl">
                    <a:srgbClr val="FFFFFF"/>
                  </a:outerShdw>
                </a:effectLst>
              </a:rPr>
              <a:t>     1973-2007</a:t>
            </a:r>
            <a:r>
              <a:rPr lang="en-US" sz="2000" b="1" dirty="0">
                <a:effectLst>
                  <a:outerShdw blurRad="38100" dist="38100" dir="2700000" algn="tl">
                    <a:srgbClr val="04617B"/>
                  </a:outerShdw>
                </a:effectLst>
              </a:rPr>
              <a:t> </a:t>
            </a:r>
            <a:r>
              <a:rPr lang="en-US" sz="2000" b="1" dirty="0">
                <a:solidFill>
                  <a:srgbClr val="070CCB"/>
                </a:solidFill>
                <a:effectLst>
                  <a:outerShdw blurRad="38100" dist="38100" dir="2700000" algn="tl">
                    <a:srgbClr val="FFFFFF"/>
                  </a:outerShdw>
                </a:effectLst>
              </a:rPr>
              <a:t>- HMI -</a:t>
            </a:r>
            <a:r>
              <a:rPr lang="en-US" sz="2000" b="1" dirty="0">
                <a:effectLst>
                  <a:outerShdw blurRad="38100" dist="38100" dir="2700000" algn="tl">
                    <a:srgbClr val="04617B"/>
                  </a:outerShdw>
                </a:effectLst>
              </a:rPr>
              <a:t> </a:t>
            </a:r>
            <a:r>
              <a:rPr lang="en-US" sz="2000" b="1" dirty="0" smtClean="0">
                <a:solidFill>
                  <a:srgbClr val="000099"/>
                </a:solidFill>
                <a:effectLst>
                  <a:outerShdw blurRad="38100" dist="38100" dir="2700000" algn="tl">
                    <a:srgbClr val="FFFFFF"/>
                  </a:outerShdw>
                </a:effectLst>
              </a:rPr>
              <a:t>under the jurisdiction of</a:t>
            </a:r>
          </a:p>
          <a:p>
            <a:pPr eaLnBrk="0" hangingPunct="0">
              <a:tabLst>
                <a:tab pos="876300" algn="l"/>
              </a:tabLst>
            </a:pPr>
            <a:r>
              <a:rPr lang="en-US" sz="2000" b="1" dirty="0">
                <a:solidFill>
                  <a:srgbClr val="000099"/>
                </a:solidFill>
                <a:effectLst>
                  <a:outerShdw blurRad="38100" dist="38100" dir="2700000" algn="tl">
                    <a:srgbClr val="FFFFFF"/>
                  </a:outerShdw>
                </a:effectLst>
              </a:rPr>
              <a:t> </a:t>
            </a:r>
            <a:r>
              <a:rPr lang="en-US" sz="2000" b="1" dirty="0" smtClean="0">
                <a:solidFill>
                  <a:srgbClr val="000099"/>
                </a:solidFill>
                <a:effectLst>
                  <a:outerShdw blurRad="38100" dist="38100" dir="2700000" algn="tl">
                    <a:srgbClr val="FFFFFF"/>
                  </a:outerShdw>
                </a:effectLst>
              </a:rPr>
              <a:t>                           Academy </a:t>
            </a:r>
            <a:r>
              <a:rPr lang="en-US" sz="2000" b="1" dirty="0">
                <a:solidFill>
                  <a:srgbClr val="000099"/>
                </a:solidFill>
                <a:effectLst>
                  <a:outerShdw blurRad="38100" dist="38100" dir="2700000" algn="tl">
                    <a:srgbClr val="FFFFFF"/>
                  </a:outerShdw>
                </a:effectLst>
              </a:rPr>
              <a:t>of Sciences of Albania.</a:t>
            </a:r>
            <a:r>
              <a:rPr lang="en-US" sz="2000" b="1" dirty="0">
                <a:effectLst>
                  <a:outerShdw blurRad="38100" dist="38100" dir="2700000" algn="tl">
                    <a:srgbClr val="04617B"/>
                  </a:outerShdw>
                </a:effectLst>
              </a:rPr>
              <a:t>    	</a:t>
            </a:r>
          </a:p>
          <a:p>
            <a:pPr algn="l" eaLnBrk="0" hangingPunct="0">
              <a:tabLst>
                <a:tab pos="876300" algn="l"/>
              </a:tabLst>
            </a:pPr>
            <a:r>
              <a:rPr lang="en-US" sz="2000" b="1" dirty="0">
                <a:effectLst>
                  <a:outerShdw blurRad="38100" dist="38100" dir="2700000" algn="tl">
                    <a:srgbClr val="04617B"/>
                  </a:outerShdw>
                </a:effectLst>
              </a:rPr>
              <a:t>   </a:t>
            </a:r>
            <a:endParaRPr lang="en-US" b="1" dirty="0">
              <a:effectLst>
                <a:outerShdw blurRad="38100" dist="38100" dir="2700000" algn="tl">
                  <a:srgbClr val="04617B"/>
                </a:outerShdw>
              </a:effectLst>
            </a:endParaRPr>
          </a:p>
          <a:p>
            <a:pPr eaLnBrk="0" hangingPunct="0">
              <a:tabLst>
                <a:tab pos="876300" algn="l"/>
              </a:tabLst>
            </a:pPr>
            <a:r>
              <a:rPr lang="en-US" sz="2000" b="1" dirty="0">
                <a:effectLst>
                  <a:outerShdw blurRad="38100" dist="38100" dir="2700000" algn="tl">
                    <a:srgbClr val="04617B"/>
                  </a:outerShdw>
                </a:effectLst>
              </a:rPr>
              <a:t>      </a:t>
            </a:r>
            <a:r>
              <a:rPr lang="en-US" sz="2000" b="1" dirty="0">
                <a:solidFill>
                  <a:srgbClr val="990099"/>
                </a:solidFill>
                <a:effectLst>
                  <a:outerShdw blurRad="38100" dist="38100" dir="2700000" algn="tl">
                    <a:srgbClr val="FFFFFF"/>
                  </a:outerShdw>
                </a:effectLst>
              </a:rPr>
              <a:t>2008</a:t>
            </a:r>
            <a:r>
              <a:rPr lang="en-US" sz="2000" b="1" dirty="0">
                <a:effectLst>
                  <a:outerShdw blurRad="38100" dist="38100" dir="2700000" algn="tl">
                    <a:srgbClr val="04617B"/>
                  </a:outerShdw>
                </a:effectLst>
              </a:rPr>
              <a:t> </a:t>
            </a:r>
            <a:r>
              <a:rPr lang="en-US" sz="2000" b="1" dirty="0" smtClean="0">
                <a:effectLst>
                  <a:outerShdw blurRad="38100" dist="38100" dir="2700000" algn="tl">
                    <a:srgbClr val="04617B"/>
                  </a:outerShdw>
                </a:effectLst>
              </a:rPr>
              <a:t> </a:t>
            </a:r>
            <a:r>
              <a:rPr lang="en-US" sz="2000" b="1" dirty="0" smtClean="0">
                <a:solidFill>
                  <a:srgbClr val="070CCB"/>
                </a:solidFill>
                <a:effectLst>
                  <a:outerShdw blurRad="38100" dist="38100" dir="2700000" algn="tl">
                    <a:srgbClr val="FFFFFF"/>
                  </a:outerShdw>
                </a:effectLst>
              </a:rPr>
              <a:t>- </a:t>
            </a:r>
            <a:r>
              <a:rPr lang="en-US" sz="2000" b="1" dirty="0" smtClean="0">
                <a:effectLst>
                  <a:outerShdw blurRad="38100" dist="38100" dir="2700000" algn="tl">
                    <a:srgbClr val="04617B"/>
                  </a:outerShdw>
                </a:effectLst>
              </a:rPr>
              <a:t> </a:t>
            </a:r>
            <a:r>
              <a:rPr lang="en-US" sz="2000" b="1" dirty="0">
                <a:solidFill>
                  <a:srgbClr val="070CCB"/>
                </a:solidFill>
                <a:effectLst>
                  <a:outerShdw blurRad="38100" dist="38100" dir="2700000" algn="tl">
                    <a:srgbClr val="FFFFFF"/>
                  </a:outerShdw>
                </a:effectLst>
              </a:rPr>
              <a:t>IEWE</a:t>
            </a:r>
            <a:r>
              <a:rPr lang="en-US" sz="2000" b="1" dirty="0">
                <a:effectLst>
                  <a:outerShdw blurRad="38100" dist="38100" dir="2700000" algn="tl">
                    <a:srgbClr val="04617B"/>
                  </a:outerShdw>
                </a:effectLst>
              </a:rPr>
              <a:t> - </a:t>
            </a:r>
            <a:r>
              <a:rPr lang="en-US" sz="2000" b="1" dirty="0" smtClean="0">
                <a:solidFill>
                  <a:srgbClr val="000099"/>
                </a:solidFill>
                <a:effectLst>
                  <a:outerShdw blurRad="38100" dist="38100" dir="2700000" algn="tl">
                    <a:srgbClr val="FFFFFF"/>
                  </a:outerShdw>
                </a:effectLst>
              </a:rPr>
              <a:t>under the jurisdiction of</a:t>
            </a:r>
          </a:p>
          <a:p>
            <a:pPr eaLnBrk="0" hangingPunct="0">
              <a:tabLst>
                <a:tab pos="876300" algn="l"/>
              </a:tabLst>
            </a:pPr>
            <a:r>
              <a:rPr lang="en-US" sz="2000" b="1" dirty="0">
                <a:solidFill>
                  <a:srgbClr val="000099"/>
                </a:solidFill>
                <a:effectLst>
                  <a:outerShdw blurRad="38100" dist="38100" dir="2700000" algn="tl">
                    <a:srgbClr val="FFFFFF"/>
                  </a:outerShdw>
                </a:effectLst>
              </a:rPr>
              <a:t> </a:t>
            </a:r>
            <a:r>
              <a:rPr lang="en-US" sz="2000" b="1" dirty="0" smtClean="0">
                <a:solidFill>
                  <a:srgbClr val="000099"/>
                </a:solidFill>
                <a:effectLst>
                  <a:outerShdw blurRad="38100" dist="38100" dir="2700000" algn="tl">
                    <a:srgbClr val="FFFFFF"/>
                  </a:outerShdw>
                </a:effectLst>
              </a:rPr>
              <a:t>                    Polytechnic </a:t>
            </a:r>
            <a:r>
              <a:rPr lang="en-US" sz="2000" b="1" dirty="0">
                <a:solidFill>
                  <a:srgbClr val="000099"/>
                </a:solidFill>
                <a:effectLst>
                  <a:outerShdw blurRad="38100" dist="38100" dir="2700000" algn="tl">
                    <a:srgbClr val="FFFFFF"/>
                  </a:outerShdw>
                </a:effectLst>
              </a:rPr>
              <a:t>University of Tirana </a:t>
            </a:r>
            <a:r>
              <a:rPr lang="en-US" sz="2000" b="1" dirty="0" smtClean="0">
                <a:solidFill>
                  <a:srgbClr val="000099"/>
                </a:solidFill>
                <a:effectLst>
                  <a:outerShdw blurRad="38100" dist="38100" dir="2700000" algn="tl">
                    <a:srgbClr val="FFFFFF"/>
                  </a:outerShdw>
                </a:effectLst>
              </a:rPr>
              <a:t>(UPT)– Albania</a:t>
            </a:r>
          </a:p>
          <a:p>
            <a:pPr eaLnBrk="0" hangingPunct="0">
              <a:tabLst>
                <a:tab pos="876300" algn="l"/>
              </a:tabLst>
            </a:pPr>
            <a:endParaRPr lang="en-US" b="1" dirty="0" smtClean="0">
              <a:solidFill>
                <a:srgbClr val="000099"/>
              </a:solidFill>
              <a:effectLst>
                <a:outerShdw blurRad="38100" dist="38100" dir="2700000" algn="tl">
                  <a:srgbClr val="FFFFFF"/>
                </a:outerShdw>
              </a:effectLst>
            </a:endParaRPr>
          </a:p>
          <a:p>
            <a:pPr eaLnBrk="0" hangingPunct="0">
              <a:tabLst>
                <a:tab pos="876300" algn="l"/>
              </a:tabLst>
            </a:pPr>
            <a:r>
              <a:rPr lang="en-US" sz="2000" b="1" dirty="0" smtClean="0">
                <a:solidFill>
                  <a:srgbClr val="000099"/>
                </a:solidFill>
                <a:effectLst>
                  <a:outerShdw blurRad="38100" dist="38100" dir="2700000" algn="tl">
                    <a:srgbClr val="FFFFFF"/>
                  </a:outerShdw>
                </a:effectLst>
              </a:rPr>
              <a:t>      </a:t>
            </a:r>
            <a:r>
              <a:rPr lang="en-US" sz="2000" b="1" dirty="0" smtClean="0">
                <a:solidFill>
                  <a:srgbClr val="990099"/>
                </a:solidFill>
                <a:effectLst>
                  <a:outerShdw blurRad="38100" dist="38100" dir="2700000" algn="tl">
                    <a:srgbClr val="FFFFFF"/>
                  </a:outerShdw>
                </a:effectLst>
              </a:rPr>
              <a:t>2012  </a:t>
            </a:r>
            <a:r>
              <a:rPr lang="en-US" sz="2000" b="1" dirty="0" smtClean="0">
                <a:solidFill>
                  <a:srgbClr val="000099"/>
                </a:solidFill>
                <a:effectLst>
                  <a:outerShdw blurRad="38100" dist="38100" dir="2700000" algn="tl">
                    <a:srgbClr val="FFFFFF"/>
                  </a:outerShdw>
                </a:effectLst>
              </a:rPr>
              <a:t>-  IGEWE – Institute of Geosciences, Energy Water &amp; Environment</a:t>
            </a:r>
          </a:p>
          <a:p>
            <a:pPr eaLnBrk="0" hangingPunct="0">
              <a:tabLst>
                <a:tab pos="876300" algn="l"/>
              </a:tabLst>
            </a:pPr>
            <a:r>
              <a:rPr lang="en-US" sz="2000" b="1" dirty="0" smtClean="0">
                <a:solidFill>
                  <a:srgbClr val="000099"/>
                </a:solidFill>
                <a:effectLst>
                  <a:outerShdw blurRad="38100" dist="38100" dir="2700000" algn="tl">
                    <a:srgbClr val="FFFFFF"/>
                  </a:outerShdw>
                </a:effectLst>
              </a:rPr>
              <a:t>                     under the jurisdiction</a:t>
            </a:r>
            <a:r>
              <a:rPr lang="en-US" sz="2000" b="1" dirty="0">
                <a:solidFill>
                  <a:srgbClr val="000099"/>
                </a:solidFill>
                <a:effectLst>
                  <a:outerShdw blurRad="38100" dist="38100" dir="2700000" algn="tl">
                    <a:srgbClr val="FFFFFF"/>
                  </a:outerShdw>
                </a:effectLst>
              </a:rPr>
              <a:t> </a:t>
            </a:r>
            <a:r>
              <a:rPr lang="en-US" sz="2000" b="1" dirty="0" smtClean="0">
                <a:solidFill>
                  <a:srgbClr val="000099"/>
                </a:solidFill>
                <a:effectLst>
                  <a:outerShdw blurRad="38100" dist="38100" dir="2700000" algn="tl">
                    <a:srgbClr val="FFFFFF"/>
                  </a:outerShdw>
                </a:effectLst>
              </a:rPr>
              <a:t>of UPT – Tirana, ALBANIA</a:t>
            </a:r>
            <a:endParaRPr lang="en-US" sz="2000" b="1" dirty="0">
              <a:solidFill>
                <a:srgbClr val="000099"/>
              </a:solidFill>
              <a:effectLst>
                <a:outerShdw blurRad="38100" dist="38100" dir="2700000" algn="tl">
                  <a:srgbClr val="FFFFFF"/>
                </a:outerShdw>
              </a:effectLst>
            </a:endParaRPr>
          </a:p>
        </p:txBody>
      </p:sp>
      <p:pic>
        <p:nvPicPr>
          <p:cNvPr id="5122" name="Picture 2" descr="http://www.wmo.int/pages/prog/hwrp/Flow/flow_tech/image/logo_WMO_web_BQ.jpg"/>
          <p:cNvPicPr>
            <a:picLocks noChangeAspect="1" noChangeArrowheads="1"/>
          </p:cNvPicPr>
          <p:nvPr/>
        </p:nvPicPr>
        <p:blipFill>
          <a:blip r:embed="rId3" cstate="print"/>
          <a:srcRect/>
          <a:stretch>
            <a:fillRect/>
          </a:stretch>
        </p:blipFill>
        <p:spPr bwMode="auto">
          <a:xfrm>
            <a:off x="5105400" y="2514600"/>
            <a:ext cx="609600" cy="739515"/>
          </a:xfrm>
          <a:prstGeom prst="rect">
            <a:avLst/>
          </a:prstGeom>
          <a:noFill/>
        </p:spPr>
      </p:pic>
      <p:pic>
        <p:nvPicPr>
          <p:cNvPr id="7" name="Picture 7" descr="Durres 1a tetor 1868 Meteo vogel"/>
          <p:cNvPicPr>
            <a:picLocks noChangeAspect="1" noChangeArrowheads="1"/>
          </p:cNvPicPr>
          <p:nvPr/>
        </p:nvPicPr>
        <p:blipFill>
          <a:blip r:embed="rId4" cstate="print"/>
          <a:srcRect/>
          <a:stretch>
            <a:fillRect/>
          </a:stretch>
        </p:blipFill>
        <p:spPr bwMode="auto">
          <a:xfrm>
            <a:off x="0" y="1143000"/>
            <a:ext cx="9144000" cy="6485681"/>
          </a:xfrm>
          <a:prstGeom prst="rect">
            <a:avLst/>
          </a:prstGeom>
          <a:noFill/>
          <a:ln w="28575">
            <a:solidFill>
              <a:srgbClr val="92D050"/>
            </a:solidFill>
          </a:ln>
        </p:spPr>
      </p:pic>
      <p:sp>
        <p:nvSpPr>
          <p:cNvPr id="9" name="Rectangle 8"/>
          <p:cNvSpPr/>
          <p:nvPr/>
        </p:nvSpPr>
        <p:spPr>
          <a:xfrm rot="20082880">
            <a:off x="1722220" y="2413942"/>
            <a:ext cx="6744936" cy="3154710"/>
          </a:xfrm>
          <a:prstGeom prst="rect">
            <a:avLst/>
          </a:prstGeom>
          <a:noFill/>
        </p:spPr>
        <p:txBody>
          <a:bodyPr wrap="square" lIns="91440" tIns="45720" rIns="91440" bIns="45720">
            <a:spAutoFit/>
          </a:bodyPr>
          <a:lstStyle/>
          <a:p>
            <a:pPr algn="ctr"/>
            <a:r>
              <a:rPr lang="en-US" sz="19900" b="1" cap="none" spc="50" dirty="0" smtClean="0">
                <a:ln w="13500">
                  <a:solidFill>
                    <a:schemeClr val="accent1">
                      <a:shade val="2500"/>
                      <a:alpha val="6500"/>
                    </a:schemeClr>
                  </a:solidFill>
                  <a:prstDash val="solid"/>
                </a:ln>
                <a:solidFill>
                  <a:srgbClr val="7030A0"/>
                </a:solidFill>
                <a:effectLst>
                  <a:innerShdw blurRad="50900" dist="38500" dir="13500000">
                    <a:srgbClr val="000000">
                      <a:alpha val="60000"/>
                    </a:srgbClr>
                  </a:innerShdw>
                </a:effectLst>
              </a:rPr>
              <a:t>1868</a:t>
            </a:r>
            <a:endParaRPr lang="en-US" sz="19900" b="1" cap="none" spc="50" dirty="0">
              <a:ln w="13500">
                <a:solidFill>
                  <a:schemeClr val="accent1">
                    <a:shade val="2500"/>
                    <a:alpha val="6500"/>
                  </a:schemeClr>
                </a:solidFill>
                <a:prstDash val="solid"/>
              </a:ln>
              <a:solidFill>
                <a:srgbClr val="7030A0"/>
              </a:solidFill>
              <a:effectLst>
                <a:innerShdw blurRad="50900" dist="38500" dir="13500000">
                  <a:srgbClr val="000000">
                    <a:alpha val="60000"/>
                  </a:srgbClr>
                </a:innerShdw>
              </a:effectLst>
            </a:endParaRPr>
          </a:p>
        </p:txBody>
      </p:sp>
      <p:sp>
        <p:nvSpPr>
          <p:cNvPr id="8" name="Oval 8"/>
          <p:cNvSpPr>
            <a:spLocks noChangeArrowheads="1"/>
          </p:cNvSpPr>
          <p:nvPr/>
        </p:nvSpPr>
        <p:spPr bwMode="auto">
          <a:xfrm>
            <a:off x="1600200" y="1524000"/>
            <a:ext cx="1079500" cy="503237"/>
          </a:xfrm>
          <a:prstGeom prst="ellipse">
            <a:avLst/>
          </a:prstGeom>
          <a:noFill/>
          <a:ln w="60325">
            <a:solidFill>
              <a:srgbClr val="FF0000"/>
            </a:solidFill>
            <a:round/>
            <a:headEnd/>
            <a:tailEnd/>
          </a:ln>
          <a:effectLst/>
        </p:spPr>
        <p:txBody>
          <a:bodyPr wrap="none" anchor="ctr"/>
          <a:lstStyle/>
          <a:p>
            <a:endParaRPr lang="en-US"/>
          </a:p>
        </p:txBody>
      </p:sp>
      <p:pic>
        <p:nvPicPr>
          <p:cNvPr id="25602" name="Picture 2" descr="http://www.ezilon.com/maps/images/europe/Albania-road-map.gif"/>
          <p:cNvPicPr>
            <a:picLocks noChangeAspect="1" noChangeArrowheads="1"/>
          </p:cNvPicPr>
          <p:nvPr/>
        </p:nvPicPr>
        <p:blipFill>
          <a:blip r:embed="rId5" cstate="print"/>
          <a:srcRect/>
          <a:stretch>
            <a:fillRect/>
          </a:stretch>
        </p:blipFill>
        <p:spPr bwMode="auto">
          <a:xfrm>
            <a:off x="7543800" y="3985867"/>
            <a:ext cx="1600200" cy="3100734"/>
          </a:xfrm>
          <a:prstGeom prst="rect">
            <a:avLst/>
          </a:prstGeom>
          <a:noFill/>
        </p:spPr>
      </p:pic>
      <p:sp>
        <p:nvSpPr>
          <p:cNvPr id="10" name="Donut 9"/>
          <p:cNvSpPr/>
          <p:nvPr/>
        </p:nvSpPr>
        <p:spPr>
          <a:xfrm>
            <a:off x="7772400" y="5257800"/>
            <a:ext cx="152400" cy="152400"/>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olded Corner 10"/>
          <p:cNvSpPr/>
          <p:nvPr/>
        </p:nvSpPr>
        <p:spPr>
          <a:xfrm rot="19648377">
            <a:off x="6093181" y="5115334"/>
            <a:ext cx="1676400" cy="762000"/>
          </a:xfrm>
          <a:prstGeom prst="foldedCorner">
            <a:avLst>
              <a:gd name="adj" fmla="val 19021"/>
            </a:avLst>
          </a:prstGeom>
          <a:solidFill>
            <a:srgbClr val="FFFF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smtClean="0">
              <a:solidFill>
                <a:schemeClr val="tx1"/>
              </a:solidFill>
            </a:endParaRPr>
          </a:p>
          <a:p>
            <a:pPr algn="ctr"/>
            <a:r>
              <a:rPr lang="en-US" sz="2400" b="1" dirty="0" smtClean="0">
                <a:solidFill>
                  <a:schemeClr val="tx1"/>
                </a:solidFill>
              </a:rPr>
              <a:t>Durrës</a:t>
            </a:r>
          </a:p>
          <a:p>
            <a:pPr algn="ctr"/>
            <a:r>
              <a:rPr lang="en-US" sz="2400" b="1" dirty="0" smtClean="0">
                <a:solidFill>
                  <a:schemeClr val="tx1"/>
                </a:solidFill>
              </a:rPr>
              <a:t>ALBANIA</a:t>
            </a:r>
            <a:endParaRPr lang="en-US" sz="2400" b="1" dirty="0">
              <a:solidFill>
                <a:schemeClr val="tx1"/>
              </a:solidFill>
            </a:endParaRPr>
          </a:p>
        </p:txBody>
      </p:sp>
    </p:spTree>
  </p:cSld>
  <p:clrMapOvr>
    <a:masterClrMapping/>
  </p:clrMapOvr>
  <p:transition advTm="20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500" fill="hold"/>
                                        <p:tgtEl>
                                          <p:spTgt spid="47108"/>
                                        </p:tgtEl>
                                        <p:attrNameLst>
                                          <p:attrName>ppt_w</p:attrName>
                                        </p:attrNameLst>
                                      </p:cBhvr>
                                      <p:tavLst>
                                        <p:tav tm="0">
                                          <p:val>
                                            <p:fltVal val="0"/>
                                          </p:val>
                                        </p:tav>
                                        <p:tav tm="100000">
                                          <p:val>
                                            <p:strVal val="#ppt_w"/>
                                          </p:val>
                                        </p:tav>
                                      </p:tavLst>
                                    </p:anim>
                                    <p:anim calcmode="lin" valueType="num">
                                      <p:cBhvr>
                                        <p:cTn id="8" dur="500" fill="hold"/>
                                        <p:tgtEl>
                                          <p:spTgt spid="47108"/>
                                        </p:tgtEl>
                                        <p:attrNameLst>
                                          <p:attrName>ppt_h</p:attrName>
                                        </p:attrNameLst>
                                      </p:cBhvr>
                                      <p:tavLst>
                                        <p:tav tm="0">
                                          <p:val>
                                            <p:fltVal val="0"/>
                                          </p:val>
                                        </p:tav>
                                        <p:tav tm="100000">
                                          <p:val>
                                            <p:strVal val="#ppt_h"/>
                                          </p:val>
                                        </p:tav>
                                      </p:tavLst>
                                    </p:anim>
                                    <p:animEffect transition="in" filter="fade">
                                      <p:cBhvr>
                                        <p:cTn id="9" dur="500"/>
                                        <p:tgtEl>
                                          <p:spTgt spid="47108"/>
                                        </p:tgtEl>
                                      </p:cBhvr>
                                    </p:animEffect>
                                  </p:childTnLst>
                                </p:cTn>
                              </p:par>
                            </p:childTnLst>
                          </p:cTn>
                        </p:par>
                        <p:par>
                          <p:cTn id="10" fill="hold">
                            <p:stCondLst>
                              <p:cond delay="500"/>
                            </p:stCondLst>
                            <p:childTnLst>
                              <p:par>
                                <p:cTn id="11" presetID="4" presetClass="entr" presetSubtype="16" fill="hold" nodeType="afterEffect">
                                  <p:stCondLst>
                                    <p:cond delay="0"/>
                                  </p:stCondLst>
                                  <p:iterate type="wd">
                                    <p:tmPct val="10000"/>
                                  </p:iterate>
                                  <p:childTnLst>
                                    <p:set>
                                      <p:cBhvr>
                                        <p:cTn id="12" dur="1" fill="hold">
                                          <p:stCondLst>
                                            <p:cond delay="0"/>
                                          </p:stCondLst>
                                        </p:cTn>
                                        <p:tgtEl>
                                          <p:spTgt spid="47109"/>
                                        </p:tgtEl>
                                        <p:attrNameLst>
                                          <p:attrName>style.visibility</p:attrName>
                                        </p:attrNameLst>
                                      </p:cBhvr>
                                      <p:to>
                                        <p:strVal val="visible"/>
                                      </p:to>
                                    </p:set>
                                    <p:animEffect transition="in" filter="box(in)">
                                      <p:cBhvr>
                                        <p:cTn id="13" dur="1000"/>
                                        <p:tgtEl>
                                          <p:spTgt spid="47109"/>
                                        </p:tgtEl>
                                      </p:cBhvr>
                                    </p:animEffect>
                                  </p:childTnLst>
                                </p:cTn>
                              </p:par>
                              <p:par>
                                <p:cTn id="14" presetID="4" presetClass="entr" presetSubtype="32" fill="hold" nodeType="withEffect">
                                  <p:stCondLst>
                                    <p:cond delay="3000"/>
                                  </p:stCondLst>
                                  <p:childTnLst>
                                    <p:set>
                                      <p:cBhvr>
                                        <p:cTn id="15" dur="1" fill="hold">
                                          <p:stCondLst>
                                            <p:cond delay="0"/>
                                          </p:stCondLst>
                                        </p:cTn>
                                        <p:tgtEl>
                                          <p:spTgt spid="5122"/>
                                        </p:tgtEl>
                                        <p:attrNameLst>
                                          <p:attrName>style.visibility</p:attrName>
                                        </p:attrNameLst>
                                      </p:cBhvr>
                                      <p:to>
                                        <p:strVal val="visible"/>
                                      </p:to>
                                    </p:set>
                                    <p:animEffect transition="in" filter="box(out)">
                                      <p:cBhvr>
                                        <p:cTn id="16" dur="20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2000" fill="hold"/>
                                        <p:tgtEl>
                                          <p:spTgt spid="7"/>
                                        </p:tgtEl>
                                        <p:attrNameLst>
                                          <p:attrName>ppt_w</p:attrName>
                                        </p:attrNameLst>
                                      </p:cBhvr>
                                      <p:tavLst>
                                        <p:tav tm="0">
                                          <p:val>
                                            <p:fltVal val="0"/>
                                          </p:val>
                                        </p:tav>
                                        <p:tav tm="100000">
                                          <p:val>
                                            <p:strVal val="#ppt_w"/>
                                          </p:val>
                                        </p:tav>
                                      </p:tavLst>
                                    </p:anim>
                                    <p:anim calcmode="lin" valueType="num">
                                      <p:cBhvr>
                                        <p:cTn id="22" dur="2000" fill="hold"/>
                                        <p:tgtEl>
                                          <p:spTgt spid="7"/>
                                        </p:tgtEl>
                                        <p:attrNameLst>
                                          <p:attrName>ppt_h</p:attrName>
                                        </p:attrNameLst>
                                      </p:cBhvr>
                                      <p:tavLst>
                                        <p:tav tm="0">
                                          <p:val>
                                            <p:fltVal val="0"/>
                                          </p:val>
                                        </p:tav>
                                        <p:tav tm="100000">
                                          <p:val>
                                            <p:strVal val="#ppt_h"/>
                                          </p:val>
                                        </p:tav>
                                      </p:tavLst>
                                    </p:anim>
                                    <p:animEffect transition="in" filter="fade">
                                      <p:cBhvr>
                                        <p:cTn id="23" dur="2000"/>
                                        <p:tgtEl>
                                          <p:spTgt spid="7"/>
                                        </p:tgtEl>
                                      </p:cBhvr>
                                    </p:animEffec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3000">
                                          <p:stCondLst>
                                            <p:cond delay="0"/>
                                          </p:stCondLst>
                                        </p:cTn>
                                        <p:tgtEl>
                                          <p:spTgt spid="8"/>
                                        </p:tgtEl>
                                        <p:attrNameLst>
                                          <p:attrName>style.visibility</p:attrName>
                                        </p:attrNameLst>
                                      </p:cBhvr>
                                      <p:to>
                                        <p:strVal val="visible"/>
                                      </p:to>
                                    </p:set>
                                  </p:childTnLst>
                                </p:cTn>
                              </p:par>
                            </p:childTnLst>
                          </p:cTn>
                        </p:par>
                        <p:par>
                          <p:cTn id="27" fill="hold">
                            <p:stCondLst>
                              <p:cond delay="5000"/>
                            </p:stCondLst>
                            <p:childTnLst>
                              <p:par>
                                <p:cTn id="28" presetID="19" presetClass="entr" presetSubtype="1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fmla="#ppt_w*sin(2.5*pi*$)">
                                          <p:val>
                                            <p:fltVal val="0"/>
                                          </p:val>
                                        </p:tav>
                                        <p:tav tm="100000">
                                          <p:val>
                                            <p:fltVal val="1"/>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childTnLst>
                                </p:cTn>
                              </p:par>
                              <p:par>
                                <p:cTn id="32" presetID="53" presetClass="entr" presetSubtype="0" fill="hold" nodeType="withEffect">
                                  <p:stCondLst>
                                    <p:cond delay="0"/>
                                  </p:stCondLst>
                                  <p:childTnLst>
                                    <p:set>
                                      <p:cBhvr>
                                        <p:cTn id="33" dur="1" fill="hold">
                                          <p:stCondLst>
                                            <p:cond delay="0"/>
                                          </p:stCondLst>
                                        </p:cTn>
                                        <p:tgtEl>
                                          <p:spTgt spid="25602"/>
                                        </p:tgtEl>
                                        <p:attrNameLst>
                                          <p:attrName>style.visibility</p:attrName>
                                        </p:attrNameLst>
                                      </p:cBhvr>
                                      <p:to>
                                        <p:strVal val="visible"/>
                                      </p:to>
                                    </p:set>
                                    <p:anim calcmode="lin" valueType="num">
                                      <p:cBhvr>
                                        <p:cTn id="34" dur="2000" fill="hold"/>
                                        <p:tgtEl>
                                          <p:spTgt spid="25602"/>
                                        </p:tgtEl>
                                        <p:attrNameLst>
                                          <p:attrName>ppt_w</p:attrName>
                                        </p:attrNameLst>
                                      </p:cBhvr>
                                      <p:tavLst>
                                        <p:tav tm="0">
                                          <p:val>
                                            <p:fltVal val="0"/>
                                          </p:val>
                                        </p:tav>
                                        <p:tav tm="100000">
                                          <p:val>
                                            <p:strVal val="#ppt_w"/>
                                          </p:val>
                                        </p:tav>
                                      </p:tavLst>
                                    </p:anim>
                                    <p:anim calcmode="lin" valueType="num">
                                      <p:cBhvr>
                                        <p:cTn id="35" dur="2000" fill="hold"/>
                                        <p:tgtEl>
                                          <p:spTgt spid="25602"/>
                                        </p:tgtEl>
                                        <p:attrNameLst>
                                          <p:attrName>ppt_h</p:attrName>
                                        </p:attrNameLst>
                                      </p:cBhvr>
                                      <p:tavLst>
                                        <p:tav tm="0">
                                          <p:val>
                                            <p:fltVal val="0"/>
                                          </p:val>
                                        </p:tav>
                                        <p:tav tm="100000">
                                          <p:val>
                                            <p:strVal val="#ppt_h"/>
                                          </p:val>
                                        </p:tav>
                                      </p:tavLst>
                                    </p:anim>
                                    <p:animEffect transition="in" filter="fade">
                                      <p:cBhvr>
                                        <p:cTn id="36" dur="2000"/>
                                        <p:tgtEl>
                                          <p:spTgt spid="25602"/>
                                        </p:tgtEl>
                                      </p:cBhvr>
                                    </p:animEffect>
                                  </p:childTnLst>
                                </p:cTn>
                              </p:par>
                            </p:childTnLst>
                          </p:cTn>
                        </p:par>
                        <p:par>
                          <p:cTn id="37" fill="hold">
                            <p:stCondLst>
                              <p:cond delay="7000"/>
                            </p:stCondLst>
                            <p:childTnLst>
                              <p:par>
                                <p:cTn id="38" presetID="9"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2000"/>
                                        <p:tgtEl>
                                          <p:spTgt spid="10"/>
                                        </p:tgtEl>
                                      </p:cBhvr>
                                    </p:animEffect>
                                  </p:childTnLst>
                                </p:cTn>
                              </p:par>
                            </p:childTnLst>
                          </p:cTn>
                        </p:par>
                        <p:par>
                          <p:cTn id="41" fill="hold">
                            <p:stCondLst>
                              <p:cond delay="9000"/>
                            </p:stCondLst>
                            <p:childTnLst>
                              <p:par>
                                <p:cTn id="42" presetID="53"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nimBg="1"/>
      <p:bldP spid="9" grpId="0"/>
      <p:bldP spid="8"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PC COMPAQ\PETAL (C)\Documents and Settings\Petrit\My Documents\2005\cc A  prof PC Lap top\PC shtepia\1 pz shkodr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0653" y="89377"/>
            <a:ext cx="8913447" cy="663209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381000" y="1981200"/>
            <a:ext cx="7391400" cy="3816429"/>
          </a:xfrm>
          <a:prstGeom prst="rect">
            <a:avLst/>
          </a:prstGeom>
          <a:gradFill>
            <a:gsLst>
              <a:gs pos="0">
                <a:srgbClr val="99FF33">
                  <a:alpha val="41000"/>
                </a:srgbClr>
              </a:gs>
              <a:gs pos="80000">
                <a:schemeClr val="accent3">
                  <a:shade val="93000"/>
                  <a:satMod val="130000"/>
                </a:schemeClr>
              </a:gs>
              <a:gs pos="100000">
                <a:schemeClr val="accent3">
                  <a:shade val="94000"/>
                  <a:satMod val="135000"/>
                </a:schemeClr>
              </a:gs>
            </a:gsLst>
            <a:lin ang="5400000" scaled="1"/>
          </a:gradFill>
        </p:spPr>
        <p:style>
          <a:lnRef idx="1">
            <a:schemeClr val="accent3"/>
          </a:lnRef>
          <a:fillRef idx="3">
            <a:schemeClr val="accent3"/>
          </a:fillRef>
          <a:effectRef idx="2">
            <a:schemeClr val="accent3"/>
          </a:effectRef>
          <a:fontRef idx="minor">
            <a:schemeClr val="lt1"/>
          </a:fontRef>
        </p:style>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First Meteorological </a:t>
            </a:r>
          </a:p>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observation</a:t>
            </a:r>
            <a:endPar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8000" b="1" dirty="0" smtClean="0">
                <a:ln w="17780" cmpd="sng">
                  <a:solidFill>
                    <a:srgbClr val="FFFFFF"/>
                  </a:solidFill>
                  <a:prstDash val="solid"/>
                  <a:miter lim="800000"/>
                </a:ln>
                <a:solidFill>
                  <a:srgbClr val="FF0000"/>
                </a:solidFill>
                <a:effectLst>
                  <a:outerShdw blurRad="50800" algn="tl" rotWithShape="0">
                    <a:srgbClr val="000000"/>
                  </a:outerShdw>
                </a:effectLst>
                <a:latin typeface="Antique Olive Compact" pitchFamily="34" charset="0"/>
              </a:rPr>
              <a:t>1888</a:t>
            </a: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Shkodër - ALBANIA</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Donut 3"/>
          <p:cNvSpPr/>
          <p:nvPr/>
        </p:nvSpPr>
        <p:spPr>
          <a:xfrm>
            <a:off x="120652" y="304800"/>
            <a:ext cx="2651147" cy="1396008"/>
          </a:xfrm>
          <a:prstGeom prst="donu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2" descr="http://www.ezilon.com/maps/images/europe/Albania-road-map.gif"/>
          <p:cNvPicPr>
            <a:picLocks noChangeAspect="1" noChangeArrowheads="1"/>
          </p:cNvPicPr>
          <p:nvPr/>
        </p:nvPicPr>
        <p:blipFill>
          <a:blip r:embed="rId3" cstate="print"/>
          <a:srcRect/>
          <a:stretch>
            <a:fillRect/>
          </a:stretch>
        </p:blipFill>
        <p:spPr bwMode="auto">
          <a:xfrm>
            <a:off x="7543800" y="3985867"/>
            <a:ext cx="1600200" cy="3100734"/>
          </a:xfrm>
          <a:prstGeom prst="rect">
            <a:avLst/>
          </a:prstGeom>
          <a:noFill/>
        </p:spPr>
      </p:pic>
      <p:sp>
        <p:nvSpPr>
          <p:cNvPr id="6" name="Donut 5"/>
          <p:cNvSpPr/>
          <p:nvPr/>
        </p:nvSpPr>
        <p:spPr>
          <a:xfrm>
            <a:off x="7848600" y="4572000"/>
            <a:ext cx="152400" cy="152400"/>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olded Corner 6"/>
          <p:cNvSpPr/>
          <p:nvPr/>
        </p:nvSpPr>
        <p:spPr>
          <a:xfrm>
            <a:off x="6248400" y="3886200"/>
            <a:ext cx="1676400" cy="762000"/>
          </a:xfrm>
          <a:prstGeom prst="foldedCorner">
            <a:avLst>
              <a:gd name="adj" fmla="val 19021"/>
            </a:avLst>
          </a:prstGeom>
          <a:solidFill>
            <a:srgbClr val="FFFF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smtClean="0">
              <a:solidFill>
                <a:schemeClr val="tx1"/>
              </a:solidFill>
            </a:endParaRPr>
          </a:p>
          <a:p>
            <a:pPr algn="ctr"/>
            <a:r>
              <a:rPr lang="en-US" sz="2400" b="1" dirty="0" smtClean="0">
                <a:solidFill>
                  <a:schemeClr val="tx1"/>
                </a:solidFill>
              </a:rPr>
              <a:t>Shkodër</a:t>
            </a:r>
          </a:p>
          <a:p>
            <a:pPr algn="ctr"/>
            <a:r>
              <a:rPr lang="en-US" sz="2400" b="1" dirty="0" smtClean="0">
                <a:solidFill>
                  <a:schemeClr val="tx1"/>
                </a:solidFill>
              </a:rPr>
              <a:t>ALBANIA</a:t>
            </a:r>
            <a:endParaRPr lang="en-US" sz="24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p:stCondLst>
                              <p:cond delay="3000"/>
                            </p:stCondLst>
                            <p:childTnLst>
                              <p:par>
                                <p:cTn id="28" presetID="16" presetClass="entr" presetSubtype="21"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par>
                                <p:cTn id="31" presetID="53"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2000" fill="hold"/>
                                        <p:tgtEl>
                                          <p:spTgt spid="5"/>
                                        </p:tgtEl>
                                        <p:attrNameLst>
                                          <p:attrName>ppt_w</p:attrName>
                                        </p:attrNameLst>
                                      </p:cBhvr>
                                      <p:tavLst>
                                        <p:tav tm="0">
                                          <p:val>
                                            <p:fltVal val="0"/>
                                          </p:val>
                                        </p:tav>
                                        <p:tav tm="100000">
                                          <p:val>
                                            <p:strVal val="#ppt_w"/>
                                          </p:val>
                                        </p:tav>
                                      </p:tavLst>
                                    </p:anim>
                                    <p:anim calcmode="lin" valueType="num">
                                      <p:cBhvr>
                                        <p:cTn id="34" dur="2000" fill="hold"/>
                                        <p:tgtEl>
                                          <p:spTgt spid="5"/>
                                        </p:tgtEl>
                                        <p:attrNameLst>
                                          <p:attrName>ppt_h</p:attrName>
                                        </p:attrNameLst>
                                      </p:cBhvr>
                                      <p:tavLst>
                                        <p:tav tm="0">
                                          <p:val>
                                            <p:fltVal val="0"/>
                                          </p:val>
                                        </p:tav>
                                        <p:tav tm="100000">
                                          <p:val>
                                            <p:strVal val="#ppt_h"/>
                                          </p:val>
                                        </p:tav>
                                      </p:tavLst>
                                    </p:anim>
                                    <p:animEffect transition="in" filter="fade">
                                      <p:cBhvr>
                                        <p:cTn id="35" dur="2000"/>
                                        <p:tgtEl>
                                          <p:spTgt spid="5"/>
                                        </p:tgtEl>
                                      </p:cBhvr>
                                    </p:animEffect>
                                  </p:childTnLst>
                                </p:cTn>
                              </p:par>
                            </p:childTnLst>
                          </p:cTn>
                        </p:par>
                        <p:par>
                          <p:cTn id="36" fill="hold">
                            <p:stCondLst>
                              <p:cond delay="5000"/>
                            </p:stCondLst>
                            <p:childTnLst>
                              <p:par>
                                <p:cTn id="37" presetID="9"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2000"/>
                                        <p:tgtEl>
                                          <p:spTgt spid="6"/>
                                        </p:tgtEl>
                                      </p:cBhvr>
                                    </p:animEffect>
                                  </p:childTnLst>
                                </p:cTn>
                              </p:par>
                            </p:childTnLst>
                          </p:cTn>
                        </p:par>
                        <p:par>
                          <p:cTn id="40" fill="hold">
                            <p:stCondLst>
                              <p:cond delay="7000"/>
                            </p:stCondLst>
                            <p:childTnLst>
                              <p:par>
                                <p:cTn id="41" presetID="53"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istrator\Desktop\fig bosh .jpg"/>
          <p:cNvPicPr>
            <a:picLocks noChangeAspect="1" noChangeArrowheads="1"/>
          </p:cNvPicPr>
          <p:nvPr/>
        </p:nvPicPr>
        <p:blipFill>
          <a:blip r:embed="rId2" cstate="print"/>
          <a:srcRect/>
          <a:stretch>
            <a:fillRect/>
          </a:stretch>
        </p:blipFill>
        <p:spPr bwMode="auto">
          <a:xfrm>
            <a:off x="8542330" y="6661803"/>
            <a:ext cx="601670" cy="196197"/>
          </a:xfrm>
          <a:prstGeom prst="rect">
            <a:avLst/>
          </a:prstGeom>
          <a:noFill/>
        </p:spPr>
      </p:pic>
      <p:pic>
        <p:nvPicPr>
          <p:cNvPr id="8194" name="Picture 2" descr="C:\Users\Administrator\Desktop\alb bb .jpg"/>
          <p:cNvPicPr>
            <a:picLocks noChangeAspect="1" noChangeArrowheads="1"/>
          </p:cNvPicPr>
          <p:nvPr/>
        </p:nvPicPr>
        <p:blipFill>
          <a:blip r:embed="rId3" cstate="print"/>
          <a:srcRect/>
          <a:stretch>
            <a:fillRect/>
          </a:stretch>
        </p:blipFill>
        <p:spPr bwMode="auto">
          <a:xfrm>
            <a:off x="4572000" y="0"/>
            <a:ext cx="4572000" cy="6858000"/>
          </a:xfrm>
          <a:prstGeom prst="rect">
            <a:avLst/>
          </a:prstGeom>
          <a:noFill/>
        </p:spPr>
      </p:pic>
      <p:pic>
        <p:nvPicPr>
          <p:cNvPr id="5122" name="Picture 2" descr="C:\Users\Administrator\Desktop\stacionet meteo 18 nen 2014 fig.jpg"/>
          <p:cNvPicPr>
            <a:picLocks noChangeAspect="1" noChangeArrowheads="1"/>
          </p:cNvPicPr>
          <p:nvPr/>
        </p:nvPicPr>
        <p:blipFill>
          <a:blip r:embed="rId4" cstate="print"/>
          <a:srcRect/>
          <a:stretch>
            <a:fillRect/>
          </a:stretch>
        </p:blipFill>
        <p:spPr bwMode="auto">
          <a:xfrm>
            <a:off x="0" y="0"/>
            <a:ext cx="4113885" cy="6858000"/>
          </a:xfrm>
          <a:prstGeom prst="rect">
            <a:avLst/>
          </a:prstGeom>
          <a:noFill/>
        </p:spPr>
      </p:pic>
      <p:sp>
        <p:nvSpPr>
          <p:cNvPr id="5" name="Rectangle 4"/>
          <p:cNvSpPr/>
          <p:nvPr/>
        </p:nvSpPr>
        <p:spPr>
          <a:xfrm rot="20041448">
            <a:off x="415865" y="2010189"/>
            <a:ext cx="3909917" cy="2800767"/>
          </a:xfrm>
          <a:prstGeom prst="rect">
            <a:avLst/>
          </a:prstGeom>
        </p:spPr>
        <p:style>
          <a:lnRef idx="0">
            <a:schemeClr val="accent6"/>
          </a:lnRef>
          <a:fillRef idx="3">
            <a:schemeClr val="accent6"/>
          </a:fillRef>
          <a:effectRef idx="3">
            <a:schemeClr val="accent6"/>
          </a:effectRef>
          <a:fontRef idx="minor">
            <a:schemeClr val="lt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smtClean="0">
                <a:ln w="11430"/>
                <a:solidFill>
                  <a:srgbClr val="183EFC"/>
                </a:solidFill>
                <a:effectLst>
                  <a:outerShdw blurRad="76200" dist="50800" dir="5400000" algn="tl" rotWithShape="0">
                    <a:srgbClr val="000000">
                      <a:alpha val="65000"/>
                    </a:srgbClr>
                  </a:outerShdw>
                </a:effectLst>
              </a:rPr>
              <a:t>135</a:t>
            </a:r>
          </a:p>
          <a:p>
            <a:pPr algn="ctr"/>
            <a:r>
              <a:rPr lang="en-US" sz="4400" b="1" spc="50" dirty="0" smtClean="0">
                <a:ln w="11430"/>
                <a:solidFill>
                  <a:srgbClr val="183EFC"/>
                </a:solidFill>
                <a:effectLst>
                  <a:outerShdw blurRad="76200" dist="50800" dir="5400000" algn="tl" rotWithShape="0">
                    <a:srgbClr val="000000">
                      <a:alpha val="65000"/>
                    </a:srgbClr>
                  </a:outerShdw>
                </a:effectLst>
              </a:rPr>
              <a:t>Meteorological </a:t>
            </a:r>
          </a:p>
          <a:p>
            <a:pPr algn="ctr"/>
            <a:r>
              <a:rPr lang="en-US" sz="4400" b="1" spc="50" dirty="0" smtClean="0">
                <a:ln w="11430"/>
                <a:solidFill>
                  <a:srgbClr val="183EFC"/>
                </a:solidFill>
                <a:effectLst>
                  <a:outerShdw blurRad="76200" dist="50800" dir="5400000" algn="tl" rotWithShape="0">
                    <a:srgbClr val="000000">
                      <a:alpha val="65000"/>
                    </a:srgbClr>
                  </a:outerShdw>
                </a:effectLst>
              </a:rPr>
              <a:t>Stations</a:t>
            </a:r>
          </a:p>
          <a:p>
            <a:pPr algn="ctr"/>
            <a:r>
              <a:rPr lang="en-US" sz="4400" b="1" spc="50" dirty="0" smtClean="0">
                <a:ln w="11430"/>
                <a:solidFill>
                  <a:srgbClr val="183EFC"/>
                </a:solidFill>
                <a:effectLst>
                  <a:outerShdw blurRad="76200" dist="50800" dir="5400000" algn="tl" rotWithShape="0">
                    <a:srgbClr val="000000">
                      <a:alpha val="65000"/>
                    </a:srgbClr>
                  </a:outerShdw>
                </a:effectLst>
              </a:rPr>
              <a:t>(manual)</a:t>
            </a:r>
          </a:p>
        </p:txBody>
      </p:sp>
      <p:sp>
        <p:nvSpPr>
          <p:cNvPr id="6" name="Rectangle 5"/>
          <p:cNvSpPr/>
          <p:nvPr/>
        </p:nvSpPr>
        <p:spPr>
          <a:xfrm rot="20041448">
            <a:off x="4839580" y="1782036"/>
            <a:ext cx="3909917" cy="2800767"/>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solidFill>
                  <a:srgbClr val="183EFC"/>
                </a:solidFill>
                <a:effectLst>
                  <a:outerShdw blurRad="76200" dist="50800" dir="5400000" algn="tl" rotWithShape="0">
                    <a:srgbClr val="000000">
                      <a:alpha val="65000"/>
                    </a:srgbClr>
                  </a:outerShdw>
                </a:effectLst>
              </a:rPr>
              <a:t>2</a:t>
            </a:r>
            <a:r>
              <a:rPr lang="en-US" sz="4400" b="1" spc="50" dirty="0" smtClean="0">
                <a:ln w="11430"/>
                <a:solidFill>
                  <a:srgbClr val="183EFC"/>
                </a:solidFill>
                <a:effectLst>
                  <a:outerShdw blurRad="76200" dist="50800" dir="5400000" algn="tl" rotWithShape="0">
                    <a:srgbClr val="000000">
                      <a:alpha val="65000"/>
                    </a:srgbClr>
                  </a:outerShdw>
                </a:effectLst>
              </a:rPr>
              <a:t>0</a:t>
            </a:r>
            <a:endParaRPr lang="en-US" sz="4400" b="1" cap="none" spc="50" dirty="0" smtClean="0">
              <a:ln w="11430"/>
              <a:solidFill>
                <a:srgbClr val="183EFC"/>
              </a:solidFill>
              <a:effectLst>
                <a:outerShdw blurRad="76200" dist="50800" dir="5400000" algn="tl" rotWithShape="0">
                  <a:srgbClr val="000000">
                    <a:alpha val="65000"/>
                  </a:srgbClr>
                </a:outerShdw>
              </a:effectLst>
            </a:endParaRPr>
          </a:p>
          <a:p>
            <a:pPr algn="ctr"/>
            <a:r>
              <a:rPr lang="en-US" sz="4400" b="1" spc="50" dirty="0" smtClean="0">
                <a:ln w="11430"/>
                <a:solidFill>
                  <a:srgbClr val="183EFC"/>
                </a:solidFill>
                <a:effectLst>
                  <a:outerShdw blurRad="76200" dist="50800" dir="5400000" algn="tl" rotWithShape="0">
                    <a:srgbClr val="000000">
                      <a:alpha val="65000"/>
                    </a:srgbClr>
                  </a:outerShdw>
                </a:effectLst>
              </a:rPr>
              <a:t>Meteorological </a:t>
            </a:r>
          </a:p>
          <a:p>
            <a:pPr algn="ctr"/>
            <a:r>
              <a:rPr lang="en-US" sz="4400" b="1" spc="50" dirty="0" smtClean="0">
                <a:ln w="11430"/>
                <a:solidFill>
                  <a:srgbClr val="183EFC"/>
                </a:solidFill>
                <a:effectLst>
                  <a:outerShdw blurRad="76200" dist="50800" dir="5400000" algn="tl" rotWithShape="0">
                    <a:srgbClr val="000000">
                      <a:alpha val="65000"/>
                    </a:srgbClr>
                  </a:outerShdw>
                </a:effectLst>
              </a:rPr>
              <a:t>Stations</a:t>
            </a:r>
          </a:p>
          <a:p>
            <a:pPr algn="ctr"/>
            <a:r>
              <a:rPr lang="en-US" sz="4400" b="1" cap="none" spc="50" dirty="0" smtClean="0">
                <a:ln w="11430"/>
                <a:solidFill>
                  <a:srgbClr val="183EFC"/>
                </a:solidFill>
                <a:effectLst>
                  <a:outerShdw blurRad="76200" dist="50800" dir="5400000" algn="tl" rotWithShape="0">
                    <a:srgbClr val="000000">
                      <a:alpha val="65000"/>
                    </a:srgbClr>
                  </a:outerShdw>
                </a:effectLst>
              </a:rPr>
              <a:t>(automatic)</a:t>
            </a:r>
            <a:endParaRPr lang="en-US" sz="4400" b="1" cap="none" spc="50" dirty="0">
              <a:ln w="11430"/>
              <a:solidFill>
                <a:srgbClr val="183EFC"/>
              </a:solidFill>
              <a:effectLst>
                <a:outerShdw blurRad="76200" dist="50800" dir="5400000" algn="tl" rotWithShape="0">
                  <a:srgbClr val="000000">
                    <a:alpha val="65000"/>
                  </a:srgbClr>
                </a:outerShdw>
              </a:effectLst>
            </a:endParaRPr>
          </a:p>
        </p:txBody>
      </p:sp>
      <p:sp>
        <p:nvSpPr>
          <p:cNvPr id="7" name="Rectangle 6"/>
          <p:cNvSpPr/>
          <p:nvPr/>
        </p:nvSpPr>
        <p:spPr>
          <a:xfrm>
            <a:off x="3124200" y="533400"/>
            <a:ext cx="2541978" cy="1323439"/>
          </a:xfrm>
          <a:prstGeom prst="rect">
            <a:avLst/>
          </a:prstGeom>
          <a:ln>
            <a:noFill/>
          </a:ln>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2015</a:t>
            </a:r>
            <a:endParaRPr lang="en-US" sz="8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 xmlns:p14="http://schemas.microsoft.com/office/powerpoint/2010/main" val="294108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out)">
                                      <p:cBhvr>
                                        <p:cTn id="7" dur="500"/>
                                        <p:tgtEl>
                                          <p:spTgt spid="5122"/>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cBhvr>
                                        <p:cTn id="11" dur="1000" fill="hold"/>
                                        <p:tgtEl>
                                          <p:spTgt spid="8194"/>
                                        </p:tgtEl>
                                        <p:attrNameLst>
                                          <p:attrName>ppt_w</p:attrName>
                                        </p:attrNameLst>
                                      </p:cBhvr>
                                      <p:tavLst>
                                        <p:tav tm="0">
                                          <p:val>
                                            <p:strVal val="#ppt_w*0.70"/>
                                          </p:val>
                                        </p:tav>
                                        <p:tav tm="100000">
                                          <p:val>
                                            <p:strVal val="#ppt_w"/>
                                          </p:val>
                                        </p:tav>
                                      </p:tavLst>
                                    </p:anim>
                                    <p:anim calcmode="lin" valueType="num">
                                      <p:cBhvr>
                                        <p:cTn id="12" dur="1000" fill="hold"/>
                                        <p:tgtEl>
                                          <p:spTgt spid="8194"/>
                                        </p:tgtEl>
                                        <p:attrNameLst>
                                          <p:attrName>ppt_h</p:attrName>
                                        </p:attrNameLst>
                                      </p:cBhvr>
                                      <p:tavLst>
                                        <p:tav tm="0">
                                          <p:val>
                                            <p:strVal val="#ppt_h"/>
                                          </p:val>
                                        </p:tav>
                                        <p:tav tm="100000">
                                          <p:val>
                                            <p:strVal val="#ppt_h"/>
                                          </p:val>
                                        </p:tav>
                                      </p:tavLst>
                                    </p:anim>
                                    <p:animEffect transition="in" filter="fade">
                                      <p:cBhvr>
                                        <p:cTn id="13" dur="1000"/>
                                        <p:tgtEl>
                                          <p:spTgt spid="8194"/>
                                        </p:tgtEl>
                                      </p:cBhvr>
                                    </p:animEffect>
                                  </p:childTnLst>
                                </p:cTn>
                              </p:par>
                            </p:childTnLst>
                          </p:cTn>
                        </p:par>
                        <p:par>
                          <p:cTn id="14" fill="hold">
                            <p:stCondLst>
                              <p:cond delay="1500"/>
                            </p:stCondLst>
                            <p:childTnLst>
                              <p:par>
                                <p:cTn id="15" presetID="15"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2500"/>
                            </p:stCondLst>
                            <p:childTnLst>
                              <p:par>
                                <p:cTn id="22" presetID="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 presetClass="entr" presetSubtype="2"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57346" name="Picture 2" descr="C:\Users\ineum\Desktop\mifol.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58888" y="4868863"/>
            <a:ext cx="295275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7" name="Picture 3" descr="C:\Users\ineum\Desktop\ekran puka.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71550" y="188913"/>
            <a:ext cx="3249613" cy="446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8" name="Picture 4" descr="C:\Users\ineum\Desktop\b curri.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43438" y="260350"/>
            <a:ext cx="3168650" cy="254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79512" y="188640"/>
            <a:ext cx="569387" cy="92333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lgn="ctr">
              <a:defRPr/>
            </a:pP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4</a:t>
            </a:r>
          </a:p>
        </p:txBody>
      </p:sp>
      <p:pic>
        <p:nvPicPr>
          <p:cNvPr id="57350" name="Picture 5" descr="C:\Users\ineum\Desktop\durres.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795963" y="3789363"/>
            <a:ext cx="3168650"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5004048" y="5661248"/>
            <a:ext cx="569387" cy="92333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lgn="ctr">
              <a:defRPr/>
            </a:pP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4</a:t>
            </a:r>
          </a:p>
        </p:txBody>
      </p:sp>
      <p:sp>
        <p:nvSpPr>
          <p:cNvPr id="8" name="Rectangle 7"/>
          <p:cNvSpPr/>
          <p:nvPr/>
        </p:nvSpPr>
        <p:spPr>
          <a:xfrm>
            <a:off x="7956376" y="260648"/>
            <a:ext cx="954107" cy="92333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lgn="ctr">
              <a:defRPr/>
            </a:pP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16</a:t>
            </a:r>
          </a:p>
        </p:txBody>
      </p:sp>
      <p:sp>
        <p:nvSpPr>
          <p:cNvPr id="9" name="Rectangle 8"/>
          <p:cNvSpPr/>
          <p:nvPr/>
        </p:nvSpPr>
        <p:spPr>
          <a:xfrm>
            <a:off x="179512" y="5733256"/>
            <a:ext cx="954107" cy="92333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lgn="ctr">
              <a:defRPr/>
            </a:pP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16</a:t>
            </a:r>
          </a:p>
        </p:txBody>
      </p:sp>
      <p:sp>
        <p:nvSpPr>
          <p:cNvPr id="15" name="Rectangle 14"/>
          <p:cNvSpPr/>
          <p:nvPr/>
        </p:nvSpPr>
        <p:spPr>
          <a:xfrm>
            <a:off x="5795963" y="4005263"/>
            <a:ext cx="1439862" cy="13684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4643438" y="476250"/>
            <a:ext cx="1441450" cy="122396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900113" y="404813"/>
            <a:ext cx="1584325" cy="302418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1187450" y="5013325"/>
            <a:ext cx="1368425" cy="6477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rot="19106089">
            <a:off x="85198" y="959031"/>
            <a:ext cx="2779928" cy="830997"/>
          </a:xfrm>
          <a:prstGeom prst="rect">
            <a:avLst/>
          </a:prstGeom>
          <a:gradFill>
            <a:gsLst>
              <a:gs pos="0">
                <a:srgbClr val="DDEBCF">
                  <a:alpha val="28000"/>
                </a:srgbClr>
              </a:gs>
              <a:gs pos="50000">
                <a:srgbClr val="9CB86E"/>
              </a:gs>
              <a:gs pos="100000">
                <a:srgbClr val="156B13"/>
              </a:gs>
            </a:gsLst>
            <a:lin ang="5400000" scaled="0"/>
          </a:gradFill>
        </p:spPr>
        <p:txBody>
          <a:bodyPr wrap="none">
            <a:spAutoFit/>
          </a:bodyPr>
          <a:lstStyle/>
          <a:p>
            <a:pPr algn="ctr">
              <a:defRPr/>
            </a:pPr>
            <a:r>
              <a:rPr lang="en-US" sz="24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Agrometeorological</a:t>
            </a:r>
            <a:endParaRPr lang="en-US" sz="2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a:p>
            <a:pPr algn="ctr">
              <a:defRPr/>
            </a:pPr>
            <a:r>
              <a:rPr lang="en-US" sz="24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Stations</a:t>
            </a:r>
            <a:endParaRPr lang="en-US" sz="2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p:txBody>
      </p:sp>
      <p:sp>
        <p:nvSpPr>
          <p:cNvPr id="19" name="Rectangle 18"/>
          <p:cNvSpPr/>
          <p:nvPr/>
        </p:nvSpPr>
        <p:spPr>
          <a:xfrm rot="19106089">
            <a:off x="6843213" y="1571570"/>
            <a:ext cx="2262671" cy="830997"/>
          </a:xfrm>
          <a:prstGeom prst="rect">
            <a:avLst/>
          </a:prstGeom>
          <a:gradFill>
            <a:gsLst>
              <a:gs pos="44000">
                <a:srgbClr val="03D4A8">
                  <a:alpha val="54000"/>
                </a:srgbClr>
              </a:gs>
              <a:gs pos="25000">
                <a:srgbClr val="21D6E0"/>
              </a:gs>
              <a:gs pos="75000">
                <a:srgbClr val="0087E6"/>
              </a:gs>
              <a:gs pos="100000">
                <a:srgbClr val="005CBF"/>
              </a:gs>
            </a:gsLst>
            <a:lin ang="5400000" scaled="0"/>
          </a:gradFill>
        </p:spPr>
        <p:txBody>
          <a:bodyPr wrap="none">
            <a:spAutoFit/>
          </a:bodyPr>
          <a:lstStyle/>
          <a:p>
            <a:pPr algn="ctr">
              <a:defRPr/>
            </a:pPr>
            <a:r>
              <a:rPr lang="en-US" sz="2400" b="1" spc="50" dirty="0" smtClean="0">
                <a:ln w="12700" cmpd="sng">
                  <a:solidFill>
                    <a:schemeClr val="accent6">
                      <a:satMod val="120000"/>
                      <a:shade val="80000"/>
                    </a:schemeClr>
                  </a:solidFill>
                  <a:prstDash val="solid"/>
                </a:ln>
                <a:solidFill>
                  <a:schemeClr val="bg1"/>
                </a:solidFill>
                <a:effectLst>
                  <a:glow rad="53100">
                    <a:schemeClr val="accent6">
                      <a:satMod val="180000"/>
                      <a:alpha val="30000"/>
                    </a:schemeClr>
                  </a:glow>
                </a:effectLst>
              </a:rPr>
              <a:t>Meteorological</a:t>
            </a:r>
          </a:p>
          <a:p>
            <a:pPr algn="ctr">
              <a:defRPr/>
            </a:pPr>
            <a:r>
              <a:rPr lang="en-US" sz="2400" b="1" spc="50" dirty="0" smtClean="0">
                <a:ln w="12700" cmpd="sng">
                  <a:solidFill>
                    <a:schemeClr val="accent6">
                      <a:satMod val="120000"/>
                      <a:shade val="80000"/>
                    </a:schemeClr>
                  </a:solidFill>
                  <a:prstDash val="solid"/>
                </a:ln>
                <a:solidFill>
                  <a:schemeClr val="bg1"/>
                </a:solidFill>
                <a:effectLst>
                  <a:glow rad="53100">
                    <a:schemeClr val="accent6">
                      <a:satMod val="180000"/>
                      <a:alpha val="30000"/>
                    </a:schemeClr>
                  </a:glow>
                </a:effectLst>
              </a:rPr>
              <a:t>stations</a:t>
            </a:r>
            <a:endParaRPr lang="en-US" sz="2400" b="1" spc="50" dirty="0">
              <a:ln w="12700" cmpd="sng">
                <a:solidFill>
                  <a:schemeClr val="accent6">
                    <a:satMod val="120000"/>
                    <a:shade val="80000"/>
                  </a:schemeClr>
                </a:solidFill>
                <a:prstDash val="solid"/>
              </a:ln>
              <a:solidFill>
                <a:schemeClr val="bg1"/>
              </a:solidFill>
              <a:effectLst>
                <a:glow rad="53100">
                  <a:schemeClr val="accent6">
                    <a:satMod val="180000"/>
                    <a:alpha val="30000"/>
                  </a:schemeClr>
                </a:glow>
              </a:effectLst>
            </a:endParaRPr>
          </a:p>
        </p:txBody>
      </p:sp>
      <p:sp>
        <p:nvSpPr>
          <p:cNvPr id="20" name="Rectangle 19"/>
          <p:cNvSpPr/>
          <p:nvPr/>
        </p:nvSpPr>
        <p:spPr>
          <a:xfrm rot="19106089">
            <a:off x="1266090" y="5426916"/>
            <a:ext cx="1839798" cy="830997"/>
          </a:xfrm>
          <a:prstGeom prst="rect">
            <a:avLst/>
          </a:prstGeom>
          <a:gradFill>
            <a:gsLst>
              <a:gs pos="24000">
                <a:schemeClr val="accent1">
                  <a:lumMod val="40000"/>
                  <a:lumOff val="60000"/>
                  <a:alpha val="47000"/>
                </a:schemeClr>
              </a:gs>
              <a:gs pos="0">
                <a:srgbClr val="85C2FF"/>
              </a:gs>
              <a:gs pos="70000">
                <a:srgbClr val="C4D6EB"/>
              </a:gs>
              <a:gs pos="100000">
                <a:srgbClr val="FFEBFA"/>
              </a:gs>
            </a:gsLst>
            <a:lin ang="5400000" scaled="0"/>
          </a:gradFill>
        </p:spPr>
        <p:txBody>
          <a:bodyPr wrap="none">
            <a:spAutoFit/>
          </a:bodyPr>
          <a:lstStyle/>
          <a:p>
            <a:pPr algn="ctr">
              <a:defRPr/>
            </a:pPr>
            <a:r>
              <a:rPr lang="en-US" sz="2400" b="1" spc="50" dirty="0" smtClean="0">
                <a:ln w="12700" cmpd="sng">
                  <a:solidFill>
                    <a:schemeClr val="accent6">
                      <a:satMod val="120000"/>
                      <a:shade val="80000"/>
                    </a:schemeClr>
                  </a:solidFill>
                  <a:prstDash val="solid"/>
                </a:ln>
                <a:effectLst>
                  <a:glow rad="53100">
                    <a:schemeClr val="accent6">
                      <a:satMod val="180000"/>
                      <a:alpha val="30000"/>
                    </a:schemeClr>
                  </a:glow>
                </a:effectLst>
              </a:rPr>
              <a:t>Hydrological</a:t>
            </a:r>
          </a:p>
          <a:p>
            <a:pPr algn="ctr">
              <a:defRPr/>
            </a:pPr>
            <a:r>
              <a:rPr lang="en-US" sz="2400" b="1" spc="50" dirty="0" smtClean="0">
                <a:ln w="12700" cmpd="sng">
                  <a:solidFill>
                    <a:schemeClr val="accent6">
                      <a:satMod val="120000"/>
                      <a:shade val="80000"/>
                    </a:schemeClr>
                  </a:solidFill>
                  <a:prstDash val="solid"/>
                </a:ln>
                <a:effectLst>
                  <a:glow rad="53100">
                    <a:schemeClr val="accent6">
                      <a:satMod val="180000"/>
                      <a:alpha val="30000"/>
                    </a:schemeClr>
                  </a:glow>
                </a:effectLst>
              </a:rPr>
              <a:t>Stations</a:t>
            </a:r>
            <a:endParaRPr lang="en-US" sz="2400" b="1" spc="50" dirty="0">
              <a:ln w="12700" cmpd="sng">
                <a:solidFill>
                  <a:schemeClr val="accent6">
                    <a:satMod val="120000"/>
                    <a:shade val="80000"/>
                  </a:schemeClr>
                </a:solidFill>
                <a:prstDash val="solid"/>
              </a:ln>
              <a:effectLst>
                <a:glow rad="53100">
                  <a:schemeClr val="accent6">
                    <a:satMod val="180000"/>
                    <a:alpha val="30000"/>
                  </a:schemeClr>
                </a:glow>
              </a:effectLst>
            </a:endParaRPr>
          </a:p>
        </p:txBody>
      </p:sp>
      <p:sp>
        <p:nvSpPr>
          <p:cNvPr id="21" name="Rectangle 20"/>
          <p:cNvSpPr/>
          <p:nvPr/>
        </p:nvSpPr>
        <p:spPr>
          <a:xfrm rot="19106089">
            <a:off x="4869553" y="4442112"/>
            <a:ext cx="1303563" cy="830997"/>
          </a:xfrm>
          <a:prstGeom prst="rect">
            <a:avLst/>
          </a:prstGeom>
          <a:gradFill>
            <a:gsLst>
              <a:gs pos="30000">
                <a:srgbClr val="5E9EFF">
                  <a:alpha val="50000"/>
                </a:srgbClr>
              </a:gs>
              <a:gs pos="39999">
                <a:srgbClr val="85C2FF"/>
              </a:gs>
              <a:gs pos="70000">
                <a:srgbClr val="C4D6EB"/>
              </a:gs>
              <a:gs pos="100000">
                <a:srgbClr val="FFEBFA"/>
              </a:gs>
            </a:gsLst>
            <a:lin ang="5400000" scaled="0"/>
          </a:gradFill>
        </p:spPr>
        <p:txBody>
          <a:bodyPr wrap="none">
            <a:spAutoFit/>
          </a:bodyPr>
          <a:lstStyle/>
          <a:p>
            <a:pPr algn="ctr">
              <a:defRPr/>
            </a:pPr>
            <a:r>
              <a:rPr lang="en-US" sz="2400" b="1" spc="50" dirty="0" smtClean="0">
                <a:ln w="12700" cmpd="sng">
                  <a:solidFill>
                    <a:schemeClr val="accent6">
                      <a:satMod val="120000"/>
                      <a:shade val="80000"/>
                    </a:schemeClr>
                  </a:solidFill>
                  <a:prstDash val="solid"/>
                </a:ln>
                <a:solidFill>
                  <a:srgbClr val="183EFC"/>
                </a:solidFill>
                <a:effectLst>
                  <a:glow rad="53100">
                    <a:schemeClr val="accent6">
                      <a:satMod val="180000"/>
                      <a:alpha val="30000"/>
                    </a:schemeClr>
                  </a:glow>
                </a:effectLst>
              </a:rPr>
              <a:t>Marine</a:t>
            </a:r>
          </a:p>
          <a:p>
            <a:pPr algn="ctr">
              <a:defRPr/>
            </a:pPr>
            <a:r>
              <a:rPr lang="en-US" sz="2400" b="1" spc="50" dirty="0" smtClean="0">
                <a:ln w="12700" cmpd="sng">
                  <a:solidFill>
                    <a:schemeClr val="accent6">
                      <a:satMod val="120000"/>
                      <a:shade val="80000"/>
                    </a:schemeClr>
                  </a:solidFill>
                  <a:prstDash val="solid"/>
                </a:ln>
                <a:solidFill>
                  <a:srgbClr val="183EFC"/>
                </a:solidFill>
                <a:effectLst>
                  <a:glow rad="53100">
                    <a:schemeClr val="accent6">
                      <a:satMod val="180000"/>
                      <a:alpha val="30000"/>
                    </a:schemeClr>
                  </a:glow>
                </a:effectLst>
              </a:rPr>
              <a:t>Stations</a:t>
            </a:r>
            <a:endParaRPr lang="en-US" sz="2400" b="1" spc="50" dirty="0">
              <a:ln w="12700" cmpd="sng">
                <a:solidFill>
                  <a:schemeClr val="accent6">
                    <a:satMod val="120000"/>
                    <a:shade val="80000"/>
                  </a:schemeClr>
                </a:solidFill>
                <a:prstDash val="solid"/>
              </a:ln>
              <a:solidFill>
                <a:srgbClr val="183EFC"/>
              </a:solidFill>
              <a:effectLst>
                <a:glow rad="53100">
                  <a:schemeClr val="accent6">
                    <a:satMod val="180000"/>
                    <a:alpha val="30000"/>
                  </a:schemeClr>
                </a:glow>
              </a:effectLst>
            </a:endParaRPr>
          </a:p>
        </p:txBody>
      </p:sp>
      <p:sp>
        <p:nvSpPr>
          <p:cNvPr id="22" name="Rectangle 21"/>
          <p:cNvSpPr/>
          <p:nvPr/>
        </p:nvSpPr>
        <p:spPr>
          <a:xfrm>
            <a:off x="1736679" y="2967335"/>
            <a:ext cx="5670655" cy="923330"/>
          </a:xfrm>
          <a:prstGeom prst="rect">
            <a:avLst/>
          </a:prstGeom>
          <a:solidFill>
            <a:schemeClr val="accent6">
              <a:lumMod val="60000"/>
              <a:lumOff val="40000"/>
              <a:alpha val="79000"/>
            </a:schemeClr>
          </a:solidFill>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spAutoFit/>
          </a:bodyPr>
          <a:lstStyle/>
          <a:p>
            <a:pPr algn="ctr">
              <a:defRPr/>
            </a:pPr>
            <a:r>
              <a:rPr lang="en-US" sz="5400" b="1" spc="50" dirty="0" smtClean="0">
                <a:ln w="12700" cmpd="sng">
                  <a:solidFill>
                    <a:schemeClr val="accent6">
                      <a:satMod val="120000"/>
                      <a:shade val="80000"/>
                    </a:schemeClr>
                  </a:solidFill>
                  <a:prstDash val="solid"/>
                </a:ln>
                <a:solidFill>
                  <a:srgbClr val="FFFDFF"/>
                </a:solidFill>
                <a:effectLst>
                  <a:glow rad="53100">
                    <a:schemeClr val="accent6">
                      <a:satMod val="180000"/>
                      <a:alpha val="30000"/>
                    </a:schemeClr>
                  </a:glow>
                </a:effectLst>
              </a:rPr>
              <a:t>Word Bank Project</a:t>
            </a:r>
            <a:endParaRPr lang="en-US" sz="5400" b="1" spc="50" dirty="0">
              <a:ln w="12700" cmpd="sng">
                <a:solidFill>
                  <a:schemeClr val="accent6">
                    <a:satMod val="120000"/>
                    <a:shade val="80000"/>
                  </a:schemeClr>
                </a:solidFill>
                <a:prstDash val="solid"/>
              </a:ln>
              <a:solidFill>
                <a:srgbClr val="FFFDFF"/>
              </a:solidFill>
              <a:effectLst>
                <a:glow rad="53100">
                  <a:schemeClr val="accent6">
                    <a:satMod val="180000"/>
                    <a:alpha val="30000"/>
                  </a:schemeClr>
                </a:glow>
              </a:effectLst>
            </a:endParaRPr>
          </a:p>
        </p:txBody>
      </p:sp>
      <p:pic>
        <p:nvPicPr>
          <p:cNvPr id="24" name="Picture 2" descr="http://baccountability.com/wp-content/uploads/2013/03/world-bank.jpg"/>
          <p:cNvPicPr>
            <a:picLocks noChangeAspect="1" noChangeArrowheads="1"/>
          </p:cNvPicPr>
          <p:nvPr/>
        </p:nvPicPr>
        <p:blipFill>
          <a:blip r:embed="rId8" cstate="print"/>
          <a:srcRect/>
          <a:stretch>
            <a:fillRect/>
          </a:stretch>
        </p:blipFill>
        <p:spPr bwMode="auto">
          <a:xfrm>
            <a:off x="7924800" y="2819400"/>
            <a:ext cx="1219200" cy="914401"/>
          </a:xfrm>
          <a:prstGeom prst="rect">
            <a:avLst/>
          </a:prstGeom>
          <a:noFill/>
        </p:spPr>
      </p:pic>
    </p:spTree>
    <p:extLst>
      <p:ext uri="{BB962C8B-B14F-4D97-AF65-F5344CB8AC3E}">
        <p14:creationId xmlns:p14="http://schemas.microsoft.com/office/powerpoint/2010/main" xmlns="" val="3364304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nodeType="afterGroup">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par>
                                <p:cTn id="35" presetID="4" presetClass="entr" presetSubtype="32"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ox(out)">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C:\Users\Administrator\Desktop\GIZ.jpg"/>
          <p:cNvPicPr>
            <a:picLocks noChangeAspect="1" noChangeArrowheads="1"/>
          </p:cNvPicPr>
          <p:nvPr/>
        </p:nvPicPr>
        <p:blipFill>
          <a:blip r:embed="rId2" cstate="print"/>
          <a:srcRect l="5313" t="5555" r="6403" b="27778"/>
          <a:stretch>
            <a:fillRect/>
          </a:stretch>
        </p:blipFill>
        <p:spPr bwMode="auto">
          <a:xfrm>
            <a:off x="304800" y="5715000"/>
            <a:ext cx="4267200" cy="790223"/>
          </a:xfrm>
          <a:prstGeom prst="rect">
            <a:avLst/>
          </a:prstGeom>
          <a:noFill/>
        </p:spPr>
      </p:pic>
      <p:pic>
        <p:nvPicPr>
          <p:cNvPr id="16385" name="Picture 1" descr="C:\Users\Administrator\Desktop\davis 2015.jpg"/>
          <p:cNvPicPr>
            <a:picLocks noChangeAspect="1" noChangeArrowheads="1"/>
          </p:cNvPicPr>
          <p:nvPr/>
        </p:nvPicPr>
        <p:blipFill>
          <a:blip r:embed="rId3" cstate="print"/>
          <a:srcRect/>
          <a:stretch>
            <a:fillRect/>
          </a:stretch>
        </p:blipFill>
        <p:spPr bwMode="auto">
          <a:xfrm>
            <a:off x="5257800" y="228600"/>
            <a:ext cx="3705225" cy="6438900"/>
          </a:xfrm>
          <a:prstGeom prst="rect">
            <a:avLst/>
          </a:prstGeom>
          <a:gradFill>
            <a:gsLst>
              <a:gs pos="0">
                <a:srgbClr val="03D4A8"/>
              </a:gs>
              <a:gs pos="25000">
                <a:srgbClr val="21D6E0"/>
              </a:gs>
              <a:gs pos="75000">
                <a:srgbClr val="0087E6"/>
              </a:gs>
              <a:gs pos="100000">
                <a:srgbClr val="005CBF"/>
              </a:gs>
            </a:gsLst>
            <a:lin ang="5400000" scaled="0"/>
          </a:gradFill>
        </p:spPr>
      </p:pic>
      <p:sp>
        <p:nvSpPr>
          <p:cNvPr id="4" name="Rectangle 3"/>
          <p:cNvSpPr/>
          <p:nvPr/>
        </p:nvSpPr>
        <p:spPr>
          <a:xfrm rot="20041448">
            <a:off x="5164225" y="1982505"/>
            <a:ext cx="3435556" cy="2800767"/>
          </a:xfrm>
          <a:prstGeom prst="rect">
            <a:avLst/>
          </a:prstGeom>
          <a:blipFill>
            <a:blip r:embed="rId4" cstate="print"/>
            <a:tile tx="0" ty="0" sx="100000" sy="100000" flip="none" algn="tl"/>
          </a:blip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FF0066"/>
                </a:solidFill>
                <a:effectLst>
                  <a:outerShdw blurRad="76200" dist="50800" dir="5400000" algn="tl" rotWithShape="0">
                    <a:srgbClr val="000000">
                      <a:alpha val="65000"/>
                    </a:srgbClr>
                  </a:outerShdw>
                </a:effectLst>
              </a:rPr>
              <a:t>20</a:t>
            </a:r>
            <a:endParaRPr lang="en-US" sz="3600" b="1" cap="none" spc="50" dirty="0" smtClean="0">
              <a:ln w="11430"/>
              <a:solidFill>
                <a:srgbClr val="FF0066"/>
              </a:solidFill>
              <a:effectLst>
                <a:outerShdw blurRad="76200" dist="50800" dir="5400000" algn="tl" rotWithShape="0">
                  <a:srgbClr val="000000">
                    <a:alpha val="65000"/>
                  </a:srgbClr>
                </a:outerShdw>
              </a:effectLst>
            </a:endParaRPr>
          </a:p>
          <a:p>
            <a:pPr algn="ctr"/>
            <a:r>
              <a:rPr lang="en-US" sz="2800" b="1" spc="50" dirty="0" smtClean="0">
                <a:ln w="11430"/>
                <a:solidFill>
                  <a:srgbClr val="FF0066"/>
                </a:solidFill>
                <a:effectLst>
                  <a:outerShdw blurRad="76200" dist="50800" dir="5400000" algn="tl" rotWithShape="0">
                    <a:srgbClr val="000000">
                      <a:alpha val="65000"/>
                    </a:srgbClr>
                  </a:outerShdw>
                </a:effectLst>
              </a:rPr>
              <a:t>Meteorological </a:t>
            </a:r>
          </a:p>
          <a:p>
            <a:pPr algn="ctr"/>
            <a:r>
              <a:rPr lang="en-US" sz="2800" b="1" spc="50" dirty="0" smtClean="0">
                <a:ln w="11430"/>
                <a:solidFill>
                  <a:srgbClr val="FF0066"/>
                </a:solidFill>
                <a:effectLst>
                  <a:outerShdw blurRad="76200" dist="50800" dir="5400000" algn="tl" rotWithShape="0">
                    <a:srgbClr val="000000">
                      <a:alpha val="65000"/>
                    </a:srgbClr>
                  </a:outerShdw>
                </a:effectLst>
              </a:rPr>
              <a:t>Stations (DAVIS-USA)</a:t>
            </a:r>
          </a:p>
          <a:p>
            <a:pPr algn="ctr"/>
            <a:r>
              <a:rPr lang="en-US" sz="2800" b="1" spc="50" dirty="0" smtClean="0">
                <a:ln w="11430"/>
                <a:solidFill>
                  <a:srgbClr val="7030A0"/>
                </a:solidFill>
                <a:effectLst>
                  <a:outerShdw blurRad="76200" dist="50800" dir="5400000" algn="tl" rotWithShape="0">
                    <a:srgbClr val="000000">
                      <a:alpha val="65000"/>
                    </a:srgbClr>
                  </a:outerShdw>
                </a:effectLst>
              </a:rPr>
              <a:t>Ministry of </a:t>
            </a:r>
          </a:p>
          <a:p>
            <a:pPr algn="ctr"/>
            <a:r>
              <a:rPr lang="en-US" sz="2800" b="1" spc="50" dirty="0" smtClean="0">
                <a:ln w="11430"/>
                <a:solidFill>
                  <a:srgbClr val="7030A0"/>
                </a:solidFill>
                <a:effectLst>
                  <a:outerShdw blurRad="76200" dist="50800" dir="5400000" algn="tl" rotWithShape="0">
                    <a:srgbClr val="000000">
                      <a:alpha val="65000"/>
                    </a:srgbClr>
                  </a:outerShdw>
                </a:effectLst>
              </a:rPr>
              <a:t>Education &amp; Science</a:t>
            </a:r>
          </a:p>
          <a:p>
            <a:pPr algn="ctr"/>
            <a:r>
              <a:rPr lang="en-US" sz="2800" b="1" spc="50" dirty="0" smtClean="0">
                <a:ln w="11430"/>
                <a:solidFill>
                  <a:srgbClr val="FF0066"/>
                </a:solidFill>
                <a:effectLst>
                  <a:outerShdw blurRad="76200" dist="50800" dir="5400000" algn="tl" rotWithShape="0">
                    <a:srgbClr val="000000">
                      <a:alpha val="65000"/>
                    </a:srgbClr>
                  </a:outerShdw>
                </a:effectLst>
              </a:rPr>
              <a:t>ALBANIA</a:t>
            </a:r>
          </a:p>
        </p:txBody>
      </p:sp>
      <p:pic>
        <p:nvPicPr>
          <p:cNvPr id="5" name="Picture 4" descr="C:\Users\ineum\Desktop\GIZ stacione 5 Meteo 5 Hidro .jpg"/>
          <p:cNvPicPr/>
          <p:nvPr/>
        </p:nvPicPr>
        <p:blipFill>
          <a:blip r:embed="rId5" cstate="print">
            <a:lum bright="23000" contrast="18000"/>
          </a:blip>
          <a:srcRect/>
          <a:stretch>
            <a:fillRect/>
          </a:stretch>
        </p:blipFill>
        <p:spPr bwMode="auto">
          <a:xfrm>
            <a:off x="381000" y="304800"/>
            <a:ext cx="4244975" cy="2760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rot="20041448">
            <a:off x="910002" y="2804456"/>
            <a:ext cx="3836051" cy="2431435"/>
          </a:xfrm>
          <a:prstGeom prst="rect">
            <a:avLst/>
          </a:prstGeom>
          <a:blipFill>
            <a:blip r:embed="rId6" cstate="print">
              <a:lum bright="-19000" contrast="-43000"/>
            </a:blip>
            <a:tile tx="0" ty="0" sx="100000" sy="100000" flip="none" algn="tl"/>
          </a:blip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800" b="1" spc="50" dirty="0" smtClean="0">
                <a:ln w="11430"/>
                <a:solidFill>
                  <a:srgbClr val="18F7FC"/>
                </a:solidFill>
                <a:effectLst>
                  <a:outerShdw blurRad="76200" dist="50800" dir="5400000" algn="tl" rotWithShape="0">
                    <a:srgbClr val="000000">
                      <a:alpha val="65000"/>
                    </a:srgbClr>
                  </a:outerShdw>
                </a:effectLst>
              </a:rPr>
              <a:t>5 Meteorological </a:t>
            </a:r>
          </a:p>
          <a:p>
            <a:pPr algn="ctr"/>
            <a:r>
              <a:rPr lang="en-US" sz="3800" b="1" spc="50" dirty="0" smtClean="0">
                <a:ln w="11430"/>
                <a:solidFill>
                  <a:srgbClr val="18F7FC"/>
                </a:solidFill>
                <a:effectLst>
                  <a:outerShdw blurRad="76200" dist="50800" dir="5400000" algn="tl" rotWithShape="0">
                    <a:srgbClr val="000000">
                      <a:alpha val="65000"/>
                    </a:srgbClr>
                  </a:outerShdw>
                </a:effectLst>
              </a:rPr>
              <a:t>5 Hydrological </a:t>
            </a:r>
          </a:p>
          <a:p>
            <a:pPr algn="ctr"/>
            <a:r>
              <a:rPr lang="en-US" sz="3800" b="1" spc="50" dirty="0" smtClean="0">
                <a:ln w="11430"/>
                <a:solidFill>
                  <a:srgbClr val="18F7FC"/>
                </a:solidFill>
                <a:effectLst>
                  <a:outerShdw blurRad="76200" dist="50800" dir="5400000" algn="tl" rotWithShape="0">
                    <a:srgbClr val="000000">
                      <a:alpha val="65000"/>
                    </a:srgbClr>
                  </a:outerShdw>
                </a:effectLst>
              </a:rPr>
              <a:t>Stations</a:t>
            </a:r>
          </a:p>
          <a:p>
            <a:pPr algn="ctr"/>
            <a:r>
              <a:rPr lang="en-US" sz="3800" b="1" spc="50" dirty="0" smtClean="0">
                <a:ln w="11430"/>
                <a:solidFill>
                  <a:srgbClr val="18F7FC"/>
                </a:solidFill>
                <a:effectLst>
                  <a:outerShdw blurRad="76200" dist="50800" dir="5400000" algn="tl" rotWithShape="0">
                    <a:srgbClr val="000000">
                      <a:alpha val="65000"/>
                    </a:srgbClr>
                  </a:outerShdw>
                </a:effectLst>
              </a:rPr>
              <a:t>(GIZ - project)</a:t>
            </a:r>
          </a:p>
        </p:txBody>
      </p:sp>
      <p:sp>
        <p:nvSpPr>
          <p:cNvPr id="18434" name="AutoShape 2" descr="Image result for giz alban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436" name="AutoShape 4" descr="Image result for giz alban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6385"/>
                                        </p:tgtEl>
                                        <p:attrNameLst>
                                          <p:attrName>style.visibility</p:attrName>
                                        </p:attrNameLst>
                                      </p:cBhvr>
                                      <p:to>
                                        <p:strVal val="visible"/>
                                      </p:to>
                                    </p:set>
                                    <p:animEffect transition="in" filter="box(out)">
                                      <p:cBhvr>
                                        <p:cTn id="7" dur="1000"/>
                                        <p:tgtEl>
                                          <p:spTgt spid="1638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3000"/>
                            </p:stCondLst>
                            <p:childTnLst>
                              <p:par>
                                <p:cTn id="13" presetID="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3500"/>
                            </p:stCondLst>
                            <p:childTnLst>
                              <p:par>
                                <p:cTn id="18" presetID="53" presetClass="entr" presetSubtype="0" fill="hold" grpId="1"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4000"/>
                            </p:stCondLst>
                            <p:childTnLst>
                              <p:par>
                                <p:cTn id="24" presetID="53" presetClass="entr" presetSubtype="0" fill="hold" nodeType="afterEffect">
                                  <p:stCondLst>
                                    <p:cond delay="0"/>
                                  </p:stCondLst>
                                  <p:childTnLst>
                                    <p:set>
                                      <p:cBhvr>
                                        <p:cTn id="25" dur="1" fill="hold">
                                          <p:stCondLst>
                                            <p:cond delay="0"/>
                                          </p:stCondLst>
                                        </p:cTn>
                                        <p:tgtEl>
                                          <p:spTgt spid="18437"/>
                                        </p:tgtEl>
                                        <p:attrNameLst>
                                          <p:attrName>style.visibility</p:attrName>
                                        </p:attrNameLst>
                                      </p:cBhvr>
                                      <p:to>
                                        <p:strVal val="visible"/>
                                      </p:to>
                                    </p:set>
                                    <p:anim calcmode="lin" valueType="num">
                                      <p:cBhvr>
                                        <p:cTn id="26" dur="500" fill="hold"/>
                                        <p:tgtEl>
                                          <p:spTgt spid="18437"/>
                                        </p:tgtEl>
                                        <p:attrNameLst>
                                          <p:attrName>ppt_w</p:attrName>
                                        </p:attrNameLst>
                                      </p:cBhvr>
                                      <p:tavLst>
                                        <p:tav tm="0">
                                          <p:val>
                                            <p:fltVal val="0"/>
                                          </p:val>
                                        </p:tav>
                                        <p:tav tm="100000">
                                          <p:val>
                                            <p:strVal val="#ppt_w"/>
                                          </p:val>
                                        </p:tav>
                                      </p:tavLst>
                                    </p:anim>
                                    <p:anim calcmode="lin" valueType="num">
                                      <p:cBhvr>
                                        <p:cTn id="27" dur="500" fill="hold"/>
                                        <p:tgtEl>
                                          <p:spTgt spid="18437"/>
                                        </p:tgtEl>
                                        <p:attrNameLst>
                                          <p:attrName>ppt_h</p:attrName>
                                        </p:attrNameLst>
                                      </p:cBhvr>
                                      <p:tavLst>
                                        <p:tav tm="0">
                                          <p:val>
                                            <p:fltVal val="0"/>
                                          </p:val>
                                        </p:tav>
                                        <p:tav tm="100000">
                                          <p:val>
                                            <p:strVal val="#ppt_h"/>
                                          </p:val>
                                        </p:tav>
                                      </p:tavLst>
                                    </p:anim>
                                    <p:animEffect transition="in" filter="fade">
                                      <p:cBhvr>
                                        <p:cTn id="28"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2013\FOTO\M8 Fshati Paqes\WP_000161.jpg"/>
          <p:cNvPicPr>
            <a:picLocks noChangeAspect="1" noChangeArrowheads="1"/>
          </p:cNvPicPr>
          <p:nvPr/>
        </p:nvPicPr>
        <p:blipFill>
          <a:blip r:embed="rId3" cstate="print"/>
          <a:srcRect/>
          <a:stretch>
            <a:fillRect/>
          </a:stretch>
        </p:blipFill>
        <p:spPr bwMode="auto">
          <a:xfrm>
            <a:off x="-1" y="0"/>
            <a:ext cx="9144001" cy="6858000"/>
          </a:xfrm>
          <a:prstGeom prst="rect">
            <a:avLst/>
          </a:prstGeom>
          <a:noFill/>
        </p:spPr>
      </p:pic>
      <p:sp>
        <p:nvSpPr>
          <p:cNvPr id="3" name="Rectangle 2"/>
          <p:cNvSpPr/>
          <p:nvPr/>
        </p:nvSpPr>
        <p:spPr>
          <a:xfrm>
            <a:off x="2801566" y="0"/>
            <a:ext cx="2620012" cy="1415772"/>
          </a:xfrm>
          <a:prstGeom prst="rect">
            <a:avLst/>
          </a:prstGeom>
          <a:noFill/>
        </p:spPr>
        <p:txBody>
          <a:bodyPr wrap="none" lIns="91440" tIns="45720" rIns="91440" bIns="45720">
            <a:spAutoFit/>
          </a:bodyPr>
          <a:lstStyle/>
          <a:p>
            <a:pPr algn="ctr"/>
            <a:r>
              <a:rPr lang="en-US"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Shkod</a:t>
            </a:r>
            <a:r>
              <a:rPr lang="en-US"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Times New Roman"/>
              </a:rPr>
              <a:t>ë</a:t>
            </a:r>
            <a:r>
              <a:rPr lang="en-US"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r</a:t>
            </a:r>
          </a:p>
          <a:p>
            <a:pPr algn="ctr"/>
            <a:r>
              <a:rPr lang="en-US" sz="3200" b="1"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Fshati</a:t>
            </a:r>
            <a:r>
              <a:rPr lang="en-US" sz="3200" b="1"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 </a:t>
            </a:r>
            <a:r>
              <a:rPr lang="en-US" sz="3200" b="1"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i</a:t>
            </a:r>
            <a:r>
              <a:rPr lang="en-US" sz="3200" b="1"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 </a:t>
            </a:r>
            <a:r>
              <a:rPr lang="en-US" sz="3200" b="1" i="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Paqes</a:t>
            </a:r>
            <a:endParaRPr lang="en-US" sz="3200" b="1" i="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ndParaRPr>
          </a:p>
        </p:txBody>
      </p:sp>
      <p:pic>
        <p:nvPicPr>
          <p:cNvPr id="2050" name="Picture 2" descr="G:\101MSDCF\DSC00551.JPG"/>
          <p:cNvPicPr>
            <a:picLocks noChangeAspect="1" noChangeArrowheads="1"/>
          </p:cNvPicPr>
          <p:nvPr/>
        </p:nvPicPr>
        <p:blipFill>
          <a:blip r:embed="rId4" cstate="print"/>
          <a:srcRect/>
          <a:stretch>
            <a:fillRect/>
          </a:stretch>
        </p:blipFill>
        <p:spPr bwMode="auto">
          <a:xfrm>
            <a:off x="6660232" y="4941168"/>
            <a:ext cx="1951765" cy="1463824"/>
          </a:xfrm>
          <a:prstGeom prst="rect">
            <a:avLst/>
          </a:prstGeom>
          <a:noFill/>
          <a:ln w="85725">
            <a:solidFill>
              <a:srgbClr val="FFFF00"/>
            </a:solidFill>
          </a:ln>
          <a:scene3d>
            <a:camera prst="orthographicFront"/>
            <a:lightRig rig="threePt" dir="t"/>
          </a:scene3d>
          <a:sp3d>
            <a:bevelT/>
          </a:sp3d>
        </p:spPr>
      </p:pic>
      <p:sp>
        <p:nvSpPr>
          <p:cNvPr id="6" name="Oval 5"/>
          <p:cNvSpPr/>
          <p:nvPr/>
        </p:nvSpPr>
        <p:spPr>
          <a:xfrm>
            <a:off x="0" y="764704"/>
            <a:ext cx="1547664" cy="5112568"/>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0" y="692696"/>
            <a:ext cx="1547664" cy="5112568"/>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776478" y="4005064"/>
            <a:ext cx="216024" cy="216024"/>
          </a:xfrm>
          <a:prstGeom prst="flowChartConnector">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W</a:t>
            </a:r>
            <a:endParaRPr lang="en-US" dirty="0"/>
          </a:p>
        </p:txBody>
      </p:sp>
      <p:sp>
        <p:nvSpPr>
          <p:cNvPr id="9" name="Rectangle 8"/>
          <p:cNvSpPr/>
          <p:nvPr/>
        </p:nvSpPr>
        <p:spPr>
          <a:xfrm>
            <a:off x="2383245" y="3429000"/>
            <a:ext cx="3358868" cy="2554545"/>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00B050"/>
                </a:solidFill>
                <a:effectLst>
                  <a:outerShdw blurRad="50800" dist="39000" dir="5460000" algn="tl">
                    <a:srgbClr val="000000">
                      <a:alpha val="38000"/>
                    </a:srgbClr>
                  </a:outerShdw>
                </a:effectLst>
              </a:rPr>
              <a:t>20 </a:t>
            </a:r>
          </a:p>
          <a:p>
            <a:pPr algn="ctr"/>
            <a:r>
              <a:rPr lang="en-US" sz="4000" b="1" cap="none" spc="0" dirty="0" smtClean="0">
                <a:ln w="11430"/>
                <a:solidFill>
                  <a:srgbClr val="00B050"/>
                </a:solidFill>
                <a:effectLst>
                  <a:outerShdw blurRad="50800" dist="39000" dir="5460000" algn="tl">
                    <a:srgbClr val="000000">
                      <a:alpha val="38000"/>
                    </a:srgbClr>
                  </a:outerShdw>
                </a:effectLst>
              </a:rPr>
              <a:t>Automatic </a:t>
            </a:r>
          </a:p>
          <a:p>
            <a:pPr algn="ctr"/>
            <a:r>
              <a:rPr lang="en-US" sz="4000" b="1" dirty="0">
                <a:ln w="11430"/>
                <a:solidFill>
                  <a:srgbClr val="00B050"/>
                </a:solidFill>
                <a:effectLst>
                  <a:outerShdw blurRad="50800" dist="39000" dir="5460000" algn="tl">
                    <a:srgbClr val="000000">
                      <a:alpha val="38000"/>
                    </a:srgbClr>
                  </a:outerShdw>
                </a:effectLst>
              </a:rPr>
              <a:t>M</a:t>
            </a:r>
            <a:r>
              <a:rPr lang="en-US" sz="4000" b="1" cap="none" spc="0" dirty="0" smtClean="0">
                <a:ln w="11430"/>
                <a:solidFill>
                  <a:srgbClr val="00B050"/>
                </a:solidFill>
                <a:effectLst>
                  <a:outerShdw blurRad="50800" dist="39000" dir="5460000" algn="tl">
                    <a:srgbClr val="000000">
                      <a:alpha val="38000"/>
                    </a:srgbClr>
                  </a:outerShdw>
                </a:effectLst>
              </a:rPr>
              <a:t>eteorological</a:t>
            </a:r>
          </a:p>
          <a:p>
            <a:pPr algn="ctr"/>
            <a:r>
              <a:rPr lang="en-US" sz="4000" b="1" cap="none" spc="0" dirty="0" smtClean="0">
                <a:ln w="11430"/>
                <a:solidFill>
                  <a:srgbClr val="00B050"/>
                </a:solidFill>
                <a:effectLst>
                  <a:outerShdw blurRad="50800" dist="39000" dir="5460000" algn="tl">
                    <a:srgbClr val="000000">
                      <a:alpha val="38000"/>
                    </a:srgbClr>
                  </a:outerShdw>
                </a:effectLst>
              </a:rPr>
              <a:t>stations</a:t>
            </a:r>
            <a:endParaRPr lang="en-US" sz="4000" b="1" cap="none" spc="0" dirty="0">
              <a:ln w="11430"/>
              <a:solidFill>
                <a:srgbClr val="00B05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2000"/>
                                        <p:tgtEl>
                                          <p:spTgt spid="2050"/>
                                        </p:tgtEl>
                                      </p:cBhvr>
                                    </p:animEffect>
                                  </p:childTnLst>
                                </p:cTn>
                              </p:par>
                            </p:childTnLst>
                          </p:cTn>
                        </p:par>
                        <p:par>
                          <p:cTn id="11" fill="hold">
                            <p:stCondLst>
                              <p:cond delay="3000"/>
                            </p:stCondLst>
                            <p:childTnLst>
                              <p:par>
                                <p:cTn id="12" presetID="11" presetClass="entr" presetSubtype="0" fill="hold" grpId="0" nodeType="afterEffect">
                                  <p:stCondLst>
                                    <p:cond delay="2000"/>
                                  </p:stCondLst>
                                  <p:childTnLst>
                                    <p:set>
                                      <p:cBhvr>
                                        <p:cTn id="13" dur="1000">
                                          <p:stCondLst>
                                            <p:cond delay="0"/>
                                          </p:stCondLst>
                                        </p:cTn>
                                        <p:tgtEl>
                                          <p:spTgt spid="7"/>
                                        </p:tgtEl>
                                        <p:attrNameLst>
                                          <p:attrName>style.visibility</p:attrName>
                                        </p:attrNameLst>
                                      </p:cBhvr>
                                      <p:to>
                                        <p:strVal val="visible"/>
                                      </p:to>
                                    </p:set>
                                  </p:childTnLst>
                                </p:cTn>
                              </p:par>
                              <p:par>
                                <p:cTn id="14" presetID="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6000"/>
                            </p:stCondLst>
                            <p:childTnLst>
                              <p:par>
                                <p:cTn id="19" presetID="4" presetClass="entr" presetSubtype="32"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ou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3074" name="Picture 2" descr="G:\101MSDCF\DSC00512.JPG"/>
          <p:cNvPicPr>
            <a:picLocks noChangeAspect="1" noChangeArrowheads="1"/>
          </p:cNvPicPr>
          <p:nvPr/>
        </p:nvPicPr>
        <p:blipFill>
          <a:blip r:embed="rId4" cstate="print"/>
          <a:srcRect/>
          <a:stretch>
            <a:fillRect/>
          </a:stretch>
        </p:blipFill>
        <p:spPr bwMode="auto">
          <a:xfrm>
            <a:off x="4023883" y="3017912"/>
            <a:ext cx="5120117" cy="3840088"/>
          </a:xfrm>
          <a:prstGeom prst="rect">
            <a:avLst/>
          </a:prstGeom>
          <a:noFill/>
        </p:spPr>
      </p:pic>
      <p:pic>
        <p:nvPicPr>
          <p:cNvPr id="5" name="Picture 2" descr="http://t2.gstatic.com/images?q=tbn:ANd9GcQ5S3VrpFFQJ2451GT2tEBHwmwb2ykACYiaGYAm6MhVrycFygtADw&amp;t=1"/>
          <p:cNvPicPr>
            <a:picLocks noChangeAspect="1" noChangeArrowheads="1"/>
          </p:cNvPicPr>
          <p:nvPr/>
        </p:nvPicPr>
        <p:blipFill>
          <a:blip r:embed="rId5" cstate="print"/>
          <a:srcRect/>
          <a:stretch>
            <a:fillRect/>
          </a:stretch>
        </p:blipFill>
        <p:spPr bwMode="auto">
          <a:xfrm>
            <a:off x="0" y="0"/>
            <a:ext cx="3485360" cy="4653136"/>
          </a:xfrm>
          <a:prstGeom prst="rect">
            <a:avLst/>
          </a:prstGeom>
          <a:noFill/>
        </p:spPr>
      </p:pic>
      <p:sp>
        <p:nvSpPr>
          <p:cNvPr id="6" name="Oval 5"/>
          <p:cNvSpPr/>
          <p:nvPr/>
        </p:nvSpPr>
        <p:spPr>
          <a:xfrm>
            <a:off x="5292080" y="3501008"/>
            <a:ext cx="1547664" cy="3024336"/>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316" y="188640"/>
            <a:ext cx="2943755" cy="255454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0070C0"/>
                </a:solidFill>
                <a:effectLst>
                  <a:outerShdw blurRad="50800" dist="39000" dir="5460000" algn="tl">
                    <a:srgbClr val="000000">
                      <a:alpha val="38000"/>
                    </a:srgbClr>
                  </a:outerShdw>
                </a:effectLst>
              </a:rPr>
              <a:t>20</a:t>
            </a:r>
            <a:r>
              <a:rPr lang="en-US" sz="4000" b="1" cap="none" spc="0" dirty="0" smtClean="0">
                <a:ln w="11430"/>
                <a:solidFill>
                  <a:srgbClr val="0070C0"/>
                </a:solidFill>
                <a:effectLst>
                  <a:outerShdw blurRad="50800" dist="39000" dir="5460000" algn="tl">
                    <a:srgbClr val="000000">
                      <a:alpha val="38000"/>
                    </a:srgbClr>
                  </a:outerShdw>
                </a:effectLst>
              </a:rPr>
              <a:t> </a:t>
            </a:r>
          </a:p>
          <a:p>
            <a:pPr algn="ctr"/>
            <a:r>
              <a:rPr lang="en-US" sz="4000" b="1" cap="none" spc="0" dirty="0" smtClean="0">
                <a:ln w="11430"/>
                <a:solidFill>
                  <a:srgbClr val="0070C0"/>
                </a:solidFill>
                <a:effectLst>
                  <a:outerShdw blurRad="50800" dist="39000" dir="5460000" algn="tl">
                    <a:srgbClr val="000000">
                      <a:alpha val="38000"/>
                    </a:srgbClr>
                  </a:outerShdw>
                </a:effectLst>
              </a:rPr>
              <a:t>Automatic </a:t>
            </a:r>
          </a:p>
          <a:p>
            <a:pPr algn="ctr"/>
            <a:r>
              <a:rPr lang="en-US" sz="4000" b="1" cap="none" spc="0" dirty="0" smtClean="0">
                <a:ln w="11430"/>
                <a:solidFill>
                  <a:srgbClr val="0070C0"/>
                </a:solidFill>
                <a:effectLst>
                  <a:outerShdw blurRad="50800" dist="39000" dir="5460000" algn="tl">
                    <a:srgbClr val="000000">
                      <a:alpha val="38000"/>
                    </a:srgbClr>
                  </a:outerShdw>
                </a:effectLst>
              </a:rPr>
              <a:t>Hydrological </a:t>
            </a:r>
          </a:p>
          <a:p>
            <a:pPr algn="ctr"/>
            <a:r>
              <a:rPr lang="en-US" sz="4000" b="1" cap="none" spc="0" dirty="0" smtClean="0">
                <a:ln w="11430"/>
                <a:solidFill>
                  <a:srgbClr val="0070C0"/>
                </a:solidFill>
                <a:effectLst>
                  <a:outerShdw blurRad="50800" dist="39000" dir="5460000" algn="tl">
                    <a:srgbClr val="000000">
                      <a:alpha val="38000"/>
                    </a:srgbClr>
                  </a:outerShdw>
                </a:effectLst>
              </a:rPr>
              <a:t>stations</a:t>
            </a:r>
            <a:endParaRPr lang="en-US" sz="4000" b="1" cap="none" spc="0" dirty="0">
              <a:ln w="11430"/>
              <a:solidFill>
                <a:srgbClr val="0070C0"/>
              </a:solidFill>
              <a:effectLst>
                <a:outerShdw blurRad="50800" dist="39000" dir="5460000" algn="tl">
                  <a:srgbClr val="000000">
                    <a:alpha val="38000"/>
                  </a:srgbClr>
                </a:outerShdw>
              </a:effectLst>
            </a:endParaRPr>
          </a:p>
        </p:txBody>
      </p:sp>
      <p:pic>
        <p:nvPicPr>
          <p:cNvPr id="8" name="Picture 2"/>
          <p:cNvPicPr>
            <a:picLocks noChangeAspect="1" noChangeArrowheads="1"/>
          </p:cNvPicPr>
          <p:nvPr/>
        </p:nvPicPr>
        <p:blipFill>
          <a:blip r:embed="rId6" cstate="print"/>
          <a:srcRect l="38145" t="16495" r="36082" b="5979"/>
          <a:stretch>
            <a:fillRect/>
          </a:stretch>
        </p:blipFill>
        <p:spPr bwMode="auto">
          <a:xfrm>
            <a:off x="533400" y="960120"/>
            <a:ext cx="3137170" cy="5897880"/>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9" name="Picture 2" descr="http://baccountability.com/wp-content/uploads/2013/03/world-bank.jpg"/>
          <p:cNvPicPr>
            <a:picLocks noChangeAspect="1" noChangeArrowheads="1"/>
          </p:cNvPicPr>
          <p:nvPr/>
        </p:nvPicPr>
        <p:blipFill>
          <a:blip r:embed="rId7" cstate="print"/>
          <a:srcRect/>
          <a:stretch>
            <a:fillRect/>
          </a:stretch>
        </p:blipFill>
        <p:spPr bwMode="auto">
          <a:xfrm>
            <a:off x="2438400" y="5943599"/>
            <a:ext cx="1219200" cy="9144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400" decel="100000"/>
                                        <p:tgtEl>
                                          <p:spTgt spid="5"/>
                                        </p:tgtEl>
                                      </p:cBhvr>
                                    </p:animEffect>
                                    <p:anim calcmode="lin" valueType="num">
                                      <p:cBhvr>
                                        <p:cTn id="8" dur="2400" decel="100000" fill="hold"/>
                                        <p:tgtEl>
                                          <p:spTgt spid="5"/>
                                        </p:tgtEl>
                                        <p:attrNameLst>
                                          <p:attrName>style.rotation</p:attrName>
                                        </p:attrNameLst>
                                      </p:cBhvr>
                                      <p:tavLst>
                                        <p:tav tm="0">
                                          <p:val>
                                            <p:fltVal val="-90"/>
                                          </p:val>
                                        </p:tav>
                                        <p:tav tm="100000">
                                          <p:val>
                                            <p:fltVal val="0"/>
                                          </p:val>
                                        </p:tav>
                                      </p:tavLst>
                                    </p:anim>
                                    <p:anim calcmode="lin" valueType="num">
                                      <p:cBhvr>
                                        <p:cTn id="9" dur="2400" decel="100000" fill="hold"/>
                                        <p:tgtEl>
                                          <p:spTgt spid="5"/>
                                        </p:tgtEl>
                                        <p:attrNameLst>
                                          <p:attrName>ppt_x</p:attrName>
                                        </p:attrNameLst>
                                      </p:cBhvr>
                                      <p:tavLst>
                                        <p:tav tm="0">
                                          <p:val>
                                            <p:strVal val="#ppt_x+0.4"/>
                                          </p:val>
                                        </p:tav>
                                        <p:tav tm="100000">
                                          <p:val>
                                            <p:strVal val="#ppt_x-0.05"/>
                                          </p:val>
                                        </p:tav>
                                      </p:tavLst>
                                    </p:anim>
                                    <p:anim calcmode="lin" valueType="num">
                                      <p:cBhvr>
                                        <p:cTn id="10" dur="2400" decel="100000" fill="hold"/>
                                        <p:tgtEl>
                                          <p:spTgt spid="5"/>
                                        </p:tgtEl>
                                        <p:attrNameLst>
                                          <p:attrName>ppt_y</p:attrName>
                                        </p:attrNameLst>
                                      </p:cBhvr>
                                      <p:tavLst>
                                        <p:tav tm="0">
                                          <p:val>
                                            <p:strVal val="#ppt_y-0.4"/>
                                          </p:val>
                                        </p:tav>
                                        <p:tav tm="100000">
                                          <p:val>
                                            <p:strVal val="#ppt_y+0.1"/>
                                          </p:val>
                                        </p:tav>
                                      </p:tavLst>
                                    </p:anim>
                                    <p:anim calcmode="lin" valueType="num">
                                      <p:cBhvr>
                                        <p:cTn id="11" dur="600" accel="100000" fill="hold">
                                          <p:stCondLst>
                                            <p:cond delay="2400"/>
                                          </p:stCondLst>
                                        </p:cTn>
                                        <p:tgtEl>
                                          <p:spTgt spid="5"/>
                                        </p:tgtEl>
                                        <p:attrNameLst>
                                          <p:attrName>ppt_x</p:attrName>
                                        </p:attrNameLst>
                                      </p:cBhvr>
                                      <p:tavLst>
                                        <p:tav tm="0">
                                          <p:val>
                                            <p:strVal val="#ppt_x-0.05"/>
                                          </p:val>
                                        </p:tav>
                                        <p:tav tm="100000">
                                          <p:val>
                                            <p:strVal val="#ppt_x"/>
                                          </p:val>
                                        </p:tav>
                                      </p:tavLst>
                                    </p:anim>
                                    <p:anim calcmode="lin" valueType="num">
                                      <p:cBhvr>
                                        <p:cTn id="12" dur="600" accel="100000" fill="hold">
                                          <p:stCondLst>
                                            <p:cond delay="24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6"/>
                                        </p:tgtEl>
                                        <p:attrNameLst>
                                          <p:attrName>style.visibility</p:attrName>
                                        </p:attrNameLst>
                                      </p:cBhvr>
                                      <p:to>
                                        <p:strVal val="visible"/>
                                      </p:to>
                                    </p:set>
                                  </p:childTnLst>
                                </p:cTn>
                              </p:par>
                            </p:childTnLst>
                          </p:cTn>
                        </p:par>
                        <p:par>
                          <p:cTn id="16" fill="hold">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4500"/>
                            </p:stCondLst>
                            <p:childTnLst>
                              <p:par>
                                <p:cTn id="23" presetID="53"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5000"/>
                            </p:stCondLst>
                            <p:childTnLst>
                              <p:par>
                                <p:cTn id="29" presetID="4" presetClass="entr" presetSubtype="32"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ox(ou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1208</TotalTime>
  <Words>1470</Words>
  <Application>Microsoft Office PowerPoint</Application>
  <PresentationFormat>On-screen Show (4:3)</PresentationFormat>
  <Paragraphs>275</Paragraphs>
  <Slides>22</Slides>
  <Notes>6</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Trek</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Administrator</cp:lastModifiedBy>
  <cp:revision>123</cp:revision>
  <dcterms:created xsi:type="dcterms:W3CDTF">2015-06-23T03:23:34Z</dcterms:created>
  <dcterms:modified xsi:type="dcterms:W3CDTF">2015-06-25T02:28:25Z</dcterms:modified>
</cp:coreProperties>
</file>