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72" r:id="rId2"/>
    <p:sldId id="653" r:id="rId3"/>
    <p:sldId id="661" r:id="rId4"/>
    <p:sldId id="657" r:id="rId5"/>
    <p:sldId id="658" r:id="rId6"/>
    <p:sldId id="660" r:id="rId7"/>
    <p:sldId id="659" r:id="rId8"/>
  </p:sldIdLst>
  <p:sldSz cx="9906000" cy="6858000" type="A4"/>
  <p:notesSz cx="7077075" cy="8955088"/>
  <p:embeddedFontLst>
    <p:embeddedFont>
      <p:font typeface="ＭＳ Ｐゴシック" pitchFamily="34" charset="-128"/>
      <p:regular r:id="rId11"/>
    </p:embeddedFont>
    <p:embeddedFont>
      <p:font typeface="Gill Sans MT" pitchFamily="34" charset="0"/>
      <p:regular r:id="rId12"/>
      <p:bold r:id="rId13"/>
      <p:italic r:id="rId14"/>
      <p:boldItalic r:id="rId15"/>
    </p:embeddedFont>
    <p:embeddedFont>
      <p:font typeface="Times" pitchFamily="18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l Smith" initials="JBS" lastIdx="9" clrIdx="0"/>
  <p:cmAuthor id="1" name="Aaron Ray" initials="A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DDDDD"/>
    <a:srgbClr val="666666"/>
    <a:srgbClr val="002A6C"/>
    <a:srgbClr val="003366"/>
    <a:srgbClr val="1E4ABD"/>
    <a:srgbClr val="FFFF66"/>
    <a:srgbClr val="FF6600"/>
    <a:srgbClr val="CCECFF"/>
    <a:srgbClr val="CC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81" autoAdjust="0"/>
    <p:restoredTop sz="91632" autoAdjust="0"/>
  </p:normalViewPr>
  <p:slideViewPr>
    <p:cSldViewPr>
      <p:cViewPr>
        <p:scale>
          <a:sx n="90" d="100"/>
          <a:sy n="90" d="100"/>
        </p:scale>
        <p:origin x="-1872" y="-3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9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098" y="504"/>
      </p:cViewPr>
      <p:guideLst>
        <p:guide orient="horz" pos="2821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5095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5770" y="1"/>
            <a:ext cx="3065094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491736"/>
            <a:ext cx="3065095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5770" y="8491736"/>
            <a:ext cx="3065094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AB8D4A7-8BBA-4136-AC78-012B2FBDD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0775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5095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5770" y="1"/>
            <a:ext cx="3065094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3788" y="658813"/>
            <a:ext cx="4864100" cy="3367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675" y="4245103"/>
            <a:ext cx="5211152" cy="402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491736"/>
            <a:ext cx="3065095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5770" y="8491736"/>
            <a:ext cx="3065094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4F3AAB6-11B2-4923-B916-2C4832B59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0282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58" indent="-285715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58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01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145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288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431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574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717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7C90278-46FC-419C-9004-1695503FAF9A}" type="slidenum">
              <a:rPr lang="en-US" sz="1200">
                <a:latin typeface="Times" pitchFamily="18" charset="0"/>
              </a:rPr>
              <a:pPr/>
              <a:t>1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65100" y="1752600"/>
            <a:ext cx="9740900" cy="51054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7526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905000"/>
            <a:ext cx="165100" cy="4953000"/>
          </a:xfrm>
          <a:prstGeom prst="rect">
            <a:avLst/>
          </a:prstGeom>
          <a:solidFill>
            <a:srgbClr val="002A6C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2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3713" y="455613"/>
            <a:ext cx="325596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5500" y="2362200"/>
            <a:ext cx="84201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7338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0704-2008-45AE-8FB5-201E58EB7D77}" type="slidenum">
              <a:rPr lang="en-US"/>
              <a:pPr>
                <a:defRPr/>
              </a:pPr>
              <a:t>‹#›</a:t>
            </a:fld>
            <a:r>
              <a:rPr lang="en-US"/>
              <a:t>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C1416-3E8B-4ABA-9293-8F9F8CB85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1447800"/>
            <a:ext cx="2105025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1447800"/>
            <a:ext cx="6149975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B9911-477C-4991-AB33-1326A22E3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447800"/>
            <a:ext cx="84201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42950" y="2209800"/>
            <a:ext cx="84201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1F27B-4760-4975-B45A-A47E22B53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42950" y="1447800"/>
            <a:ext cx="8420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DEA79-9913-4494-A0E4-E083B91AD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447800"/>
            <a:ext cx="84201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2209800"/>
            <a:ext cx="4127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209800"/>
            <a:ext cx="4127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E94F7-C2DC-4B16-9E2C-BFEDC3941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5672-2A50-445D-8782-1D260536A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7DAA-D690-4202-853C-E706E9EED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2209800"/>
            <a:ext cx="4127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209800"/>
            <a:ext cx="4127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F4D4B-751B-49FC-8510-DDB64A62E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75763-8AA8-475D-9AA3-D40404790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3422E-61DF-4B5D-BB7B-9E9A6BE1D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BB0F1-2007-4E08-A6CD-19017CC1D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6801C-7C32-4E2B-9A3C-F64CD6433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6410A-1B2E-4D4A-95B1-4FBEE024B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7850" y="152400"/>
            <a:ext cx="8420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524000"/>
            <a:ext cx="8420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B7DB214-9B08-4E3B-9E94-4873E4E30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10668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0" y="1219200"/>
            <a:ext cx="165100" cy="5638800"/>
          </a:xfrm>
          <a:prstGeom prst="rect">
            <a:avLst/>
          </a:prstGeom>
          <a:solidFill>
            <a:srgbClr val="002A6C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2A6C"/>
              </a:solidFill>
              <a:latin typeface="Times" pitchFamily="18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-97" charset="-128"/>
          <a:cs typeface="ＭＳ Ｐゴシック" pitchFamily="-9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2000" y="2438400"/>
            <a:ext cx="8686800" cy="1143000"/>
          </a:xfrm>
        </p:spPr>
        <p:txBody>
          <a:bodyPr/>
          <a:lstStyle/>
          <a:p>
            <a:r>
              <a:rPr lang="en-US" sz="2800" dirty="0" smtClean="0"/>
              <a:t>Defining </a:t>
            </a:r>
            <a:r>
              <a:rPr lang="en-US" sz="2800" smtClean="0"/>
              <a:t>and Measuring Costs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33528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Gill Sans MT" pitchFamily="34" charset="0"/>
              </a:rPr>
              <a:t>Glen Anderson,</a:t>
            </a:r>
            <a:r>
              <a:rPr lang="en-US" sz="2000" dirty="0" smtClean="0">
                <a:latin typeface="Gill Sans MT" pitchFamily="34" charset="0"/>
              </a:rPr>
              <a:t> Chief of Party, CCRD</a:t>
            </a:r>
          </a:p>
          <a:p>
            <a:pPr algn="ctr"/>
            <a:endParaRPr lang="en-US" sz="2000" b="1" dirty="0" smtClean="0">
              <a:latin typeface="Gill Sans MT" pitchFamily="34" charset="0"/>
            </a:endParaRPr>
          </a:p>
          <a:p>
            <a:pPr algn="ctr"/>
            <a:r>
              <a:rPr lang="en-US" sz="2000" dirty="0" err="1" smtClean="0">
                <a:latin typeface="Gill Sans MT" pitchFamily="34" charset="0"/>
              </a:rPr>
              <a:t>Mahe</a:t>
            </a:r>
            <a:r>
              <a:rPr lang="en-US" sz="2000" dirty="0" smtClean="0">
                <a:latin typeface="Gill Sans MT" pitchFamily="34" charset="0"/>
              </a:rPr>
              <a:t> Island, Seychelles</a:t>
            </a:r>
            <a:endParaRPr lang="en-US" sz="2000" dirty="0">
              <a:latin typeface="Gill Sans MT" pitchFamily="34" charset="0"/>
            </a:endParaRPr>
          </a:p>
          <a:p>
            <a:pPr algn="ctr"/>
            <a:r>
              <a:rPr lang="en-US" sz="2000" dirty="0" smtClean="0">
                <a:latin typeface="Gill Sans MT" pitchFamily="34" charset="0"/>
              </a:rPr>
              <a:t>May 6, 2015</a:t>
            </a:r>
          </a:p>
        </p:txBody>
      </p:sp>
      <p:pic>
        <p:nvPicPr>
          <p:cNvPr id="5" name="Picture 2" descr="C:\Documents and Settings\ganderson\My Documents\CCRD\Project\Climate Services\ICCS 2\CSP_transparenc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83877"/>
            <a:ext cx="2867025" cy="92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83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Cost Definitions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i="1" dirty="0" smtClean="0"/>
              <a:t>Cost</a:t>
            </a:r>
            <a:r>
              <a:rPr lang="en-AU" dirty="0" smtClean="0"/>
              <a:t> – the value of the inputs needed to produce any good or service, measured in some units or </a:t>
            </a:r>
            <a:r>
              <a:rPr lang="en-AU" dirty="0" err="1" smtClean="0"/>
              <a:t>numeraire</a:t>
            </a:r>
            <a:r>
              <a:rPr lang="en-AU" dirty="0" smtClean="0"/>
              <a:t>, generally money</a:t>
            </a:r>
          </a:p>
          <a:p>
            <a:pPr lvl="1"/>
            <a:r>
              <a:rPr lang="en-AU" dirty="0" err="1" smtClean="0"/>
              <a:t>Labor</a:t>
            </a:r>
            <a:endParaRPr lang="en-AU" dirty="0" smtClean="0"/>
          </a:p>
          <a:p>
            <a:pPr lvl="1"/>
            <a:r>
              <a:rPr lang="en-AU" dirty="0" smtClean="0"/>
              <a:t>Purchased goods and services</a:t>
            </a:r>
          </a:p>
          <a:p>
            <a:pPr lvl="1"/>
            <a:r>
              <a:rPr lang="en-AU" dirty="0" smtClean="0"/>
              <a:t>Use of goods from inventory</a:t>
            </a:r>
          </a:p>
          <a:p>
            <a:pPr lvl="1"/>
            <a:r>
              <a:rPr lang="en-AU" dirty="0" smtClean="0"/>
              <a:t>Capital equipment</a:t>
            </a:r>
          </a:p>
          <a:p>
            <a:r>
              <a:rPr lang="en-GB" b="1" i="1" dirty="0" smtClean="0"/>
              <a:t>Expenditures</a:t>
            </a:r>
            <a:r>
              <a:rPr lang="en-GB" dirty="0" smtClean="0"/>
              <a:t> refer to actual payments made with respect to the production of a good or service during a certain time span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Cost Definitions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 smtClean="0"/>
              <a:t>Capital costs </a:t>
            </a:r>
            <a:r>
              <a:rPr lang="en-GB" dirty="0" smtClean="0"/>
              <a:t>– expenditures on goods in one year that have a limited lifetime and are depreciated over time</a:t>
            </a:r>
          </a:p>
          <a:p>
            <a:pPr lvl="1"/>
            <a:r>
              <a:rPr lang="en-GB" dirty="0" smtClean="0"/>
              <a:t>If the lifetime of a capital good is 10 years, it is typically represented in cost calculations as depreciation costs where annual depreciation cost is 1/10</a:t>
            </a:r>
            <a:r>
              <a:rPr lang="en-GB" baseline="30000" dirty="0" smtClean="0"/>
              <a:t>th</a:t>
            </a:r>
            <a:r>
              <a:rPr lang="en-GB" dirty="0" smtClean="0"/>
              <a:t> of the cost of the capital good</a:t>
            </a:r>
            <a:endParaRPr lang="en-US" dirty="0" smtClean="0"/>
          </a:p>
          <a:p>
            <a:r>
              <a:rPr lang="en-AU" b="1" i="1" dirty="0" smtClean="0"/>
              <a:t>Losses</a:t>
            </a:r>
            <a:r>
              <a:rPr lang="en-AU" dirty="0" smtClean="0"/>
              <a:t> –</a:t>
            </a:r>
            <a:r>
              <a:rPr lang="en-GB" dirty="0" smtClean="0"/>
              <a:t>unintended costs, e.g., in case of damage to equipment or buildings</a:t>
            </a:r>
          </a:p>
          <a:p>
            <a:pPr lvl="1"/>
            <a:r>
              <a:rPr lang="en-GB" dirty="0" smtClean="0"/>
              <a:t>As we will see when we discuss benefits, met/hydro services often provide benefits in the form of avoided losses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9220200" cy="609600"/>
          </a:xfrm>
        </p:spPr>
        <p:txBody>
          <a:bodyPr/>
          <a:lstStyle/>
          <a:p>
            <a:pPr algn="ctr"/>
            <a:r>
              <a:rPr lang="en-AU" sz="2800" dirty="0" smtClean="0"/>
              <a:t>Costs in the context of economic studies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991600" cy="4572000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n-US" dirty="0" smtClean="0"/>
              <a:t>Benefit-cost analysis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Determining the social value of met/hydro services compared to the costs to provide them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Net benefits = benefits minus costs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Benefit/cost ratios = benefits divided by costs</a:t>
            </a:r>
          </a:p>
          <a:p>
            <a:pPr lvl="0">
              <a:spcAft>
                <a:spcPts val="1200"/>
              </a:spcAft>
            </a:pPr>
            <a:r>
              <a:rPr lang="en-US" sz="2200" dirty="0" smtClean="0"/>
              <a:t>Cost-effectiveness analysis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Used to compare alternatives for providing a specific product or service, e.g., 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Automated versus manual observation system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Developing remote sensing capacity versus purchasing remote sensing data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Costs Associated with the Value Chain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1066800" y="1295401"/>
            <a:ext cx="7315200" cy="30479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95400" y="4419600"/>
          <a:ext cx="6086475" cy="2243137"/>
        </p:xfrm>
        <a:graphic>
          <a:graphicData uri="http://schemas.openxmlformats.org/presentationml/2006/ole">
            <p:oleObj spid="_x0000_s1026" name="Document" r:id="rId4" imgW="6086467" imgH="2243804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420100" cy="609600"/>
          </a:xfrm>
        </p:spPr>
        <p:txBody>
          <a:bodyPr/>
          <a:lstStyle/>
          <a:p>
            <a:pPr algn="ctr"/>
            <a:r>
              <a:rPr lang="en-US" sz="2800" dirty="0" smtClean="0"/>
              <a:t>Annual Cost Statement – Royal Netherlands Meteorological Institute</a:t>
            </a:r>
            <a:endParaRPr lang="en-US" sz="2800" dirty="0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143000" y="1828800"/>
          <a:ext cx="8704678" cy="3657600"/>
        </p:xfrm>
        <a:graphic>
          <a:graphicData uri="http://schemas.openxmlformats.org/presentationml/2006/ole">
            <p:oleObj spid="_x0000_s3077" name="Document" r:id="rId3" imgW="6086467" imgH="2557907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152400"/>
            <a:ext cx="8947150" cy="609600"/>
          </a:xfrm>
        </p:spPr>
        <p:txBody>
          <a:bodyPr/>
          <a:lstStyle/>
          <a:p>
            <a:r>
              <a:rPr lang="en-GB" sz="2400" dirty="0" smtClean="0"/>
              <a:t>Preliminary costs to modernize Nepal Department of Hydrology and Meteorology (Millions of Nepalese rupees)</a:t>
            </a:r>
            <a:endParaRPr lang="en-US" sz="24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72673" y="1600200"/>
          <a:ext cx="9333327" cy="4038600"/>
        </p:xfrm>
        <a:graphic>
          <a:graphicData uri="http://schemas.openxmlformats.org/presentationml/2006/ole">
            <p:oleObj spid="_x0000_s2050" name="Document" r:id="rId3" imgW="6086467" imgH="2633999" progId="Word.Document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5962</TotalTime>
  <Words>266</Words>
  <Application>Microsoft Office PowerPoint</Application>
  <PresentationFormat>A4 Paper (210x297 mm)</PresentationFormat>
  <Paragraphs>30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ＭＳ Ｐゴシック</vt:lpstr>
      <vt:lpstr>Gill Sans MT</vt:lpstr>
      <vt:lpstr>Times</vt:lpstr>
      <vt:lpstr>Blank</vt:lpstr>
      <vt:lpstr>Document</vt:lpstr>
      <vt:lpstr>Defining and Measuring Costs</vt:lpstr>
      <vt:lpstr>Cost Definitions</vt:lpstr>
      <vt:lpstr>Cost Definitions</vt:lpstr>
      <vt:lpstr>Costs in the context of economic studies </vt:lpstr>
      <vt:lpstr>Costs Associated with the Value Chain</vt:lpstr>
      <vt:lpstr>Annual Cost Statement – Royal Netherlands Meteorological Institute</vt:lpstr>
      <vt:lpstr>Preliminary costs to modernize Nepal Department of Hydrology and Meteorology (Millions of Nepalese rupees)</vt:lpstr>
    </vt:vector>
  </TitlesOfParts>
  <Company>JDG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Studio</dc:creator>
  <cp:lastModifiedBy>ganderson</cp:lastModifiedBy>
  <cp:revision>553</cp:revision>
  <cp:lastPrinted>2013-10-09T13:24:10Z</cp:lastPrinted>
  <dcterms:created xsi:type="dcterms:W3CDTF">2009-06-29T15:49:34Z</dcterms:created>
  <dcterms:modified xsi:type="dcterms:W3CDTF">2015-04-28T12:38:43Z</dcterms:modified>
</cp:coreProperties>
</file>