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72" r:id="rId2"/>
    <p:sldId id="621" r:id="rId3"/>
    <p:sldId id="620" r:id="rId4"/>
    <p:sldId id="678" r:id="rId5"/>
    <p:sldId id="728" r:id="rId6"/>
    <p:sldId id="679" r:id="rId7"/>
    <p:sldId id="680" r:id="rId8"/>
    <p:sldId id="716" r:id="rId9"/>
    <p:sldId id="682" r:id="rId10"/>
    <p:sldId id="714" r:id="rId11"/>
    <p:sldId id="715" r:id="rId12"/>
    <p:sldId id="697" r:id="rId13"/>
    <p:sldId id="684" r:id="rId14"/>
    <p:sldId id="723" r:id="rId15"/>
    <p:sldId id="726" r:id="rId16"/>
    <p:sldId id="725" r:id="rId17"/>
    <p:sldId id="727" r:id="rId18"/>
    <p:sldId id="724" r:id="rId19"/>
    <p:sldId id="722" r:id="rId20"/>
    <p:sldId id="688" r:id="rId21"/>
    <p:sldId id="730" r:id="rId22"/>
    <p:sldId id="718" r:id="rId23"/>
    <p:sldId id="698" r:id="rId24"/>
    <p:sldId id="699" r:id="rId25"/>
    <p:sldId id="700" r:id="rId26"/>
    <p:sldId id="719" r:id="rId27"/>
    <p:sldId id="708" r:id="rId28"/>
    <p:sldId id="709" r:id="rId29"/>
    <p:sldId id="720" r:id="rId30"/>
    <p:sldId id="692" r:id="rId31"/>
    <p:sldId id="693" r:id="rId32"/>
    <p:sldId id="694" r:id="rId33"/>
    <p:sldId id="712" r:id="rId34"/>
    <p:sldId id="713" r:id="rId35"/>
    <p:sldId id="676" r:id="rId36"/>
  </p:sldIdLst>
  <p:sldSz cx="9906000" cy="6858000" type="A4"/>
  <p:notesSz cx="6858000" cy="9296400"/>
  <p:embeddedFontLst>
    <p:embeddedFont>
      <p:font typeface="Gill Sans MT" panose="020B0502020104020203" pitchFamily="34" charset="0"/>
      <p:regular r:id="rId39"/>
      <p:bold r:id="rId40"/>
      <p:italic r:id="rId41"/>
      <p:boldItalic r:id="rId42"/>
    </p:embeddedFont>
    <p:embeddedFont>
      <p:font typeface="ＭＳ Ｐゴシック" panose="020B0600070205080204" pitchFamily="34" charset="-128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Times" panose="02020603050405020304" pitchFamily="18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 Smith" initials="JBS" lastIdx="9" clrIdx="0"/>
  <p:cmAuthor id="1" name="Aaron Ray" initials="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FF6600"/>
    <a:srgbClr val="FFFF66"/>
    <a:srgbClr val="1E4ABD"/>
    <a:srgbClr val="DDDDDD"/>
    <a:srgbClr val="666666"/>
    <a:srgbClr val="002A6C"/>
    <a:srgbClr val="0033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81" autoAdjust="0"/>
    <p:restoredTop sz="91632" autoAdjust="0"/>
  </p:normalViewPr>
  <p:slideViewPr>
    <p:cSldViewPr>
      <p:cViewPr varScale="1">
        <p:scale>
          <a:sx n="114" d="100"/>
          <a:sy n="114" d="100"/>
        </p:scale>
        <p:origin x="102" y="22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94"/>
    </p:cViewPr>
  </p:sorterViewPr>
  <p:notesViewPr>
    <p:cSldViewPr>
      <p:cViewPr>
        <p:scale>
          <a:sx n="75" d="100"/>
          <a:sy n="75" d="100"/>
        </p:scale>
        <p:origin x="-1098" y="50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7021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8815388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B8D4A7-8BBA-4136-AC78-012B2FBDD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7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7021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684213"/>
            <a:ext cx="5048250" cy="349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406900"/>
            <a:ext cx="5049838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5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8815388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4F3AAB6-11B2-4923-B916-2C4832B59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82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8" indent="-285715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8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1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5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8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1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4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17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90278-46FC-419C-9004-1695503FAF9A}" type="slidenum">
              <a:rPr lang="en-US" sz="1200">
                <a:latin typeface="Times" pitchFamily="18" charset="0"/>
              </a:rPr>
              <a:pPr/>
              <a:t>1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423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65100" y="1752600"/>
            <a:ext cx="97409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651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3713" y="455613"/>
            <a:ext cx="32559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500" y="23622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338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0704-2008-45AE-8FB5-201E58EB7D77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1416-3E8B-4ABA-9293-8F9F8CB85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447800"/>
            <a:ext cx="21050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447800"/>
            <a:ext cx="6149975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9911-477C-4991-AB33-1326A22E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2209800"/>
            <a:ext cx="84201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F27B-4760-4975-B45A-A47E22B5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1447800"/>
            <a:ext cx="8420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EA79-9913-4494-A0E4-E083B91A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5672-2A50-445D-8782-1D260536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7DAA-D690-4202-853C-E706E9EED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F4D4B-751B-49FC-8510-DDB64A62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5763-8AA8-475D-9AA3-D40404790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422E-61DF-4B5D-BB7B-9E9A6BE1D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B0F1-2007-4E08-A6CD-19017CC1D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01C-7C32-4E2B-9A3C-F64CD6433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410A-1B2E-4D4A-95B1-4FBEE024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152400"/>
            <a:ext cx="842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24000"/>
            <a:ext cx="8420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B7DB214-9B08-4E3B-9E94-4873E4E30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651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2A6C"/>
              </a:solidFill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73150" y="2590800"/>
            <a:ext cx="7924800" cy="1143000"/>
          </a:xfrm>
        </p:spPr>
        <p:txBody>
          <a:bodyPr/>
          <a:lstStyle/>
          <a:p>
            <a:r>
              <a:rPr lang="en-US" sz="2800" dirty="0" smtClean="0"/>
              <a:t>Measuring Benefits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4114800"/>
            <a:ext cx="7924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ill Sans MT" pitchFamily="34" charset="0"/>
              </a:rPr>
              <a:t>Jeffrey K .Lazo, PhD</a:t>
            </a:r>
          </a:p>
          <a:p>
            <a:pPr algn="ctr"/>
            <a:r>
              <a:rPr lang="en-US" sz="1800" b="1" dirty="0" smtClean="0">
                <a:latin typeface="Gill Sans MT" pitchFamily="34" charset="0"/>
              </a:rPr>
              <a:t>Director – Societal Impacts Program</a:t>
            </a:r>
          </a:p>
          <a:p>
            <a:pPr algn="ctr"/>
            <a:r>
              <a:rPr lang="en-US" sz="1800" b="1" dirty="0" smtClean="0">
                <a:latin typeface="Gill Sans MT" pitchFamily="34" charset="0"/>
              </a:rPr>
              <a:t>National Center for Atmospheric Research</a:t>
            </a:r>
            <a:endParaRPr lang="en-US" sz="1800" dirty="0" smtClean="0">
              <a:latin typeface="Gill Sans MT" pitchFamily="34" charset="0"/>
            </a:endParaRPr>
          </a:p>
          <a:p>
            <a:pPr algn="ctr"/>
            <a:endParaRPr lang="en-US" sz="2000" dirty="0" smtClean="0">
              <a:latin typeface="Gill Sans MT" pitchFamily="34" charset="0"/>
            </a:endParaRPr>
          </a:p>
          <a:p>
            <a:pPr algn="ctr"/>
            <a:r>
              <a:rPr lang="en-US" sz="2000" dirty="0" err="1">
                <a:latin typeface="Gill Sans MT" pitchFamily="34" charset="0"/>
              </a:rPr>
              <a:t>Mahe</a:t>
            </a:r>
            <a:r>
              <a:rPr lang="en-US" sz="2000" dirty="0">
                <a:latin typeface="Gill Sans MT" pitchFamily="34" charset="0"/>
              </a:rPr>
              <a:t> Island, Seychelles</a:t>
            </a:r>
          </a:p>
          <a:p>
            <a:pPr algn="ctr"/>
            <a:r>
              <a:rPr lang="en-US" sz="2000" dirty="0" smtClean="0">
                <a:latin typeface="Gill Sans MT" pitchFamily="34" charset="0"/>
              </a:rPr>
              <a:t>Wednesday, 6 </a:t>
            </a:r>
            <a:r>
              <a:rPr lang="en-US" sz="2000" dirty="0">
                <a:latin typeface="Gill Sans MT" pitchFamily="34" charset="0"/>
              </a:rPr>
              <a:t>May 2015</a:t>
            </a:r>
          </a:p>
          <a:p>
            <a:pPr algn="ctr"/>
            <a:r>
              <a:rPr lang="en-US" sz="2000" b="1" dirty="0">
                <a:latin typeface="Gill Sans MT" pitchFamily="34" charset="0"/>
              </a:rPr>
              <a:t>0900 - 0945</a:t>
            </a:r>
          </a:p>
        </p:txBody>
      </p:sp>
      <p:pic>
        <p:nvPicPr>
          <p:cNvPr id="5" name="Picture 2" descr="C:\Documents and Settings\ganderson\My Documents\CCRD\Project\Climate Services\ICCS 2\CSP_transpar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83877"/>
            <a:ext cx="2867025" cy="9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15400" cy="563562"/>
          </a:xfrm>
        </p:spPr>
        <p:txBody>
          <a:bodyPr>
            <a:noAutofit/>
          </a:bodyPr>
          <a:lstStyle/>
          <a:p>
            <a:r>
              <a:rPr lang="en-US" sz="3200" dirty="0"/>
              <a:t>Identify full suite of benefits</a:t>
            </a:r>
            <a:endParaRPr lang="en-US" sz="3400" dirty="0"/>
          </a:p>
        </p:txBody>
      </p:sp>
      <p:sp>
        <p:nvSpPr>
          <p:cNvPr id="4" name="Flowchart: Process 3"/>
          <p:cNvSpPr/>
          <p:nvPr/>
        </p:nvSpPr>
        <p:spPr>
          <a:xfrm>
            <a:off x="76200" y="1562100"/>
            <a:ext cx="1568450" cy="9144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New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supercomputer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898650" y="2590800"/>
            <a:ext cx="1981200" cy="1143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Improved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environmental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modeling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375150" y="13716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Marine resource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mgt. 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375150" y="21336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Private sector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 (e.g.,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highways)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375150" y="28956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International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375150" y="3657600"/>
            <a:ext cx="1568450" cy="83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Improved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operational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forecasts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375150" y="45720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Energy benefits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4375150" y="53340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Air Force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375150" y="60960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Army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438900" y="1676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Agriculture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438900" y="2438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Marine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transportation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438900" y="3200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Household benefits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6438900" y="3962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Retail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6438900" y="4724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Aviation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6438900" y="5486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Energy benefits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(temps, wind)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4" idx="3"/>
            <a:endCxn id="5" idx="2"/>
          </p:cNvCxnSpPr>
          <p:nvPr/>
        </p:nvCxnSpPr>
        <p:spPr>
          <a:xfrm>
            <a:off x="1644650" y="2019300"/>
            <a:ext cx="2540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6"/>
            <a:endCxn id="7" idx="1"/>
          </p:cNvCxnSpPr>
          <p:nvPr/>
        </p:nvCxnSpPr>
        <p:spPr>
          <a:xfrm flipV="1">
            <a:off x="3879850" y="1714500"/>
            <a:ext cx="4953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3841750" y="2628900"/>
            <a:ext cx="57150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6"/>
            <a:endCxn id="9" idx="1"/>
          </p:cNvCxnSpPr>
          <p:nvPr/>
        </p:nvCxnSpPr>
        <p:spPr>
          <a:xfrm>
            <a:off x="3879850" y="3162300"/>
            <a:ext cx="4953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6"/>
            <a:endCxn id="10" idx="1"/>
          </p:cNvCxnSpPr>
          <p:nvPr/>
        </p:nvCxnSpPr>
        <p:spPr>
          <a:xfrm>
            <a:off x="3879850" y="3162300"/>
            <a:ext cx="4953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6"/>
            <a:endCxn id="11" idx="1"/>
          </p:cNvCxnSpPr>
          <p:nvPr/>
        </p:nvCxnSpPr>
        <p:spPr>
          <a:xfrm>
            <a:off x="3879850" y="3162300"/>
            <a:ext cx="49530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6"/>
            <a:endCxn id="12" idx="1"/>
          </p:cNvCxnSpPr>
          <p:nvPr/>
        </p:nvCxnSpPr>
        <p:spPr>
          <a:xfrm>
            <a:off x="3879850" y="3162300"/>
            <a:ext cx="495300" cy="2514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6"/>
            <a:endCxn id="13" idx="1"/>
          </p:cNvCxnSpPr>
          <p:nvPr/>
        </p:nvCxnSpPr>
        <p:spPr>
          <a:xfrm>
            <a:off x="3879850" y="3162300"/>
            <a:ext cx="495300" cy="3276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985610" y="6076090"/>
            <a:ext cx="266700" cy="17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4" idx="1"/>
          </p:cNvCxnSpPr>
          <p:nvPr/>
        </p:nvCxnSpPr>
        <p:spPr>
          <a:xfrm rot="5400000" flipH="1" flipV="1">
            <a:off x="5181600" y="2781300"/>
            <a:ext cx="201930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943600" y="2667000"/>
            <a:ext cx="4953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6" idx="1"/>
          </p:cNvCxnSpPr>
          <p:nvPr/>
        </p:nvCxnSpPr>
        <p:spPr>
          <a:xfrm rot="5400000" flipH="1" flipV="1">
            <a:off x="5905500" y="3581400"/>
            <a:ext cx="57150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3"/>
            <a:endCxn id="17" idx="1"/>
          </p:cNvCxnSpPr>
          <p:nvPr/>
        </p:nvCxnSpPr>
        <p:spPr>
          <a:xfrm>
            <a:off x="5943600" y="4076700"/>
            <a:ext cx="4953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0" idx="3"/>
            <a:endCxn id="18" idx="1"/>
          </p:cNvCxnSpPr>
          <p:nvPr/>
        </p:nvCxnSpPr>
        <p:spPr>
          <a:xfrm>
            <a:off x="5943600" y="4076700"/>
            <a:ext cx="4953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3"/>
            <a:endCxn id="19" idx="1"/>
          </p:cNvCxnSpPr>
          <p:nvPr/>
        </p:nvCxnSpPr>
        <p:spPr>
          <a:xfrm>
            <a:off x="5943600" y="4076700"/>
            <a:ext cx="49530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" idx="3"/>
          </p:cNvCxnSpPr>
          <p:nvPr/>
        </p:nvCxnSpPr>
        <p:spPr>
          <a:xfrm flipV="1">
            <a:off x="5943600" y="1295400"/>
            <a:ext cx="495300" cy="419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3"/>
          </p:cNvCxnSpPr>
          <p:nvPr/>
        </p:nvCxnSpPr>
        <p:spPr>
          <a:xfrm flipV="1">
            <a:off x="5943600" y="1295400"/>
            <a:ext cx="495300" cy="1181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9" idx="3"/>
          </p:cNvCxnSpPr>
          <p:nvPr/>
        </p:nvCxnSpPr>
        <p:spPr>
          <a:xfrm flipV="1">
            <a:off x="5943600" y="1295400"/>
            <a:ext cx="495300" cy="1943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3"/>
          </p:cNvCxnSpPr>
          <p:nvPr/>
        </p:nvCxnSpPr>
        <p:spPr>
          <a:xfrm>
            <a:off x="5943600" y="4914900"/>
            <a:ext cx="577850" cy="1638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5813425" y="5845175"/>
            <a:ext cx="838200" cy="577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438900" y="1295400"/>
            <a:ext cx="17335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943600" y="6553200"/>
            <a:ext cx="27241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8172450" y="1295400"/>
            <a:ext cx="494440" cy="1600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 flipH="1" flipV="1">
            <a:off x="7296150" y="5181534"/>
            <a:ext cx="2743200" cy="17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>
            <a:off x="7937500" y="2165350"/>
            <a:ext cx="800100" cy="660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007350" y="2743200"/>
            <a:ext cx="6604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6" idx="3"/>
          </p:cNvCxnSpPr>
          <p:nvPr/>
        </p:nvCxnSpPr>
        <p:spPr>
          <a:xfrm flipV="1">
            <a:off x="8007350" y="2895600"/>
            <a:ext cx="660400" cy="647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7" idx="3"/>
          </p:cNvCxnSpPr>
          <p:nvPr/>
        </p:nvCxnSpPr>
        <p:spPr>
          <a:xfrm flipV="1">
            <a:off x="8007350" y="3886200"/>
            <a:ext cx="659540" cy="419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8" idx="3"/>
          </p:cNvCxnSpPr>
          <p:nvPr/>
        </p:nvCxnSpPr>
        <p:spPr>
          <a:xfrm flipV="1">
            <a:off x="8007350" y="3886200"/>
            <a:ext cx="659540" cy="1181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9" idx="3"/>
          </p:cNvCxnSpPr>
          <p:nvPr/>
        </p:nvCxnSpPr>
        <p:spPr>
          <a:xfrm flipV="1">
            <a:off x="8007350" y="3886200"/>
            <a:ext cx="659540" cy="1943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8172450" y="2800350"/>
            <a:ext cx="1635323" cy="11811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Arial" pitchFamily="-97" charset="0"/>
              </a:rPr>
              <a:t>Total Benefits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15400" cy="563562"/>
          </a:xfrm>
        </p:spPr>
        <p:txBody>
          <a:bodyPr>
            <a:noAutofit/>
          </a:bodyPr>
          <a:lstStyle/>
          <a:p>
            <a:r>
              <a:rPr lang="en-US" sz="3200" dirty="0"/>
              <a:t>Select analytical approach</a:t>
            </a:r>
            <a:endParaRPr lang="en-US" sz="3400" dirty="0"/>
          </a:p>
        </p:txBody>
      </p:sp>
      <p:sp>
        <p:nvSpPr>
          <p:cNvPr id="4" name="Flowchart: Process 3"/>
          <p:cNvSpPr/>
          <p:nvPr/>
        </p:nvSpPr>
        <p:spPr>
          <a:xfrm>
            <a:off x="165100" y="2667000"/>
            <a:ext cx="1568450" cy="9144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New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supercomputer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898650" y="2590800"/>
            <a:ext cx="1981200" cy="1143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Improved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environmental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modeling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375150" y="13716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Marine resource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mgt. benefits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375150" y="21336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Private sector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benefits (e.g.,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highways)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375150" y="28956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International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benefits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375150" y="3657600"/>
            <a:ext cx="1568450" cy="838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Improved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operational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forecasts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375150" y="45720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Energy benefits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4375150" y="53340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Air Force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benefits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375150" y="60960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Army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benefits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438900" y="1676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Agriculture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6438900" y="2438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Marine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transportation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benefits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438900" y="3200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Household benefits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6438900" y="3962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Retail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benefits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6438900" y="4724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Aviation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benefits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6438900" y="5486400"/>
            <a:ext cx="156845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Energy benefits</a:t>
            </a:r>
          </a:p>
          <a:p>
            <a:pPr algn="ctr"/>
            <a:r>
              <a:rPr lang="en-US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(temps, wind)</a:t>
            </a:r>
            <a:endParaRPr lang="en-US" sz="14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2" name="Straight Arrow Connector 21"/>
          <p:cNvCxnSpPr>
            <a:stCxn id="4" idx="3"/>
            <a:endCxn id="5" idx="2"/>
          </p:cNvCxnSpPr>
          <p:nvPr/>
        </p:nvCxnSpPr>
        <p:spPr>
          <a:xfrm>
            <a:off x="1733550" y="3124200"/>
            <a:ext cx="1651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6"/>
            <a:endCxn id="7" idx="1"/>
          </p:cNvCxnSpPr>
          <p:nvPr/>
        </p:nvCxnSpPr>
        <p:spPr>
          <a:xfrm flipV="1">
            <a:off x="3879850" y="1714500"/>
            <a:ext cx="4953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3841750" y="2628900"/>
            <a:ext cx="57150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6"/>
            <a:endCxn id="9" idx="1"/>
          </p:cNvCxnSpPr>
          <p:nvPr/>
        </p:nvCxnSpPr>
        <p:spPr>
          <a:xfrm>
            <a:off x="3879850" y="3162300"/>
            <a:ext cx="4953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6"/>
            <a:endCxn id="10" idx="1"/>
          </p:cNvCxnSpPr>
          <p:nvPr/>
        </p:nvCxnSpPr>
        <p:spPr>
          <a:xfrm>
            <a:off x="3879850" y="3162300"/>
            <a:ext cx="4953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6"/>
            <a:endCxn id="11" idx="1"/>
          </p:cNvCxnSpPr>
          <p:nvPr/>
        </p:nvCxnSpPr>
        <p:spPr>
          <a:xfrm>
            <a:off x="3879850" y="3162300"/>
            <a:ext cx="49530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6"/>
            <a:endCxn id="12" idx="1"/>
          </p:cNvCxnSpPr>
          <p:nvPr/>
        </p:nvCxnSpPr>
        <p:spPr>
          <a:xfrm>
            <a:off x="3879850" y="3162300"/>
            <a:ext cx="495300" cy="2514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6"/>
            <a:endCxn id="13" idx="1"/>
          </p:cNvCxnSpPr>
          <p:nvPr/>
        </p:nvCxnSpPr>
        <p:spPr>
          <a:xfrm>
            <a:off x="3879850" y="3162300"/>
            <a:ext cx="495300" cy="3276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985610" y="6076090"/>
            <a:ext cx="266700" cy="17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4" idx="1"/>
          </p:cNvCxnSpPr>
          <p:nvPr/>
        </p:nvCxnSpPr>
        <p:spPr>
          <a:xfrm rot="5400000" flipH="1" flipV="1">
            <a:off x="5181600" y="2781300"/>
            <a:ext cx="201930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943600" y="2667000"/>
            <a:ext cx="4953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6" idx="1"/>
          </p:cNvCxnSpPr>
          <p:nvPr/>
        </p:nvCxnSpPr>
        <p:spPr>
          <a:xfrm rot="5400000" flipH="1" flipV="1">
            <a:off x="5905500" y="3581400"/>
            <a:ext cx="57150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3"/>
            <a:endCxn id="17" idx="1"/>
          </p:cNvCxnSpPr>
          <p:nvPr/>
        </p:nvCxnSpPr>
        <p:spPr>
          <a:xfrm>
            <a:off x="5943600" y="4076700"/>
            <a:ext cx="4953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0" idx="3"/>
            <a:endCxn id="18" idx="1"/>
          </p:cNvCxnSpPr>
          <p:nvPr/>
        </p:nvCxnSpPr>
        <p:spPr>
          <a:xfrm>
            <a:off x="5943600" y="4076700"/>
            <a:ext cx="4953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3"/>
            <a:endCxn id="19" idx="1"/>
          </p:cNvCxnSpPr>
          <p:nvPr/>
        </p:nvCxnSpPr>
        <p:spPr>
          <a:xfrm>
            <a:off x="5943600" y="4076700"/>
            <a:ext cx="49530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" idx="3"/>
          </p:cNvCxnSpPr>
          <p:nvPr/>
        </p:nvCxnSpPr>
        <p:spPr>
          <a:xfrm flipV="1">
            <a:off x="5943600" y="1295400"/>
            <a:ext cx="495300" cy="419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8" idx="3"/>
          </p:cNvCxnSpPr>
          <p:nvPr/>
        </p:nvCxnSpPr>
        <p:spPr>
          <a:xfrm flipV="1">
            <a:off x="5943600" y="1295400"/>
            <a:ext cx="495300" cy="1181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9" idx="3"/>
          </p:cNvCxnSpPr>
          <p:nvPr/>
        </p:nvCxnSpPr>
        <p:spPr>
          <a:xfrm flipV="1">
            <a:off x="5943600" y="1295400"/>
            <a:ext cx="495300" cy="1943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3"/>
          </p:cNvCxnSpPr>
          <p:nvPr/>
        </p:nvCxnSpPr>
        <p:spPr>
          <a:xfrm>
            <a:off x="5943600" y="4914900"/>
            <a:ext cx="577850" cy="1638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5813425" y="5845175"/>
            <a:ext cx="838200" cy="577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438900" y="1295400"/>
            <a:ext cx="17335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943600" y="6553200"/>
            <a:ext cx="27241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8172450" y="1295400"/>
            <a:ext cx="494440" cy="1600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 flipH="1" flipV="1">
            <a:off x="7296150" y="5181534"/>
            <a:ext cx="2743200" cy="17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>
            <a:off x="7937500" y="2165350"/>
            <a:ext cx="800100" cy="660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007350" y="2743200"/>
            <a:ext cx="6604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6" idx="3"/>
          </p:cNvCxnSpPr>
          <p:nvPr/>
        </p:nvCxnSpPr>
        <p:spPr>
          <a:xfrm flipV="1">
            <a:off x="8007350" y="2895600"/>
            <a:ext cx="660400" cy="647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7" idx="3"/>
          </p:cNvCxnSpPr>
          <p:nvPr/>
        </p:nvCxnSpPr>
        <p:spPr>
          <a:xfrm flipV="1">
            <a:off x="8007350" y="3886200"/>
            <a:ext cx="659540" cy="419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8" idx="3"/>
          </p:cNvCxnSpPr>
          <p:nvPr/>
        </p:nvCxnSpPr>
        <p:spPr>
          <a:xfrm flipV="1">
            <a:off x="8007350" y="3886200"/>
            <a:ext cx="659540" cy="1181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9" idx="3"/>
          </p:cNvCxnSpPr>
          <p:nvPr/>
        </p:nvCxnSpPr>
        <p:spPr>
          <a:xfrm flipV="1">
            <a:off x="8007350" y="3886200"/>
            <a:ext cx="659540" cy="1943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8172450" y="2800350"/>
            <a:ext cx="1635323" cy="11811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latin typeface="Arial" pitchFamily="-97" charset="0"/>
              </a:rPr>
              <a:t>Total Benefits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6480175" y="1710899"/>
            <a:ext cx="1524000" cy="68580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6327775" y="3183556"/>
            <a:ext cx="1828800" cy="74676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6403975" y="4719983"/>
            <a:ext cx="1676400" cy="670560"/>
          </a:xfrm>
          <a:prstGeom prst="round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76062" y="1728298"/>
            <a:ext cx="183171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Econometric models</a:t>
            </a:r>
            <a:endParaRPr 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8156575" y="3130379"/>
            <a:ext cx="174942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WTP Survey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116908" y="4736280"/>
            <a:ext cx="1690865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Value of statistical life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394575" y="451554"/>
            <a:ext cx="2209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Benefits Transfer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88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process for benefits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CCCC"/>
                </a:solidFill>
              </a:rPr>
              <a:t>Identify </a:t>
            </a:r>
            <a:r>
              <a:rPr lang="en-US" dirty="0">
                <a:solidFill>
                  <a:srgbClr val="CCCCCC"/>
                </a:solidFill>
              </a:rPr>
              <a:t>the full suite of economic, social and environmental;</a:t>
            </a:r>
          </a:p>
          <a:p>
            <a:r>
              <a:rPr lang="en-US" dirty="0" smtClean="0">
                <a:solidFill>
                  <a:srgbClr val="CCCCCC"/>
                </a:solidFill>
              </a:rPr>
              <a:t>Screen </a:t>
            </a:r>
            <a:r>
              <a:rPr lang="en-US" dirty="0">
                <a:solidFill>
                  <a:srgbClr val="CCCCCC"/>
                </a:solidFill>
              </a:rPr>
              <a:t>benefits and select the analytical approach;</a:t>
            </a:r>
          </a:p>
          <a:p>
            <a:r>
              <a:rPr lang="en-US" dirty="0" smtClean="0"/>
              <a:t>Quantify </a:t>
            </a:r>
            <a:r>
              <a:rPr lang="en-US" dirty="0"/>
              <a:t>and monetize the value of benefits identified;</a:t>
            </a:r>
          </a:p>
          <a:p>
            <a:r>
              <a:rPr lang="en-US" dirty="0" smtClean="0">
                <a:solidFill>
                  <a:srgbClr val="CCCCCC"/>
                </a:solidFill>
              </a:rPr>
              <a:t>Qualitatively </a:t>
            </a:r>
            <a:r>
              <a:rPr lang="en-US" dirty="0">
                <a:solidFill>
                  <a:srgbClr val="CCCCCC"/>
                </a:solidFill>
              </a:rPr>
              <a:t>describe and </a:t>
            </a:r>
            <a:r>
              <a:rPr lang="en-US" dirty="0" smtClean="0">
                <a:solidFill>
                  <a:srgbClr val="CCCCCC"/>
                </a:solidFill>
              </a:rPr>
              <a:t>analyze </a:t>
            </a:r>
            <a:r>
              <a:rPr lang="en-US" dirty="0">
                <a:solidFill>
                  <a:srgbClr val="CCCCCC"/>
                </a:solidFill>
              </a:rPr>
              <a:t>benefits that aren’t monetized;</a:t>
            </a:r>
          </a:p>
          <a:p>
            <a:r>
              <a:rPr lang="en-US" dirty="0" smtClean="0">
                <a:solidFill>
                  <a:srgbClr val="CCCCCC"/>
                </a:solidFill>
              </a:rPr>
              <a:t>Deal </a:t>
            </a:r>
            <a:r>
              <a:rPr lang="en-US" dirty="0">
                <a:solidFill>
                  <a:srgbClr val="CCCCCC"/>
                </a:solidFill>
              </a:rPr>
              <a:t>with uncertainty surrounding benefit estimates.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93150" cy="609600"/>
          </a:xfrm>
        </p:spPr>
        <p:txBody>
          <a:bodyPr/>
          <a:lstStyle/>
          <a:p>
            <a:r>
              <a:rPr lang="en-US" dirty="0" smtClean="0"/>
              <a:t>Quantify / monetize benefits </a:t>
            </a:r>
            <a:r>
              <a:rPr lang="en-US" dirty="0"/>
              <a:t>identified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Sector Specific / Benchmarking / Expert Elicitation</a:t>
            </a:r>
          </a:p>
          <a:p>
            <a:pPr marL="0" indent="0">
              <a:buNone/>
            </a:pPr>
            <a:r>
              <a:rPr lang="en-US" dirty="0" smtClean="0"/>
              <a:t>Non-market </a:t>
            </a:r>
            <a:r>
              <a:rPr lang="en-US" dirty="0"/>
              <a:t>valuation techniques</a:t>
            </a:r>
          </a:p>
          <a:p>
            <a:r>
              <a:rPr lang="en-US" dirty="0" smtClean="0"/>
              <a:t>Stated </a:t>
            </a:r>
            <a:r>
              <a:rPr lang="en-US" dirty="0"/>
              <a:t>preference methods</a:t>
            </a:r>
          </a:p>
          <a:p>
            <a:r>
              <a:rPr lang="en-US" dirty="0" smtClean="0"/>
              <a:t>Revealed </a:t>
            </a:r>
            <a:r>
              <a:rPr lang="en-US" dirty="0"/>
              <a:t>preference methods </a:t>
            </a:r>
          </a:p>
          <a:p>
            <a:pPr marL="0" indent="0">
              <a:buNone/>
            </a:pPr>
            <a:r>
              <a:rPr lang="en-US" dirty="0" smtClean="0"/>
              <a:t>Economic </a:t>
            </a:r>
            <a:r>
              <a:rPr lang="en-US" dirty="0"/>
              <a:t>decision modelling </a:t>
            </a:r>
          </a:p>
          <a:p>
            <a:r>
              <a:rPr lang="en-US" dirty="0" smtClean="0"/>
              <a:t>Decision </a:t>
            </a:r>
            <a:r>
              <a:rPr lang="en-US" dirty="0"/>
              <a:t>analysis </a:t>
            </a:r>
          </a:p>
          <a:p>
            <a:r>
              <a:rPr lang="en-US" dirty="0" smtClean="0"/>
              <a:t>Equilibrium </a:t>
            </a:r>
            <a:r>
              <a:rPr lang="en-US" dirty="0"/>
              <a:t>models</a:t>
            </a:r>
          </a:p>
          <a:p>
            <a:r>
              <a:rPr lang="en-US" dirty="0" smtClean="0"/>
              <a:t>Econometric </a:t>
            </a:r>
            <a:r>
              <a:rPr lang="en-US" dirty="0"/>
              <a:t>models</a:t>
            </a:r>
          </a:p>
          <a:p>
            <a:pPr marL="0" indent="0">
              <a:buNone/>
            </a:pPr>
            <a:r>
              <a:rPr lang="en-US" dirty="0" smtClean="0"/>
              <a:t>Avoided </a:t>
            </a:r>
            <a:r>
              <a:rPr lang="en-US" dirty="0"/>
              <a:t>cost/damage assessments</a:t>
            </a:r>
          </a:p>
          <a:p>
            <a:r>
              <a:rPr lang="en-US" dirty="0" smtClean="0"/>
              <a:t>including </a:t>
            </a:r>
            <a:r>
              <a:rPr lang="en-US" dirty="0"/>
              <a:t>avoided mortality and morbidity impacts</a:t>
            </a:r>
          </a:p>
          <a:p>
            <a:pPr marL="0" indent="0">
              <a:buNone/>
            </a:pPr>
            <a:r>
              <a:rPr lang="en-US" dirty="0" smtClean="0"/>
              <a:t>Benefits </a:t>
            </a:r>
            <a:r>
              <a:rPr lang="en-US" dirty="0"/>
              <a:t>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93150" cy="609600"/>
          </a:xfrm>
        </p:spPr>
        <p:txBody>
          <a:bodyPr/>
          <a:lstStyle/>
          <a:p>
            <a:r>
              <a:rPr lang="en-US" dirty="0" smtClean="0"/>
              <a:t>Quantify / monetize benefits </a:t>
            </a:r>
            <a:r>
              <a:rPr lang="en-US" dirty="0"/>
              <a:t>identified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24000"/>
            <a:ext cx="84201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Sector Specific / Benchmarking / Expert Elicitation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Non-market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valuation techniques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Stated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preference methods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Revealed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preference methods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Economic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decision modelling 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Decision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analysis 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Equilibrium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models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Econometric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models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Avoided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cost/damage assessments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including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avoided mortality and morbidity impacts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Benefits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525000" cy="609600"/>
          </a:xfrm>
        </p:spPr>
        <p:txBody>
          <a:bodyPr/>
          <a:lstStyle/>
          <a:p>
            <a:r>
              <a:rPr lang="en-US" dirty="0"/>
              <a:t>Sector Specific </a:t>
            </a:r>
            <a:r>
              <a:rPr lang="en-US" dirty="0" smtClean="0"/>
              <a:t>/ Benchmarking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20100" cy="5105400"/>
          </a:xfrm>
        </p:spPr>
        <p:txBody>
          <a:bodyPr/>
          <a:lstStyle/>
          <a:p>
            <a:pPr marL="0" indent="0">
              <a:buNone/>
            </a:pPr>
            <a:r>
              <a:rPr lang="en-AU" sz="1600" b="1" dirty="0" smtClean="0"/>
              <a:t>Compare </a:t>
            </a:r>
            <a:r>
              <a:rPr lang="en-AU" sz="1600" b="1" dirty="0"/>
              <a:t>order-of-magnitude benefits of reducing damages from weather-related events </a:t>
            </a:r>
            <a:r>
              <a:rPr lang="en-US" sz="1600" b="1" dirty="0"/>
              <a:t>to the</a:t>
            </a:r>
            <a:r>
              <a:rPr lang="en-AU" sz="1600" b="1" dirty="0"/>
              <a:t> costs </a:t>
            </a:r>
            <a:r>
              <a:rPr lang="en-US" sz="1600" b="1" dirty="0"/>
              <a:t>associated with </a:t>
            </a:r>
            <a:r>
              <a:rPr lang="en-AU" sz="1600" b="1" dirty="0" err="1"/>
              <a:t>improv</a:t>
            </a:r>
            <a:r>
              <a:rPr lang="en-US" sz="1600" b="1" dirty="0" err="1"/>
              <a:t>ing</a:t>
            </a:r>
            <a:r>
              <a:rPr lang="en-AU" sz="1600" b="1" dirty="0"/>
              <a:t> met/hydro services</a:t>
            </a:r>
            <a:endParaRPr lang="en-US" sz="1600" b="1" dirty="0"/>
          </a:p>
          <a:p>
            <a:pPr marL="0" indent="0">
              <a:buNone/>
            </a:pPr>
            <a:endParaRPr lang="en-AU" sz="1600" b="1" dirty="0" smtClean="0"/>
          </a:p>
          <a:p>
            <a:pPr marL="0" indent="0">
              <a:buNone/>
            </a:pPr>
            <a:r>
              <a:rPr lang="en-US" sz="1600" b="1" i="1" dirty="0"/>
              <a:t>Direct </a:t>
            </a:r>
            <a:r>
              <a:rPr lang="en-US" sz="1600" b="1" dirty="0"/>
              <a:t>and </a:t>
            </a:r>
            <a:r>
              <a:rPr lang="en-US" sz="1600" b="1" i="1" dirty="0"/>
              <a:t>Indirect</a:t>
            </a:r>
            <a:r>
              <a:rPr lang="en-US" sz="1600" b="1" dirty="0"/>
              <a:t> economic losses  </a:t>
            </a:r>
          </a:p>
          <a:p>
            <a:pPr lvl="0"/>
            <a:r>
              <a:rPr lang="en-US" sz="1600" b="1" i="1" dirty="0"/>
              <a:t>Direct economic losses </a:t>
            </a:r>
            <a:r>
              <a:rPr lang="en-US" sz="1600" b="1" dirty="0"/>
              <a:t>- caused by direct destruction, breakdown or damage to any types of property and tangible assets</a:t>
            </a:r>
          </a:p>
          <a:p>
            <a:r>
              <a:rPr lang="en-US" sz="1600" b="1" i="1" dirty="0"/>
              <a:t>Indirect economic losses</a:t>
            </a:r>
            <a:r>
              <a:rPr lang="en-US" sz="1600" b="1" dirty="0"/>
              <a:t> - losses that a business entity or economic sector suffers because of decreased revenues or additional expenditures on production cycles</a:t>
            </a:r>
            <a:endParaRPr lang="en-US" sz="1600" b="1" dirty="0">
              <a:solidFill>
                <a:schemeClr val="accent3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AU" sz="1600" b="1" dirty="0"/>
          </a:p>
          <a:p>
            <a:pPr marL="0" indent="0">
              <a:buNone/>
            </a:pPr>
            <a:r>
              <a:rPr lang="en-US" sz="1600" b="1" i="1" dirty="0" smtClean="0"/>
              <a:t>Sector-specific Approach</a:t>
            </a:r>
            <a:r>
              <a:rPr lang="en-US" sz="1600" b="1" dirty="0" smtClean="0"/>
              <a:t>: Uses </a:t>
            </a:r>
            <a:r>
              <a:rPr lang="en-US" sz="1600" b="1" dirty="0"/>
              <a:t>available country data and surveys of national experts from NMHS and weather-dependent sectors to:</a:t>
            </a:r>
          </a:p>
          <a:p>
            <a:pPr lvl="0"/>
            <a:r>
              <a:rPr lang="en-US" sz="1600" b="1" dirty="0"/>
              <a:t>estimate current </a:t>
            </a:r>
            <a:r>
              <a:rPr lang="en-US" sz="1600" b="1" dirty="0" err="1"/>
              <a:t>sectoral</a:t>
            </a:r>
            <a:r>
              <a:rPr lang="en-US" sz="1600" b="1" dirty="0"/>
              <a:t> losses from weather events and</a:t>
            </a:r>
          </a:p>
          <a:p>
            <a:pPr lvl="1"/>
            <a:r>
              <a:rPr lang="en-US" sz="1200" b="1" dirty="0"/>
              <a:t>mean annual level of direct losses from met/hydro hazards and unfavorable events varies between 0.1% to 1.1% of GDP</a:t>
            </a:r>
          </a:p>
          <a:p>
            <a:pPr lvl="0"/>
            <a:r>
              <a:rPr lang="en-US" sz="1600" b="1" dirty="0"/>
              <a:t>determine the potential reduction in losses that modernization would achieve.  </a:t>
            </a:r>
          </a:p>
          <a:p>
            <a:pPr lvl="1"/>
            <a:r>
              <a:rPr lang="en-US" sz="1200" b="1" dirty="0"/>
              <a:t>share of prevented losses may vary from 20% to 60% of total weather and climate-related </a:t>
            </a:r>
            <a:r>
              <a:rPr lang="en-US" sz="1200" b="1" dirty="0" smtClean="0"/>
              <a:t>losses</a:t>
            </a:r>
          </a:p>
          <a:p>
            <a:pPr marL="0" lvl="0" indent="0">
              <a:buNone/>
            </a:pPr>
            <a:r>
              <a:rPr lang="en-US" sz="16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158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525000" cy="609600"/>
          </a:xfrm>
        </p:spPr>
        <p:txBody>
          <a:bodyPr/>
          <a:lstStyle/>
          <a:p>
            <a:r>
              <a:rPr lang="en-US" dirty="0" smtClean="0"/>
              <a:t>Benchmarking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20100" cy="5105400"/>
          </a:xfrm>
        </p:spPr>
        <p:txBody>
          <a:bodyPr/>
          <a:lstStyle/>
          <a:p>
            <a:pPr marL="0" lvl="0" indent="0">
              <a:buNone/>
            </a:pPr>
            <a:r>
              <a:rPr lang="en-US" sz="1600" b="1" dirty="0" smtClean="0"/>
              <a:t>assesses </a:t>
            </a:r>
            <a:r>
              <a:rPr lang="en-US" sz="1600" b="1" dirty="0"/>
              <a:t>the losses caused by earlier events and estimates the reduction in losses that could be achieved with improved services</a:t>
            </a:r>
            <a:endParaRPr lang="en-US" sz="1800" b="1" dirty="0"/>
          </a:p>
          <a:p>
            <a:pPr lvl="0"/>
            <a:r>
              <a:rPr lang="en-US" sz="1600" b="1" dirty="0"/>
              <a:t>relies on expert opinion and readily available data to assess the vulnerability of the country’s overall economy to weather-related events</a:t>
            </a:r>
            <a:endParaRPr lang="en-US" sz="1800" b="1" dirty="0"/>
          </a:p>
          <a:p>
            <a:pPr lvl="0"/>
            <a:r>
              <a:rPr lang="en-US" sz="1600" b="1" dirty="0"/>
              <a:t>direct</a:t>
            </a:r>
            <a:r>
              <a:rPr lang="en-US" sz="1600" b="1" i="1" dirty="0"/>
              <a:t> </a:t>
            </a:r>
            <a:r>
              <a:rPr lang="en-US" sz="1600" b="1" dirty="0"/>
              <a:t>damages caused by weather impacts. </a:t>
            </a:r>
            <a:endParaRPr lang="en-US" sz="1800" b="1" dirty="0"/>
          </a:p>
          <a:p>
            <a:pPr marL="0" indent="0">
              <a:buNone/>
            </a:pPr>
            <a:r>
              <a:rPr lang="en-US" sz="1600" b="1" dirty="0"/>
              <a:t> </a:t>
            </a:r>
            <a:endParaRPr lang="en-US" sz="1800" b="1" dirty="0"/>
          </a:p>
          <a:p>
            <a:pPr marL="0" indent="0">
              <a:buNone/>
            </a:pPr>
            <a:r>
              <a:rPr lang="en-US" sz="1600" b="1" dirty="0"/>
              <a:t>Benchmarking is carried out in two stages: </a:t>
            </a:r>
            <a:endParaRPr lang="en-US" sz="1800" b="1" dirty="0"/>
          </a:p>
          <a:p>
            <a:pPr lvl="0"/>
            <a:r>
              <a:rPr lang="en-US" sz="1600" b="1" i="1" dirty="0"/>
              <a:t>Determining benchmarks</a:t>
            </a:r>
            <a:r>
              <a:rPr lang="en-US" sz="1600" b="1" dirty="0"/>
              <a:t> – Using data and estimates from other countries and expert judgment, the authors define and adjust the following two benchmarks for each country: </a:t>
            </a:r>
            <a:endParaRPr lang="en-US" sz="1800" b="1" dirty="0"/>
          </a:p>
          <a:p>
            <a:pPr lvl="1"/>
            <a:r>
              <a:rPr lang="en-US" sz="1400" b="1" dirty="0"/>
              <a:t>The level of annual direct economic losses caused by met/hydro hazards and unfavorable weather events, expressed as a share of GDP; and </a:t>
            </a:r>
            <a:endParaRPr lang="en-US" sz="1600" b="1" dirty="0"/>
          </a:p>
          <a:p>
            <a:pPr lvl="1"/>
            <a:r>
              <a:rPr lang="en-US" sz="1400" b="1" dirty="0"/>
              <a:t>The level of annual prevented losses, with and without modernization, expressed as a percentage of the total level of losses. </a:t>
            </a:r>
            <a:endParaRPr lang="en-US" sz="1600" b="1" dirty="0"/>
          </a:p>
          <a:p>
            <a:pPr lvl="0"/>
            <a:r>
              <a:rPr lang="en-US" sz="1600" b="1" i="1" dirty="0"/>
              <a:t>Correcting benchmarks</a:t>
            </a:r>
            <a:endParaRPr lang="en-US" sz="1800" b="1" dirty="0"/>
          </a:p>
          <a:p>
            <a:pPr lvl="1"/>
            <a:r>
              <a:rPr lang="en-US" sz="1400" b="1" dirty="0"/>
              <a:t>Data adjusted to benchmarks according to country-specific estimates of weather and climate conditions, structure of the economy and other factors</a:t>
            </a:r>
            <a:endParaRPr lang="en-US" sz="1600" b="1" dirty="0"/>
          </a:p>
          <a:p>
            <a:pPr marL="0" indent="0">
              <a:buNone/>
            </a:pPr>
            <a:endParaRPr lang="en-US" sz="1800" b="1" dirty="0">
              <a:solidFill>
                <a:schemeClr val="accent3">
                  <a:lumMod val="85000"/>
                </a:schemeClr>
              </a:solidFill>
            </a:endParaRP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938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525000" cy="609600"/>
          </a:xfrm>
        </p:spPr>
        <p:txBody>
          <a:bodyPr/>
          <a:lstStyle/>
          <a:p>
            <a:r>
              <a:rPr lang="en-US" dirty="0"/>
              <a:t>Sector Specific </a:t>
            </a:r>
            <a:r>
              <a:rPr lang="en-US" dirty="0" smtClean="0"/>
              <a:t>/ Benchmarking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24000"/>
            <a:ext cx="8420100" cy="510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Limitations:</a:t>
            </a:r>
          </a:p>
          <a:p>
            <a:pPr lvl="0"/>
            <a:r>
              <a:rPr lang="en-US" b="1" dirty="0"/>
              <a:t>rely heavily on expert opinion</a:t>
            </a:r>
          </a:p>
          <a:p>
            <a:pPr lvl="0"/>
            <a:r>
              <a:rPr lang="en-US" b="1" dirty="0"/>
              <a:t>neither approach assesses </a:t>
            </a:r>
            <a:r>
              <a:rPr lang="en-US" b="1" dirty="0" smtClean="0"/>
              <a:t>households’ values </a:t>
            </a:r>
            <a:r>
              <a:rPr lang="en-US" b="1" dirty="0"/>
              <a:t>of met/hydro </a:t>
            </a:r>
            <a:r>
              <a:rPr lang="en-US" b="1" dirty="0" smtClean="0"/>
              <a:t>information</a:t>
            </a:r>
            <a:endParaRPr lang="en-US" b="1" dirty="0"/>
          </a:p>
          <a:p>
            <a:pPr lvl="0"/>
            <a:r>
              <a:rPr lang="en-US" b="1" dirty="0" smtClean="0"/>
              <a:t>Benchmarking</a:t>
            </a:r>
          </a:p>
          <a:p>
            <a:pPr lvl="1"/>
            <a:r>
              <a:rPr lang="en-US" b="1" dirty="0" smtClean="0"/>
              <a:t>does </a:t>
            </a:r>
            <a:r>
              <a:rPr lang="en-US" b="1" dirty="0"/>
              <a:t>not take into account indirect weather-related </a:t>
            </a:r>
            <a:r>
              <a:rPr lang="en-US" b="1" dirty="0" smtClean="0"/>
              <a:t>losses</a:t>
            </a:r>
          </a:p>
          <a:p>
            <a:pPr lvl="1"/>
            <a:r>
              <a:rPr lang="en-US" b="1" dirty="0" smtClean="0"/>
              <a:t>limited </a:t>
            </a:r>
            <a:r>
              <a:rPr lang="en-US" b="1" dirty="0"/>
              <a:t>amount of data used to establish its </a:t>
            </a:r>
            <a:r>
              <a:rPr lang="en-US" b="1" dirty="0" smtClean="0"/>
              <a:t>parameters</a:t>
            </a:r>
            <a:endParaRPr lang="en-US" b="1" dirty="0"/>
          </a:p>
          <a:p>
            <a:pPr marL="0" indent="0">
              <a:buNone/>
            </a:pPr>
            <a:endParaRPr lang="en-US" b="1" dirty="0">
              <a:solidFill>
                <a:schemeClr val="accent3">
                  <a:lumMod val="8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525000" cy="609600"/>
          </a:xfrm>
        </p:spPr>
        <p:txBody>
          <a:bodyPr/>
          <a:lstStyle/>
          <a:p>
            <a:r>
              <a:rPr lang="en-US" dirty="0" smtClean="0"/>
              <a:t>Expert </a:t>
            </a:r>
            <a:r>
              <a:rPr lang="en-US" dirty="0"/>
              <a:t>Elicitation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24000"/>
            <a:ext cx="8420100" cy="510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Expert elicitation: </a:t>
            </a:r>
          </a:p>
          <a:p>
            <a:r>
              <a:rPr lang="en-US" b="1" dirty="0" smtClean="0"/>
              <a:t>“Synthesis </a:t>
            </a:r>
            <a:r>
              <a:rPr lang="en-US" b="1" dirty="0"/>
              <a:t>of opinions of authorities of a subject where there is uncertainty due to insufficient data or when such data is unattainable because of physical constraints or lack of resources. </a:t>
            </a:r>
            <a:endParaRPr lang="en-US" b="1" dirty="0" smtClean="0"/>
          </a:p>
          <a:p>
            <a:r>
              <a:rPr lang="en-US" b="1" dirty="0" smtClean="0"/>
              <a:t>Expert </a:t>
            </a:r>
            <a:r>
              <a:rPr lang="en-US" b="1" dirty="0"/>
              <a:t>elicitation is essentially a scientific consensus methodology. </a:t>
            </a:r>
            <a:endParaRPr lang="en-US" b="1" dirty="0" smtClean="0"/>
          </a:p>
          <a:p>
            <a:r>
              <a:rPr lang="en-US" b="1" dirty="0" smtClean="0"/>
              <a:t>Often </a:t>
            </a:r>
            <a:r>
              <a:rPr lang="en-US" b="1" dirty="0"/>
              <a:t>used in the study of rare </a:t>
            </a:r>
            <a:r>
              <a:rPr lang="en-US" b="1" dirty="0" smtClean="0"/>
              <a:t>events </a:t>
            </a:r>
          </a:p>
          <a:p>
            <a:r>
              <a:rPr lang="en-US" b="1" dirty="0" smtClean="0"/>
              <a:t>Allows </a:t>
            </a:r>
            <a:r>
              <a:rPr lang="en-US" b="1" dirty="0"/>
              <a:t>for parametrization, an </a:t>
            </a:r>
            <a:r>
              <a:rPr lang="en-US" b="1" dirty="0" smtClean="0"/>
              <a:t>‘educated guess’, </a:t>
            </a:r>
            <a:r>
              <a:rPr lang="en-US" b="1" dirty="0"/>
              <a:t>for the respective topic under </a:t>
            </a:r>
            <a:r>
              <a:rPr lang="en-US" b="1" dirty="0" smtClean="0"/>
              <a:t>study”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200" b="1" i="1" dirty="0"/>
              <a:t>http://en.wikipedia.org/wiki/Expert_elicitation</a:t>
            </a:r>
          </a:p>
        </p:txBody>
      </p:sp>
    </p:spTree>
    <p:extLst>
      <p:ext uri="{BB962C8B-B14F-4D97-AF65-F5344CB8AC3E}">
        <p14:creationId xmlns:p14="http://schemas.microsoft.com/office/powerpoint/2010/main" val="16455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93150" cy="609600"/>
          </a:xfrm>
        </p:spPr>
        <p:txBody>
          <a:bodyPr/>
          <a:lstStyle/>
          <a:p>
            <a:r>
              <a:rPr lang="en-US" dirty="0" smtClean="0"/>
              <a:t>Quantify / monetize benefits </a:t>
            </a:r>
            <a:r>
              <a:rPr lang="en-US" dirty="0"/>
              <a:t>identified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24000"/>
            <a:ext cx="84201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Sector Specific / Benchmarking / Expert Elicitation</a:t>
            </a:r>
          </a:p>
          <a:p>
            <a:pPr marL="0" indent="0">
              <a:buNone/>
            </a:pPr>
            <a:r>
              <a:rPr lang="en-US" dirty="0" smtClean="0"/>
              <a:t>Non-market </a:t>
            </a:r>
            <a:r>
              <a:rPr lang="en-US" dirty="0"/>
              <a:t>valuation techniques</a:t>
            </a:r>
          </a:p>
          <a:p>
            <a:r>
              <a:rPr lang="en-US" dirty="0" smtClean="0"/>
              <a:t>Stated </a:t>
            </a:r>
            <a:r>
              <a:rPr lang="en-US" dirty="0"/>
              <a:t>preference methods</a:t>
            </a:r>
          </a:p>
          <a:p>
            <a:r>
              <a:rPr lang="en-US" dirty="0" smtClean="0"/>
              <a:t>Revealed </a:t>
            </a:r>
            <a:r>
              <a:rPr lang="en-US" dirty="0"/>
              <a:t>preference methods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Economic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decision modelling 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Decision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analysis 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Equilibrium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models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Econometric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models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Avoided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cost/damage assessments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including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avoided mortality and morbidity impacts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Benefits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Purpose and Desired Outcome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670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Purpose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Basic </a:t>
            </a:r>
            <a:r>
              <a:rPr lang="en-US" sz="2400" b="1" dirty="0"/>
              <a:t>idea of methods for measuring benefits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Understand some major issues in measuring </a:t>
            </a:r>
            <a:r>
              <a:rPr lang="en-US" sz="2400" b="1" dirty="0" smtClean="0"/>
              <a:t>benefits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>
              <a:spcAft>
                <a:spcPts val="600"/>
              </a:spcAft>
            </a:pPr>
            <a:r>
              <a:rPr lang="en-US" sz="2400" b="1" u="sng" dirty="0" smtClean="0"/>
              <a:t>Desired Outcome</a:t>
            </a:r>
            <a:endParaRPr lang="en-US" sz="2400" b="1" u="sng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Identify methods for estimating benefits of hydrometeorological products and services</a:t>
            </a:r>
            <a:endParaRPr lang="en-US" sz="2400" b="1" dirty="0"/>
          </a:p>
        </p:txBody>
      </p:sp>
      <p:pic>
        <p:nvPicPr>
          <p:cNvPr id="5" name="Picture 162" descr="Description: Chapter roadmap v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08" y="1219200"/>
            <a:ext cx="2942058" cy="538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253218"/>
            <a:ext cx="9022080" cy="66118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Valuation methods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4875" y="991880"/>
            <a:ext cx="28067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Valuation methods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5023" y="1488500"/>
            <a:ext cx="1651000" cy="838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Market Methods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133420">
            <a:off x="4711232" y="1495730"/>
            <a:ext cx="1292904" cy="1828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7216775" y="1836336"/>
            <a:ext cx="342900" cy="1981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23620" y="2615418"/>
            <a:ext cx="264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Revealed Preference / Indirect Methods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27089" y="3317300"/>
            <a:ext cx="286448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Stated Preference / Direct Methods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0670" y="4139418"/>
            <a:ext cx="156845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Travel Cost Model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0670" y="4977618"/>
            <a:ext cx="156845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Hedonic Methods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22270" y="4977618"/>
            <a:ext cx="14859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Wage Differential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22270" y="4139418"/>
            <a:ext cx="14859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Cost of Illness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74740" y="4688900"/>
            <a:ext cx="173355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Contingent Valuation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74740" y="5755700"/>
            <a:ext cx="1651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Conjoint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11719" y="5820507"/>
            <a:ext cx="1485900" cy="584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Avoiding Expenditure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0670" y="5815818"/>
            <a:ext cx="156845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Replacement Cost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239520" y="5015718"/>
            <a:ext cx="22098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44420" y="4520418"/>
            <a:ext cx="4953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44420" y="5282418"/>
            <a:ext cx="4953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344420" y="6120618"/>
            <a:ext cx="4953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1" idx="3"/>
          </p:cNvCxnSpPr>
          <p:nvPr/>
        </p:nvCxnSpPr>
        <p:spPr>
          <a:xfrm rot="10800000">
            <a:off x="1849120" y="6120618"/>
            <a:ext cx="4953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1849120" y="4520418"/>
            <a:ext cx="4953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1849120" y="5282418"/>
            <a:ext cx="49530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288790" y="5069900"/>
            <a:ext cx="2286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431790" y="5069900"/>
            <a:ext cx="74295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431790" y="6212900"/>
            <a:ext cx="742950" cy="158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Arrow 57"/>
          <p:cNvSpPr/>
          <p:nvPr/>
        </p:nvSpPr>
        <p:spPr>
          <a:xfrm rot="10168465" flipV="1">
            <a:off x="3658620" y="2783321"/>
            <a:ext cx="2769864" cy="18288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5400000">
            <a:off x="7194550" y="3065840"/>
            <a:ext cx="304800" cy="19812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1" name="Straight Connector 60"/>
          <p:cNvCxnSpPr>
            <a:endCxn id="13" idx="2"/>
          </p:cNvCxnSpPr>
          <p:nvPr/>
        </p:nvCxnSpPr>
        <p:spPr>
          <a:xfrm flipV="1">
            <a:off x="5431790" y="3888800"/>
            <a:ext cx="495299" cy="381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155940" y="4688900"/>
            <a:ext cx="1651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FF66"/>
                </a:solidFill>
              </a:rPr>
              <a:t>Open Ended</a:t>
            </a:r>
          </a:p>
          <a:p>
            <a:pPr algn="ctr"/>
            <a:r>
              <a:rPr lang="en-US" sz="1200" dirty="0" smtClean="0">
                <a:solidFill>
                  <a:srgbClr val="FFFF66"/>
                </a:solidFill>
              </a:rPr>
              <a:t>Bid Game</a:t>
            </a:r>
          </a:p>
          <a:p>
            <a:pPr algn="ctr"/>
            <a:r>
              <a:rPr lang="en-US" sz="1200" dirty="0" smtClean="0">
                <a:solidFill>
                  <a:srgbClr val="FFFF66"/>
                </a:solidFill>
              </a:rPr>
              <a:t>Payment Card</a:t>
            </a:r>
          </a:p>
          <a:p>
            <a:pPr algn="ctr"/>
            <a:r>
              <a:rPr lang="en-US" sz="1200" dirty="0" smtClean="0">
                <a:solidFill>
                  <a:srgbClr val="FFFF66"/>
                </a:solidFill>
              </a:rPr>
              <a:t>Dichotomous Choice</a:t>
            </a:r>
          </a:p>
          <a:p>
            <a:pPr algn="ctr"/>
            <a:r>
              <a:rPr lang="en-US" sz="1200" dirty="0" smtClean="0">
                <a:solidFill>
                  <a:srgbClr val="FFFF66"/>
                </a:solidFill>
              </a:rPr>
              <a:t>Other …</a:t>
            </a:r>
            <a:endParaRPr lang="en-US" sz="1200" dirty="0">
              <a:solidFill>
                <a:srgbClr val="FFFF66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7908290" y="4993700"/>
            <a:ext cx="247650" cy="304800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382240" y="2200932"/>
            <a:ext cx="2075960" cy="838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Non-Market Methods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5814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Methods: Payment Card CVM Question – one of two Randomly assigned programs – </a:t>
            </a:r>
          </a:p>
          <a:p>
            <a:r>
              <a:rPr lang="en-US" b="1" dirty="0" smtClean="0"/>
              <a:t>moderate improvement</a:t>
            </a:r>
          </a:p>
          <a:p>
            <a:r>
              <a:rPr lang="en-US" b="1" dirty="0" smtClean="0"/>
              <a:t>maximal improvement</a:t>
            </a:r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-183473"/>
            <a:ext cx="6019800" cy="70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93150" cy="609600"/>
          </a:xfrm>
        </p:spPr>
        <p:txBody>
          <a:bodyPr/>
          <a:lstStyle/>
          <a:p>
            <a:r>
              <a:rPr lang="en-US" dirty="0" smtClean="0"/>
              <a:t>Quantify / monetize benefits </a:t>
            </a:r>
            <a:r>
              <a:rPr lang="en-US" dirty="0"/>
              <a:t>identified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24000"/>
            <a:ext cx="84201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Sector Specific / Benchmarking / Expert Elicitation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Non-market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valuation techniques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Stated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preference methods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Revealed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preference methods </a:t>
            </a:r>
          </a:p>
          <a:p>
            <a:pPr marL="0" indent="0">
              <a:buNone/>
            </a:pPr>
            <a:r>
              <a:rPr lang="en-US" dirty="0" smtClean="0"/>
              <a:t>Economic </a:t>
            </a:r>
            <a:r>
              <a:rPr lang="en-US" dirty="0"/>
              <a:t>decision modelling </a:t>
            </a:r>
          </a:p>
          <a:p>
            <a:r>
              <a:rPr lang="en-US" dirty="0" smtClean="0"/>
              <a:t>Decision </a:t>
            </a:r>
            <a:r>
              <a:rPr lang="en-US" dirty="0"/>
              <a:t>analysis </a:t>
            </a:r>
          </a:p>
          <a:p>
            <a:r>
              <a:rPr lang="en-US" dirty="0" smtClean="0"/>
              <a:t>Equilibrium </a:t>
            </a:r>
            <a:r>
              <a:rPr lang="en-US" dirty="0"/>
              <a:t>models</a:t>
            </a:r>
          </a:p>
          <a:p>
            <a:r>
              <a:rPr lang="en-US" dirty="0" smtClean="0"/>
              <a:t>Econometric </a:t>
            </a:r>
            <a:r>
              <a:rPr lang="en-US" dirty="0"/>
              <a:t>models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Avoided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cost/damage assessments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including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avoided mortality and morbidity impacts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Benefits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9350" cy="609600"/>
          </a:xfrm>
        </p:spPr>
        <p:txBody>
          <a:bodyPr/>
          <a:lstStyle/>
          <a:p>
            <a:r>
              <a:rPr lang="en-US" sz="3400" dirty="0"/>
              <a:t>Economic decision </a:t>
            </a:r>
            <a:r>
              <a:rPr lang="en-US" sz="3400" dirty="0" smtClean="0"/>
              <a:t>modelling (</a:t>
            </a:r>
            <a:r>
              <a:rPr lang="en-US" sz="3400" dirty="0"/>
              <a:t>1</a:t>
            </a:r>
            <a:r>
              <a:rPr lang="en-US" sz="3400" dirty="0" smtClean="0"/>
              <a:t>)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9448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A. Modeling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Building </a:t>
            </a:r>
            <a:r>
              <a:rPr lang="en-US" sz="2400" dirty="0"/>
              <a:t>a quantitative relationship between “input” and “outcome</a:t>
            </a:r>
            <a:r>
              <a:rPr lang="en-US" sz="2400" dirty="0" smtClean="0"/>
              <a:t>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Identifying and quantifying relationships (similar to most methods of weather modeling)</a:t>
            </a:r>
            <a:endParaRPr lang="en-US" sz="2400" dirty="0"/>
          </a:p>
          <a:p>
            <a:pPr lvl="0"/>
            <a:endParaRPr lang="en-US" sz="2400" dirty="0" smtClean="0"/>
          </a:p>
          <a:p>
            <a:pPr lvl="1"/>
            <a:r>
              <a:rPr lang="en-US" sz="2000" b="1" dirty="0" smtClean="0"/>
              <a:t>What to model?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Modeling </a:t>
            </a:r>
            <a:r>
              <a:rPr lang="en-US" sz="2000" dirty="0"/>
              <a:t>of the value of forecasts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Modeling of the value of outcomes related to weather information</a:t>
            </a:r>
          </a:p>
          <a:p>
            <a:pPr lvl="3"/>
            <a:endParaRPr lang="en-US" sz="2000" dirty="0" smtClean="0"/>
          </a:p>
          <a:p>
            <a:pPr lvl="1"/>
            <a:r>
              <a:rPr lang="en-US" sz="2000" b="1" dirty="0" smtClean="0"/>
              <a:t>Types of Economic Models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Partial </a:t>
            </a:r>
            <a:r>
              <a:rPr lang="en-US" sz="2000" dirty="0"/>
              <a:t>equilibrium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Individual markets – limited interactions between markets</a:t>
            </a:r>
            <a:endParaRPr lang="en-US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Relatively direct effects of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General equilibrium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Multiple market </a:t>
            </a:r>
            <a:r>
              <a:rPr lang="en-US" sz="2000" dirty="0" smtClean="0"/>
              <a:t>interactions</a:t>
            </a:r>
          </a:p>
        </p:txBody>
      </p:sp>
    </p:spTree>
    <p:extLst>
      <p:ext uri="{BB962C8B-B14F-4D97-AF65-F5344CB8AC3E}">
        <p14:creationId xmlns:p14="http://schemas.microsoft.com/office/powerpoint/2010/main" val="1785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9350" cy="609600"/>
          </a:xfrm>
        </p:spPr>
        <p:txBody>
          <a:bodyPr/>
          <a:lstStyle/>
          <a:p>
            <a:r>
              <a:rPr lang="en-US" sz="3400" dirty="0"/>
              <a:t>Economic decision </a:t>
            </a:r>
            <a:r>
              <a:rPr lang="en-US" sz="3400" dirty="0" smtClean="0"/>
              <a:t>modelling (</a:t>
            </a:r>
            <a:r>
              <a:rPr lang="en-US" sz="3400" dirty="0"/>
              <a:t>2</a:t>
            </a:r>
            <a:r>
              <a:rPr lang="en-US" sz="3400" dirty="0" smtClean="0"/>
              <a:t>)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9448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70C0"/>
                </a:solidFill>
              </a:rPr>
              <a:t>A. Modeling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Decision analysis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Cost-loss model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Range of models and methods in economics for </a:t>
            </a:r>
            <a:r>
              <a:rPr lang="en-US" sz="2400" b="1" dirty="0" smtClean="0"/>
              <a:t>measurement</a:t>
            </a:r>
            <a:endParaRPr lang="en-US" sz="2400" b="1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Compliance cost models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Partial equilibrium models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Linear programming models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Input-output models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Input-output econometric models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Computable general equilibrium models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38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9350" cy="609600"/>
          </a:xfrm>
        </p:spPr>
        <p:txBody>
          <a:bodyPr/>
          <a:lstStyle/>
          <a:p>
            <a:r>
              <a:rPr lang="en-US" sz="3400" dirty="0"/>
              <a:t>Economic decision </a:t>
            </a:r>
            <a:r>
              <a:rPr lang="en-US" sz="3400" dirty="0" smtClean="0"/>
              <a:t>modelling (</a:t>
            </a:r>
            <a:r>
              <a:rPr lang="en-US" sz="3400" dirty="0"/>
              <a:t>3</a:t>
            </a:r>
            <a:r>
              <a:rPr lang="en-US" sz="3400" dirty="0" smtClean="0"/>
              <a:t>)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91572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B. Data 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Regression </a:t>
            </a:r>
            <a:r>
              <a:rPr lang="en-US" sz="2400" dirty="0"/>
              <a:t>analysis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/>
              <a:t>Data on relationships between forecasts and outcomes</a:t>
            </a:r>
          </a:p>
          <a:p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0070C0"/>
                </a:solidFill>
              </a:rPr>
              <a:t>C. Direct </a:t>
            </a:r>
            <a:r>
              <a:rPr lang="en-US" sz="2400" b="1" dirty="0">
                <a:solidFill>
                  <a:srgbClr val="0070C0"/>
                </a:solidFill>
              </a:rPr>
              <a:t>elicitation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Expert elicitation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/>
              <a:t>Used when significant uncertainty and data </a:t>
            </a:r>
            <a:r>
              <a:rPr lang="en-US" sz="2400" dirty="0" err="1"/>
              <a:t>sparcity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Survey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400" dirty="0"/>
              <a:t>Can gather primary data on other socio-economic aspects of </a:t>
            </a:r>
            <a:r>
              <a:rPr lang="en-US" sz="2400" dirty="0" smtClean="0"/>
              <a:t>value</a:t>
            </a:r>
            <a:endParaRPr lang="en-US" sz="2400" dirty="0"/>
          </a:p>
          <a:p>
            <a:endParaRPr lang="en-US" sz="2400" i="1" dirty="0" smtClean="0">
              <a:solidFill>
                <a:srgbClr val="1E4ABD"/>
              </a:solidFill>
            </a:endParaRPr>
          </a:p>
          <a:p>
            <a:endParaRPr lang="en-US" sz="2400" i="1" dirty="0">
              <a:solidFill>
                <a:srgbClr val="1E4ABD"/>
              </a:solidFill>
            </a:endParaRPr>
          </a:p>
          <a:p>
            <a:r>
              <a:rPr lang="en-US" sz="2400" i="1" dirty="0" smtClean="0">
                <a:solidFill>
                  <a:srgbClr val="1E4ABD"/>
                </a:solidFill>
              </a:rPr>
              <a:t>In reality – generally some combination of approaches / methods / tools</a:t>
            </a:r>
            <a:endParaRPr lang="en-US" sz="2400" i="1" dirty="0">
              <a:solidFill>
                <a:srgbClr val="1E4A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93150" cy="609600"/>
          </a:xfrm>
        </p:spPr>
        <p:txBody>
          <a:bodyPr/>
          <a:lstStyle/>
          <a:p>
            <a:r>
              <a:rPr lang="en-US" dirty="0" smtClean="0"/>
              <a:t>Quantify / monetize benefits </a:t>
            </a:r>
            <a:r>
              <a:rPr lang="en-US" dirty="0"/>
              <a:t>identified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24000"/>
            <a:ext cx="84201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Sector Specific / Benchmarking / Expert Elicitation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Non-market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valuation techniques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Stated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preference methods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Revealed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preference methods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Economic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decision modelling 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Decision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analysis 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Equilibrium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models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Econometric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models</a:t>
            </a:r>
          </a:p>
          <a:p>
            <a:pPr marL="0" indent="0">
              <a:buNone/>
            </a:pPr>
            <a:r>
              <a:rPr lang="en-US" dirty="0" smtClean="0"/>
              <a:t>Avoided </a:t>
            </a:r>
            <a:r>
              <a:rPr lang="en-US" dirty="0"/>
              <a:t>cost/damage assessments</a:t>
            </a:r>
          </a:p>
          <a:p>
            <a:r>
              <a:rPr lang="en-US" dirty="0" smtClean="0"/>
              <a:t>including </a:t>
            </a:r>
            <a:r>
              <a:rPr lang="en-US" dirty="0"/>
              <a:t>avoided mortality and morbidity impacts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Benefits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906" y="1295400"/>
            <a:ext cx="9448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Indication </a:t>
            </a:r>
            <a:r>
              <a:rPr lang="en-US" sz="2400" b="1" dirty="0"/>
              <a:t>of value of avoiding an impact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Household </a:t>
            </a:r>
            <a:r>
              <a:rPr lang="en-US" sz="2400" dirty="0"/>
              <a:t>production function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Changes </a:t>
            </a:r>
            <a:r>
              <a:rPr lang="en-US" sz="2400" dirty="0"/>
              <a:t>in averting expenditures with improved weather, water, climate information is a potential benefit of that </a:t>
            </a:r>
            <a:r>
              <a:rPr lang="en-US" sz="2400" dirty="0" smtClean="0"/>
              <a:t>information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Money spent to mitigate future impacts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Changes in costs of flood control system based on improved information on the likelihood of future flooding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9920" y="152400"/>
            <a:ext cx="8420100" cy="609600"/>
          </a:xfrm>
        </p:spPr>
        <p:txBody>
          <a:bodyPr/>
          <a:lstStyle/>
          <a:p>
            <a:r>
              <a:rPr lang="en-US" sz="3400" dirty="0" smtClean="0"/>
              <a:t>Averting Expenditures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7270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906" y="1295400"/>
            <a:ext cx="9448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Avoided “costs” are essentially benefits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avoided costs of natural disasters (benefit of reduced impacts)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reduced </a:t>
            </a:r>
            <a:r>
              <a:rPr lang="en-US" sz="2400" dirty="0"/>
              <a:t>loss of life with heat wave warning system (</a:t>
            </a:r>
            <a:r>
              <a:rPr lang="en-US" sz="2400" dirty="0" err="1"/>
              <a:t>Ebi</a:t>
            </a:r>
            <a:r>
              <a:rPr lang="en-US" sz="2400" dirty="0"/>
              <a:t> et a. 2004)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mortality </a:t>
            </a:r>
            <a:r>
              <a:rPr lang="en-US" sz="2400" dirty="0"/>
              <a:t>data for Philadelphia during heat waves that occurred </a:t>
            </a:r>
            <a:r>
              <a:rPr lang="en-US" sz="2400" dirty="0" smtClean="0"/>
              <a:t> 1995-1998 (four years)</a:t>
            </a:r>
            <a:endParaRPr lang="en-US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mortality lower </a:t>
            </a:r>
            <a:r>
              <a:rPr lang="en-US" sz="2400" dirty="0"/>
              <a:t>when authorities declared a heat wave warning and took actions to mitigate the effects of extreme heat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117 premature deaths avoided with heat wave warnings and associated actions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dollar benefit estimated to be $468 million over 4 years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vastly exceeds the modest cost of the actions </a:t>
            </a:r>
            <a:r>
              <a:rPr lang="en-US" sz="2400" dirty="0" smtClean="0"/>
              <a:t>taken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9920" y="152400"/>
            <a:ext cx="8420100" cy="609600"/>
          </a:xfrm>
        </p:spPr>
        <p:txBody>
          <a:bodyPr/>
          <a:lstStyle/>
          <a:p>
            <a:r>
              <a:rPr lang="en-US" sz="3400" dirty="0" smtClean="0"/>
              <a:t>Avoided Costs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9086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93150" cy="609600"/>
          </a:xfrm>
        </p:spPr>
        <p:txBody>
          <a:bodyPr/>
          <a:lstStyle/>
          <a:p>
            <a:r>
              <a:rPr lang="en-US" dirty="0" smtClean="0"/>
              <a:t>Quantify / monetize benefits </a:t>
            </a:r>
            <a:r>
              <a:rPr lang="en-US" dirty="0"/>
              <a:t>identified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524000"/>
            <a:ext cx="84201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Sector Specific / Benchmarking / Expert Elicitation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Non-market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valuation techniques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Stated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preference methods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Revealed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preference methods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Economic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decision modelling 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Decision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analysis 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Equilibrium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models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Econometric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models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Avoided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cost/damage assessments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including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avoided mortality and morbidity impacts</a:t>
            </a:r>
          </a:p>
          <a:p>
            <a:pPr marL="0" indent="0">
              <a:buNone/>
            </a:pPr>
            <a:r>
              <a:rPr lang="en-US" dirty="0" smtClean="0"/>
              <a:t>Benefits </a:t>
            </a:r>
            <a:r>
              <a:rPr lang="en-US" dirty="0"/>
              <a:t>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What I will cover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7630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Understanding </a:t>
            </a:r>
            <a:r>
              <a:rPr lang="en-US" sz="2400" b="1" dirty="0"/>
              <a:t>the value </a:t>
            </a:r>
            <a:r>
              <a:rPr lang="en-US" sz="2400" b="1" dirty="0" smtClean="0"/>
              <a:t>chain – some relevant </a:t>
            </a:r>
            <a:r>
              <a:rPr lang="en-US" sz="2400" b="1" dirty="0"/>
              <a:t>concepts and </a:t>
            </a:r>
            <a:r>
              <a:rPr lang="en-US" sz="2400" b="1" dirty="0" smtClean="0"/>
              <a:t>general </a:t>
            </a:r>
            <a:r>
              <a:rPr lang="en-US" sz="2400" b="1" dirty="0"/>
              <a:t>categories of benefits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General </a:t>
            </a:r>
            <a:r>
              <a:rPr lang="en-US" sz="2400" b="1" dirty="0"/>
              <a:t>process for conducting benefits analysis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Quantify and monetize the value of </a:t>
            </a:r>
            <a:r>
              <a:rPr lang="en-US" sz="2400" b="1" dirty="0" smtClean="0"/>
              <a:t>benefits</a:t>
            </a:r>
            <a:endParaRPr lang="en-US" sz="2400" b="1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Qualitatively describe and analyze benefits that aren’t monetized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Deal with uncertainty surrounding benefit estimates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491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Benefits </a:t>
            </a:r>
            <a:r>
              <a:rPr lang="en-US" sz="3400" dirty="0"/>
              <a:t>Transfer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600200"/>
            <a:ext cx="9220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Estimate </a:t>
            </a:r>
            <a:r>
              <a:rPr lang="en-US" b="1" dirty="0"/>
              <a:t>of an economic value derived by transferring available information from studies conducted in another location and/or context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goal is to estimate benefits for one context by adapting an estimate of benefits from some other context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used when it is too expensive, there is too little time, it is too difficult to conduct an original study, yet some measure is still needed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accuracy can only be as good as the original </a:t>
            </a:r>
            <a:r>
              <a:rPr lang="en-US" sz="2400" dirty="0" smtClean="0"/>
              <a:t>study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39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Benefits </a:t>
            </a:r>
            <a:r>
              <a:rPr lang="en-US" sz="3400" dirty="0"/>
              <a:t>Transfer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228665"/>
            <a:ext cx="94488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Advantages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typically less costly than conducting an original valuation study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usually </a:t>
            </a:r>
            <a:r>
              <a:rPr lang="en-US" sz="2000" dirty="0"/>
              <a:t>faster than an original valuation study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can </a:t>
            </a:r>
            <a:r>
              <a:rPr lang="en-US" sz="2000" dirty="0"/>
              <a:t>be used as a screening technique to determine if a more detailed, original valuation study should be conducted</a:t>
            </a:r>
          </a:p>
          <a:p>
            <a:r>
              <a:rPr lang="en-US" sz="2000" dirty="0"/>
              <a:t> </a:t>
            </a:r>
          </a:p>
          <a:p>
            <a:r>
              <a:rPr lang="en-US" sz="2000" b="1" i="1" dirty="0"/>
              <a:t>Issues and Limitations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may not be accurate unless the sites share all of the site, location, and user specific characteristics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good </a:t>
            </a:r>
            <a:r>
              <a:rPr lang="en-US" sz="2000" dirty="0"/>
              <a:t>studies for the policy or issue in question may not be available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difficult </a:t>
            </a:r>
            <a:r>
              <a:rPr lang="en-US" sz="1800" dirty="0"/>
              <a:t>to track down appropriate studies, since many are not published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reporting </a:t>
            </a:r>
            <a:r>
              <a:rPr lang="en-US" sz="1800" dirty="0"/>
              <a:t>of existing studies may be inadequate to make the needed </a:t>
            </a:r>
            <a:r>
              <a:rPr lang="en-US" sz="1800" dirty="0" smtClean="0"/>
              <a:t>adjustments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adequacy </a:t>
            </a:r>
            <a:r>
              <a:rPr lang="en-US" sz="1800" dirty="0"/>
              <a:t>of existing studies may be difficult to assess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extrapolation </a:t>
            </a:r>
            <a:r>
              <a:rPr lang="en-US" sz="2000" dirty="0"/>
              <a:t>beyond the range of characteristics of the initial study is not recommended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original study value </a:t>
            </a:r>
            <a:r>
              <a:rPr lang="en-US" sz="2000" dirty="0"/>
              <a:t>estimates can </a:t>
            </a:r>
            <a:r>
              <a:rPr lang="en-US" sz="2000" dirty="0" smtClean="0"/>
              <a:t>become </a:t>
            </a:r>
            <a:r>
              <a:rPr lang="en-US" sz="2000" dirty="0"/>
              <a:t>dated</a:t>
            </a:r>
          </a:p>
        </p:txBody>
      </p:sp>
    </p:spTree>
    <p:extLst>
      <p:ext uri="{BB962C8B-B14F-4D97-AF65-F5344CB8AC3E}">
        <p14:creationId xmlns:p14="http://schemas.microsoft.com/office/powerpoint/2010/main" val="26409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219200"/>
            <a:ext cx="9525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Step </a:t>
            </a:r>
            <a:r>
              <a:rPr lang="en-US" sz="2000" b="1" u="sng" dirty="0"/>
              <a:t>1</a:t>
            </a:r>
            <a:endParaRPr lang="en-US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identifying </a:t>
            </a:r>
            <a:r>
              <a:rPr lang="en-US" sz="1800" b="1" dirty="0"/>
              <a:t>existing </a:t>
            </a:r>
            <a:r>
              <a:rPr lang="en-US" sz="1800" b="1" dirty="0" smtClean="0"/>
              <a:t>studies</a:t>
            </a:r>
            <a:endParaRPr lang="en-US" sz="1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same </a:t>
            </a:r>
            <a:r>
              <a:rPr lang="en-US" sz="1800" b="1" dirty="0"/>
              <a:t>region, </a:t>
            </a:r>
            <a:r>
              <a:rPr lang="en-US" sz="1800" b="1" dirty="0" smtClean="0"/>
              <a:t>similar </a:t>
            </a:r>
            <a:r>
              <a:rPr lang="en-US" sz="1800" b="1" dirty="0"/>
              <a:t>meteorological phenomena, </a:t>
            </a:r>
            <a:r>
              <a:rPr lang="en-US" sz="1800" b="1" dirty="0" smtClean="0"/>
              <a:t>similar </a:t>
            </a:r>
            <a:r>
              <a:rPr lang="en-US" sz="1800" b="1" dirty="0"/>
              <a:t>socioeconomic </a:t>
            </a:r>
            <a:r>
              <a:rPr lang="en-US" sz="1800" b="1" dirty="0" smtClean="0"/>
              <a:t>status</a:t>
            </a:r>
            <a:r>
              <a:rPr lang="en-US" sz="1800" b="1" dirty="0"/>
              <a:t>?</a:t>
            </a:r>
          </a:p>
          <a:p>
            <a:r>
              <a:rPr lang="en-US" sz="2000" b="1" dirty="0"/>
              <a:t> </a:t>
            </a:r>
          </a:p>
          <a:p>
            <a:r>
              <a:rPr lang="en-US" sz="2000" b="1" u="sng" dirty="0"/>
              <a:t>Step 2</a:t>
            </a:r>
            <a:endParaRPr lang="en-US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decide whether or not the existing values are transferrable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b="1" dirty="0" smtClean="0"/>
              <a:t>is </a:t>
            </a:r>
            <a:r>
              <a:rPr lang="en-US" sz="1800" b="1" dirty="0"/>
              <a:t>the variable </a:t>
            </a:r>
            <a:r>
              <a:rPr lang="en-US" sz="1800" b="1" dirty="0" smtClean="0"/>
              <a:t>measured comparable </a:t>
            </a:r>
            <a:r>
              <a:rPr lang="en-US" sz="1800" b="1" dirty="0"/>
              <a:t>to </a:t>
            </a:r>
            <a:r>
              <a:rPr lang="en-US" sz="1800" b="1" dirty="0" smtClean="0"/>
              <a:t>existing </a:t>
            </a:r>
            <a:r>
              <a:rPr lang="en-US" sz="1800" b="1" dirty="0"/>
              <a:t>values in the original study?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b="1" dirty="0" smtClean="0"/>
              <a:t>are </a:t>
            </a:r>
            <a:r>
              <a:rPr lang="en-US" sz="1800" b="1" dirty="0"/>
              <a:t>the target populations involved in the studies comparable</a:t>
            </a:r>
            <a:r>
              <a:rPr lang="en-US" sz="1800" b="1" dirty="0" smtClean="0"/>
              <a:t>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b="1" dirty="0" smtClean="0"/>
              <a:t>is </a:t>
            </a:r>
            <a:r>
              <a:rPr lang="en-US" sz="1800" b="1" dirty="0"/>
              <a:t>it possible to adjust the data to reflect the differences? </a:t>
            </a:r>
          </a:p>
          <a:p>
            <a:r>
              <a:rPr lang="en-US" sz="2000" b="1" dirty="0"/>
              <a:t> </a:t>
            </a:r>
          </a:p>
          <a:p>
            <a:r>
              <a:rPr lang="en-US" sz="2000" b="1" u="sng" dirty="0"/>
              <a:t>Step 3</a:t>
            </a:r>
            <a:endParaRPr lang="en-US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evaluate the quality of the studies that are being transferred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“professional judgment” likely required</a:t>
            </a:r>
          </a:p>
          <a:p>
            <a:r>
              <a:rPr lang="en-US" sz="2000" b="1" dirty="0"/>
              <a:t> </a:t>
            </a:r>
          </a:p>
          <a:p>
            <a:r>
              <a:rPr lang="en-US" sz="2000" b="1" u="sng" dirty="0"/>
              <a:t>Step 4</a:t>
            </a:r>
            <a:endParaRPr lang="en-US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adjust the values from the study site to reflect the values of the policy site using whatever information is available and deemed relevant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determine if it is necessary to collect and apply supplemental data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7850" y="152400"/>
            <a:ext cx="8420100" cy="609600"/>
          </a:xfrm>
        </p:spPr>
        <p:txBody>
          <a:bodyPr/>
          <a:lstStyle/>
          <a:p>
            <a:r>
              <a:rPr lang="en-US" sz="3400" dirty="0" smtClean="0"/>
              <a:t>Benefits </a:t>
            </a:r>
            <a:r>
              <a:rPr lang="en-US" sz="3400" dirty="0"/>
              <a:t>Transfer</a:t>
            </a:r>
          </a:p>
        </p:txBody>
      </p:sp>
    </p:spTree>
    <p:extLst>
      <p:ext uri="{BB962C8B-B14F-4D97-AF65-F5344CB8AC3E}">
        <p14:creationId xmlns:p14="http://schemas.microsoft.com/office/powerpoint/2010/main" val="21519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process for benefits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r>
              <a:rPr lang="en-US" dirty="0"/>
              <a:t>the full suite of economic, social and environmental;</a:t>
            </a:r>
          </a:p>
          <a:p>
            <a:r>
              <a:rPr lang="en-US" dirty="0" smtClean="0"/>
              <a:t>Screen </a:t>
            </a:r>
            <a:r>
              <a:rPr lang="en-US" dirty="0"/>
              <a:t>benefits and select the analytical approach;</a:t>
            </a:r>
          </a:p>
          <a:p>
            <a:r>
              <a:rPr lang="en-US" dirty="0" smtClean="0"/>
              <a:t>Quantify </a:t>
            </a:r>
            <a:r>
              <a:rPr lang="en-US" dirty="0"/>
              <a:t>and monetize the value of benefits identified;</a:t>
            </a:r>
          </a:p>
          <a:p>
            <a:r>
              <a:rPr lang="en-US" dirty="0" smtClean="0"/>
              <a:t>Qualitatively </a:t>
            </a:r>
            <a:r>
              <a:rPr lang="en-US" dirty="0"/>
              <a:t>describe and </a:t>
            </a:r>
            <a:r>
              <a:rPr lang="en-US" dirty="0" smtClean="0"/>
              <a:t>analyze </a:t>
            </a:r>
            <a:r>
              <a:rPr lang="en-US" dirty="0"/>
              <a:t>benefits that aren’t monetized;</a:t>
            </a:r>
          </a:p>
          <a:p>
            <a:r>
              <a:rPr lang="en-US" dirty="0" smtClean="0"/>
              <a:t>Deal </a:t>
            </a:r>
            <a:r>
              <a:rPr lang="en-US" dirty="0"/>
              <a:t>with uncertainty surrounding benefit estimates.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process for benefits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CCCC"/>
                </a:solidFill>
              </a:rPr>
              <a:t>Identify </a:t>
            </a:r>
            <a:r>
              <a:rPr lang="en-US" dirty="0">
                <a:solidFill>
                  <a:srgbClr val="CCCCCC"/>
                </a:solidFill>
              </a:rPr>
              <a:t>the full suite of economic, social and environmental;</a:t>
            </a:r>
          </a:p>
          <a:p>
            <a:r>
              <a:rPr lang="en-US" dirty="0" smtClean="0">
                <a:solidFill>
                  <a:srgbClr val="CCCCCC"/>
                </a:solidFill>
              </a:rPr>
              <a:t>Screen </a:t>
            </a:r>
            <a:r>
              <a:rPr lang="en-US" dirty="0">
                <a:solidFill>
                  <a:srgbClr val="CCCCCC"/>
                </a:solidFill>
              </a:rPr>
              <a:t>benefits and select the analytical approach;</a:t>
            </a:r>
          </a:p>
          <a:p>
            <a:r>
              <a:rPr lang="en-US" dirty="0" smtClean="0">
                <a:solidFill>
                  <a:srgbClr val="CCCCCC"/>
                </a:solidFill>
              </a:rPr>
              <a:t>Quantify </a:t>
            </a:r>
            <a:r>
              <a:rPr lang="en-US" dirty="0">
                <a:solidFill>
                  <a:srgbClr val="CCCCCC"/>
                </a:solidFill>
              </a:rPr>
              <a:t>and monetize the value of benefits identified;</a:t>
            </a:r>
          </a:p>
          <a:p>
            <a:r>
              <a:rPr lang="en-US" dirty="0" smtClean="0"/>
              <a:t>Qualitatively </a:t>
            </a:r>
            <a:r>
              <a:rPr lang="en-US" dirty="0"/>
              <a:t>describe and </a:t>
            </a:r>
            <a:r>
              <a:rPr lang="en-US" dirty="0" smtClean="0"/>
              <a:t>analyze </a:t>
            </a:r>
            <a:r>
              <a:rPr lang="en-US" dirty="0"/>
              <a:t>benefits that aren’t monetized;</a:t>
            </a:r>
          </a:p>
          <a:p>
            <a:r>
              <a:rPr lang="en-US" dirty="0" smtClean="0"/>
              <a:t>Deal </a:t>
            </a:r>
            <a:r>
              <a:rPr lang="en-US" dirty="0"/>
              <a:t>with uncertainty surrounding benefit estimates.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well-established toolkit of economic valuation approaches </a:t>
            </a:r>
          </a:p>
          <a:p>
            <a:r>
              <a:rPr lang="en-US" dirty="0" smtClean="0"/>
              <a:t>may be necessary to apply several different methods</a:t>
            </a:r>
          </a:p>
          <a:p>
            <a:r>
              <a:rPr lang="en-US" dirty="0" smtClean="0"/>
              <a:t>different methods often address different subsets of benefits</a:t>
            </a:r>
          </a:p>
          <a:p>
            <a:r>
              <a:rPr lang="en-US" dirty="0" smtClean="0"/>
              <a:t>use of multiple methods can provide for comparison of alternative measures of value</a:t>
            </a:r>
          </a:p>
          <a:p>
            <a:r>
              <a:rPr lang="en-US" dirty="0" smtClean="0"/>
              <a:t>may not have the resources or expertise to complete an original benefits study -&gt; benefits transfer </a:t>
            </a:r>
          </a:p>
          <a:p>
            <a:r>
              <a:rPr lang="en-US" dirty="0" smtClean="0"/>
              <a:t>double counting a concern when applying more than one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420100" cy="4572000"/>
          </a:xfrm>
        </p:spPr>
        <p:txBody>
          <a:bodyPr/>
          <a:lstStyle/>
          <a:p>
            <a:r>
              <a:rPr lang="en-US" b="1" dirty="0" smtClean="0"/>
              <a:t>Triple </a:t>
            </a:r>
            <a:r>
              <a:rPr lang="en-US" b="1" dirty="0"/>
              <a:t>Bottom Line accounting</a:t>
            </a:r>
          </a:p>
          <a:p>
            <a:r>
              <a:rPr lang="en-US" b="1" dirty="0" smtClean="0"/>
              <a:t>Market </a:t>
            </a:r>
            <a:r>
              <a:rPr lang="en-US" b="1" dirty="0"/>
              <a:t>vs. non-market benefits </a:t>
            </a:r>
          </a:p>
          <a:p>
            <a:r>
              <a:rPr lang="en-US" b="1" dirty="0" smtClean="0"/>
              <a:t>Marginal </a:t>
            </a:r>
            <a:r>
              <a:rPr lang="en-US" b="1" dirty="0"/>
              <a:t>vs. non-marginal benefits	</a:t>
            </a:r>
          </a:p>
          <a:p>
            <a:r>
              <a:rPr lang="en-US" b="1" dirty="0" smtClean="0"/>
              <a:t>Ex-ante </a:t>
            </a:r>
            <a:r>
              <a:rPr lang="en-US" b="1" dirty="0"/>
              <a:t>and ex post analyses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420100" cy="609600"/>
          </a:xfrm>
        </p:spPr>
        <p:txBody>
          <a:bodyPr/>
          <a:lstStyle/>
          <a:p>
            <a:pPr lvl="0"/>
            <a:r>
              <a:rPr lang="en-US" dirty="0" smtClean="0"/>
              <a:t>Value Chain Concepts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52800"/>
            <a:ext cx="7391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9220200" cy="609600"/>
          </a:xfrm>
        </p:spPr>
        <p:txBody>
          <a:bodyPr/>
          <a:lstStyle/>
          <a:p>
            <a:r>
              <a:rPr lang="en-AU" sz="3400" dirty="0" smtClean="0"/>
              <a:t>General categories of benefits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991600" cy="457200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b="1" dirty="0" smtClean="0"/>
              <a:t>Economic sectors: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Increased profits 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Cost savings (e.g., for energy utilities)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Avoided or minimized losses (e.g., responding to a drought forecast in agriculture, protection of property in storms and floods)</a:t>
            </a:r>
          </a:p>
          <a:p>
            <a:pPr lvl="0">
              <a:spcAft>
                <a:spcPts val="600"/>
              </a:spcAft>
            </a:pPr>
            <a:r>
              <a:rPr lang="en-US" b="1" dirty="0" smtClean="0"/>
              <a:t>Individuals and households: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Increased welfare from decision-making on improved information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Avoided loss of life, illness, or injury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Reduced loss of property</a:t>
            </a:r>
          </a:p>
        </p:txBody>
      </p:sp>
    </p:spTree>
    <p:extLst>
      <p:ext uri="{BB962C8B-B14F-4D97-AF65-F5344CB8AC3E}">
        <p14:creationId xmlns:p14="http://schemas.microsoft.com/office/powerpoint/2010/main" val="8251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TBL </a:t>
            </a:r>
            <a:r>
              <a:rPr lang="en-US" dirty="0"/>
              <a:t>benefits of met/hydro services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219277"/>
              </p:ext>
            </p:extLst>
          </p:nvPr>
        </p:nvGraphicFramePr>
        <p:xfrm>
          <a:off x="228600" y="1219201"/>
          <a:ext cx="9220199" cy="5713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/>
                <a:gridCol w="7315199"/>
              </a:tblGrid>
              <a:tr h="1772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Social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0" marR="4632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 smtClean="0">
                          <a:effectLst/>
                        </a:rPr>
                        <a:t>Reduced loss </a:t>
                      </a:r>
                      <a:r>
                        <a:rPr lang="en-US" sz="1800" b="1" dirty="0">
                          <a:effectLst/>
                        </a:rPr>
                        <a:t>of </a:t>
                      </a:r>
                      <a:r>
                        <a:rPr lang="en-US" sz="1800" b="1" dirty="0" smtClean="0">
                          <a:effectLst/>
                        </a:rPr>
                        <a:t>life/injuries/illnesses </a:t>
                      </a:r>
                      <a:r>
                        <a:rPr lang="en-US" sz="1800" b="1" dirty="0">
                          <a:effectLst/>
                        </a:rPr>
                        <a:t>from natural disasters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 smtClean="0">
                          <a:effectLst/>
                        </a:rPr>
                        <a:t>Improved </a:t>
                      </a:r>
                      <a:r>
                        <a:rPr lang="en-US" sz="1800" b="1" dirty="0">
                          <a:effectLst/>
                        </a:rPr>
                        <a:t>information and data to the scientific community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Contribution to the day-to-day safety, comfort, enjoyment and general convenience of citizens, </a:t>
                      </a:r>
                      <a:r>
                        <a:rPr lang="en-US" sz="1800" b="1" dirty="0" smtClean="0">
                          <a:effectLst/>
                        </a:rPr>
                        <a:t>including</a:t>
                      </a:r>
                      <a:r>
                        <a:rPr lang="en-US" sz="1800" b="1" baseline="0" dirty="0" smtClean="0"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effectLst/>
                        </a:rPr>
                        <a:t>recreation and travel </a:t>
                      </a:r>
                      <a:r>
                        <a:rPr lang="en-US" sz="1800" b="1" dirty="0">
                          <a:effectLst/>
                        </a:rPr>
                        <a:t>and </a:t>
                      </a:r>
                      <a:r>
                        <a:rPr lang="en-US" sz="1800" b="1" dirty="0" smtClean="0">
                          <a:effectLst/>
                        </a:rPr>
                        <a:t>commuting</a:t>
                      </a:r>
                      <a:endParaRPr lang="en-US" sz="1800" b="1" dirty="0">
                        <a:effectLst/>
                      </a:endParaRPr>
                    </a:p>
                  </a:txBody>
                  <a:tcPr marL="46320" marR="46320" marT="0" marB="0" anchor="ctr"/>
                </a:tc>
              </a:tr>
              <a:tr h="1970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Environmental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0" marR="4632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Long-term monitoring of basic indicators of the state of the environment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Minimization of release of toxic substances and other pollutants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 smtClean="0">
                          <a:effectLst/>
                        </a:rPr>
                        <a:t>Support </a:t>
                      </a:r>
                      <a:r>
                        <a:rPr lang="en-US" sz="1800" b="1" dirty="0">
                          <a:effectLst/>
                        </a:rPr>
                        <a:t>for addressing major global environmental issues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Water </a:t>
                      </a:r>
                      <a:r>
                        <a:rPr lang="en-US" sz="1800" b="1" dirty="0" smtClean="0">
                          <a:effectLst/>
                        </a:rPr>
                        <a:t>savings</a:t>
                      </a:r>
                      <a:endParaRPr lang="en-US" sz="1800" b="1" dirty="0">
                        <a:effectLst/>
                      </a:endParaRPr>
                    </a:p>
                  </a:txBody>
                  <a:tcPr marL="46320" marR="4632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95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effectLst/>
                        </a:rPr>
                        <a:t>Economic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320" marR="4632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>
                          <a:effectLst/>
                        </a:rPr>
                        <a:t>Avoidance of crop losses from frost, hail or drought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 smtClean="0">
                          <a:effectLst/>
                        </a:rPr>
                        <a:t>Reduced transportation fuel costs through route planning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 smtClean="0">
                          <a:effectLst/>
                        </a:rPr>
                        <a:t>Minimization </a:t>
                      </a:r>
                      <a:r>
                        <a:rPr lang="en-US" sz="1800" b="1" dirty="0">
                          <a:effectLst/>
                        </a:rPr>
                        <a:t>of drought relief costs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2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1" dirty="0" smtClean="0">
                          <a:effectLst/>
                        </a:rPr>
                        <a:t>More </a:t>
                      </a:r>
                      <a:r>
                        <a:rPr lang="en-US" sz="1800" b="1" dirty="0">
                          <a:effectLst/>
                        </a:rPr>
                        <a:t>efficient planning of energy production and delivery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20" marR="46320" marT="0" marB="0" anchor="ctr"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9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vs. non-market benefits 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8306" y="1631652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the price?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12" y="1139542"/>
            <a:ext cx="6034087" cy="5718458"/>
          </a:xfrm>
          <a:prstGeom prst="rect">
            <a:avLst/>
          </a:prstGeom>
        </p:spPr>
      </p:pic>
      <p:pic>
        <p:nvPicPr>
          <p:cNvPr id="1026" name="Picture 2" descr="http://www.takkens.com/media/catalog/product/cache/1/image/9df78eab33525d08d6e5fb8d27136e95/m/9/m9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1" y="2743200"/>
            <a:ext cx="3279775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4201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Triple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Bottom Line accounting</a:t>
            </a:r>
          </a:p>
          <a:p>
            <a:r>
              <a:rPr lang="en-US" dirty="0" smtClean="0">
                <a:solidFill>
                  <a:schemeClr val="accent3">
                    <a:lumMod val="85000"/>
                  </a:schemeClr>
                </a:solidFill>
              </a:rPr>
              <a:t>Market </a:t>
            </a:r>
            <a:r>
              <a:rPr lang="en-US" dirty="0">
                <a:solidFill>
                  <a:schemeClr val="accent3">
                    <a:lumMod val="85000"/>
                  </a:schemeClr>
                </a:solidFill>
              </a:rPr>
              <a:t>vs. non-market benefits </a:t>
            </a:r>
          </a:p>
          <a:p>
            <a:r>
              <a:rPr lang="en-US" b="1" dirty="0" smtClean="0"/>
              <a:t>Marginal </a:t>
            </a:r>
            <a:r>
              <a:rPr lang="en-US" b="1" dirty="0"/>
              <a:t>vs. non-marginal benefits	</a:t>
            </a:r>
          </a:p>
          <a:p>
            <a:r>
              <a:rPr lang="en-US" b="1" dirty="0" smtClean="0"/>
              <a:t>Ex-ante </a:t>
            </a:r>
            <a:r>
              <a:rPr lang="en-US" b="1" dirty="0"/>
              <a:t>and ex post analyses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420100" cy="609600"/>
          </a:xfrm>
        </p:spPr>
        <p:txBody>
          <a:bodyPr/>
          <a:lstStyle/>
          <a:p>
            <a:pPr lvl="0"/>
            <a:r>
              <a:rPr lang="en-US" dirty="0" smtClean="0"/>
              <a:t>Value Chain Concepts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52800"/>
            <a:ext cx="7391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process for benefits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Identify </a:t>
            </a:r>
            <a:r>
              <a:rPr lang="en-US" b="1" dirty="0"/>
              <a:t>the full suite of economic, social and environmental;</a:t>
            </a:r>
          </a:p>
          <a:p>
            <a:r>
              <a:rPr lang="en-US" b="1" dirty="0" smtClean="0"/>
              <a:t>Screen </a:t>
            </a:r>
            <a:r>
              <a:rPr lang="en-US" b="1" dirty="0"/>
              <a:t>benefits and select the analytical approach;</a:t>
            </a:r>
          </a:p>
          <a:p>
            <a:r>
              <a:rPr lang="en-US" b="1" dirty="0" smtClean="0"/>
              <a:t>Quantify </a:t>
            </a:r>
            <a:r>
              <a:rPr lang="en-US" b="1" dirty="0"/>
              <a:t>and monetize the value of benefits identified;</a:t>
            </a:r>
          </a:p>
          <a:p>
            <a:r>
              <a:rPr lang="en-US" b="1" dirty="0" smtClean="0"/>
              <a:t>Qualitatively </a:t>
            </a:r>
            <a:r>
              <a:rPr lang="en-US" b="1" dirty="0"/>
              <a:t>describe and </a:t>
            </a:r>
            <a:r>
              <a:rPr lang="en-US" b="1" dirty="0" smtClean="0"/>
              <a:t>analyze </a:t>
            </a:r>
            <a:r>
              <a:rPr lang="en-US" b="1" dirty="0"/>
              <a:t>benefits that aren’t monetized;</a:t>
            </a:r>
          </a:p>
          <a:p>
            <a:r>
              <a:rPr lang="en-US" b="1" dirty="0" smtClean="0"/>
              <a:t>Deal </a:t>
            </a:r>
            <a:r>
              <a:rPr lang="en-US" b="1" dirty="0"/>
              <a:t>with uncertainty surrounding benefit estimates.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99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3997</TotalTime>
  <Words>1710</Words>
  <Application>Microsoft Office PowerPoint</Application>
  <PresentationFormat>A4 Paper (210x297 mm)</PresentationFormat>
  <Paragraphs>395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Symbol</vt:lpstr>
      <vt:lpstr>Gill Sans MT</vt:lpstr>
      <vt:lpstr>Courier New</vt:lpstr>
      <vt:lpstr>ＭＳ Ｐゴシック</vt:lpstr>
      <vt:lpstr>Times New Roman</vt:lpstr>
      <vt:lpstr>Calibri</vt:lpstr>
      <vt:lpstr>Times</vt:lpstr>
      <vt:lpstr>Blank</vt:lpstr>
      <vt:lpstr>Measuring Benefits</vt:lpstr>
      <vt:lpstr>Purpose and Desired Outcome</vt:lpstr>
      <vt:lpstr>What I will cover</vt:lpstr>
      <vt:lpstr>Value Chain Concepts </vt:lpstr>
      <vt:lpstr>General categories of benefits </vt:lpstr>
      <vt:lpstr>TBL benefits of met/hydro services</vt:lpstr>
      <vt:lpstr>Market vs. non-market benefits  </vt:lpstr>
      <vt:lpstr>Value Chain Concepts </vt:lpstr>
      <vt:lpstr>General process for benefits analysis </vt:lpstr>
      <vt:lpstr>Identify full suite of benefits</vt:lpstr>
      <vt:lpstr>Select analytical approach</vt:lpstr>
      <vt:lpstr>General process for benefits analysis </vt:lpstr>
      <vt:lpstr>Quantify / monetize benefits identified </vt:lpstr>
      <vt:lpstr>Quantify / monetize benefits identified </vt:lpstr>
      <vt:lpstr>Sector Specific / Benchmarking  </vt:lpstr>
      <vt:lpstr>Benchmarking  </vt:lpstr>
      <vt:lpstr>Sector Specific / Benchmarking  </vt:lpstr>
      <vt:lpstr>Expert Elicitation  </vt:lpstr>
      <vt:lpstr>Quantify / monetize benefits identified </vt:lpstr>
      <vt:lpstr>Valuation methods</vt:lpstr>
      <vt:lpstr> </vt:lpstr>
      <vt:lpstr>Quantify / monetize benefits identified </vt:lpstr>
      <vt:lpstr>Economic decision modelling (1)</vt:lpstr>
      <vt:lpstr>Economic decision modelling (2)</vt:lpstr>
      <vt:lpstr>Economic decision modelling (3)</vt:lpstr>
      <vt:lpstr>Quantify / monetize benefits identified </vt:lpstr>
      <vt:lpstr>Averting Expenditures</vt:lpstr>
      <vt:lpstr>Avoided Costs</vt:lpstr>
      <vt:lpstr>Quantify / monetize benefits identified </vt:lpstr>
      <vt:lpstr>Benefits Transfer</vt:lpstr>
      <vt:lpstr>Benefits Transfer</vt:lpstr>
      <vt:lpstr>Benefits Transfer</vt:lpstr>
      <vt:lpstr>General process for benefits analysis </vt:lpstr>
      <vt:lpstr>General process for benefits analysis </vt:lpstr>
      <vt:lpstr>Conclusion</vt:lpstr>
    </vt:vector>
  </TitlesOfParts>
  <Company>JDG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Jeff Lazo</cp:lastModifiedBy>
  <cp:revision>512</cp:revision>
  <cp:lastPrinted>2012-04-03T19:29:57Z</cp:lastPrinted>
  <dcterms:created xsi:type="dcterms:W3CDTF">2009-06-29T15:49:34Z</dcterms:created>
  <dcterms:modified xsi:type="dcterms:W3CDTF">2015-04-28T20:23:42Z</dcterms:modified>
</cp:coreProperties>
</file>