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83" r:id="rId2"/>
    <p:sldMasterId id="2147483658" r:id="rId3"/>
  </p:sldMasterIdLst>
  <p:notesMasterIdLst>
    <p:notesMasterId r:id="rId32"/>
  </p:notesMasterIdLst>
  <p:handoutMasterIdLst>
    <p:handoutMasterId r:id="rId33"/>
  </p:handoutMasterIdLst>
  <p:sldIdLst>
    <p:sldId id="256" r:id="rId4"/>
    <p:sldId id="569" r:id="rId5"/>
    <p:sldId id="570" r:id="rId6"/>
    <p:sldId id="571" r:id="rId7"/>
    <p:sldId id="572" r:id="rId8"/>
    <p:sldId id="573" r:id="rId9"/>
    <p:sldId id="546" r:id="rId10"/>
    <p:sldId id="545" r:id="rId11"/>
    <p:sldId id="547" r:id="rId12"/>
    <p:sldId id="555" r:id="rId13"/>
    <p:sldId id="553" r:id="rId14"/>
    <p:sldId id="565" r:id="rId15"/>
    <p:sldId id="552" r:id="rId16"/>
    <p:sldId id="554" r:id="rId17"/>
    <p:sldId id="548" r:id="rId18"/>
    <p:sldId id="563" r:id="rId19"/>
    <p:sldId id="558" r:id="rId20"/>
    <p:sldId id="559" r:id="rId21"/>
    <p:sldId id="556" r:id="rId22"/>
    <p:sldId id="557" r:id="rId23"/>
    <p:sldId id="549" r:id="rId24"/>
    <p:sldId id="550" r:id="rId25"/>
    <p:sldId id="551" r:id="rId26"/>
    <p:sldId id="560" r:id="rId27"/>
    <p:sldId id="561" r:id="rId28"/>
    <p:sldId id="562" r:id="rId29"/>
    <p:sldId id="568" r:id="rId30"/>
    <p:sldId id="564" r:id="rId3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A50021"/>
    <a:srgbClr val="000099"/>
    <a:srgbClr val="FFFFCC"/>
    <a:srgbClr val="CCFFFF"/>
    <a:srgbClr val="FF9900"/>
    <a:srgbClr val="FF3300"/>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9" autoAdjust="0"/>
  </p:normalViewPr>
  <p:slideViewPr>
    <p:cSldViewPr>
      <p:cViewPr>
        <p:scale>
          <a:sx n="82" d="100"/>
          <a:sy n="82" d="100"/>
        </p:scale>
        <p:origin x="-1014" y="816"/>
      </p:cViewPr>
      <p:guideLst>
        <p:guide orient="horz" pos="2160"/>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5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98073633-30BB-4133-A48F-2563812F0042}" type="datetime1">
              <a:rPr lang="en-GB"/>
              <a:pPr/>
              <a:t>18/10/2016</a:t>
            </a:fld>
            <a:endParaRPr lang="en-GB"/>
          </a:p>
        </p:txBody>
      </p:sp>
      <p:sp>
        <p:nvSpPr>
          <p:cNvPr id="15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8A1ABB1-A1F2-4C94-97A0-40C62D038AE9}" type="slidenum">
              <a:rPr lang="en-GB"/>
              <a:pPr/>
              <a:t>‹#›</a:t>
            </a:fld>
            <a:endParaRPr lang="en-GB"/>
          </a:p>
        </p:txBody>
      </p:sp>
    </p:spTree>
    <p:extLst>
      <p:ext uri="{BB962C8B-B14F-4D97-AF65-F5344CB8AC3E}">
        <p14:creationId xmlns:p14="http://schemas.microsoft.com/office/powerpoint/2010/main" xmlns="" val="629011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00FE2B33-17E4-4700-85E4-5CB4E8F21AA2}" type="datetime1">
              <a:rPr lang="en-GB"/>
              <a:pPr/>
              <a:t>18/10/2016</a:t>
            </a:fld>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84394D6-E821-4D7A-A926-8804BE717781}" type="slidenum">
              <a:rPr lang="en-GB"/>
              <a:pPr/>
              <a:t>‹#›</a:t>
            </a:fld>
            <a:endParaRPr lang="en-GB"/>
          </a:p>
        </p:txBody>
      </p:sp>
    </p:spTree>
    <p:extLst>
      <p:ext uri="{BB962C8B-B14F-4D97-AF65-F5344CB8AC3E}">
        <p14:creationId xmlns:p14="http://schemas.microsoft.com/office/powerpoint/2010/main" xmlns="" val="3406465518"/>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C7E99C8-FBA6-4878-87FC-00A5591136B4}" type="datetime1">
              <a:rPr lang="en-GB"/>
              <a:pPr/>
              <a:t>18/10/2016</a:t>
            </a:fld>
            <a:endParaRPr lang="en-GB"/>
          </a:p>
        </p:txBody>
      </p:sp>
      <p:sp>
        <p:nvSpPr>
          <p:cNvPr id="7" name="Rectangle 7"/>
          <p:cNvSpPr>
            <a:spLocks noGrp="1" noChangeArrowheads="1"/>
          </p:cNvSpPr>
          <p:nvPr>
            <p:ph type="sldNum" sz="quarter" idx="5"/>
          </p:nvPr>
        </p:nvSpPr>
        <p:spPr>
          <a:ln/>
        </p:spPr>
        <p:txBody>
          <a:bodyPr/>
          <a:lstStyle/>
          <a:p>
            <a:fld id="{D272F7CC-62E0-46AD-AFCC-C3A82786FAC7}" type="slidenum">
              <a:rPr lang="en-GB"/>
              <a:pPr/>
              <a:t>1</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3520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Date Placeholder 3"/>
          <p:cNvSpPr>
            <a:spLocks noGrp="1"/>
          </p:cNvSpPr>
          <p:nvPr>
            <p:ph type="dt" idx="10"/>
          </p:nvPr>
        </p:nvSpPr>
        <p:spPr/>
        <p:txBody>
          <a:bodyPr/>
          <a:lstStyle/>
          <a:p>
            <a:fld id="{00FE2B33-17E4-4700-85E4-5CB4E8F21AA2}" type="datetime1">
              <a:rPr lang="en-GB" smtClean="0"/>
              <a:pPr/>
              <a:t>18/10/2016</a:t>
            </a:fld>
            <a:endParaRPr lang="en-GB"/>
          </a:p>
        </p:txBody>
      </p:sp>
      <p:sp>
        <p:nvSpPr>
          <p:cNvPr id="5" name="Slide Number Placeholder 4"/>
          <p:cNvSpPr>
            <a:spLocks noGrp="1"/>
          </p:cNvSpPr>
          <p:nvPr>
            <p:ph type="sldNum" sz="quarter" idx="11"/>
          </p:nvPr>
        </p:nvSpPr>
        <p:spPr/>
        <p:txBody>
          <a:bodyPr/>
          <a:lstStyle/>
          <a:p>
            <a:fld id="{A84394D6-E821-4D7A-A926-8804BE717781}"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Date Placeholder 3"/>
          <p:cNvSpPr>
            <a:spLocks noGrp="1"/>
          </p:cNvSpPr>
          <p:nvPr>
            <p:ph type="dt" idx="10"/>
          </p:nvPr>
        </p:nvSpPr>
        <p:spPr/>
        <p:txBody>
          <a:bodyPr/>
          <a:lstStyle/>
          <a:p>
            <a:fld id="{00FE2B33-17E4-4700-85E4-5CB4E8F21AA2}" type="datetime1">
              <a:rPr lang="en-GB" smtClean="0"/>
              <a:pPr/>
              <a:t>18/10/2016</a:t>
            </a:fld>
            <a:endParaRPr lang="en-GB"/>
          </a:p>
        </p:txBody>
      </p:sp>
      <p:sp>
        <p:nvSpPr>
          <p:cNvPr id="5" name="Slide Number Placeholder 4"/>
          <p:cNvSpPr>
            <a:spLocks noGrp="1"/>
          </p:cNvSpPr>
          <p:nvPr>
            <p:ph type="sldNum" sz="quarter" idx="11"/>
          </p:nvPr>
        </p:nvSpPr>
        <p:spPr/>
        <p:txBody>
          <a:bodyPr/>
          <a:lstStyle/>
          <a:p>
            <a:fld id="{A84394D6-E821-4D7A-A926-8804BE717781}"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1A552F-D6ED-4789-8C7A-85E0538AC5A7}" type="datetimeFigureOut">
              <a:rPr lang="en-US" smtClean="0"/>
              <a:pPr/>
              <a:t>10/18/2016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61B36C-3769-4B77-AC7A-F873632A662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vl1pPr>
          </a:lstStyle>
          <a:p>
            <a:fld id="{F5CBBAA5-0F7F-42A0-9398-75811A51AE63}" type="datetime1">
              <a:rPr lang="en-US"/>
              <a:pPr/>
              <a:t>10/18/2016</a:t>
            </a:fld>
            <a:r>
              <a:rPr lang="hr-HR"/>
              <a:t>23.03.2009</a:t>
            </a:r>
            <a:endParaRPr lang="en-GB"/>
          </a:p>
        </p:txBody>
      </p:sp>
      <p:sp>
        <p:nvSpPr>
          <p:cNvPr id="5" name="Footer Placeholder 4"/>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6" name="Slide Number Placeholder 5"/>
          <p:cNvSpPr>
            <a:spLocks noGrp="1"/>
          </p:cNvSpPr>
          <p:nvPr>
            <p:ph type="sldNum" sz="quarter" idx="12"/>
          </p:nvPr>
        </p:nvSpPr>
        <p:spPr/>
        <p:txBody>
          <a:bodyPr/>
          <a:lstStyle>
            <a:lvl1pPr>
              <a:defRPr/>
            </a:lvl1pPr>
          </a:lstStyle>
          <a:p>
            <a:fld id="{5B596FC1-14F9-440F-B5E6-0EE5290A0995}"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4EE82488-B0FE-450C-816B-6A3D005B8FE4}" type="datetime1">
              <a:rPr lang="en-US"/>
              <a:pPr/>
              <a:t>10/18/2016</a:t>
            </a:fld>
            <a:r>
              <a:rPr lang="hr-HR"/>
              <a:t>23.03.2009</a:t>
            </a:r>
            <a:endParaRPr lang="en-GB"/>
          </a:p>
        </p:txBody>
      </p:sp>
      <p:sp>
        <p:nvSpPr>
          <p:cNvPr id="5" name="Footer Placeholder 4"/>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6" name="Slide Number Placeholder 5"/>
          <p:cNvSpPr>
            <a:spLocks noGrp="1"/>
          </p:cNvSpPr>
          <p:nvPr>
            <p:ph type="sldNum" sz="quarter" idx="12"/>
          </p:nvPr>
        </p:nvSpPr>
        <p:spPr/>
        <p:txBody>
          <a:bodyPr/>
          <a:lstStyle>
            <a:lvl1pPr>
              <a:defRPr/>
            </a:lvl1pPr>
          </a:lstStyle>
          <a:p>
            <a:fld id="{46DD917C-E724-43EA-9B79-BA17B7E4A7C0}"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7ED2DB-0C52-4598-B87B-F04ED0281ED9}" type="datetime1">
              <a:rPr lang="en-US"/>
              <a:pPr/>
              <a:t>10/18/2016</a:t>
            </a:fld>
            <a:r>
              <a:rPr lang="hr-HR"/>
              <a:t>23.03.2009</a:t>
            </a:r>
            <a:endParaRPr lang="en-GB"/>
          </a:p>
        </p:txBody>
      </p:sp>
      <p:sp>
        <p:nvSpPr>
          <p:cNvPr id="5" name="Footer Placeholder 4"/>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6" name="Slide Number Placeholder 5"/>
          <p:cNvSpPr>
            <a:spLocks noGrp="1"/>
          </p:cNvSpPr>
          <p:nvPr>
            <p:ph type="sldNum" sz="quarter" idx="12"/>
          </p:nvPr>
        </p:nvSpPr>
        <p:spPr/>
        <p:txBody>
          <a:bodyPr/>
          <a:lstStyle>
            <a:lvl1pPr>
              <a:defRPr/>
            </a:lvl1pPr>
          </a:lstStyle>
          <a:p>
            <a:fld id="{81CDFEDB-37E4-4683-AAE4-B198E1AAC71F}"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fld id="{9D7CD16B-5235-487F-AAB4-7D0E2D424B46}" type="datetime1">
              <a:rPr lang="en-US"/>
              <a:pPr/>
              <a:t>10/18/2016</a:t>
            </a:fld>
            <a:r>
              <a:rPr lang="hr-HR"/>
              <a:t>23.03.2009</a:t>
            </a:r>
            <a:endParaRPr lang="en-GB"/>
          </a:p>
        </p:txBody>
      </p:sp>
      <p:sp>
        <p:nvSpPr>
          <p:cNvPr id="6" name="Footer Placeholder 5"/>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7" name="Slide Number Placeholder 6"/>
          <p:cNvSpPr>
            <a:spLocks noGrp="1"/>
          </p:cNvSpPr>
          <p:nvPr>
            <p:ph type="sldNum" sz="quarter" idx="12"/>
          </p:nvPr>
        </p:nvSpPr>
        <p:spPr/>
        <p:txBody>
          <a:bodyPr/>
          <a:lstStyle>
            <a:lvl1pPr>
              <a:defRPr/>
            </a:lvl1pPr>
          </a:lstStyle>
          <a:p>
            <a:fld id="{C916B954-FF00-4529-B981-0E03DA576FF8}"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fld id="{B031DA80-2680-466C-B370-A6E3FD587ADE}" type="datetime1">
              <a:rPr lang="en-US"/>
              <a:pPr/>
              <a:t>10/18/2016</a:t>
            </a:fld>
            <a:r>
              <a:rPr lang="hr-HR"/>
              <a:t>23.03.2009</a:t>
            </a:r>
            <a:endParaRPr lang="en-GB"/>
          </a:p>
        </p:txBody>
      </p:sp>
      <p:sp>
        <p:nvSpPr>
          <p:cNvPr id="8" name="Footer Placeholder 7"/>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9" name="Slide Number Placeholder 8"/>
          <p:cNvSpPr>
            <a:spLocks noGrp="1"/>
          </p:cNvSpPr>
          <p:nvPr>
            <p:ph type="sldNum" sz="quarter" idx="12"/>
          </p:nvPr>
        </p:nvSpPr>
        <p:spPr/>
        <p:txBody>
          <a:bodyPr/>
          <a:lstStyle>
            <a:lvl1pPr>
              <a:defRPr/>
            </a:lvl1pPr>
          </a:lstStyle>
          <a:p>
            <a:fld id="{D439CF67-D45E-4395-B2C8-42F9616947B2}"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fld id="{340A54B9-4B73-4428-9F57-DE04CE706ABB}" type="datetime1">
              <a:rPr lang="en-US"/>
              <a:pPr/>
              <a:t>10/18/2016</a:t>
            </a:fld>
            <a:r>
              <a:rPr lang="hr-HR"/>
              <a:t>23.03.2009</a:t>
            </a:r>
            <a:endParaRPr lang="en-GB"/>
          </a:p>
        </p:txBody>
      </p:sp>
      <p:sp>
        <p:nvSpPr>
          <p:cNvPr id="4" name="Footer Placeholder 3"/>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5" name="Slide Number Placeholder 4"/>
          <p:cNvSpPr>
            <a:spLocks noGrp="1"/>
          </p:cNvSpPr>
          <p:nvPr>
            <p:ph type="sldNum" sz="quarter" idx="12"/>
          </p:nvPr>
        </p:nvSpPr>
        <p:spPr/>
        <p:txBody>
          <a:bodyPr/>
          <a:lstStyle>
            <a:lvl1pPr>
              <a:defRPr/>
            </a:lvl1pPr>
          </a:lstStyle>
          <a:p>
            <a:fld id="{FB56C4D8-E943-41B8-A448-6AB6B2FED25E}"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8DFF3A2-019D-4CE1-98BC-BA454C8F4277}" type="datetime1">
              <a:rPr lang="en-US"/>
              <a:pPr/>
              <a:t>10/18/2016</a:t>
            </a:fld>
            <a:r>
              <a:rPr lang="hr-HR"/>
              <a:t>23.03.2009</a:t>
            </a:r>
            <a:endParaRPr lang="en-GB"/>
          </a:p>
        </p:txBody>
      </p:sp>
      <p:sp>
        <p:nvSpPr>
          <p:cNvPr id="3" name="Footer Placeholder 2"/>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4" name="Slide Number Placeholder 3"/>
          <p:cNvSpPr>
            <a:spLocks noGrp="1"/>
          </p:cNvSpPr>
          <p:nvPr>
            <p:ph type="sldNum" sz="quarter" idx="12"/>
          </p:nvPr>
        </p:nvSpPr>
        <p:spPr/>
        <p:txBody>
          <a:bodyPr/>
          <a:lstStyle>
            <a:lvl1pPr>
              <a:defRPr/>
            </a:lvl1pPr>
          </a:lstStyle>
          <a:p>
            <a:fld id="{B5E27FA3-8EF6-4C8B-81D5-D6F60F48EC5B}"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F50EE6B-F22F-45B4-82A2-542D4981EEDA}" type="datetime1">
              <a:rPr lang="en-US"/>
              <a:pPr/>
              <a:t>10/18/2016</a:t>
            </a:fld>
            <a:r>
              <a:rPr lang="hr-HR"/>
              <a:t>23.03.2009</a:t>
            </a:r>
            <a:endParaRPr lang="en-GB"/>
          </a:p>
        </p:txBody>
      </p:sp>
      <p:sp>
        <p:nvSpPr>
          <p:cNvPr id="6" name="Footer Placeholder 5"/>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7" name="Slide Number Placeholder 6"/>
          <p:cNvSpPr>
            <a:spLocks noGrp="1"/>
          </p:cNvSpPr>
          <p:nvPr>
            <p:ph type="sldNum" sz="quarter" idx="12"/>
          </p:nvPr>
        </p:nvSpPr>
        <p:spPr/>
        <p:txBody>
          <a:bodyPr/>
          <a:lstStyle>
            <a:lvl1pPr>
              <a:defRPr/>
            </a:lvl1pPr>
          </a:lstStyle>
          <a:p>
            <a:fld id="{E40E02CF-419A-4344-9920-C9733913E89E}"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3942E44-2760-4848-88AC-572B6405DB64}" type="datetime1">
              <a:rPr lang="en-US"/>
              <a:pPr/>
              <a:t>10/18/2016</a:t>
            </a:fld>
            <a:r>
              <a:rPr lang="hr-HR"/>
              <a:t>23.03.2009</a:t>
            </a:r>
            <a:endParaRPr lang="en-GB"/>
          </a:p>
        </p:txBody>
      </p:sp>
      <p:sp>
        <p:nvSpPr>
          <p:cNvPr id="6" name="Footer Placeholder 5"/>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7" name="Slide Number Placeholder 6"/>
          <p:cNvSpPr>
            <a:spLocks noGrp="1"/>
          </p:cNvSpPr>
          <p:nvPr>
            <p:ph type="sldNum" sz="quarter" idx="12"/>
          </p:nvPr>
        </p:nvSpPr>
        <p:spPr/>
        <p:txBody>
          <a:bodyPr/>
          <a:lstStyle>
            <a:lvl1pPr>
              <a:defRPr/>
            </a:lvl1pPr>
          </a:lstStyle>
          <a:p>
            <a:fld id="{94F3D0BE-28EA-44BD-B9C1-007EF23B9626}"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EEF74559-BD7B-4861-9AE6-277B16B1FCD7}" type="datetime1">
              <a:rPr lang="en-US"/>
              <a:pPr/>
              <a:t>10/18/2016</a:t>
            </a:fld>
            <a:r>
              <a:rPr lang="hr-HR"/>
              <a:t>23.03.2009</a:t>
            </a:r>
            <a:endParaRPr lang="en-GB"/>
          </a:p>
        </p:txBody>
      </p:sp>
      <p:sp>
        <p:nvSpPr>
          <p:cNvPr id="5" name="Footer Placeholder 4"/>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6" name="Slide Number Placeholder 5"/>
          <p:cNvSpPr>
            <a:spLocks noGrp="1"/>
          </p:cNvSpPr>
          <p:nvPr>
            <p:ph type="sldNum" sz="quarter" idx="12"/>
          </p:nvPr>
        </p:nvSpPr>
        <p:spPr/>
        <p:txBody>
          <a:bodyPr/>
          <a:lstStyle>
            <a:lvl1pPr>
              <a:defRPr/>
            </a:lvl1pPr>
          </a:lstStyle>
          <a:p>
            <a:fld id="{FBC9580D-7504-4E06-A708-B208E00E8594}"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6588" y="692150"/>
            <a:ext cx="1955800" cy="53689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1116013" y="692150"/>
            <a:ext cx="5718175"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6C98D681-E1A6-4F25-B1F7-31240A3DD3D0}" type="datetime1">
              <a:rPr lang="en-US"/>
              <a:pPr/>
              <a:t>10/18/2016</a:t>
            </a:fld>
            <a:r>
              <a:rPr lang="hr-HR"/>
              <a:t>23.03.2009</a:t>
            </a:r>
            <a:endParaRPr lang="en-GB"/>
          </a:p>
        </p:txBody>
      </p:sp>
      <p:sp>
        <p:nvSpPr>
          <p:cNvPr id="5" name="Footer Placeholder 4"/>
          <p:cNvSpPr>
            <a:spLocks noGrp="1"/>
          </p:cNvSpPr>
          <p:nvPr>
            <p:ph type="ftr" sz="quarter" idx="11"/>
          </p:nvPr>
        </p:nvSpPr>
        <p:spPr/>
        <p:txBody>
          <a:bodyPr/>
          <a:lstStyle>
            <a:lvl1pPr>
              <a:defRPr/>
            </a:lvl1pPr>
          </a:lstStyle>
          <a:p>
            <a:r>
              <a:rPr lang="hr-HR"/>
              <a:t>Svjetski meteorološki dan 2009</a:t>
            </a:r>
          </a:p>
          <a:p>
            <a:r>
              <a:rPr lang="hr-HR"/>
              <a:t>Svjetski meteorološki dan  2009.</a:t>
            </a:r>
          </a:p>
          <a:p>
            <a:r>
              <a:rPr lang="hr-HR"/>
              <a:t>“Vrijeme, klima i zrak koji dišemo”</a:t>
            </a:r>
          </a:p>
          <a:p>
            <a:endParaRPr lang="en-GB"/>
          </a:p>
        </p:txBody>
      </p:sp>
      <p:sp>
        <p:nvSpPr>
          <p:cNvPr id="6" name="Slide Number Placeholder 5"/>
          <p:cNvSpPr>
            <a:spLocks noGrp="1"/>
          </p:cNvSpPr>
          <p:nvPr>
            <p:ph type="sldNum" sz="quarter" idx="12"/>
          </p:nvPr>
        </p:nvSpPr>
        <p:spPr/>
        <p:txBody>
          <a:bodyPr/>
          <a:lstStyle>
            <a:lvl1pPr>
              <a:defRPr/>
            </a:lvl1pPr>
          </a:lstStyle>
          <a:p>
            <a:fld id="{9A2FF551-566D-4FD0-925B-DD44BB775DD2}"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hyperlink" Target="http://www.wmo.int/pages/index_en.html" TargetMode="Externa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1"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C0C0C0"/>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CC">
                <a:gamma/>
                <a:shade val="46275"/>
                <a:invGamma/>
              </a:srgbClr>
            </a:gs>
            <a:gs pos="100000">
              <a:srgbClr val="0033CC"/>
            </a:gs>
          </a:gsLst>
          <a:lin ang="5400000" scaled="1"/>
        </a:gradFill>
        <a:effectLst/>
      </p:bgPr>
    </p:bg>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0"/>
            <a:ext cx="1085850" cy="6854825"/>
            <a:chOff x="0" y="0"/>
            <a:chExt cx="684" cy="4318"/>
          </a:xfrm>
        </p:grpSpPr>
        <p:sp>
          <p:nvSpPr>
            <p:cNvPr id="41987" name="Rectangle 3"/>
            <p:cNvSpPr>
              <a:spLocks noChangeArrowheads="1"/>
            </p:cNvSpPr>
            <p:nvPr/>
          </p:nvSpPr>
          <p:spPr bwMode="auto">
            <a:xfrm>
              <a:off x="0" y="0"/>
              <a:ext cx="684" cy="4318"/>
            </a:xfrm>
            <a:prstGeom prst="rect">
              <a:avLst/>
            </a:prstGeom>
            <a:gradFill rotWithShape="1">
              <a:gsLst>
                <a:gs pos="0">
                  <a:srgbClr val="0033CC"/>
                </a:gs>
                <a:gs pos="50000">
                  <a:srgbClr val="0033CC">
                    <a:gamma/>
                    <a:shade val="46275"/>
                    <a:invGamma/>
                  </a:srgbClr>
                </a:gs>
                <a:gs pos="100000">
                  <a:srgbClr val="0033CC"/>
                </a:gs>
              </a:gsLst>
              <a:lin ang="5400000" scaled="1"/>
            </a:gradFill>
            <a:ln w="9525">
              <a:noFill/>
              <a:miter lim="800000"/>
              <a:headEnd/>
              <a:tailEnd/>
            </a:ln>
            <a:effectLst/>
          </p:spPr>
          <p:txBody>
            <a:bodyPr wrap="none" anchor="ctr"/>
            <a:lstStyle/>
            <a:p>
              <a:endParaRPr lang="hr-HR"/>
            </a:p>
          </p:txBody>
        </p:sp>
        <p:grpSp>
          <p:nvGrpSpPr>
            <p:cNvPr id="41988" name="Group 4"/>
            <p:cNvGrpSpPr>
              <a:grpSpLocks/>
            </p:cNvGrpSpPr>
            <p:nvPr/>
          </p:nvGrpSpPr>
          <p:grpSpPr bwMode="auto">
            <a:xfrm>
              <a:off x="48" y="102"/>
              <a:ext cx="96" cy="4128"/>
              <a:chOff x="48" y="102"/>
              <a:chExt cx="96" cy="4128"/>
            </a:xfrm>
          </p:grpSpPr>
          <p:sp>
            <p:nvSpPr>
              <p:cNvPr id="41989" name="Rectangle 5"/>
              <p:cNvSpPr>
                <a:spLocks noChangeArrowheads="1"/>
              </p:cNvSpPr>
              <p:nvPr/>
            </p:nvSpPr>
            <p:spPr bwMode="auto">
              <a:xfrm>
                <a:off x="48" y="1105"/>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0" name="Rectangle 6"/>
              <p:cNvSpPr>
                <a:spLocks noChangeArrowheads="1"/>
              </p:cNvSpPr>
              <p:nvPr/>
            </p:nvSpPr>
            <p:spPr bwMode="auto">
              <a:xfrm>
                <a:off x="48" y="1250"/>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1" name="Rectangle 7"/>
              <p:cNvSpPr>
                <a:spLocks noChangeArrowheads="1"/>
              </p:cNvSpPr>
              <p:nvPr/>
            </p:nvSpPr>
            <p:spPr bwMode="auto">
              <a:xfrm>
                <a:off x="48" y="1393"/>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2" name="Rectangle 8"/>
              <p:cNvSpPr>
                <a:spLocks noChangeArrowheads="1"/>
              </p:cNvSpPr>
              <p:nvPr/>
            </p:nvSpPr>
            <p:spPr bwMode="auto">
              <a:xfrm>
                <a:off x="48" y="1538"/>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3" name="Rectangle 9"/>
              <p:cNvSpPr>
                <a:spLocks noChangeArrowheads="1"/>
              </p:cNvSpPr>
              <p:nvPr/>
            </p:nvSpPr>
            <p:spPr bwMode="auto">
              <a:xfrm>
                <a:off x="48" y="1683"/>
                <a:ext cx="96" cy="95"/>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4" name="Rectangle 10"/>
              <p:cNvSpPr>
                <a:spLocks noChangeArrowheads="1"/>
              </p:cNvSpPr>
              <p:nvPr/>
            </p:nvSpPr>
            <p:spPr bwMode="auto">
              <a:xfrm>
                <a:off x="48" y="1826"/>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5" name="Rectangle 11"/>
              <p:cNvSpPr>
                <a:spLocks noChangeArrowheads="1"/>
              </p:cNvSpPr>
              <p:nvPr/>
            </p:nvSpPr>
            <p:spPr bwMode="auto">
              <a:xfrm>
                <a:off x="48" y="1971"/>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6" name="Rectangle 12"/>
              <p:cNvSpPr>
                <a:spLocks noChangeArrowheads="1"/>
              </p:cNvSpPr>
              <p:nvPr/>
            </p:nvSpPr>
            <p:spPr bwMode="auto">
              <a:xfrm>
                <a:off x="48" y="2115"/>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7" name="Rectangle 13"/>
              <p:cNvSpPr>
                <a:spLocks noChangeArrowheads="1"/>
              </p:cNvSpPr>
              <p:nvPr/>
            </p:nvSpPr>
            <p:spPr bwMode="auto">
              <a:xfrm>
                <a:off x="48" y="2259"/>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8" name="Rectangle 14"/>
              <p:cNvSpPr>
                <a:spLocks noChangeArrowheads="1"/>
              </p:cNvSpPr>
              <p:nvPr/>
            </p:nvSpPr>
            <p:spPr bwMode="auto">
              <a:xfrm>
                <a:off x="48" y="2403"/>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1999" name="Rectangle 15"/>
              <p:cNvSpPr>
                <a:spLocks noChangeArrowheads="1"/>
              </p:cNvSpPr>
              <p:nvPr/>
            </p:nvSpPr>
            <p:spPr bwMode="auto">
              <a:xfrm>
                <a:off x="48" y="2548"/>
                <a:ext cx="96" cy="95"/>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0" name="Rectangle 16"/>
              <p:cNvSpPr>
                <a:spLocks noChangeArrowheads="1"/>
              </p:cNvSpPr>
              <p:nvPr/>
            </p:nvSpPr>
            <p:spPr bwMode="auto">
              <a:xfrm>
                <a:off x="48" y="2692"/>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1" name="Rectangle 17"/>
              <p:cNvSpPr>
                <a:spLocks noChangeArrowheads="1"/>
              </p:cNvSpPr>
              <p:nvPr/>
            </p:nvSpPr>
            <p:spPr bwMode="auto">
              <a:xfrm>
                <a:off x="48" y="2836"/>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2" name="Rectangle 18"/>
              <p:cNvSpPr>
                <a:spLocks noChangeArrowheads="1"/>
              </p:cNvSpPr>
              <p:nvPr/>
            </p:nvSpPr>
            <p:spPr bwMode="auto">
              <a:xfrm>
                <a:off x="48" y="2980"/>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3" name="Rectangle 19"/>
              <p:cNvSpPr>
                <a:spLocks noChangeArrowheads="1"/>
              </p:cNvSpPr>
              <p:nvPr/>
            </p:nvSpPr>
            <p:spPr bwMode="auto">
              <a:xfrm>
                <a:off x="48" y="3124"/>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4" name="Rectangle 20"/>
              <p:cNvSpPr>
                <a:spLocks noChangeArrowheads="1"/>
              </p:cNvSpPr>
              <p:nvPr/>
            </p:nvSpPr>
            <p:spPr bwMode="auto">
              <a:xfrm>
                <a:off x="48" y="3269"/>
                <a:ext cx="96" cy="95"/>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5" name="Rectangle 21"/>
              <p:cNvSpPr>
                <a:spLocks noChangeArrowheads="1"/>
              </p:cNvSpPr>
              <p:nvPr/>
            </p:nvSpPr>
            <p:spPr bwMode="auto">
              <a:xfrm>
                <a:off x="48" y="3412"/>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6" name="Rectangle 22"/>
              <p:cNvSpPr>
                <a:spLocks noChangeArrowheads="1"/>
              </p:cNvSpPr>
              <p:nvPr/>
            </p:nvSpPr>
            <p:spPr bwMode="auto">
              <a:xfrm>
                <a:off x="48" y="3557"/>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7" name="Rectangle 23"/>
              <p:cNvSpPr>
                <a:spLocks noChangeArrowheads="1"/>
              </p:cNvSpPr>
              <p:nvPr/>
            </p:nvSpPr>
            <p:spPr bwMode="auto">
              <a:xfrm>
                <a:off x="48" y="3702"/>
                <a:ext cx="96" cy="95"/>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8" name="Rectangle 24"/>
              <p:cNvSpPr>
                <a:spLocks noChangeArrowheads="1"/>
              </p:cNvSpPr>
              <p:nvPr/>
            </p:nvSpPr>
            <p:spPr bwMode="auto">
              <a:xfrm>
                <a:off x="48" y="3845"/>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09" name="Rectangle 25"/>
              <p:cNvSpPr>
                <a:spLocks noChangeArrowheads="1"/>
              </p:cNvSpPr>
              <p:nvPr/>
            </p:nvSpPr>
            <p:spPr bwMode="auto">
              <a:xfrm>
                <a:off x="48" y="3990"/>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10" name="Rectangle 26"/>
              <p:cNvSpPr>
                <a:spLocks noChangeArrowheads="1"/>
              </p:cNvSpPr>
              <p:nvPr/>
            </p:nvSpPr>
            <p:spPr bwMode="auto">
              <a:xfrm>
                <a:off x="48" y="4133"/>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11" name="Rectangle 27"/>
              <p:cNvSpPr>
                <a:spLocks noChangeArrowheads="1"/>
              </p:cNvSpPr>
              <p:nvPr/>
            </p:nvSpPr>
            <p:spPr bwMode="auto">
              <a:xfrm>
                <a:off x="48" y="102"/>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12" name="Rectangle 28"/>
              <p:cNvSpPr>
                <a:spLocks noChangeArrowheads="1"/>
              </p:cNvSpPr>
              <p:nvPr/>
            </p:nvSpPr>
            <p:spPr bwMode="auto">
              <a:xfrm>
                <a:off x="48" y="246"/>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13" name="Rectangle 29"/>
              <p:cNvSpPr>
                <a:spLocks noChangeArrowheads="1"/>
              </p:cNvSpPr>
              <p:nvPr/>
            </p:nvSpPr>
            <p:spPr bwMode="auto">
              <a:xfrm>
                <a:off x="48" y="391"/>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14" name="Rectangle 30"/>
              <p:cNvSpPr>
                <a:spLocks noChangeArrowheads="1"/>
              </p:cNvSpPr>
              <p:nvPr/>
            </p:nvSpPr>
            <p:spPr bwMode="auto">
              <a:xfrm>
                <a:off x="48" y="535"/>
                <a:ext cx="96" cy="95"/>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15" name="Rectangle 31"/>
              <p:cNvSpPr>
                <a:spLocks noChangeArrowheads="1"/>
              </p:cNvSpPr>
              <p:nvPr/>
            </p:nvSpPr>
            <p:spPr bwMode="auto">
              <a:xfrm>
                <a:off x="48" y="679"/>
                <a:ext cx="96" cy="96"/>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16" name="Rectangle 32"/>
              <p:cNvSpPr>
                <a:spLocks noChangeArrowheads="1"/>
              </p:cNvSpPr>
              <p:nvPr/>
            </p:nvSpPr>
            <p:spPr bwMode="auto">
              <a:xfrm>
                <a:off x="48" y="823"/>
                <a:ext cx="96" cy="97"/>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sp>
            <p:nvSpPr>
              <p:cNvPr id="42017" name="Rectangle 33"/>
              <p:cNvSpPr>
                <a:spLocks noChangeArrowheads="1"/>
              </p:cNvSpPr>
              <p:nvPr/>
            </p:nvSpPr>
            <p:spPr bwMode="auto">
              <a:xfrm>
                <a:off x="48" y="968"/>
                <a:ext cx="96" cy="95"/>
              </a:xfrm>
              <a:prstGeom prst="rect">
                <a:avLst/>
              </a:prstGeom>
              <a:gradFill rotWithShape="1">
                <a:gsLst>
                  <a:gs pos="0">
                    <a:srgbClr val="0033CC">
                      <a:alpha val="50000"/>
                    </a:srgbClr>
                  </a:gs>
                  <a:gs pos="50000">
                    <a:srgbClr val="0033CC">
                      <a:gamma/>
                      <a:shade val="46275"/>
                      <a:invGamma/>
                    </a:srgbClr>
                  </a:gs>
                  <a:gs pos="100000">
                    <a:srgbClr val="0033CC">
                      <a:alpha val="50000"/>
                    </a:srgbClr>
                  </a:gs>
                </a:gsLst>
                <a:lin ang="5400000" scaled="1"/>
              </a:gradFill>
              <a:ln w="9525">
                <a:noFill/>
                <a:miter lim="800000"/>
                <a:headEnd/>
                <a:tailEnd/>
              </a:ln>
              <a:effectLst/>
            </p:spPr>
            <p:txBody>
              <a:bodyPr wrap="none" anchor="ctr"/>
              <a:lstStyle/>
              <a:p>
                <a:endParaRPr lang="hr-HR"/>
              </a:p>
            </p:txBody>
          </p:sp>
        </p:grpSp>
      </p:grpSp>
      <p:sp>
        <p:nvSpPr>
          <p:cNvPr id="42018" name="Rectangle 34"/>
          <p:cNvSpPr>
            <a:spLocks noGrp="1" noChangeArrowheads="1"/>
          </p:cNvSpPr>
          <p:nvPr>
            <p:ph type="title"/>
          </p:nvPr>
        </p:nvSpPr>
        <p:spPr bwMode="auto">
          <a:xfrm>
            <a:off x="1116013" y="69215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42019"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fld id="{B0779428-8AA7-4B91-8CB5-A8134F96C068}" type="datetime1">
              <a:rPr lang="en-US"/>
              <a:pPr/>
              <a:t>10/18/2016</a:t>
            </a:fld>
            <a:r>
              <a:rPr lang="hr-HR"/>
              <a:t>23.03.2009</a:t>
            </a:r>
            <a:endParaRPr lang="en-GB"/>
          </a:p>
        </p:txBody>
      </p:sp>
      <p:sp>
        <p:nvSpPr>
          <p:cNvPr id="42020"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nSpc>
                <a:spcPct val="93000"/>
              </a:lnSpc>
              <a:buClr>
                <a:srgbClr val="FFFFFF"/>
              </a:buClr>
              <a:buSzPct val="100000"/>
              <a:buFont typeface="Arial" charset="0"/>
              <a:buNone/>
              <a:defRPr sz="1400"/>
            </a:lvl1pPr>
          </a:lstStyle>
          <a:p>
            <a:r>
              <a:rPr lang="hr-HR"/>
              <a:t>Svjetski meteorološki dan 2009</a:t>
            </a:r>
          </a:p>
          <a:p>
            <a:r>
              <a:rPr lang="hr-HR"/>
              <a:t>Svjetski meteorološki dan  2009.</a:t>
            </a:r>
          </a:p>
          <a:p>
            <a:r>
              <a:rPr lang="hr-HR"/>
              <a:t>“Vrijeme, klima i zrak koji dišemo”</a:t>
            </a:r>
          </a:p>
          <a:p>
            <a:endParaRPr lang="en-GB"/>
          </a:p>
        </p:txBody>
      </p:sp>
      <p:sp>
        <p:nvSpPr>
          <p:cNvPr id="42021"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CB537B7D-CA64-46AE-8667-E3297E4D730A}" type="slidenum">
              <a:rPr lang="en-GB"/>
              <a:pPr/>
              <a:t>‹#›</a:t>
            </a:fld>
            <a:endParaRPr lang="en-GB"/>
          </a:p>
        </p:txBody>
      </p:sp>
      <p:sp>
        <p:nvSpPr>
          <p:cNvPr id="42022"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42023" name="Picture 39">
            <a:hlinkClick r:id="rId13"/>
          </p:cNvPr>
          <p:cNvPicPr>
            <a:picLocks noChangeAspect="1" noChangeArrowheads="1"/>
          </p:cNvPicPr>
          <p:nvPr userDrawn="1"/>
        </p:nvPicPr>
        <p:blipFill>
          <a:blip r:embed="rId14" cstate="print"/>
          <a:srcRect/>
          <a:stretch>
            <a:fillRect/>
          </a:stretch>
        </p:blipFill>
        <p:spPr bwMode="auto">
          <a:xfrm>
            <a:off x="4140200" y="0"/>
            <a:ext cx="4038600" cy="642938"/>
          </a:xfrm>
          <a:prstGeom prst="rect">
            <a:avLst/>
          </a:prstGeom>
          <a:solidFill>
            <a:srgbClr val="008000"/>
          </a:solidFill>
          <a:ln w="9525">
            <a:noFill/>
            <a:round/>
            <a:headEnd/>
            <a:tailEnd/>
          </a:ln>
          <a:effectLst/>
        </p:spPr>
      </p:pic>
      <p:grpSp>
        <p:nvGrpSpPr>
          <p:cNvPr id="42024" name="Group 40"/>
          <p:cNvGrpSpPr>
            <a:grpSpLocks/>
          </p:cNvGrpSpPr>
          <p:nvPr userDrawn="1"/>
        </p:nvGrpSpPr>
        <p:grpSpPr bwMode="auto">
          <a:xfrm>
            <a:off x="0" y="260350"/>
            <a:ext cx="744538" cy="6421438"/>
            <a:chOff x="81" y="167"/>
            <a:chExt cx="469" cy="4045"/>
          </a:xfrm>
        </p:grpSpPr>
        <p:grpSp>
          <p:nvGrpSpPr>
            <p:cNvPr id="42025" name="Group 41"/>
            <p:cNvGrpSpPr>
              <a:grpSpLocks/>
            </p:cNvGrpSpPr>
            <p:nvPr userDrawn="1"/>
          </p:nvGrpSpPr>
          <p:grpSpPr bwMode="auto">
            <a:xfrm>
              <a:off x="81" y="3673"/>
              <a:ext cx="466" cy="539"/>
              <a:chOff x="81" y="3673"/>
              <a:chExt cx="466" cy="539"/>
            </a:xfrm>
          </p:grpSpPr>
          <p:sp>
            <p:nvSpPr>
              <p:cNvPr id="42026" name="Text Box 42"/>
              <p:cNvSpPr txBox="1">
                <a:spLocks noChangeArrowheads="1"/>
              </p:cNvSpPr>
              <p:nvPr userDrawn="1"/>
            </p:nvSpPr>
            <p:spPr bwMode="auto">
              <a:xfrm>
                <a:off x="81" y="4058"/>
                <a:ext cx="116" cy="154"/>
              </a:xfrm>
              <a:prstGeom prst="rect">
                <a:avLst/>
              </a:prstGeom>
              <a:noFill/>
              <a:ln w="9525">
                <a:noFill/>
                <a:miter lim="800000"/>
                <a:headEnd/>
                <a:tailEnd/>
              </a:ln>
              <a:effectLst/>
            </p:spPr>
            <p:txBody>
              <a:bodyPr wrap="none">
                <a:spAutoFit/>
              </a:bodyPr>
              <a:lstStyle/>
              <a:p>
                <a:endParaRPr lang="en-US" sz="1000">
                  <a:solidFill>
                    <a:srgbClr val="FFFFCC"/>
                  </a:solidFill>
                  <a:effectLst>
                    <a:outerShdw blurRad="38100" dist="38100" dir="2700000" algn="tl">
                      <a:srgbClr val="000000"/>
                    </a:outerShdw>
                  </a:effectLst>
                  <a:latin typeface="Verdana" pitchFamily="34" charset="0"/>
                </a:endParaRPr>
              </a:p>
            </p:txBody>
          </p:sp>
          <p:sp>
            <p:nvSpPr>
              <p:cNvPr id="42027" name="Freeform 43"/>
              <p:cNvSpPr>
                <a:spLocks noChangeAspect="1"/>
              </p:cNvSpPr>
              <p:nvPr userDrawn="1"/>
            </p:nvSpPr>
            <p:spPr bwMode="auto">
              <a:xfrm>
                <a:off x="291" y="3673"/>
                <a:ext cx="201" cy="218"/>
              </a:xfrm>
              <a:custGeom>
                <a:avLst/>
                <a:gdLst/>
                <a:ahLst/>
                <a:cxnLst>
                  <a:cxn ang="0">
                    <a:pos x="330" y="12"/>
                  </a:cxn>
                  <a:cxn ang="0">
                    <a:pos x="97" y="84"/>
                  </a:cxn>
                  <a:cxn ang="0">
                    <a:pos x="130" y="62"/>
                  </a:cxn>
                  <a:cxn ang="0">
                    <a:pos x="165" y="39"/>
                  </a:cxn>
                  <a:cxn ang="0">
                    <a:pos x="202" y="21"/>
                  </a:cxn>
                  <a:cxn ang="0">
                    <a:pos x="237" y="8"/>
                  </a:cxn>
                  <a:cxn ang="0">
                    <a:pos x="277" y="0"/>
                  </a:cxn>
                  <a:cxn ang="0">
                    <a:pos x="324" y="0"/>
                  </a:cxn>
                  <a:cxn ang="0">
                    <a:pos x="355" y="8"/>
                  </a:cxn>
                  <a:cxn ang="0">
                    <a:pos x="385" y="23"/>
                  </a:cxn>
                  <a:cxn ang="0">
                    <a:pos x="418" y="42"/>
                  </a:cxn>
                  <a:cxn ang="0">
                    <a:pos x="453" y="63"/>
                  </a:cxn>
                  <a:cxn ang="0">
                    <a:pos x="484" y="98"/>
                  </a:cxn>
                  <a:cxn ang="0">
                    <a:pos x="207" y="200"/>
                  </a:cxn>
                  <a:cxn ang="0">
                    <a:pos x="513" y="123"/>
                  </a:cxn>
                  <a:cxn ang="0">
                    <a:pos x="520" y="143"/>
                  </a:cxn>
                  <a:cxn ang="0">
                    <a:pos x="186" y="318"/>
                  </a:cxn>
                  <a:cxn ang="0">
                    <a:pos x="580" y="216"/>
                  </a:cxn>
                  <a:cxn ang="0">
                    <a:pos x="213" y="404"/>
                  </a:cxn>
                  <a:cxn ang="0">
                    <a:pos x="562" y="317"/>
                  </a:cxn>
                  <a:cxn ang="0">
                    <a:pos x="163" y="524"/>
                  </a:cxn>
                  <a:cxn ang="0">
                    <a:pos x="541" y="429"/>
                  </a:cxn>
                  <a:cxn ang="0">
                    <a:pos x="225" y="606"/>
                  </a:cxn>
                  <a:cxn ang="0">
                    <a:pos x="424" y="569"/>
                  </a:cxn>
                  <a:cxn ang="0">
                    <a:pos x="394" y="587"/>
                  </a:cxn>
                  <a:cxn ang="0">
                    <a:pos x="364" y="603"/>
                  </a:cxn>
                  <a:cxn ang="0">
                    <a:pos x="330" y="615"/>
                  </a:cxn>
                  <a:cxn ang="0">
                    <a:pos x="291" y="624"/>
                  </a:cxn>
                  <a:cxn ang="0">
                    <a:pos x="253" y="627"/>
                  </a:cxn>
                  <a:cxn ang="0">
                    <a:pos x="216" y="624"/>
                  </a:cxn>
                  <a:cxn ang="0">
                    <a:pos x="184" y="621"/>
                  </a:cxn>
                  <a:cxn ang="0">
                    <a:pos x="153" y="612"/>
                  </a:cxn>
                  <a:cxn ang="0">
                    <a:pos x="345" y="509"/>
                  </a:cxn>
                  <a:cxn ang="0">
                    <a:pos x="75" y="576"/>
                  </a:cxn>
                  <a:cxn ang="0">
                    <a:pos x="52" y="561"/>
                  </a:cxn>
                  <a:cxn ang="0">
                    <a:pos x="358" y="399"/>
                  </a:cxn>
                  <a:cxn ang="0">
                    <a:pos x="21" y="489"/>
                  </a:cxn>
                  <a:cxn ang="0">
                    <a:pos x="13" y="476"/>
                  </a:cxn>
                  <a:cxn ang="0">
                    <a:pos x="358" y="302"/>
                  </a:cxn>
                  <a:cxn ang="0">
                    <a:pos x="1" y="398"/>
                  </a:cxn>
                  <a:cxn ang="0">
                    <a:pos x="9" y="384"/>
                  </a:cxn>
                  <a:cxn ang="0">
                    <a:pos x="405" y="185"/>
                  </a:cxn>
                  <a:cxn ang="0">
                    <a:pos x="0" y="311"/>
                  </a:cxn>
                  <a:cxn ang="0">
                    <a:pos x="7" y="291"/>
                  </a:cxn>
                  <a:cxn ang="0">
                    <a:pos x="411" y="72"/>
                  </a:cxn>
                  <a:cxn ang="0">
                    <a:pos x="4" y="191"/>
                  </a:cxn>
                  <a:cxn ang="0">
                    <a:pos x="330" y="12"/>
                  </a:cxn>
                </a:cxnLst>
                <a:rect l="0" t="0" r="r" b="b"/>
                <a:pathLst>
                  <a:path w="580" h="627">
                    <a:moveTo>
                      <a:pt x="330" y="12"/>
                    </a:moveTo>
                    <a:lnTo>
                      <a:pt x="97" y="84"/>
                    </a:lnTo>
                    <a:lnTo>
                      <a:pt x="130" y="62"/>
                    </a:lnTo>
                    <a:lnTo>
                      <a:pt x="165" y="39"/>
                    </a:lnTo>
                    <a:lnTo>
                      <a:pt x="202" y="21"/>
                    </a:lnTo>
                    <a:lnTo>
                      <a:pt x="237" y="8"/>
                    </a:lnTo>
                    <a:lnTo>
                      <a:pt x="277" y="0"/>
                    </a:lnTo>
                    <a:lnTo>
                      <a:pt x="324" y="0"/>
                    </a:lnTo>
                    <a:lnTo>
                      <a:pt x="355" y="8"/>
                    </a:lnTo>
                    <a:lnTo>
                      <a:pt x="385" y="23"/>
                    </a:lnTo>
                    <a:lnTo>
                      <a:pt x="418" y="42"/>
                    </a:lnTo>
                    <a:lnTo>
                      <a:pt x="453" y="63"/>
                    </a:lnTo>
                    <a:lnTo>
                      <a:pt x="484" y="98"/>
                    </a:lnTo>
                    <a:lnTo>
                      <a:pt x="207" y="200"/>
                    </a:lnTo>
                    <a:lnTo>
                      <a:pt x="513" y="123"/>
                    </a:lnTo>
                    <a:lnTo>
                      <a:pt x="520" y="143"/>
                    </a:lnTo>
                    <a:lnTo>
                      <a:pt x="186" y="318"/>
                    </a:lnTo>
                    <a:lnTo>
                      <a:pt x="580" y="216"/>
                    </a:lnTo>
                    <a:lnTo>
                      <a:pt x="213" y="404"/>
                    </a:lnTo>
                    <a:lnTo>
                      <a:pt x="562" y="317"/>
                    </a:lnTo>
                    <a:lnTo>
                      <a:pt x="163" y="524"/>
                    </a:lnTo>
                    <a:lnTo>
                      <a:pt x="541" y="429"/>
                    </a:lnTo>
                    <a:lnTo>
                      <a:pt x="225" y="606"/>
                    </a:lnTo>
                    <a:lnTo>
                      <a:pt x="424" y="569"/>
                    </a:lnTo>
                    <a:lnTo>
                      <a:pt x="394" y="587"/>
                    </a:lnTo>
                    <a:lnTo>
                      <a:pt x="364" y="603"/>
                    </a:lnTo>
                    <a:lnTo>
                      <a:pt x="330" y="615"/>
                    </a:lnTo>
                    <a:lnTo>
                      <a:pt x="291" y="624"/>
                    </a:lnTo>
                    <a:lnTo>
                      <a:pt x="253" y="627"/>
                    </a:lnTo>
                    <a:lnTo>
                      <a:pt x="216" y="624"/>
                    </a:lnTo>
                    <a:lnTo>
                      <a:pt x="184" y="621"/>
                    </a:lnTo>
                    <a:lnTo>
                      <a:pt x="153" y="612"/>
                    </a:lnTo>
                    <a:lnTo>
                      <a:pt x="345" y="509"/>
                    </a:lnTo>
                    <a:lnTo>
                      <a:pt x="75" y="576"/>
                    </a:lnTo>
                    <a:lnTo>
                      <a:pt x="52" y="561"/>
                    </a:lnTo>
                    <a:lnTo>
                      <a:pt x="358" y="399"/>
                    </a:lnTo>
                    <a:lnTo>
                      <a:pt x="21" y="489"/>
                    </a:lnTo>
                    <a:lnTo>
                      <a:pt x="13" y="476"/>
                    </a:lnTo>
                    <a:lnTo>
                      <a:pt x="358" y="302"/>
                    </a:lnTo>
                    <a:lnTo>
                      <a:pt x="1" y="398"/>
                    </a:lnTo>
                    <a:lnTo>
                      <a:pt x="9" y="384"/>
                    </a:lnTo>
                    <a:lnTo>
                      <a:pt x="405" y="185"/>
                    </a:lnTo>
                    <a:lnTo>
                      <a:pt x="0" y="311"/>
                    </a:lnTo>
                    <a:lnTo>
                      <a:pt x="7" y="291"/>
                    </a:lnTo>
                    <a:lnTo>
                      <a:pt x="411" y="72"/>
                    </a:lnTo>
                    <a:lnTo>
                      <a:pt x="4" y="191"/>
                    </a:lnTo>
                    <a:lnTo>
                      <a:pt x="330" y="12"/>
                    </a:lnTo>
                    <a:close/>
                  </a:path>
                </a:pathLst>
              </a:custGeom>
              <a:solidFill>
                <a:srgbClr val="FFCC00"/>
              </a:solidFill>
              <a:ln w="3175" cmpd="sng">
                <a:noFill/>
                <a:round/>
                <a:headEnd/>
                <a:tailEnd/>
              </a:ln>
              <a:effectLst/>
            </p:spPr>
            <p:txBody>
              <a:bodyPr wrap="none"/>
              <a:lstStyle/>
              <a:p>
                <a:endParaRPr lang="hr-HR"/>
              </a:p>
            </p:txBody>
          </p:sp>
          <p:sp>
            <p:nvSpPr>
              <p:cNvPr id="42028" name="Freeform 44"/>
              <p:cNvSpPr>
                <a:spLocks noChangeAspect="1"/>
              </p:cNvSpPr>
              <p:nvPr userDrawn="1"/>
            </p:nvSpPr>
            <p:spPr bwMode="auto">
              <a:xfrm>
                <a:off x="346" y="3681"/>
                <a:ext cx="201" cy="218"/>
              </a:xfrm>
              <a:custGeom>
                <a:avLst/>
                <a:gdLst/>
                <a:ahLst/>
                <a:cxnLst>
                  <a:cxn ang="0">
                    <a:pos x="360" y="12"/>
                  </a:cxn>
                  <a:cxn ang="0">
                    <a:pos x="102" y="78"/>
                  </a:cxn>
                  <a:cxn ang="0">
                    <a:pos x="144" y="45"/>
                  </a:cxn>
                  <a:cxn ang="0">
                    <a:pos x="184" y="24"/>
                  </a:cxn>
                  <a:cxn ang="0">
                    <a:pos x="237" y="6"/>
                  </a:cxn>
                  <a:cxn ang="0">
                    <a:pos x="292" y="2"/>
                  </a:cxn>
                  <a:cxn ang="0">
                    <a:pos x="343" y="3"/>
                  </a:cxn>
                  <a:cxn ang="0">
                    <a:pos x="388" y="15"/>
                  </a:cxn>
                  <a:cxn ang="0">
                    <a:pos x="414" y="32"/>
                  </a:cxn>
                  <a:cxn ang="0">
                    <a:pos x="271" y="99"/>
                  </a:cxn>
                  <a:cxn ang="0">
                    <a:pos x="453" y="54"/>
                  </a:cxn>
                  <a:cxn ang="0">
                    <a:pos x="493" y="90"/>
                  </a:cxn>
                  <a:cxn ang="0">
                    <a:pos x="268" y="215"/>
                  </a:cxn>
                  <a:cxn ang="0">
                    <a:pos x="534" y="140"/>
                  </a:cxn>
                  <a:cxn ang="0">
                    <a:pos x="547" y="167"/>
                  </a:cxn>
                  <a:cxn ang="0">
                    <a:pos x="247" y="329"/>
                  </a:cxn>
                  <a:cxn ang="0">
                    <a:pos x="571" y="245"/>
                  </a:cxn>
                  <a:cxn ang="0">
                    <a:pos x="573" y="257"/>
                  </a:cxn>
                  <a:cxn ang="0">
                    <a:pos x="277" y="411"/>
                  </a:cxn>
                  <a:cxn ang="0">
                    <a:pos x="579" y="330"/>
                  </a:cxn>
                  <a:cxn ang="0">
                    <a:pos x="580" y="345"/>
                  </a:cxn>
                  <a:cxn ang="0">
                    <a:pos x="217" y="534"/>
                  </a:cxn>
                  <a:cxn ang="0">
                    <a:pos x="547" y="452"/>
                  </a:cxn>
                  <a:cxn ang="0">
                    <a:pos x="523" y="483"/>
                  </a:cxn>
                  <a:cxn ang="0">
                    <a:pos x="477" y="522"/>
                  </a:cxn>
                  <a:cxn ang="0">
                    <a:pos x="430" y="557"/>
                  </a:cxn>
                  <a:cxn ang="0">
                    <a:pos x="385" y="588"/>
                  </a:cxn>
                  <a:cxn ang="0">
                    <a:pos x="331" y="612"/>
                  </a:cxn>
                  <a:cxn ang="0">
                    <a:pos x="270" y="626"/>
                  </a:cxn>
                  <a:cxn ang="0">
                    <a:pos x="229" y="626"/>
                  </a:cxn>
                  <a:cxn ang="0">
                    <a:pos x="189" y="623"/>
                  </a:cxn>
                  <a:cxn ang="0">
                    <a:pos x="169" y="620"/>
                  </a:cxn>
                  <a:cxn ang="0">
                    <a:pos x="358" y="524"/>
                  </a:cxn>
                  <a:cxn ang="0">
                    <a:pos x="67" y="582"/>
                  </a:cxn>
                  <a:cxn ang="0">
                    <a:pos x="384" y="404"/>
                  </a:cxn>
                  <a:cxn ang="0">
                    <a:pos x="0" y="501"/>
                  </a:cxn>
                  <a:cxn ang="0">
                    <a:pos x="402" y="291"/>
                  </a:cxn>
                  <a:cxn ang="0">
                    <a:pos x="54" y="380"/>
                  </a:cxn>
                  <a:cxn ang="0">
                    <a:pos x="427" y="189"/>
                  </a:cxn>
                  <a:cxn ang="0">
                    <a:pos x="24" y="294"/>
                  </a:cxn>
                  <a:cxn ang="0">
                    <a:pos x="439" y="75"/>
                  </a:cxn>
                  <a:cxn ang="0">
                    <a:pos x="49" y="177"/>
                  </a:cxn>
                  <a:cxn ang="0">
                    <a:pos x="360" y="12"/>
                  </a:cxn>
                </a:cxnLst>
                <a:rect l="0" t="0" r="r" b="b"/>
                <a:pathLst>
                  <a:path w="580" h="626">
                    <a:moveTo>
                      <a:pt x="360" y="12"/>
                    </a:moveTo>
                    <a:lnTo>
                      <a:pt x="102" y="78"/>
                    </a:lnTo>
                    <a:cubicBezTo>
                      <a:pt x="102" y="78"/>
                      <a:pt x="130" y="54"/>
                      <a:pt x="144" y="45"/>
                    </a:cubicBezTo>
                    <a:cubicBezTo>
                      <a:pt x="158" y="36"/>
                      <a:pt x="169" y="30"/>
                      <a:pt x="184" y="24"/>
                    </a:cubicBezTo>
                    <a:cubicBezTo>
                      <a:pt x="199" y="18"/>
                      <a:pt x="219" y="10"/>
                      <a:pt x="237" y="6"/>
                    </a:cubicBezTo>
                    <a:cubicBezTo>
                      <a:pt x="255" y="2"/>
                      <a:pt x="274" y="2"/>
                      <a:pt x="292" y="2"/>
                    </a:cubicBezTo>
                    <a:cubicBezTo>
                      <a:pt x="310" y="2"/>
                      <a:pt x="322" y="0"/>
                      <a:pt x="343" y="3"/>
                    </a:cubicBezTo>
                    <a:cubicBezTo>
                      <a:pt x="364" y="6"/>
                      <a:pt x="377" y="11"/>
                      <a:pt x="388" y="15"/>
                    </a:cubicBezTo>
                    <a:lnTo>
                      <a:pt x="414" y="32"/>
                    </a:lnTo>
                    <a:lnTo>
                      <a:pt x="271" y="99"/>
                    </a:lnTo>
                    <a:lnTo>
                      <a:pt x="453" y="54"/>
                    </a:lnTo>
                    <a:lnTo>
                      <a:pt x="493" y="90"/>
                    </a:lnTo>
                    <a:lnTo>
                      <a:pt x="268" y="215"/>
                    </a:lnTo>
                    <a:lnTo>
                      <a:pt x="534" y="140"/>
                    </a:lnTo>
                    <a:lnTo>
                      <a:pt x="547" y="167"/>
                    </a:lnTo>
                    <a:lnTo>
                      <a:pt x="247" y="329"/>
                    </a:lnTo>
                    <a:lnTo>
                      <a:pt x="571" y="245"/>
                    </a:lnTo>
                    <a:lnTo>
                      <a:pt x="573" y="257"/>
                    </a:lnTo>
                    <a:lnTo>
                      <a:pt x="277" y="411"/>
                    </a:lnTo>
                    <a:lnTo>
                      <a:pt x="579" y="330"/>
                    </a:lnTo>
                    <a:lnTo>
                      <a:pt x="580" y="345"/>
                    </a:lnTo>
                    <a:lnTo>
                      <a:pt x="217" y="534"/>
                    </a:lnTo>
                    <a:lnTo>
                      <a:pt x="547" y="452"/>
                    </a:lnTo>
                    <a:lnTo>
                      <a:pt x="523" y="483"/>
                    </a:lnTo>
                    <a:lnTo>
                      <a:pt x="477" y="522"/>
                    </a:lnTo>
                    <a:lnTo>
                      <a:pt x="430" y="557"/>
                    </a:lnTo>
                    <a:lnTo>
                      <a:pt x="385" y="588"/>
                    </a:lnTo>
                    <a:lnTo>
                      <a:pt x="331" y="612"/>
                    </a:lnTo>
                    <a:lnTo>
                      <a:pt x="270" y="626"/>
                    </a:lnTo>
                    <a:lnTo>
                      <a:pt x="229" y="626"/>
                    </a:lnTo>
                    <a:lnTo>
                      <a:pt x="189" y="623"/>
                    </a:lnTo>
                    <a:lnTo>
                      <a:pt x="169" y="620"/>
                    </a:lnTo>
                    <a:lnTo>
                      <a:pt x="358" y="524"/>
                    </a:lnTo>
                    <a:lnTo>
                      <a:pt x="67" y="582"/>
                    </a:lnTo>
                    <a:lnTo>
                      <a:pt x="384" y="404"/>
                    </a:lnTo>
                    <a:lnTo>
                      <a:pt x="0" y="501"/>
                    </a:lnTo>
                    <a:lnTo>
                      <a:pt x="402" y="291"/>
                    </a:lnTo>
                    <a:lnTo>
                      <a:pt x="54" y="380"/>
                    </a:lnTo>
                    <a:lnTo>
                      <a:pt x="427" y="189"/>
                    </a:lnTo>
                    <a:lnTo>
                      <a:pt x="24" y="294"/>
                    </a:lnTo>
                    <a:lnTo>
                      <a:pt x="439" y="75"/>
                    </a:lnTo>
                    <a:lnTo>
                      <a:pt x="49" y="177"/>
                    </a:lnTo>
                    <a:lnTo>
                      <a:pt x="360" y="12"/>
                    </a:lnTo>
                    <a:close/>
                  </a:path>
                </a:pathLst>
              </a:custGeom>
              <a:solidFill>
                <a:srgbClr val="3366FF"/>
              </a:solidFill>
              <a:ln w="3175" cmpd="sng">
                <a:noFill/>
                <a:round/>
                <a:headEnd/>
                <a:tailEnd/>
              </a:ln>
              <a:effectLst/>
            </p:spPr>
            <p:txBody>
              <a:bodyPr wrap="none"/>
              <a:lstStyle/>
              <a:p>
                <a:endParaRPr lang="hr-HR"/>
              </a:p>
            </p:txBody>
          </p:sp>
          <p:sp>
            <p:nvSpPr>
              <p:cNvPr id="42029" name="Text Box 45"/>
              <p:cNvSpPr txBox="1">
                <a:spLocks noChangeArrowheads="1"/>
              </p:cNvSpPr>
              <p:nvPr userDrawn="1"/>
            </p:nvSpPr>
            <p:spPr bwMode="auto">
              <a:xfrm>
                <a:off x="276" y="3945"/>
                <a:ext cx="260" cy="96"/>
              </a:xfrm>
              <a:prstGeom prst="rect">
                <a:avLst/>
              </a:prstGeom>
              <a:noFill/>
              <a:ln w="28575">
                <a:noFill/>
                <a:miter lim="800000"/>
                <a:headEnd/>
                <a:tailEnd/>
              </a:ln>
              <a:effectLst/>
            </p:spPr>
            <p:txBody>
              <a:bodyPr lIns="0" tIns="0" rIns="0" bIns="0">
                <a:spAutoFit/>
              </a:bodyPr>
              <a:lstStyle/>
              <a:p>
                <a:r>
                  <a:rPr lang="hr-HR" sz="1000">
                    <a:solidFill>
                      <a:srgbClr val="FFFFCC"/>
                    </a:solidFill>
                    <a:latin typeface="Verdana" pitchFamily="34" charset="0"/>
                  </a:rPr>
                  <a:t>DHMZ</a:t>
                </a:r>
                <a:endParaRPr lang="en-GB" sz="1000">
                  <a:solidFill>
                    <a:srgbClr val="FFFFCC"/>
                  </a:solidFill>
                  <a:latin typeface="Verdana" pitchFamily="34" charset="0"/>
                </a:endParaRPr>
              </a:p>
            </p:txBody>
          </p:sp>
        </p:grpSp>
        <p:sp>
          <p:nvSpPr>
            <p:cNvPr id="42030" name="Text Box 46"/>
            <p:cNvSpPr txBox="1">
              <a:spLocks noChangeArrowheads="1"/>
            </p:cNvSpPr>
            <p:nvPr userDrawn="1"/>
          </p:nvSpPr>
          <p:spPr bwMode="auto">
            <a:xfrm rot="16200000">
              <a:off x="-1343" y="1734"/>
              <a:ext cx="3459" cy="326"/>
            </a:xfrm>
            <a:prstGeom prst="rect">
              <a:avLst/>
            </a:prstGeom>
            <a:noFill/>
            <a:ln w="9525">
              <a:noFill/>
              <a:miter lim="800000"/>
              <a:headEnd/>
              <a:tailEnd/>
            </a:ln>
            <a:effectLst/>
          </p:spPr>
          <p:txBody>
            <a:bodyPr lIns="90000" tIns="46800" rIns="90000" bIns="46800">
              <a:spAutoFit/>
            </a:bodyPr>
            <a:lstStyle/>
            <a:p>
              <a:r>
                <a:rPr lang="hr-HR" sz="1400">
                  <a:solidFill>
                    <a:srgbClr val="FFFFCC"/>
                  </a:solidFill>
                  <a:effectLst>
                    <a:outerShdw blurRad="38100" dist="38100" dir="2700000" algn="tl">
                      <a:srgbClr val="000000"/>
                    </a:outerShdw>
                  </a:effectLst>
                  <a:latin typeface="Trebuchet MS" pitchFamily="34" charset="0"/>
                </a:rPr>
                <a:t> mr.sc. Amela Jeričević    jericevic @ cirus. dhz.hr</a:t>
              </a:r>
            </a:p>
            <a:p>
              <a:r>
                <a:rPr lang="hr-HR" sz="1400">
                  <a:solidFill>
                    <a:srgbClr val="FFFFCC"/>
                  </a:solidFill>
                  <a:effectLst>
                    <a:outerShdw blurRad="38100" dist="38100" dir="2700000" algn="tl">
                      <a:srgbClr val="000000"/>
                    </a:outerShdw>
                  </a:effectLst>
                  <a:latin typeface="Verdana" pitchFamily="34" charset="0"/>
                </a:rPr>
                <a:t>Državni hidrometeorološki zavod, Zagreb, Grič 3</a:t>
              </a:r>
            </a:p>
          </p:txBody>
        </p:sp>
      </p:gr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4257675" y="3028950"/>
            <a:ext cx="9144000" cy="0"/>
          </a:xfrm>
          <a:prstGeom prst="rect">
            <a:avLst/>
          </a:prstGeom>
          <a:noFill/>
          <a:ln w="9525">
            <a:noFill/>
            <a:miter lim="800000"/>
            <a:headEnd/>
            <a:tailEnd/>
          </a:ln>
          <a:effectLst/>
        </p:spPr>
        <p:txBody>
          <a:bodyPr>
            <a:spAutoFit/>
          </a:bodyPr>
          <a:lstStyle/>
          <a:p>
            <a:endParaRPr lang="hr-HR"/>
          </a:p>
        </p:txBody>
      </p:sp>
      <p:sp>
        <p:nvSpPr>
          <p:cNvPr id="2066" name="Rectangle 18"/>
          <p:cNvSpPr>
            <a:spLocks noChangeArrowheads="1"/>
          </p:cNvSpPr>
          <p:nvPr/>
        </p:nvSpPr>
        <p:spPr bwMode="auto">
          <a:xfrm>
            <a:off x="1793875" y="981075"/>
            <a:ext cx="9144000" cy="0"/>
          </a:xfrm>
          <a:prstGeom prst="rect">
            <a:avLst/>
          </a:prstGeom>
          <a:noFill/>
          <a:ln w="9525">
            <a:noFill/>
            <a:miter lim="800000"/>
            <a:headEnd/>
            <a:tailEnd/>
          </a:ln>
          <a:effectLst/>
        </p:spPr>
        <p:txBody>
          <a:bodyPr>
            <a:spAutoFit/>
          </a:bodyPr>
          <a:lstStyle/>
          <a:p>
            <a:endParaRPr lang="hr-HR"/>
          </a:p>
        </p:txBody>
      </p:sp>
      <p:sp>
        <p:nvSpPr>
          <p:cNvPr id="2067" name="Rectangle 19"/>
          <p:cNvSpPr>
            <a:spLocks noChangeArrowheads="1"/>
          </p:cNvSpPr>
          <p:nvPr/>
        </p:nvSpPr>
        <p:spPr bwMode="auto">
          <a:xfrm>
            <a:off x="1793875" y="935038"/>
            <a:ext cx="9144000" cy="457200"/>
          </a:xfrm>
          <a:prstGeom prst="rect">
            <a:avLst/>
          </a:prstGeom>
          <a:noFill/>
          <a:ln w="9525">
            <a:noFill/>
            <a:miter lim="800000"/>
            <a:headEnd/>
            <a:tailEnd/>
          </a:ln>
          <a:effectLst/>
        </p:spPr>
        <p:txBody>
          <a:bodyPr>
            <a:spAutoFit/>
          </a:bodyPr>
          <a:lstStyle/>
          <a:p>
            <a:endParaRPr lang="en-US"/>
          </a:p>
        </p:txBody>
      </p:sp>
      <p:sp>
        <p:nvSpPr>
          <p:cNvPr id="2068" name="Rectangle 20"/>
          <p:cNvSpPr>
            <a:spLocks noChangeArrowheads="1"/>
          </p:cNvSpPr>
          <p:nvPr/>
        </p:nvSpPr>
        <p:spPr bwMode="auto">
          <a:xfrm>
            <a:off x="1793875" y="981075"/>
            <a:ext cx="9144000" cy="0"/>
          </a:xfrm>
          <a:prstGeom prst="rect">
            <a:avLst/>
          </a:prstGeom>
          <a:noFill/>
          <a:ln w="9525">
            <a:noFill/>
            <a:miter lim="800000"/>
            <a:headEnd/>
            <a:tailEnd/>
          </a:ln>
          <a:effectLst/>
        </p:spPr>
        <p:txBody>
          <a:bodyPr>
            <a:spAutoFit/>
          </a:bodyPr>
          <a:lstStyle/>
          <a:p>
            <a:endParaRPr lang="hr-HR"/>
          </a:p>
        </p:txBody>
      </p:sp>
      <p:sp>
        <p:nvSpPr>
          <p:cNvPr id="2074" name="Rectangle 26"/>
          <p:cNvSpPr>
            <a:spLocks noChangeArrowheads="1"/>
          </p:cNvSpPr>
          <p:nvPr/>
        </p:nvSpPr>
        <p:spPr bwMode="auto">
          <a:xfrm>
            <a:off x="0" y="1236663"/>
            <a:ext cx="9144000" cy="457200"/>
          </a:xfrm>
          <a:prstGeom prst="rect">
            <a:avLst/>
          </a:prstGeom>
          <a:noFill/>
          <a:ln w="9525">
            <a:noFill/>
            <a:miter lim="800000"/>
            <a:headEnd/>
            <a:tailEnd/>
          </a:ln>
          <a:effectLst/>
        </p:spPr>
        <p:txBody>
          <a:bodyPr>
            <a:spAutoFit/>
          </a:bodyPr>
          <a:lstStyle/>
          <a:p>
            <a:endParaRPr lang="en-US"/>
          </a:p>
        </p:txBody>
      </p:sp>
      <p:sp>
        <p:nvSpPr>
          <p:cNvPr id="2075" name="Rectangle 27"/>
          <p:cNvSpPr>
            <a:spLocks noChangeArrowheads="1"/>
          </p:cNvSpPr>
          <p:nvPr/>
        </p:nvSpPr>
        <p:spPr bwMode="auto">
          <a:xfrm>
            <a:off x="0" y="1282700"/>
            <a:ext cx="9144000" cy="0"/>
          </a:xfrm>
          <a:prstGeom prst="rect">
            <a:avLst/>
          </a:prstGeom>
          <a:noFill/>
          <a:ln w="9525">
            <a:noFill/>
            <a:miter lim="800000"/>
            <a:headEnd/>
            <a:tailEnd/>
          </a:ln>
          <a:effectLst/>
        </p:spPr>
        <p:txBody>
          <a:bodyPr>
            <a:spAutoFit/>
          </a:bodyPr>
          <a:lstStyle/>
          <a:p>
            <a:endParaRPr lang="hr-HR"/>
          </a:p>
        </p:txBody>
      </p:sp>
      <p:sp>
        <p:nvSpPr>
          <p:cNvPr id="2099" name="WordArt 51"/>
          <p:cNvSpPr>
            <a:spLocks noChangeArrowheads="1" noChangeShapeType="1" noTextEdit="1"/>
          </p:cNvSpPr>
          <p:nvPr/>
        </p:nvSpPr>
        <p:spPr bwMode="auto">
          <a:xfrm>
            <a:off x="1115616" y="1837171"/>
            <a:ext cx="7776864" cy="1735845"/>
          </a:xfrm>
          <a:prstGeom prst="rect">
            <a:avLst/>
          </a:prstGeom>
        </p:spPr>
        <p:txBody>
          <a:bodyPr wrap="none" fromWordArt="1">
            <a:prstTxWarp prst="textPlain">
              <a:avLst>
                <a:gd name="adj" fmla="val 50000"/>
              </a:avLst>
            </a:prstTxWarp>
          </a:bodyPr>
          <a:lstStyle/>
          <a:p>
            <a:pPr algn="ctr"/>
            <a:r>
              <a:rPr lang="en-US" sz="3600" kern="10" dirty="0">
                <a:ln w="9525">
                  <a:solidFill>
                    <a:srgbClr val="0000FF"/>
                  </a:solidFill>
                  <a:round/>
                  <a:headEnd/>
                  <a:tailEnd/>
                </a:ln>
                <a:gradFill rotWithShape="1">
                  <a:gsLst>
                    <a:gs pos="0">
                      <a:srgbClr val="333399"/>
                    </a:gs>
                    <a:gs pos="100000">
                      <a:schemeClr val="tx1"/>
                    </a:gs>
                  </a:gsLst>
                  <a:lin ang="2700000" scaled="1"/>
                </a:gradFill>
                <a:latin typeface="+mn-lt"/>
              </a:rPr>
              <a:t>Example of </a:t>
            </a:r>
          </a:p>
          <a:p>
            <a:pPr algn="ctr"/>
            <a:r>
              <a:rPr lang="en-US" sz="3200" kern="10" dirty="0" smtClean="0">
                <a:ln w="9525">
                  <a:solidFill>
                    <a:srgbClr val="0000FF"/>
                  </a:solidFill>
                  <a:round/>
                  <a:headEnd/>
                  <a:tailEnd/>
                </a:ln>
                <a:gradFill rotWithShape="1">
                  <a:gsLst>
                    <a:gs pos="0">
                      <a:srgbClr val="333399"/>
                    </a:gs>
                    <a:gs pos="100000">
                      <a:schemeClr val="tx1"/>
                    </a:gs>
                  </a:gsLst>
                  <a:lin ang="2700000" scaled="1"/>
                </a:gradFill>
                <a:latin typeface="+mn-lt"/>
              </a:rPr>
              <a:t>Public Weather Service </a:t>
            </a:r>
            <a:r>
              <a:rPr lang="en-US" sz="2800" kern="10" dirty="0" smtClean="0">
                <a:ln w="9525">
                  <a:solidFill>
                    <a:srgbClr val="0000FF"/>
                  </a:solidFill>
                  <a:round/>
                  <a:headEnd/>
                  <a:tailEnd/>
                </a:ln>
                <a:gradFill rotWithShape="1">
                  <a:gsLst>
                    <a:gs pos="0">
                      <a:srgbClr val="333399"/>
                    </a:gs>
                    <a:gs pos="100000">
                      <a:schemeClr val="tx1"/>
                    </a:gs>
                  </a:gsLst>
                  <a:lin ang="2700000" scaled="1"/>
                </a:gradFill>
                <a:latin typeface="+mn-lt"/>
              </a:rPr>
              <a:t>Delivery</a:t>
            </a:r>
            <a:r>
              <a:rPr lang="en-US" sz="3200" kern="10" dirty="0" smtClean="0">
                <a:ln w="9525">
                  <a:solidFill>
                    <a:srgbClr val="0000FF"/>
                  </a:solidFill>
                  <a:round/>
                  <a:headEnd/>
                  <a:tailEnd/>
                </a:ln>
                <a:gradFill rotWithShape="1">
                  <a:gsLst>
                    <a:gs pos="0">
                      <a:srgbClr val="333399"/>
                    </a:gs>
                    <a:gs pos="100000">
                      <a:schemeClr val="tx1"/>
                    </a:gs>
                  </a:gsLst>
                  <a:lin ang="2700000" scaled="1"/>
                </a:gradFill>
                <a:latin typeface="+mn-lt"/>
              </a:rPr>
              <a:t>: </a:t>
            </a:r>
            <a:endParaRPr lang="en-US" sz="1100" kern="10" dirty="0" smtClean="0">
              <a:ln w="9525">
                <a:solidFill>
                  <a:srgbClr val="0000FF"/>
                </a:solidFill>
                <a:round/>
                <a:headEnd/>
                <a:tailEnd/>
              </a:ln>
              <a:gradFill rotWithShape="1">
                <a:gsLst>
                  <a:gs pos="0">
                    <a:srgbClr val="333399"/>
                  </a:gs>
                  <a:gs pos="100000">
                    <a:schemeClr val="tx1"/>
                  </a:gs>
                </a:gsLst>
                <a:lin ang="2700000" scaled="1"/>
              </a:gradFill>
              <a:latin typeface="+mn-lt"/>
            </a:endParaRPr>
          </a:p>
          <a:p>
            <a:pPr algn="ctr"/>
            <a:r>
              <a:rPr lang="en-US" sz="3600" kern="10" dirty="0" smtClean="0">
                <a:ln w="9525">
                  <a:solidFill>
                    <a:srgbClr val="0000FF"/>
                  </a:solidFill>
                  <a:round/>
                  <a:headEnd/>
                  <a:tailEnd/>
                </a:ln>
                <a:gradFill rotWithShape="1">
                  <a:gsLst>
                    <a:gs pos="0">
                      <a:srgbClr val="333399"/>
                    </a:gs>
                    <a:gs pos="100000">
                      <a:schemeClr val="tx1"/>
                    </a:gs>
                  </a:gsLst>
                  <a:lin ang="2700000" scaled="1"/>
                </a:gradFill>
                <a:latin typeface="+mn-lt"/>
              </a:rPr>
              <a:t>DHMZ Croatia</a:t>
            </a:r>
            <a:endParaRPr lang="hr-HR" sz="3600" kern="10" dirty="0">
              <a:ln w="9525">
                <a:solidFill>
                  <a:srgbClr val="0000FF"/>
                </a:solidFill>
                <a:round/>
                <a:headEnd/>
                <a:tailEnd/>
              </a:ln>
              <a:gradFill rotWithShape="1">
                <a:gsLst>
                  <a:gs pos="0">
                    <a:srgbClr val="333399"/>
                  </a:gs>
                  <a:gs pos="100000">
                    <a:schemeClr val="tx1"/>
                  </a:gs>
                </a:gsLst>
                <a:lin ang="2700000" scaled="1"/>
              </a:gradFill>
              <a:latin typeface="+mn-lt"/>
            </a:endParaRPr>
          </a:p>
        </p:txBody>
      </p:sp>
      <p:sp>
        <p:nvSpPr>
          <p:cNvPr id="2101" name="Text Box 53"/>
          <p:cNvSpPr txBox="1">
            <a:spLocks noChangeArrowheads="1"/>
          </p:cNvSpPr>
          <p:nvPr/>
        </p:nvSpPr>
        <p:spPr bwMode="auto">
          <a:xfrm>
            <a:off x="2627784" y="4509120"/>
            <a:ext cx="4032250" cy="1446550"/>
          </a:xfrm>
          <a:prstGeom prst="rect">
            <a:avLst/>
          </a:prstGeom>
          <a:noFill/>
          <a:ln w="9525">
            <a:noFill/>
            <a:miter lim="800000"/>
            <a:headEnd/>
            <a:tailEnd/>
          </a:ln>
          <a:effectLst/>
        </p:spPr>
        <p:txBody>
          <a:bodyPr>
            <a:spAutoFit/>
          </a:bodyPr>
          <a:lstStyle/>
          <a:p>
            <a:pPr algn="ctr">
              <a:spcBef>
                <a:spcPct val="50000"/>
              </a:spcBef>
            </a:pPr>
            <a:endParaRPr lang="hr-HR" sz="1600" dirty="0">
              <a:solidFill>
                <a:schemeClr val="accent6">
                  <a:lumMod val="50000"/>
                </a:schemeClr>
              </a:solidFill>
            </a:endParaRPr>
          </a:p>
          <a:p>
            <a:pPr algn="ctr">
              <a:spcBef>
                <a:spcPct val="50000"/>
              </a:spcBef>
            </a:pPr>
            <a:r>
              <a:rPr lang="hr-HR" sz="1600" dirty="0">
                <a:solidFill>
                  <a:schemeClr val="accent6">
                    <a:lumMod val="50000"/>
                  </a:schemeClr>
                </a:solidFill>
              </a:rPr>
              <a:t>Meteorological and Hydrological </a:t>
            </a:r>
            <a:r>
              <a:rPr lang="hr-HR" sz="1600" dirty="0" smtClean="0">
                <a:solidFill>
                  <a:schemeClr val="accent6">
                    <a:lumMod val="50000"/>
                  </a:schemeClr>
                </a:solidFill>
              </a:rPr>
              <a:t>Service</a:t>
            </a:r>
          </a:p>
          <a:p>
            <a:pPr algn="ctr">
              <a:spcBef>
                <a:spcPct val="50000"/>
              </a:spcBef>
            </a:pPr>
            <a:r>
              <a:rPr lang="hr-HR" sz="1600" dirty="0" smtClean="0">
                <a:solidFill>
                  <a:schemeClr val="accent6">
                    <a:lumMod val="50000"/>
                  </a:schemeClr>
                </a:solidFill>
              </a:rPr>
              <a:t>Republic of Croatia</a:t>
            </a:r>
            <a:endParaRPr lang="hr-HR" sz="1600" dirty="0">
              <a:solidFill>
                <a:schemeClr val="accent6">
                  <a:lumMod val="50000"/>
                </a:schemeClr>
              </a:solidFill>
            </a:endParaRPr>
          </a:p>
          <a:p>
            <a:pPr algn="ctr">
              <a:spcBef>
                <a:spcPct val="50000"/>
              </a:spcBef>
            </a:pPr>
            <a:endParaRPr lang="en-US" sz="1600" dirty="0">
              <a:solidFill>
                <a:srgbClr val="003399"/>
              </a:solidFill>
            </a:endParaRPr>
          </a:p>
        </p:txBody>
      </p:sp>
      <p:pic>
        <p:nvPicPr>
          <p:cNvPr id="2102" name="Picture 54" descr="DHMZlogo"/>
          <p:cNvPicPr>
            <a:picLocks noChangeAspect="1" noChangeArrowheads="1"/>
          </p:cNvPicPr>
          <p:nvPr/>
        </p:nvPicPr>
        <p:blipFill>
          <a:blip r:embed="rId3" cstate="print"/>
          <a:srcRect/>
          <a:stretch>
            <a:fillRect/>
          </a:stretch>
        </p:blipFill>
        <p:spPr bwMode="auto">
          <a:xfrm>
            <a:off x="1115616" y="620688"/>
            <a:ext cx="1080120" cy="1277095"/>
          </a:xfrm>
          <a:prstGeom prst="rect">
            <a:avLst/>
          </a:prstGeom>
          <a:noFill/>
        </p:spPr>
      </p:pic>
      <p:sp>
        <p:nvSpPr>
          <p:cNvPr id="6" name="Rectangle 5"/>
          <p:cNvSpPr>
            <a:spLocks noChangeArrowheads="1"/>
          </p:cNvSpPr>
          <p:nvPr/>
        </p:nvSpPr>
        <p:spPr bwMode="auto">
          <a:xfrm>
            <a:off x="2616994" y="6253776"/>
            <a:ext cx="3860031"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en-US" sz="800" b="0"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Workshop on Service Delivery Strategy for NMHSsto be held in Tirana, Albania, Oct. 17-21.</a:t>
            </a:r>
            <a:r>
              <a:rPr kumimoji="0" lang="en-US" altLang="en-US" sz="800" b="0" i="0" u="none" strike="noStrike" cap="none" normalizeH="0" baseline="0" dirty="0" smtClean="0">
                <a:ln>
                  <a:noFill/>
                </a:ln>
                <a:solidFill>
                  <a:schemeClr val="bg1"/>
                </a:solidFill>
                <a:effectLst/>
              </a:rPr>
              <a:t> </a:t>
            </a:r>
            <a:endParaRPr kumimoji="0" lang="en-US" altLang="en-US" sz="1800" b="0" i="0" u="none" strike="noStrike" cap="none" normalizeH="0" baseline="0" dirty="0" smtClean="0">
              <a:ln>
                <a:noFill/>
              </a:ln>
              <a:solidFill>
                <a:schemeClr val="bg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7" name="Picture 5"/>
          <p:cNvPicPr>
            <a:picLocks noChangeAspect="1" noChangeArrowheads="1"/>
          </p:cNvPicPr>
          <p:nvPr/>
        </p:nvPicPr>
        <p:blipFill>
          <a:blip r:embed="rId2" cstate="print"/>
          <a:srcRect/>
          <a:stretch>
            <a:fillRect/>
          </a:stretch>
        </p:blipFill>
        <p:spPr bwMode="auto">
          <a:xfrm>
            <a:off x="611188" y="908050"/>
            <a:ext cx="6461125" cy="4846638"/>
          </a:xfrm>
          <a:prstGeom prst="rect">
            <a:avLst/>
          </a:prstGeom>
          <a:noFill/>
          <a:ln w="9525">
            <a:noFill/>
            <a:miter lim="800000"/>
            <a:headEnd/>
            <a:tailEnd/>
          </a:ln>
          <a:effectLst/>
        </p:spPr>
      </p:pic>
      <p:sp>
        <p:nvSpPr>
          <p:cNvPr id="392196" name="WordArt 4"/>
          <p:cNvSpPr>
            <a:spLocks noChangeArrowheads="1" noChangeShapeType="1" noTextEdit="1"/>
          </p:cNvSpPr>
          <p:nvPr/>
        </p:nvSpPr>
        <p:spPr bwMode="auto">
          <a:xfrm rot="19692141">
            <a:off x="3130622" y="1860803"/>
            <a:ext cx="3167062" cy="350837"/>
          </a:xfrm>
          <a:prstGeom prst="rect">
            <a:avLst/>
          </a:prstGeom>
        </p:spPr>
        <p:txBody>
          <a:bodyPr wrap="none" fromWordArt="1">
            <a:prstTxWarp prst="textPlain">
              <a:avLst>
                <a:gd name="adj" fmla="val 50000"/>
              </a:avLst>
            </a:prstTxWarp>
          </a:bodyPr>
          <a:lstStyle/>
          <a:p>
            <a:pPr algn="ctr"/>
            <a:r>
              <a:rPr lang="hr-HR" sz="3600" kern="10" dirty="0">
                <a:ln w="9525">
                  <a:solidFill>
                    <a:srgbClr val="000000"/>
                  </a:solidFill>
                  <a:round/>
                  <a:headEnd/>
                  <a:tailEnd/>
                </a:ln>
                <a:solidFill>
                  <a:srgbClr val="FFFF00"/>
                </a:solidFill>
                <a:latin typeface="Verdana"/>
              </a:rPr>
              <a:t>www.meteoalarm.eu</a:t>
            </a:r>
          </a:p>
        </p:txBody>
      </p:sp>
      <p:pic>
        <p:nvPicPr>
          <p:cNvPr id="392199" name="Picture 7" descr="DHMZlogo"/>
          <p:cNvPicPr>
            <a:picLocks noChangeAspect="1" noChangeArrowheads="1"/>
          </p:cNvPicPr>
          <p:nvPr/>
        </p:nvPicPr>
        <p:blipFill>
          <a:blip r:embed="rId3" cstate="print"/>
          <a:srcRect/>
          <a:stretch>
            <a:fillRect/>
          </a:stretch>
        </p:blipFill>
        <p:spPr bwMode="auto">
          <a:xfrm>
            <a:off x="7451725" y="1052513"/>
            <a:ext cx="1401763" cy="1657350"/>
          </a:xfrm>
          <a:prstGeom prst="rect">
            <a:avLst/>
          </a:prstGeom>
          <a:noFill/>
        </p:spPr>
      </p:pic>
      <p:sp>
        <p:nvSpPr>
          <p:cNvPr id="392200" name="Text Box 8"/>
          <p:cNvSpPr txBox="1">
            <a:spLocks noChangeArrowheads="1"/>
          </p:cNvSpPr>
          <p:nvPr/>
        </p:nvSpPr>
        <p:spPr bwMode="auto">
          <a:xfrm>
            <a:off x="6516688" y="260350"/>
            <a:ext cx="3455987" cy="457200"/>
          </a:xfrm>
          <a:prstGeom prst="rect">
            <a:avLst/>
          </a:prstGeom>
          <a:noFill/>
          <a:ln w="9525">
            <a:noFill/>
            <a:miter lim="800000"/>
            <a:headEnd/>
            <a:tailEnd/>
          </a:ln>
          <a:effectLst/>
        </p:spPr>
        <p:txBody>
          <a:bodyPr>
            <a:spAutoFit/>
          </a:bodyPr>
          <a:lstStyle/>
          <a:p>
            <a:pPr>
              <a:spcBef>
                <a:spcPct val="50000"/>
              </a:spcBef>
            </a:pPr>
            <a:r>
              <a:rPr lang="hr-HR">
                <a:solidFill>
                  <a:schemeClr val="bg2"/>
                </a:solidFill>
              </a:rPr>
              <a:t>since 17 July 2009</a:t>
            </a:r>
            <a:endParaRPr lang="en-US">
              <a:solidFill>
                <a:schemeClr val="bg2"/>
              </a:solidFill>
            </a:endParaRPr>
          </a:p>
        </p:txBody>
      </p:sp>
      <p:pic>
        <p:nvPicPr>
          <p:cNvPr id="392201" name="Picture 9"/>
          <p:cNvPicPr>
            <a:picLocks noChangeAspect="1" noChangeArrowheads="1"/>
          </p:cNvPicPr>
          <p:nvPr/>
        </p:nvPicPr>
        <p:blipFill>
          <a:blip r:embed="rId4" cstate="print"/>
          <a:srcRect/>
          <a:stretch>
            <a:fillRect/>
          </a:stretch>
        </p:blipFill>
        <p:spPr bwMode="auto">
          <a:xfrm>
            <a:off x="3995738" y="3357563"/>
            <a:ext cx="4583112" cy="2749550"/>
          </a:xfrm>
          <a:prstGeom prst="rect">
            <a:avLst/>
          </a:prstGeom>
          <a:noFill/>
          <a:ln w="9525">
            <a:noFill/>
            <a:miter lim="800000"/>
            <a:headEnd/>
            <a:tailEnd/>
          </a:ln>
          <a:effectLst/>
        </p:spPr>
      </p:pic>
      <p:sp>
        <p:nvSpPr>
          <p:cNvPr id="392202" name="WordArt 10"/>
          <p:cNvSpPr>
            <a:spLocks noChangeArrowheads="1" noChangeShapeType="1" noTextEdit="1"/>
          </p:cNvSpPr>
          <p:nvPr/>
        </p:nvSpPr>
        <p:spPr bwMode="auto">
          <a:xfrm rot="-2146703">
            <a:off x="6011863" y="4941888"/>
            <a:ext cx="2624137" cy="319087"/>
          </a:xfrm>
          <a:prstGeom prst="rect">
            <a:avLst/>
          </a:prstGeom>
        </p:spPr>
        <p:txBody>
          <a:bodyPr wrap="none" fromWordArt="1">
            <a:prstTxWarp prst="textPlain">
              <a:avLst>
                <a:gd name="adj" fmla="val 50000"/>
              </a:avLst>
            </a:prstTxWarp>
          </a:bodyPr>
          <a:lstStyle/>
          <a:p>
            <a:pPr algn="ctr"/>
            <a:r>
              <a:rPr lang="hr-HR" sz="3600" kern="10" dirty="0" smtClean="0">
                <a:ln w="9525">
                  <a:solidFill>
                    <a:srgbClr val="000000"/>
                  </a:solidFill>
                  <a:round/>
                  <a:headEnd/>
                  <a:tailEnd/>
                </a:ln>
                <a:solidFill>
                  <a:srgbClr val="FF0000"/>
                </a:solidFill>
                <a:latin typeface="Arial Black"/>
              </a:rPr>
              <a:t>www.meteo.hr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88640"/>
            <a:ext cx="7272808" cy="461665"/>
          </a:xfrm>
          <a:prstGeom prst="rect">
            <a:avLst/>
          </a:prstGeom>
          <a:noFill/>
        </p:spPr>
        <p:txBody>
          <a:bodyPr wrap="square" rtlCol="0">
            <a:spAutoFit/>
          </a:bodyPr>
          <a:lstStyle/>
          <a:p>
            <a:r>
              <a:rPr lang="hr-HR" dirty="0" smtClean="0">
                <a:solidFill>
                  <a:schemeClr val="bg1"/>
                </a:solidFill>
              </a:rPr>
              <a:t>PUBLIC / GOVERNMENTAL INSTITUTIONS </a:t>
            </a:r>
            <a:endParaRPr lang="en-US" dirty="0">
              <a:solidFill>
                <a:schemeClr val="bg1"/>
              </a:solidFill>
            </a:endParaRPr>
          </a:p>
        </p:txBody>
      </p:sp>
      <p:sp>
        <p:nvSpPr>
          <p:cNvPr id="3" name="Rectangle 2"/>
          <p:cNvSpPr/>
          <p:nvPr/>
        </p:nvSpPr>
        <p:spPr>
          <a:xfrm>
            <a:off x="683568" y="764704"/>
            <a:ext cx="7488832" cy="4801314"/>
          </a:xfrm>
          <a:prstGeom prst="rect">
            <a:avLst/>
          </a:prstGeom>
        </p:spPr>
        <p:txBody>
          <a:bodyPr wrap="square">
            <a:spAutoFit/>
          </a:bodyPr>
          <a:lstStyle/>
          <a:p>
            <a:pPr marL="457200" indent="-457200">
              <a:buAutoNum type="arabicPeriod"/>
            </a:pPr>
            <a:r>
              <a:rPr lang="en-US" sz="1800" u="sng" dirty="0" smtClean="0">
                <a:solidFill>
                  <a:srgbClr val="000000"/>
                </a:solidFill>
              </a:rPr>
              <a:t>how </a:t>
            </a:r>
            <a:r>
              <a:rPr lang="en-US" sz="1800" u="sng" dirty="0">
                <a:solidFill>
                  <a:srgbClr val="000000"/>
                </a:solidFill>
              </a:rPr>
              <a:t>the sector is impacted by </a:t>
            </a:r>
            <a:r>
              <a:rPr lang="en-US" sz="1800" u="sng" dirty="0" smtClean="0">
                <a:solidFill>
                  <a:srgbClr val="000000"/>
                </a:solidFill>
              </a:rPr>
              <a:t>the weather</a:t>
            </a:r>
            <a:endParaRPr lang="hr-HR" sz="1800" u="sng" dirty="0" smtClean="0">
              <a:solidFill>
                <a:srgbClr val="000000"/>
              </a:solidFill>
            </a:endParaRPr>
          </a:p>
          <a:p>
            <a:pPr marL="457200" indent="-457200"/>
            <a:r>
              <a:rPr lang="hr-HR" sz="1800" dirty="0" smtClean="0">
                <a:solidFill>
                  <a:srgbClr val="000000"/>
                </a:solidFill>
              </a:rPr>
              <a:t>          - weather info as important logistic information for planning any impending action (e.g. Journeys  of  the President and staff of  Government, for police protection of international meetings, public manifestations etc)</a:t>
            </a:r>
          </a:p>
          <a:p>
            <a:pPr marL="457200" indent="-457200"/>
            <a:r>
              <a:rPr lang="hr-HR" sz="1800" dirty="0" smtClean="0">
                <a:solidFill>
                  <a:srgbClr val="000000"/>
                </a:solidFill>
              </a:rPr>
              <a:t>          -  climate and weather info as important component in short and medium range planning and especially  in strategic plans</a:t>
            </a:r>
            <a:endParaRPr lang="en-US" sz="1800" dirty="0" smtClean="0">
              <a:solidFill>
                <a:srgbClr val="000000"/>
              </a:solidFill>
            </a:endParaRPr>
          </a:p>
          <a:p>
            <a:pPr marL="457200" indent="-457200">
              <a:buAutoNum type="arabicPeriod"/>
            </a:pPr>
            <a:endParaRPr lang="en-US" sz="1800" dirty="0" smtClean="0">
              <a:solidFill>
                <a:srgbClr val="000000"/>
              </a:solidFill>
            </a:endParaRPr>
          </a:p>
          <a:p>
            <a:pPr marL="457200" indent="-457200"/>
            <a:r>
              <a:rPr lang="hr-HR" sz="1800" dirty="0" smtClean="0">
                <a:solidFill>
                  <a:srgbClr val="000000"/>
                </a:solidFill>
              </a:rPr>
              <a:t>2. </a:t>
            </a:r>
            <a:r>
              <a:rPr lang="en-US" sz="1800" u="sng" dirty="0" smtClean="0">
                <a:solidFill>
                  <a:srgbClr val="000000"/>
                </a:solidFill>
              </a:rPr>
              <a:t>how </a:t>
            </a:r>
            <a:r>
              <a:rPr lang="en-US" sz="1800" u="sng" dirty="0">
                <a:solidFill>
                  <a:srgbClr val="000000"/>
                </a:solidFill>
              </a:rPr>
              <a:t>they get information and services from </a:t>
            </a:r>
            <a:r>
              <a:rPr lang="en-US" sz="1800" u="sng" dirty="0" smtClean="0">
                <a:solidFill>
                  <a:srgbClr val="000000"/>
                </a:solidFill>
              </a:rPr>
              <a:t>NMHSs</a:t>
            </a:r>
            <a:endParaRPr lang="hr-HR" sz="1800" u="sng" dirty="0" smtClean="0">
              <a:solidFill>
                <a:srgbClr val="000000"/>
              </a:solidFill>
            </a:endParaRPr>
          </a:p>
          <a:p>
            <a:pPr marL="457200" indent="-457200"/>
            <a:r>
              <a:rPr lang="hr-HR" sz="1800" dirty="0" smtClean="0">
                <a:solidFill>
                  <a:srgbClr val="000000"/>
                </a:solidFill>
              </a:rPr>
              <a:t>        - meteo.hr</a:t>
            </a:r>
          </a:p>
          <a:p>
            <a:pPr marL="457200" indent="-457200"/>
            <a:r>
              <a:rPr lang="hr-HR" sz="1800" dirty="0" smtClean="0">
                <a:solidFill>
                  <a:srgbClr val="000000"/>
                </a:solidFill>
              </a:rPr>
              <a:t>        -  inquiry /order for specific tasks (sporadically )</a:t>
            </a:r>
          </a:p>
          <a:p>
            <a:pPr marL="457200" indent="-457200"/>
            <a:r>
              <a:rPr lang="hr-HR" sz="1800" dirty="0" smtClean="0">
                <a:solidFill>
                  <a:srgbClr val="000000"/>
                </a:solidFill>
              </a:rPr>
              <a:t>        - service level agreements  (e.g. For Ministry of Health special warnings on extreme warm /cold  weather )</a:t>
            </a:r>
          </a:p>
          <a:p>
            <a:pPr marL="457200" indent="-457200"/>
            <a:endParaRPr lang="en-US" sz="1800" dirty="0" smtClean="0">
              <a:solidFill>
                <a:srgbClr val="000000"/>
              </a:solidFill>
            </a:endParaRPr>
          </a:p>
          <a:p>
            <a:pPr marL="457200" indent="-457200"/>
            <a:r>
              <a:rPr lang="hr-HR" sz="1800" dirty="0" smtClean="0">
                <a:solidFill>
                  <a:srgbClr val="000000"/>
                </a:solidFill>
              </a:rPr>
              <a:t>3. </a:t>
            </a:r>
            <a:r>
              <a:rPr lang="en-US" sz="1800" u="sng" dirty="0" smtClean="0">
                <a:solidFill>
                  <a:srgbClr val="000000"/>
                </a:solidFill>
              </a:rPr>
              <a:t>What improvements </a:t>
            </a:r>
            <a:r>
              <a:rPr lang="en-US" sz="1800" u="sng" dirty="0">
                <a:solidFill>
                  <a:srgbClr val="000000"/>
                </a:solidFill>
              </a:rPr>
              <a:t>in NMHSs services they require</a:t>
            </a:r>
            <a:r>
              <a:rPr lang="en-US" sz="1800" u="sng" dirty="0" smtClean="0">
                <a:solidFill>
                  <a:srgbClr val="000000"/>
                </a:solidFill>
              </a:rPr>
              <a:t>.</a:t>
            </a:r>
            <a:endParaRPr lang="hr-HR" sz="1800" u="sng" dirty="0" smtClean="0">
              <a:solidFill>
                <a:srgbClr val="000000"/>
              </a:solidFill>
            </a:endParaRPr>
          </a:p>
          <a:p>
            <a:pPr marL="457200" indent="-457200"/>
            <a:r>
              <a:rPr lang="hr-HR" sz="1800" dirty="0" smtClean="0">
                <a:solidFill>
                  <a:srgbClr val="000000"/>
                </a:solidFill>
              </a:rPr>
              <a:t>        - more user defined products for specific tasks of state institutions</a:t>
            </a:r>
            <a:r>
              <a:rPr lang="en-US" sz="1800" dirty="0">
                <a:solidFill>
                  <a:srgbClr val="000000"/>
                </a:solidFill>
              </a:rPr>
              <a:t/>
            </a:r>
            <a:br>
              <a:rPr lang="en-US" sz="1800" dirty="0">
                <a:solidFill>
                  <a:srgbClr val="000000"/>
                </a:solidFill>
              </a:rPr>
            </a:br>
            <a:endParaRPr lang="en-US" sz="1800" dirty="0"/>
          </a:p>
        </p:txBody>
      </p:sp>
    </p:spTree>
    <p:extLst>
      <p:ext uri="{BB962C8B-B14F-4D97-AF65-F5344CB8AC3E}">
        <p14:creationId xmlns:p14="http://schemas.microsoft.com/office/powerpoint/2010/main" xmlns="" val="1919450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US" sz="1800">
              <a:latin typeface="Arial" charset="0"/>
            </a:endParaRPr>
          </a:p>
        </p:txBody>
      </p:sp>
      <p:sp>
        <p:nvSpPr>
          <p:cNvPr id="353285" name="Rectangle 5"/>
          <p:cNvSpPr>
            <a:spLocks noChangeArrowheads="1"/>
          </p:cNvSpPr>
          <p:nvPr/>
        </p:nvSpPr>
        <p:spPr bwMode="auto">
          <a:xfrm>
            <a:off x="250825" y="1125538"/>
            <a:ext cx="8893175" cy="366712"/>
          </a:xfrm>
          <a:prstGeom prst="rect">
            <a:avLst/>
          </a:prstGeom>
          <a:noFill/>
          <a:ln w="9525">
            <a:noFill/>
            <a:miter lim="800000"/>
            <a:headEnd/>
            <a:tailEnd/>
          </a:ln>
          <a:effectLst/>
        </p:spPr>
        <p:txBody>
          <a:bodyPr>
            <a:spAutoFit/>
          </a:bodyPr>
          <a:lstStyle/>
          <a:p>
            <a:pPr marL="269875" indent="-269875"/>
            <a:endParaRPr lang="en-US" sz="1800" b="1">
              <a:solidFill>
                <a:srgbClr val="990000"/>
              </a:solidFill>
              <a:effectLst>
                <a:outerShdw blurRad="38100" dist="38100" dir="2700000" algn="tl">
                  <a:srgbClr val="C0C0C0"/>
                </a:outerShdw>
              </a:effectLst>
              <a:latin typeface="Arial" charset="0"/>
            </a:endParaRPr>
          </a:p>
        </p:txBody>
      </p:sp>
      <p:sp>
        <p:nvSpPr>
          <p:cNvPr id="353286" name="Rectangle 6"/>
          <p:cNvSpPr>
            <a:spLocks noChangeArrowheads="1"/>
          </p:cNvSpPr>
          <p:nvPr/>
        </p:nvSpPr>
        <p:spPr bwMode="auto">
          <a:xfrm>
            <a:off x="395288" y="404813"/>
            <a:ext cx="8424862" cy="4440237"/>
          </a:xfrm>
          <a:prstGeom prst="rect">
            <a:avLst/>
          </a:prstGeom>
          <a:noFill/>
          <a:ln w="9525">
            <a:noFill/>
            <a:miter lim="800000"/>
            <a:headEnd/>
            <a:tailEnd/>
          </a:ln>
          <a:effectLst/>
        </p:spPr>
        <p:txBody>
          <a:bodyPr/>
          <a:lstStyle/>
          <a:p>
            <a:pPr marL="342900" indent="-160338">
              <a:lnSpc>
                <a:spcPct val="90000"/>
              </a:lnSpc>
              <a:spcBef>
                <a:spcPct val="20000"/>
              </a:spcBef>
              <a:buClr>
                <a:srgbClr val="CC3300"/>
              </a:buClr>
              <a:buSzPct val="75000"/>
              <a:buFont typeface="Wingdings" pitchFamily="2" charset="2"/>
              <a:buNone/>
            </a:pPr>
            <a:r>
              <a:rPr lang="hr-HR" sz="2000" b="1" u="sng">
                <a:solidFill>
                  <a:srgbClr val="990000"/>
                </a:solidFill>
                <a:effectLst>
                  <a:outerShdw blurRad="38100" dist="38100" dir="2700000" algn="tl">
                    <a:srgbClr val="C0C0C0"/>
                  </a:outerShdw>
                </a:effectLst>
                <a:latin typeface="Verdana" pitchFamily="34" charset="0"/>
              </a:rPr>
              <a:t>			WEATHER FORECAST</a:t>
            </a:r>
          </a:p>
          <a:p>
            <a:pPr marL="342900" indent="-160338">
              <a:lnSpc>
                <a:spcPct val="90000"/>
              </a:lnSpc>
              <a:spcBef>
                <a:spcPct val="20000"/>
              </a:spcBef>
              <a:buClr>
                <a:srgbClr val="CC3300"/>
              </a:buClr>
              <a:buSzPct val="75000"/>
              <a:buFont typeface="Wingdings" pitchFamily="2" charset="2"/>
              <a:buNone/>
            </a:pPr>
            <a:endParaRPr lang="hr-HR" sz="2000" b="1" u="sng">
              <a:solidFill>
                <a:srgbClr val="990000"/>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None/>
            </a:pPr>
            <a:endParaRPr lang="hr-HR" sz="2000" b="1" u="sng">
              <a:solidFill>
                <a:srgbClr val="990000"/>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Char char="n"/>
            </a:pPr>
            <a:r>
              <a:rPr lang="hr-HR" sz="2000" b="1">
                <a:solidFill>
                  <a:srgbClr val="000066"/>
                </a:solidFill>
                <a:effectLst>
                  <a:outerShdw blurRad="38100" dist="38100" dir="2700000" algn="tl">
                    <a:srgbClr val="C0C0C0"/>
                  </a:outerShdw>
                </a:effectLst>
                <a:latin typeface="Verdana" pitchFamily="34" charset="0"/>
              </a:rPr>
              <a:t>Nowcasting - (0 – 3 hours)</a:t>
            </a:r>
          </a:p>
          <a:p>
            <a:pPr marL="342900" indent="-160338">
              <a:lnSpc>
                <a:spcPct val="90000"/>
              </a:lnSpc>
              <a:spcBef>
                <a:spcPct val="20000"/>
              </a:spcBef>
              <a:buClr>
                <a:srgbClr val="CC3300"/>
              </a:buClr>
              <a:buSzPct val="75000"/>
              <a:buFont typeface="Wingdings" pitchFamily="2" charset="2"/>
              <a:buChar char="n"/>
            </a:pPr>
            <a:endParaRPr lang="hr-HR" sz="2000" b="1">
              <a:solidFill>
                <a:srgbClr val="000066"/>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Char char="n"/>
            </a:pPr>
            <a:r>
              <a:rPr lang="hr-HR" sz="2000" b="1">
                <a:solidFill>
                  <a:srgbClr val="000066"/>
                </a:solidFill>
                <a:effectLst>
                  <a:outerShdw blurRad="38100" dist="38100" dir="2700000" algn="tl">
                    <a:srgbClr val="C0C0C0"/>
                  </a:outerShdw>
                </a:effectLst>
                <a:latin typeface="Verdana" pitchFamily="34" charset="0"/>
              </a:rPr>
              <a:t> short range forecast –(up to 72 hours) </a:t>
            </a:r>
          </a:p>
          <a:p>
            <a:pPr marL="342900" indent="-160338">
              <a:lnSpc>
                <a:spcPct val="90000"/>
              </a:lnSpc>
              <a:spcBef>
                <a:spcPct val="20000"/>
              </a:spcBef>
              <a:buClr>
                <a:srgbClr val="CC3300"/>
              </a:buClr>
              <a:buSzPct val="75000"/>
              <a:buFont typeface="Wingdings" pitchFamily="2" charset="2"/>
              <a:buNone/>
            </a:pPr>
            <a:endParaRPr lang="hr-HR" sz="2000" b="1">
              <a:solidFill>
                <a:srgbClr val="000066"/>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Char char="n"/>
            </a:pPr>
            <a:r>
              <a:rPr lang="en-US" sz="2000" b="1">
                <a:solidFill>
                  <a:srgbClr val="000066"/>
                </a:solidFill>
                <a:effectLst>
                  <a:outerShdw blurRad="38100" dist="38100" dir="2700000" algn="tl">
                    <a:srgbClr val="C0C0C0"/>
                  </a:outerShdw>
                </a:effectLst>
                <a:latin typeface="Verdana" pitchFamily="34" charset="0"/>
              </a:rPr>
              <a:t>Medium range forecasts </a:t>
            </a:r>
            <a:r>
              <a:rPr lang="hr-HR" sz="2000" b="1">
                <a:solidFill>
                  <a:srgbClr val="000066"/>
                </a:solidFill>
                <a:effectLst>
                  <a:outerShdw blurRad="38100" dist="38100" dir="2700000" algn="tl">
                    <a:srgbClr val="C0C0C0"/>
                  </a:outerShdw>
                </a:effectLst>
                <a:latin typeface="Verdana" pitchFamily="34" charset="0"/>
              </a:rPr>
              <a:t>– (up to 10 days)</a:t>
            </a:r>
            <a:endParaRPr lang="en-US" sz="2000" b="1">
              <a:solidFill>
                <a:srgbClr val="000066"/>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None/>
            </a:pPr>
            <a:r>
              <a:rPr lang="en-US" sz="2000" b="1">
                <a:solidFill>
                  <a:srgbClr val="000066"/>
                </a:solidFill>
                <a:effectLst>
                  <a:outerShdw blurRad="38100" dist="38100" dir="2700000" algn="tl">
                    <a:srgbClr val="C0C0C0"/>
                  </a:outerShdw>
                </a:effectLst>
                <a:latin typeface="Verdana" pitchFamily="34" charset="0"/>
              </a:rPr>
              <a:t>  </a:t>
            </a:r>
            <a:r>
              <a:rPr lang="hr-HR" sz="2000" b="1">
                <a:solidFill>
                  <a:srgbClr val="000066"/>
                </a:solidFill>
                <a:effectLst>
                  <a:outerShdw blurRad="38100" dist="38100" dir="2700000" algn="tl">
                    <a:srgbClr val="C0C0C0"/>
                  </a:outerShdw>
                </a:effectLst>
                <a:latin typeface="Verdana" pitchFamily="34" charset="0"/>
              </a:rPr>
              <a:t> </a:t>
            </a:r>
            <a:endParaRPr lang="en-US" sz="2000" b="1">
              <a:solidFill>
                <a:srgbClr val="000066"/>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Char char="n"/>
            </a:pPr>
            <a:r>
              <a:rPr lang="hr-HR" sz="2000" b="1">
                <a:solidFill>
                  <a:srgbClr val="000066"/>
                </a:solidFill>
                <a:effectLst>
                  <a:outerShdw blurRad="38100" dist="38100" dir="2700000" algn="tl">
                    <a:srgbClr val="C0C0C0"/>
                  </a:outerShdw>
                </a:effectLst>
                <a:latin typeface="Verdana" pitchFamily="34" charset="0"/>
              </a:rPr>
              <a:t>Long-range seasonal forecast– (up to 6 months)</a:t>
            </a:r>
          </a:p>
          <a:p>
            <a:pPr marL="342900" indent="-160338">
              <a:lnSpc>
                <a:spcPct val="90000"/>
              </a:lnSpc>
              <a:spcBef>
                <a:spcPct val="20000"/>
              </a:spcBef>
              <a:buClr>
                <a:srgbClr val="CC3300"/>
              </a:buClr>
              <a:buSzPct val="75000"/>
              <a:buFont typeface="Wingdings" pitchFamily="2" charset="2"/>
              <a:buChar char="n"/>
            </a:pPr>
            <a:endParaRPr lang="hr-HR" sz="2000" b="1">
              <a:solidFill>
                <a:srgbClr val="000066"/>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None/>
            </a:pPr>
            <a:r>
              <a:rPr lang="hr-HR" sz="2000" b="1" u="sng">
                <a:solidFill>
                  <a:srgbClr val="A50021"/>
                </a:solidFill>
                <a:effectLst>
                  <a:outerShdw blurRad="38100" dist="38100" dir="2700000" algn="tl">
                    <a:srgbClr val="C0C0C0"/>
                  </a:outerShdw>
                </a:effectLst>
                <a:latin typeface="Verdana" pitchFamily="34" charset="0"/>
              </a:rPr>
              <a:t>CLIMATE FORECAST</a:t>
            </a:r>
          </a:p>
          <a:p>
            <a:pPr marL="342900" indent="-160338">
              <a:lnSpc>
                <a:spcPct val="90000"/>
              </a:lnSpc>
              <a:spcBef>
                <a:spcPct val="20000"/>
              </a:spcBef>
              <a:buClr>
                <a:srgbClr val="CC3300"/>
              </a:buClr>
              <a:buSzPct val="75000"/>
              <a:buFont typeface="Wingdings" pitchFamily="2" charset="2"/>
              <a:buNone/>
            </a:pPr>
            <a:endParaRPr lang="en-US" sz="2000" b="1" u="sng">
              <a:solidFill>
                <a:srgbClr val="A50021"/>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Char char="n"/>
            </a:pPr>
            <a:r>
              <a:rPr lang="en-US" sz="2000" b="1">
                <a:solidFill>
                  <a:srgbClr val="000066"/>
                </a:solidFill>
                <a:effectLst>
                  <a:outerShdw blurRad="38100" dist="38100" dir="2700000" algn="tl">
                    <a:srgbClr val="C0C0C0"/>
                  </a:outerShdw>
                </a:effectLst>
                <a:latin typeface="Verdana" pitchFamily="34" charset="0"/>
              </a:rPr>
              <a:t>Regional climate modeling </a:t>
            </a:r>
            <a:r>
              <a:rPr lang="hr-HR" sz="2000" b="1">
                <a:solidFill>
                  <a:srgbClr val="000066"/>
                </a:solidFill>
                <a:effectLst>
                  <a:outerShdw blurRad="38100" dist="38100" dir="2700000" algn="tl">
                    <a:srgbClr val="C0C0C0"/>
                  </a:outerShdw>
                </a:effectLst>
                <a:latin typeface="Verdana" pitchFamily="34" charset="0"/>
              </a:rPr>
              <a:t>– (up to 100 years)		</a:t>
            </a:r>
            <a:endParaRPr lang="hr-HR" sz="2000" b="1" u="sng">
              <a:solidFill>
                <a:srgbClr val="000066"/>
              </a:solidFill>
              <a:effectLst>
                <a:outerShdw blurRad="38100" dist="38100" dir="2700000" algn="tl">
                  <a:srgbClr val="C0C0C0"/>
                </a:outerShdw>
              </a:effectLst>
              <a:latin typeface="Verdana" pitchFamily="34" charset="0"/>
            </a:endParaRPr>
          </a:p>
          <a:p>
            <a:pPr marL="342900" indent="-160338">
              <a:lnSpc>
                <a:spcPct val="90000"/>
              </a:lnSpc>
              <a:spcBef>
                <a:spcPct val="20000"/>
              </a:spcBef>
              <a:buClr>
                <a:srgbClr val="CC3300"/>
              </a:buClr>
              <a:buSzPct val="75000"/>
              <a:buFont typeface="Wingdings" pitchFamily="2" charset="2"/>
              <a:buNone/>
            </a:pPr>
            <a:endParaRPr lang="en-US" sz="2000" b="1" u="sng">
              <a:solidFill>
                <a:srgbClr val="000066"/>
              </a:solidFill>
              <a:effectLst>
                <a:outerShdw blurRad="38100" dist="38100" dir="2700000" algn="tl">
                  <a:srgbClr val="C0C0C0"/>
                </a:outerShdw>
              </a:effectLst>
              <a:latin typeface="Verdana" pitchFamily="34" charset="0"/>
            </a:endParaRPr>
          </a:p>
        </p:txBody>
      </p:sp>
      <p:sp>
        <p:nvSpPr>
          <p:cNvPr id="353288" name="AutoShape 8"/>
          <p:cNvSpPr>
            <a:spLocks noChangeArrowheads="1"/>
          </p:cNvSpPr>
          <p:nvPr/>
        </p:nvSpPr>
        <p:spPr bwMode="auto">
          <a:xfrm>
            <a:off x="179388" y="333375"/>
            <a:ext cx="539750" cy="288925"/>
          </a:xfrm>
          <a:prstGeom prst="chevron">
            <a:avLst>
              <a:gd name="adj" fmla="val 46703"/>
            </a:avLst>
          </a:prstGeom>
          <a:solidFill>
            <a:srgbClr val="FFFF00"/>
          </a:solidFill>
          <a:ln w="9525">
            <a:solidFill>
              <a:schemeClr val="tx1"/>
            </a:solidFill>
            <a:miter lim="800000"/>
            <a:headEnd/>
            <a:tailEnd/>
          </a:ln>
          <a:effectLst/>
        </p:spPr>
        <p:txBody>
          <a:bodyPr wrap="none" anchor="ctr"/>
          <a:lstStyle/>
          <a:p>
            <a:endParaRPr lang="hr-H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88640"/>
            <a:ext cx="4752528" cy="461665"/>
          </a:xfrm>
          <a:prstGeom prst="rect">
            <a:avLst/>
          </a:prstGeom>
          <a:noFill/>
        </p:spPr>
        <p:txBody>
          <a:bodyPr wrap="square" rtlCol="0">
            <a:spAutoFit/>
          </a:bodyPr>
          <a:lstStyle/>
          <a:p>
            <a:r>
              <a:rPr lang="hr-HR" dirty="0" smtClean="0">
                <a:solidFill>
                  <a:schemeClr val="bg1"/>
                </a:solidFill>
              </a:rPr>
              <a:t>NATIONAL MEDIA</a:t>
            </a:r>
            <a:endParaRPr lang="en-US" dirty="0">
              <a:solidFill>
                <a:schemeClr val="bg1"/>
              </a:solidFill>
            </a:endParaRPr>
          </a:p>
        </p:txBody>
      </p:sp>
      <p:sp>
        <p:nvSpPr>
          <p:cNvPr id="3" name="Rectangle 2"/>
          <p:cNvSpPr/>
          <p:nvPr/>
        </p:nvSpPr>
        <p:spPr>
          <a:xfrm>
            <a:off x="683568" y="764704"/>
            <a:ext cx="7488832" cy="3970318"/>
          </a:xfrm>
          <a:prstGeom prst="rect">
            <a:avLst/>
          </a:prstGeom>
        </p:spPr>
        <p:txBody>
          <a:bodyPr wrap="square">
            <a:spAutoFit/>
          </a:bodyPr>
          <a:lstStyle/>
          <a:p>
            <a:pPr marL="457200" indent="-457200">
              <a:buAutoNum type="arabicPeriod"/>
            </a:pPr>
            <a:r>
              <a:rPr lang="en-US" sz="1800" u="sng" dirty="0" smtClean="0">
                <a:solidFill>
                  <a:srgbClr val="000000"/>
                </a:solidFill>
              </a:rPr>
              <a:t>how </a:t>
            </a:r>
            <a:r>
              <a:rPr lang="en-US" sz="1800" u="sng" dirty="0">
                <a:solidFill>
                  <a:srgbClr val="000000"/>
                </a:solidFill>
              </a:rPr>
              <a:t>the sector is impacted by </a:t>
            </a:r>
            <a:r>
              <a:rPr lang="en-US" sz="1800" u="sng" dirty="0" smtClean="0">
                <a:solidFill>
                  <a:srgbClr val="000000"/>
                </a:solidFill>
              </a:rPr>
              <a:t>the weather</a:t>
            </a:r>
            <a:endParaRPr lang="hr-HR" sz="1800" u="sng" dirty="0" smtClean="0">
              <a:solidFill>
                <a:srgbClr val="000000"/>
              </a:solidFill>
            </a:endParaRPr>
          </a:p>
          <a:p>
            <a:pPr marL="457200" indent="-457200"/>
            <a:r>
              <a:rPr lang="hr-HR" sz="1800" dirty="0" smtClean="0">
                <a:solidFill>
                  <a:srgbClr val="000000"/>
                </a:solidFill>
              </a:rPr>
              <a:t>              - important  part of the program on regular basis  (actual weather &amp; forecast , weather warnings)</a:t>
            </a:r>
          </a:p>
          <a:p>
            <a:pPr marL="457200" indent="-457200"/>
            <a:r>
              <a:rPr lang="hr-HR" sz="1800" dirty="0" smtClean="0">
                <a:solidFill>
                  <a:srgbClr val="000000"/>
                </a:solidFill>
              </a:rPr>
              <a:t>              - additional source of important info for breaking news  (e.g. During  severe weather or any other natural or technical catastrophes)</a:t>
            </a:r>
            <a:endParaRPr lang="en-US" sz="1800" dirty="0" smtClean="0">
              <a:solidFill>
                <a:srgbClr val="000000"/>
              </a:solidFill>
            </a:endParaRPr>
          </a:p>
          <a:p>
            <a:pPr marL="457200" indent="-457200">
              <a:buAutoNum type="arabicPeriod"/>
            </a:pPr>
            <a:endParaRPr lang="en-US" sz="1800" dirty="0" smtClean="0">
              <a:solidFill>
                <a:srgbClr val="000000"/>
              </a:solidFill>
            </a:endParaRPr>
          </a:p>
          <a:p>
            <a:pPr marL="457200" indent="-457200">
              <a:buAutoNum type="arabicPeriod"/>
            </a:pPr>
            <a:r>
              <a:rPr lang="en-US" sz="1800" u="sng" dirty="0" smtClean="0">
                <a:solidFill>
                  <a:srgbClr val="000000"/>
                </a:solidFill>
              </a:rPr>
              <a:t>how </a:t>
            </a:r>
            <a:r>
              <a:rPr lang="en-US" sz="1800" u="sng" dirty="0">
                <a:solidFill>
                  <a:srgbClr val="000000"/>
                </a:solidFill>
              </a:rPr>
              <a:t>they get information and services from </a:t>
            </a:r>
            <a:r>
              <a:rPr lang="en-US" sz="1800" u="sng" dirty="0" smtClean="0">
                <a:solidFill>
                  <a:srgbClr val="000000"/>
                </a:solidFill>
              </a:rPr>
              <a:t>NMHSs</a:t>
            </a:r>
            <a:endParaRPr lang="hr-HR" sz="1800" u="sng" dirty="0" smtClean="0">
              <a:solidFill>
                <a:srgbClr val="000000"/>
              </a:solidFill>
            </a:endParaRPr>
          </a:p>
          <a:p>
            <a:pPr marL="457200" indent="-457200"/>
            <a:r>
              <a:rPr lang="hr-HR" sz="1800" dirty="0" smtClean="0">
                <a:solidFill>
                  <a:srgbClr val="000000"/>
                </a:solidFill>
              </a:rPr>
              <a:t>         - service contracts</a:t>
            </a:r>
            <a:endParaRPr lang="en-US" sz="1800" dirty="0" smtClean="0">
              <a:solidFill>
                <a:srgbClr val="000000"/>
              </a:solidFill>
            </a:endParaRPr>
          </a:p>
          <a:p>
            <a:pPr marL="457200" indent="-457200">
              <a:buAutoNum type="arabicPeriod"/>
            </a:pPr>
            <a:endParaRPr lang="en-US" sz="1800" dirty="0" smtClean="0">
              <a:solidFill>
                <a:srgbClr val="000000"/>
              </a:solidFill>
            </a:endParaRPr>
          </a:p>
          <a:p>
            <a:pPr marL="457200" indent="-457200">
              <a:buAutoNum type="arabicPeriod"/>
            </a:pPr>
            <a:r>
              <a:rPr lang="en-US" sz="1800" u="sng" dirty="0" smtClean="0">
                <a:solidFill>
                  <a:srgbClr val="000000"/>
                </a:solidFill>
              </a:rPr>
              <a:t>What improvements </a:t>
            </a:r>
            <a:r>
              <a:rPr lang="en-US" sz="1800" u="sng" dirty="0">
                <a:solidFill>
                  <a:srgbClr val="000000"/>
                </a:solidFill>
              </a:rPr>
              <a:t>in NMHSs services they require</a:t>
            </a:r>
            <a:r>
              <a:rPr lang="en-US" sz="1800" u="sng" dirty="0" smtClean="0">
                <a:solidFill>
                  <a:srgbClr val="000000"/>
                </a:solidFill>
              </a:rPr>
              <a:t>.</a:t>
            </a:r>
            <a:endParaRPr lang="hr-HR" sz="1800" u="sng" dirty="0" smtClean="0">
              <a:solidFill>
                <a:srgbClr val="000000"/>
              </a:solidFill>
            </a:endParaRPr>
          </a:p>
          <a:p>
            <a:pPr marL="457200" indent="-457200"/>
            <a:r>
              <a:rPr lang="hr-HR" sz="1800" dirty="0" smtClean="0">
                <a:solidFill>
                  <a:srgbClr val="000000"/>
                </a:solidFill>
              </a:rPr>
              <a:t>                - to be on complete disposal  whenever, whatever or from whoever they need the latest or any important info in simple and visually  acceptable form for the general public, possibly free of charge</a:t>
            </a:r>
            <a:r>
              <a:rPr lang="en-US" sz="1800" dirty="0">
                <a:solidFill>
                  <a:srgbClr val="000000"/>
                </a:solidFill>
              </a:rPr>
              <a:t/>
            </a:r>
            <a:br>
              <a:rPr lang="en-US" sz="1800" dirty="0">
                <a:solidFill>
                  <a:srgbClr val="000000"/>
                </a:solidFill>
              </a:rPr>
            </a:br>
            <a:endParaRPr lang="en-US" sz="1800" dirty="0"/>
          </a:p>
        </p:txBody>
      </p:sp>
    </p:spTree>
    <p:extLst>
      <p:ext uri="{BB962C8B-B14F-4D97-AF65-F5344CB8AC3E}">
        <p14:creationId xmlns:p14="http://schemas.microsoft.com/office/powerpoint/2010/main" xmlns="" val="1919450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6" name="Picture 4" descr="DSCN4026"/>
          <p:cNvPicPr>
            <a:picLocks noChangeAspect="1" noChangeArrowheads="1"/>
          </p:cNvPicPr>
          <p:nvPr/>
        </p:nvPicPr>
        <p:blipFill>
          <a:blip r:embed="rId2" cstate="print"/>
          <a:srcRect/>
          <a:stretch>
            <a:fillRect/>
          </a:stretch>
        </p:blipFill>
        <p:spPr bwMode="auto">
          <a:xfrm>
            <a:off x="323850" y="2997200"/>
            <a:ext cx="3455988" cy="2540000"/>
          </a:xfrm>
          <a:prstGeom prst="rect">
            <a:avLst/>
          </a:prstGeom>
          <a:noFill/>
        </p:spPr>
      </p:pic>
      <p:pic>
        <p:nvPicPr>
          <p:cNvPr id="428039" name="Picture 7" descr="IMGP2673"/>
          <p:cNvPicPr>
            <a:picLocks noChangeAspect="1" noChangeArrowheads="1"/>
          </p:cNvPicPr>
          <p:nvPr/>
        </p:nvPicPr>
        <p:blipFill>
          <a:blip r:embed="rId3" cstate="print"/>
          <a:srcRect/>
          <a:stretch>
            <a:fillRect/>
          </a:stretch>
        </p:blipFill>
        <p:spPr bwMode="auto">
          <a:xfrm>
            <a:off x="395288" y="333375"/>
            <a:ext cx="3384550" cy="2538413"/>
          </a:xfrm>
          <a:prstGeom prst="rect">
            <a:avLst/>
          </a:prstGeom>
          <a:noFill/>
        </p:spPr>
      </p:pic>
      <p:sp>
        <p:nvSpPr>
          <p:cNvPr id="428040" name="Text Box 8"/>
          <p:cNvSpPr txBox="1">
            <a:spLocks noChangeArrowheads="1"/>
          </p:cNvSpPr>
          <p:nvPr/>
        </p:nvSpPr>
        <p:spPr bwMode="auto">
          <a:xfrm>
            <a:off x="2843213" y="333375"/>
            <a:ext cx="5834062" cy="396875"/>
          </a:xfrm>
          <a:prstGeom prst="rect">
            <a:avLst/>
          </a:prstGeom>
          <a:solidFill>
            <a:schemeClr val="tx1"/>
          </a:solidFill>
          <a:ln w="9525">
            <a:noFill/>
            <a:miter lim="800000"/>
            <a:headEnd/>
            <a:tailEnd/>
          </a:ln>
          <a:effectLst/>
        </p:spPr>
        <p:txBody>
          <a:bodyPr>
            <a:spAutoFit/>
          </a:bodyPr>
          <a:lstStyle/>
          <a:p>
            <a:pPr>
              <a:spcBef>
                <a:spcPct val="50000"/>
              </a:spcBef>
            </a:pPr>
            <a:r>
              <a:rPr lang="hr-HR" sz="2000">
                <a:solidFill>
                  <a:srgbClr val="000099"/>
                </a:solidFill>
              </a:rPr>
              <a:t>DHMZ = single official voice for  weather warnings</a:t>
            </a:r>
            <a:endParaRPr lang="en-US" sz="2000">
              <a:solidFill>
                <a:srgbClr val="000099"/>
              </a:solidFill>
            </a:endParaRPr>
          </a:p>
        </p:txBody>
      </p:sp>
      <p:pic>
        <p:nvPicPr>
          <p:cNvPr id="428044" name="Picture 12"/>
          <p:cNvPicPr>
            <a:picLocks noChangeAspect="1" noChangeArrowheads="1"/>
          </p:cNvPicPr>
          <p:nvPr/>
        </p:nvPicPr>
        <p:blipFill>
          <a:blip r:embed="rId4" cstate="print"/>
          <a:srcRect/>
          <a:stretch>
            <a:fillRect/>
          </a:stretch>
        </p:blipFill>
        <p:spPr bwMode="auto">
          <a:xfrm>
            <a:off x="3635375" y="1268413"/>
            <a:ext cx="59055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60648"/>
            <a:ext cx="4752528" cy="461665"/>
          </a:xfrm>
          <a:prstGeom prst="rect">
            <a:avLst/>
          </a:prstGeom>
          <a:noFill/>
        </p:spPr>
        <p:txBody>
          <a:bodyPr wrap="square" rtlCol="0">
            <a:spAutoFit/>
          </a:bodyPr>
          <a:lstStyle/>
          <a:p>
            <a:r>
              <a:rPr lang="en-US" dirty="0" smtClean="0">
                <a:solidFill>
                  <a:schemeClr val="bg1"/>
                </a:solidFill>
              </a:rPr>
              <a:t>CIVIL PROTECTION</a:t>
            </a:r>
            <a:endParaRPr lang="en-US" dirty="0">
              <a:solidFill>
                <a:schemeClr val="bg1"/>
              </a:solidFill>
            </a:endParaRPr>
          </a:p>
        </p:txBody>
      </p:sp>
      <p:sp>
        <p:nvSpPr>
          <p:cNvPr id="3" name="Rectangle 2"/>
          <p:cNvSpPr/>
          <p:nvPr/>
        </p:nvSpPr>
        <p:spPr>
          <a:xfrm>
            <a:off x="755576" y="980728"/>
            <a:ext cx="7488832" cy="5632311"/>
          </a:xfrm>
          <a:prstGeom prst="rect">
            <a:avLst/>
          </a:prstGeom>
        </p:spPr>
        <p:txBody>
          <a:bodyPr wrap="square">
            <a:spAutoFit/>
          </a:bodyPr>
          <a:lstStyle/>
          <a:p>
            <a:pPr marL="457200" indent="-457200">
              <a:buAutoNum type="arabicPeriod"/>
            </a:pPr>
            <a:r>
              <a:rPr lang="en-US" sz="1800" u="sng" dirty="0" smtClean="0">
                <a:solidFill>
                  <a:srgbClr val="000000"/>
                </a:solidFill>
              </a:rPr>
              <a:t>how </a:t>
            </a:r>
            <a:r>
              <a:rPr lang="en-US" sz="1800" u="sng" dirty="0">
                <a:solidFill>
                  <a:srgbClr val="000000"/>
                </a:solidFill>
              </a:rPr>
              <a:t>the sector is impacted by </a:t>
            </a:r>
            <a:r>
              <a:rPr lang="en-US" sz="1800" u="sng" dirty="0" smtClean="0">
                <a:solidFill>
                  <a:srgbClr val="000000"/>
                </a:solidFill>
              </a:rPr>
              <a:t>the weather</a:t>
            </a:r>
            <a:endParaRPr lang="hr-HR" sz="1800" u="sng" dirty="0" smtClean="0">
              <a:solidFill>
                <a:srgbClr val="000000"/>
              </a:solidFill>
            </a:endParaRPr>
          </a:p>
          <a:p>
            <a:pPr marL="457200" indent="-457200"/>
            <a:r>
              <a:rPr lang="hr-HR" sz="1800" dirty="0" smtClean="0">
                <a:solidFill>
                  <a:srgbClr val="000000"/>
                </a:solidFill>
              </a:rPr>
              <a:t>          - weather info as important logistic information for planning any impending action (e.g. During  natural or technical catastrophes)</a:t>
            </a:r>
          </a:p>
          <a:p>
            <a:pPr marL="457200" indent="-457200"/>
            <a:r>
              <a:rPr lang="hr-HR" sz="1800" dirty="0" smtClean="0">
                <a:solidFill>
                  <a:srgbClr val="000000"/>
                </a:solidFill>
              </a:rPr>
              <a:t>          -  climate and weather info as important component in short and medium range planning and especially  in strategic plans</a:t>
            </a:r>
            <a:endParaRPr lang="en-US" sz="1800" dirty="0" smtClean="0">
              <a:solidFill>
                <a:srgbClr val="000000"/>
              </a:solidFill>
            </a:endParaRPr>
          </a:p>
          <a:p>
            <a:pPr marL="457200" indent="-457200">
              <a:buAutoNum type="arabicPeriod"/>
            </a:pPr>
            <a:endParaRPr lang="en-US" sz="1800" dirty="0" smtClean="0">
              <a:solidFill>
                <a:srgbClr val="000000"/>
              </a:solidFill>
            </a:endParaRPr>
          </a:p>
          <a:p>
            <a:pPr marL="457200" indent="-457200"/>
            <a:r>
              <a:rPr lang="hr-HR" sz="1800" dirty="0" smtClean="0">
                <a:solidFill>
                  <a:srgbClr val="000000"/>
                </a:solidFill>
              </a:rPr>
              <a:t>2. </a:t>
            </a:r>
            <a:r>
              <a:rPr lang="en-US" sz="1800" u="sng" dirty="0" smtClean="0">
                <a:solidFill>
                  <a:srgbClr val="000000"/>
                </a:solidFill>
              </a:rPr>
              <a:t>how </a:t>
            </a:r>
            <a:r>
              <a:rPr lang="en-US" sz="1800" u="sng" dirty="0">
                <a:solidFill>
                  <a:srgbClr val="000000"/>
                </a:solidFill>
              </a:rPr>
              <a:t>they get information and services from </a:t>
            </a:r>
            <a:r>
              <a:rPr lang="en-US" sz="1800" u="sng" dirty="0" smtClean="0">
                <a:solidFill>
                  <a:srgbClr val="000000"/>
                </a:solidFill>
              </a:rPr>
              <a:t>NMHSs</a:t>
            </a:r>
            <a:endParaRPr lang="hr-HR" sz="1800" u="sng" dirty="0" smtClean="0">
              <a:solidFill>
                <a:srgbClr val="000000"/>
              </a:solidFill>
            </a:endParaRPr>
          </a:p>
          <a:p>
            <a:pPr marL="457200" indent="-457200"/>
            <a:r>
              <a:rPr lang="hr-HR" sz="1800" dirty="0" smtClean="0">
                <a:solidFill>
                  <a:srgbClr val="000000"/>
                </a:solidFill>
              </a:rPr>
              <a:t>        - service level agreements  - customized web link (pass) &amp; direct personal contacts between forecasters and DUZS staff</a:t>
            </a:r>
          </a:p>
          <a:p>
            <a:pPr marL="457200" indent="-457200"/>
            <a:r>
              <a:rPr lang="hr-HR" sz="1800" dirty="0" smtClean="0">
                <a:solidFill>
                  <a:srgbClr val="000000"/>
                </a:solidFill>
              </a:rPr>
              <a:t>        -  inquiry /order for specific tasks (sporadically )</a:t>
            </a:r>
          </a:p>
          <a:p>
            <a:pPr marL="457200" indent="-457200"/>
            <a:r>
              <a:rPr lang="hr-HR" sz="1800" dirty="0" smtClean="0">
                <a:solidFill>
                  <a:srgbClr val="000000"/>
                </a:solidFill>
              </a:rPr>
              <a:t>        - meteo.hr</a:t>
            </a:r>
          </a:p>
          <a:p>
            <a:pPr marL="457200" indent="-457200"/>
            <a:endParaRPr lang="en-US" sz="1800" dirty="0" smtClean="0">
              <a:solidFill>
                <a:srgbClr val="000000"/>
              </a:solidFill>
            </a:endParaRPr>
          </a:p>
          <a:p>
            <a:pPr marL="457200" indent="-457200"/>
            <a:r>
              <a:rPr lang="hr-HR" sz="1800" dirty="0" smtClean="0">
                <a:solidFill>
                  <a:srgbClr val="000000"/>
                </a:solidFill>
              </a:rPr>
              <a:t>3. </a:t>
            </a:r>
            <a:r>
              <a:rPr lang="en-US" sz="1800" u="sng" dirty="0" smtClean="0">
                <a:solidFill>
                  <a:srgbClr val="000000"/>
                </a:solidFill>
              </a:rPr>
              <a:t>What improvements </a:t>
            </a:r>
            <a:r>
              <a:rPr lang="en-US" sz="1800" u="sng" dirty="0">
                <a:solidFill>
                  <a:srgbClr val="000000"/>
                </a:solidFill>
              </a:rPr>
              <a:t>in NMHSs services they require</a:t>
            </a:r>
            <a:r>
              <a:rPr lang="en-US" sz="1800" u="sng" dirty="0" smtClean="0">
                <a:solidFill>
                  <a:srgbClr val="000000"/>
                </a:solidFill>
              </a:rPr>
              <a:t>.</a:t>
            </a:r>
            <a:endParaRPr lang="hr-HR" sz="1800" u="sng" dirty="0" smtClean="0">
              <a:solidFill>
                <a:srgbClr val="000000"/>
              </a:solidFill>
            </a:endParaRPr>
          </a:p>
          <a:p>
            <a:pPr marL="457200" indent="-457200"/>
            <a:r>
              <a:rPr lang="hr-HR" sz="1800" dirty="0" smtClean="0">
                <a:solidFill>
                  <a:srgbClr val="000000"/>
                </a:solidFill>
              </a:rPr>
              <a:t>        - more user defined products for specific tasks </a:t>
            </a:r>
          </a:p>
          <a:p>
            <a:pPr marL="457200" indent="-457200"/>
            <a:r>
              <a:rPr lang="hr-HR" sz="1800" dirty="0" smtClean="0">
                <a:solidFill>
                  <a:srgbClr val="000000"/>
                </a:solidFill>
              </a:rPr>
              <a:t>        - involment of  DHMZ forecasters in specific tasks which perform DUZS teams (e.g. Regular EU firefighting reporting)</a:t>
            </a:r>
          </a:p>
          <a:p>
            <a:pPr marL="457200" indent="-457200"/>
            <a:r>
              <a:rPr lang="hr-HR" sz="1800" dirty="0" smtClean="0">
                <a:solidFill>
                  <a:srgbClr val="000000"/>
                </a:solidFill>
              </a:rPr>
              <a:t>       - 24/7 service and EWS </a:t>
            </a:r>
          </a:p>
          <a:p>
            <a:pPr marL="457200" indent="-457200"/>
            <a:endParaRPr lang="hr-HR" sz="1800" dirty="0" smtClean="0">
              <a:solidFill>
                <a:srgbClr val="000000"/>
              </a:solidFill>
            </a:endParaRPr>
          </a:p>
          <a:p>
            <a:pPr marL="457200" indent="-457200"/>
            <a:r>
              <a:rPr lang="hr-HR" sz="1800" dirty="0" smtClean="0">
                <a:solidFill>
                  <a:srgbClr val="000000"/>
                </a:solidFill>
              </a:rPr>
              <a:t>DUZS = National Protection and Rescue Directorate</a:t>
            </a:r>
            <a:r>
              <a:rPr lang="en-US" sz="1800" dirty="0">
                <a:solidFill>
                  <a:srgbClr val="000000"/>
                </a:solidFill>
              </a:rPr>
              <a:t/>
            </a:r>
            <a:br>
              <a:rPr lang="en-US" sz="1800" dirty="0">
                <a:solidFill>
                  <a:srgbClr val="000000"/>
                </a:solidFill>
              </a:rPr>
            </a:br>
            <a:endParaRPr lang="en-US" sz="1800" dirty="0"/>
          </a:p>
        </p:txBody>
      </p:sp>
    </p:spTree>
    <p:extLst>
      <p:ext uri="{BB962C8B-B14F-4D97-AF65-F5344CB8AC3E}">
        <p14:creationId xmlns:p14="http://schemas.microsoft.com/office/powerpoint/2010/main" xmlns="" val="74299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64704"/>
            <a:ext cx="7344816" cy="6801862"/>
          </a:xfrm>
          <a:prstGeom prst="rect">
            <a:avLst/>
          </a:prstGeom>
          <a:noFill/>
        </p:spPr>
        <p:txBody>
          <a:bodyPr wrap="square" rtlCol="0">
            <a:spAutoFit/>
          </a:bodyPr>
          <a:lstStyle/>
          <a:p>
            <a:r>
              <a:rPr lang="hr-HR" b="1" u="sng" dirty="0" smtClean="0">
                <a:solidFill>
                  <a:schemeClr val="accent6">
                    <a:lumMod val="50000"/>
                  </a:schemeClr>
                </a:solidFill>
              </a:rPr>
              <a:t>NEED FOR FURTHER DEVELOPMENT OF </a:t>
            </a:r>
          </a:p>
          <a:p>
            <a:r>
              <a:rPr lang="hr-HR" b="1" u="sng" dirty="0" smtClean="0">
                <a:solidFill>
                  <a:schemeClr val="accent6">
                    <a:lumMod val="50000"/>
                  </a:schemeClr>
                </a:solidFill>
              </a:rPr>
              <a:t> EARLY WARNING SYSTEM (EWS) !</a:t>
            </a:r>
            <a:endParaRPr lang="hr-HR" dirty="0" smtClean="0">
              <a:solidFill>
                <a:schemeClr val="accent6">
                  <a:lumMod val="50000"/>
                </a:schemeClr>
              </a:solidFill>
            </a:endParaRPr>
          </a:p>
          <a:p>
            <a:endParaRPr lang="hr-HR" dirty="0" smtClean="0">
              <a:solidFill>
                <a:schemeClr val="accent6">
                  <a:lumMod val="50000"/>
                </a:schemeClr>
              </a:solidFill>
            </a:endParaRPr>
          </a:p>
          <a:p>
            <a:pPr>
              <a:buFont typeface="Arial" pitchFamily="34" charset="0"/>
              <a:buChar char="•"/>
            </a:pPr>
            <a:r>
              <a:rPr lang="hr-HR" dirty="0" smtClean="0">
                <a:solidFill>
                  <a:schemeClr val="accent6">
                    <a:lumMod val="50000"/>
                  </a:schemeClr>
                </a:solidFill>
              </a:rPr>
              <a:t> </a:t>
            </a:r>
            <a:r>
              <a:rPr lang="en-US" sz="2000" dirty="0" smtClean="0">
                <a:solidFill>
                  <a:schemeClr val="accent6">
                    <a:lumMod val="50000"/>
                  </a:schemeClr>
                </a:solidFill>
              </a:rPr>
              <a:t>A complete and effective early warning system supports </a:t>
            </a:r>
            <a:r>
              <a:rPr lang="en-US" sz="2000" u="sng" dirty="0" smtClean="0">
                <a:solidFill>
                  <a:schemeClr val="accent6">
                    <a:lumMod val="50000"/>
                  </a:schemeClr>
                </a:solidFill>
              </a:rPr>
              <a:t>four main functions: </a:t>
            </a:r>
            <a:r>
              <a:rPr lang="hr-HR" sz="2000" u="sng" dirty="0" smtClean="0">
                <a:solidFill>
                  <a:schemeClr val="accent6">
                    <a:lumMod val="50000"/>
                  </a:schemeClr>
                </a:solidFill>
              </a:rPr>
              <a:t> </a:t>
            </a:r>
          </a:p>
          <a:p>
            <a:pPr marL="1828800" lvl="3" indent="-457200">
              <a:buFont typeface="+mj-lt"/>
              <a:buAutoNum type="arabicPeriod"/>
            </a:pPr>
            <a:r>
              <a:rPr lang="hr-HR" sz="2000" dirty="0" smtClean="0">
                <a:solidFill>
                  <a:schemeClr val="accent6">
                    <a:lumMod val="50000"/>
                  </a:schemeClr>
                </a:solidFill>
              </a:rPr>
              <a:t>risk analysis</a:t>
            </a:r>
          </a:p>
          <a:p>
            <a:pPr marL="1828800" lvl="3" indent="-457200">
              <a:buFont typeface="+mj-lt"/>
              <a:buAutoNum type="arabicPeriod"/>
            </a:pPr>
            <a:r>
              <a:rPr lang="en-US" sz="2000" dirty="0" smtClean="0">
                <a:solidFill>
                  <a:schemeClr val="accent6">
                    <a:lumMod val="50000"/>
                  </a:schemeClr>
                </a:solidFill>
              </a:rPr>
              <a:t>monitoring and warning </a:t>
            </a:r>
            <a:endParaRPr lang="hr-HR" sz="2000" dirty="0" smtClean="0">
              <a:solidFill>
                <a:schemeClr val="accent6">
                  <a:lumMod val="50000"/>
                </a:schemeClr>
              </a:solidFill>
            </a:endParaRPr>
          </a:p>
          <a:p>
            <a:pPr marL="1828800" lvl="3" indent="-457200">
              <a:buFont typeface="+mj-lt"/>
              <a:buAutoNum type="arabicPeriod"/>
            </a:pPr>
            <a:r>
              <a:rPr lang="en-US" sz="2000" dirty="0" smtClean="0">
                <a:solidFill>
                  <a:schemeClr val="accent6">
                    <a:lumMod val="50000"/>
                  </a:schemeClr>
                </a:solidFill>
              </a:rPr>
              <a:t>dissemination and communication</a:t>
            </a:r>
            <a:endParaRPr lang="hr-HR" sz="2000" dirty="0" smtClean="0">
              <a:solidFill>
                <a:schemeClr val="accent6">
                  <a:lumMod val="50000"/>
                </a:schemeClr>
              </a:solidFill>
            </a:endParaRPr>
          </a:p>
          <a:p>
            <a:pPr marL="1828800" lvl="3" indent="-457200">
              <a:buFont typeface="+mj-lt"/>
              <a:buAutoNum type="arabicPeriod"/>
            </a:pPr>
            <a:r>
              <a:rPr lang="en-US" sz="2000" dirty="0" smtClean="0">
                <a:solidFill>
                  <a:schemeClr val="accent6">
                    <a:lumMod val="50000"/>
                  </a:schemeClr>
                </a:solidFill>
              </a:rPr>
              <a:t>a response capability.</a:t>
            </a:r>
            <a:endParaRPr lang="hr-HR" sz="2000" baseline="30000" dirty="0" smtClean="0">
              <a:solidFill>
                <a:schemeClr val="accent6">
                  <a:lumMod val="50000"/>
                </a:schemeClr>
              </a:solidFill>
            </a:endParaRPr>
          </a:p>
          <a:p>
            <a:pPr>
              <a:buFont typeface="Arial" pitchFamily="34" charset="0"/>
              <a:buChar char="•"/>
            </a:pPr>
            <a:endParaRPr lang="hr-HR" baseline="30000" dirty="0" smtClean="0">
              <a:solidFill>
                <a:schemeClr val="accent6">
                  <a:lumMod val="50000"/>
                </a:schemeClr>
              </a:solidFill>
            </a:endParaRPr>
          </a:p>
          <a:p>
            <a:pPr>
              <a:buFont typeface="Arial" pitchFamily="34" charset="0"/>
              <a:buChar char="•"/>
            </a:pPr>
            <a:r>
              <a:rPr lang="hr-HR" baseline="30000" dirty="0" smtClean="0">
                <a:solidFill>
                  <a:schemeClr val="accent6">
                    <a:lumMod val="50000"/>
                  </a:schemeClr>
                </a:solidFill>
              </a:rPr>
              <a:t>  </a:t>
            </a:r>
            <a:r>
              <a:rPr lang="en-US" sz="2000" dirty="0" smtClean="0">
                <a:solidFill>
                  <a:schemeClr val="accent6">
                    <a:lumMod val="50000"/>
                  </a:schemeClr>
                </a:solidFill>
              </a:rPr>
              <a:t>early warning systems </a:t>
            </a:r>
            <a:r>
              <a:rPr lang="en-US" sz="2000" u="sng" dirty="0" smtClean="0">
                <a:solidFill>
                  <a:schemeClr val="accent6">
                    <a:lumMod val="50000"/>
                  </a:schemeClr>
                </a:solidFill>
              </a:rPr>
              <a:t>can be used to detect a wide range of events</a:t>
            </a:r>
            <a:r>
              <a:rPr lang="en-US" sz="2000" dirty="0" smtClean="0">
                <a:solidFill>
                  <a:schemeClr val="accent6">
                    <a:lumMod val="50000"/>
                  </a:schemeClr>
                </a:solidFill>
              </a:rPr>
              <a:t>, such as vehicular collisions, missile launches, disease outbreaks</a:t>
            </a:r>
            <a:r>
              <a:rPr lang="hr-HR" sz="2000" dirty="0" smtClean="0">
                <a:solidFill>
                  <a:schemeClr val="accent6">
                    <a:lumMod val="50000"/>
                  </a:schemeClr>
                </a:solidFill>
              </a:rPr>
              <a:t>, floods, flash floods,  droughts, tropical storms,  severe snow storms, forest fires, etc. etc....</a:t>
            </a:r>
          </a:p>
          <a:p>
            <a:endParaRPr lang="hr-HR" dirty="0" smtClean="0">
              <a:solidFill>
                <a:schemeClr val="accent6">
                  <a:lumMod val="50000"/>
                </a:schemeClr>
              </a:solidFill>
            </a:endParaRPr>
          </a:p>
          <a:p>
            <a:endParaRPr lang="hr-HR" dirty="0" smtClean="0">
              <a:solidFill>
                <a:schemeClr val="accent6">
                  <a:lumMod val="50000"/>
                </a:schemeClr>
              </a:solidFill>
            </a:endParaRPr>
          </a:p>
          <a:p>
            <a:endParaRPr lang="hr-HR" dirty="0" smtClean="0">
              <a:solidFill>
                <a:schemeClr val="accent6">
                  <a:lumMod val="50000"/>
                </a:schemeClr>
              </a:solidFill>
            </a:endParaRPr>
          </a:p>
          <a:p>
            <a:endParaRPr lang="hr-HR" dirty="0" smtClean="0">
              <a:solidFill>
                <a:schemeClr val="accent6">
                  <a:lumMod val="50000"/>
                </a:schemeClr>
              </a:solidFill>
            </a:endParaRPr>
          </a:p>
          <a:p>
            <a:endParaRPr lang="hr-HR" dirty="0" smtClean="0">
              <a:solidFill>
                <a:schemeClr val="accent6">
                  <a:lumMod val="50000"/>
                </a:schemeClr>
              </a:solidFill>
            </a:endParaRPr>
          </a:p>
          <a:p>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443" name="Text Box 107"/>
          <p:cNvSpPr txBox="1">
            <a:spLocks noChangeArrowheads="1"/>
          </p:cNvSpPr>
          <p:nvPr/>
        </p:nvSpPr>
        <p:spPr bwMode="auto">
          <a:xfrm>
            <a:off x="323850" y="260350"/>
            <a:ext cx="6624638" cy="3631763"/>
          </a:xfrm>
          <a:prstGeom prst="rect">
            <a:avLst/>
          </a:prstGeom>
          <a:noFill/>
          <a:ln w="9525">
            <a:noFill/>
            <a:miter lim="800000"/>
            <a:headEnd/>
            <a:tailEnd/>
          </a:ln>
          <a:effectLst/>
        </p:spPr>
        <p:txBody>
          <a:bodyPr>
            <a:spAutoFit/>
          </a:bodyPr>
          <a:lstStyle/>
          <a:p>
            <a:pPr>
              <a:spcBef>
                <a:spcPct val="50000"/>
              </a:spcBef>
            </a:pPr>
            <a:r>
              <a:rPr lang="hr-HR" sz="2000" dirty="0" smtClean="0">
                <a:solidFill>
                  <a:srgbClr val="A50021"/>
                </a:solidFill>
              </a:rPr>
              <a:t>SERVICE</a:t>
            </a:r>
          </a:p>
          <a:p>
            <a:pPr>
              <a:spcBef>
                <a:spcPct val="50000"/>
              </a:spcBef>
            </a:pPr>
            <a:r>
              <a:rPr lang="hr-HR" sz="2000" dirty="0" smtClean="0">
                <a:solidFill>
                  <a:srgbClr val="A50021"/>
                </a:solidFill>
              </a:rPr>
              <a:t>LEVEL</a:t>
            </a:r>
          </a:p>
          <a:p>
            <a:pPr>
              <a:spcBef>
                <a:spcPct val="50000"/>
              </a:spcBef>
            </a:pPr>
            <a:r>
              <a:rPr lang="hr-HR" sz="2000" dirty="0" smtClean="0">
                <a:solidFill>
                  <a:srgbClr val="A50021"/>
                </a:solidFill>
              </a:rPr>
              <a:t>AGREEMENT:</a:t>
            </a:r>
          </a:p>
          <a:p>
            <a:pPr>
              <a:spcBef>
                <a:spcPct val="50000"/>
              </a:spcBef>
            </a:pPr>
            <a:endParaRPr lang="hr-HR" sz="2000" dirty="0" smtClean="0">
              <a:solidFill>
                <a:srgbClr val="A50021"/>
              </a:solidFill>
            </a:endParaRPr>
          </a:p>
          <a:p>
            <a:pPr>
              <a:spcBef>
                <a:spcPct val="50000"/>
              </a:spcBef>
            </a:pPr>
            <a:r>
              <a:rPr lang="hr-HR" sz="2000" dirty="0" smtClean="0">
                <a:solidFill>
                  <a:srgbClr val="A50021"/>
                </a:solidFill>
              </a:rPr>
              <a:t>All </a:t>
            </a:r>
            <a:r>
              <a:rPr lang="hr-HR" sz="2000" dirty="0">
                <a:solidFill>
                  <a:srgbClr val="A50021"/>
                </a:solidFill>
              </a:rPr>
              <a:t>operative </a:t>
            </a:r>
          </a:p>
          <a:p>
            <a:pPr>
              <a:spcBef>
                <a:spcPct val="50000"/>
              </a:spcBef>
            </a:pPr>
            <a:r>
              <a:rPr lang="hr-HR" sz="2000" dirty="0">
                <a:solidFill>
                  <a:srgbClr val="A50021"/>
                </a:solidFill>
              </a:rPr>
              <a:t>activities are</a:t>
            </a:r>
          </a:p>
          <a:p>
            <a:pPr>
              <a:spcBef>
                <a:spcPct val="50000"/>
              </a:spcBef>
            </a:pPr>
            <a:r>
              <a:rPr lang="hr-HR" sz="2000" dirty="0">
                <a:solidFill>
                  <a:srgbClr val="A50021"/>
                </a:solidFill>
              </a:rPr>
              <a:t> governed by</a:t>
            </a:r>
          </a:p>
          <a:p>
            <a:pPr>
              <a:spcBef>
                <a:spcPct val="50000"/>
              </a:spcBef>
            </a:pPr>
            <a:r>
              <a:rPr lang="hr-HR" sz="2000" dirty="0">
                <a:solidFill>
                  <a:srgbClr val="A50021"/>
                </a:solidFill>
              </a:rPr>
              <a:t>SOP</a:t>
            </a:r>
            <a:endParaRPr lang="en-US" sz="2000" dirty="0">
              <a:solidFill>
                <a:srgbClr val="A50021"/>
              </a:solidFill>
            </a:endParaRPr>
          </a:p>
        </p:txBody>
      </p:sp>
      <p:sp>
        <p:nvSpPr>
          <p:cNvPr id="398445" name="Rectangle 109"/>
          <p:cNvSpPr>
            <a:spLocks noChangeArrowheads="1"/>
          </p:cNvSpPr>
          <p:nvPr/>
        </p:nvSpPr>
        <p:spPr bwMode="auto">
          <a:xfrm>
            <a:off x="0" y="261938"/>
            <a:ext cx="9144000" cy="0"/>
          </a:xfrm>
          <a:prstGeom prst="rect">
            <a:avLst/>
          </a:prstGeom>
          <a:noFill/>
          <a:ln w="9525">
            <a:noFill/>
            <a:miter lim="800000"/>
            <a:headEnd/>
            <a:tailEnd/>
          </a:ln>
          <a:effectLst/>
        </p:spPr>
        <p:txBody>
          <a:bodyPr wrap="none" anchor="ctr">
            <a:spAutoFit/>
          </a:bodyPr>
          <a:lstStyle/>
          <a:p>
            <a:endParaRPr lang="hr-HR"/>
          </a:p>
        </p:txBody>
      </p:sp>
      <p:graphicFrame>
        <p:nvGraphicFramePr>
          <p:cNvPr id="398444" name="Object 108"/>
          <p:cNvGraphicFramePr>
            <a:graphicFrameLocks noChangeAspect="1"/>
          </p:cNvGraphicFramePr>
          <p:nvPr/>
        </p:nvGraphicFramePr>
        <p:xfrm>
          <a:off x="2268538" y="188913"/>
          <a:ext cx="6037262" cy="6669087"/>
        </p:xfrm>
        <a:graphic>
          <a:graphicData uri="http://schemas.openxmlformats.org/presentationml/2006/ole">
            <p:oleObj spid="_x0000_s408578" name="Visio" r:id="rId3" imgW="5731716" imgH="6334542"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0" name="Text Box 4"/>
          <p:cNvSpPr txBox="1">
            <a:spLocks noChangeArrowheads="1"/>
          </p:cNvSpPr>
          <p:nvPr/>
        </p:nvSpPr>
        <p:spPr bwMode="auto">
          <a:xfrm>
            <a:off x="1187450" y="908050"/>
            <a:ext cx="7416800" cy="5934075"/>
          </a:xfrm>
          <a:prstGeom prst="rect">
            <a:avLst/>
          </a:prstGeom>
          <a:noFill/>
          <a:ln w="9525">
            <a:noFill/>
            <a:miter lim="800000"/>
            <a:headEnd/>
            <a:tailEnd/>
          </a:ln>
          <a:effectLst/>
        </p:spPr>
        <p:txBody>
          <a:bodyPr>
            <a:spAutoFit/>
          </a:bodyPr>
          <a:lstStyle/>
          <a:p>
            <a:pPr>
              <a:spcBef>
                <a:spcPct val="50000"/>
              </a:spcBef>
            </a:pPr>
            <a:r>
              <a:rPr lang="hr-HR" u="sng">
                <a:solidFill>
                  <a:srgbClr val="000099"/>
                </a:solidFill>
              </a:rPr>
              <a:t>And</a:t>
            </a:r>
            <a:r>
              <a:rPr lang="hr-HR">
                <a:solidFill>
                  <a:srgbClr val="000099"/>
                </a:solidFill>
              </a:rPr>
              <a:t> when there is expected exceptionally severe hazard weather or technological event with possible high impact, higher level personal contacts are recommended.</a:t>
            </a:r>
            <a:endParaRPr lang="en-US">
              <a:solidFill>
                <a:srgbClr val="000099"/>
              </a:solidFill>
            </a:endParaRPr>
          </a:p>
          <a:p>
            <a:pPr>
              <a:spcBef>
                <a:spcPct val="50000"/>
              </a:spcBef>
            </a:pPr>
            <a:r>
              <a:rPr lang="hr-HR">
                <a:solidFill>
                  <a:srgbClr val="000099"/>
                </a:solidFill>
              </a:rPr>
              <a:t>Phone links DHMZ – DUZS related to the severity of expected/possible events: </a:t>
            </a:r>
          </a:p>
          <a:p>
            <a:pPr>
              <a:spcBef>
                <a:spcPct val="50000"/>
              </a:spcBef>
            </a:pPr>
            <a:r>
              <a:rPr lang="hr-HR">
                <a:solidFill>
                  <a:srgbClr val="000099"/>
                </a:solidFill>
              </a:rPr>
              <a:t>	Chief of Weather forecast office – Shift leader of 	National 112 center</a:t>
            </a:r>
          </a:p>
          <a:p>
            <a:pPr>
              <a:spcBef>
                <a:spcPct val="50000"/>
              </a:spcBef>
            </a:pPr>
            <a:r>
              <a:rPr lang="hr-HR">
                <a:solidFill>
                  <a:srgbClr val="000099"/>
                </a:solidFill>
              </a:rPr>
              <a:t>    	Head of Weather forecast analysis and forecast 	department –  Head of National 112 center</a:t>
            </a:r>
          </a:p>
          <a:p>
            <a:pPr>
              <a:spcBef>
                <a:spcPct val="50000"/>
              </a:spcBef>
            </a:pPr>
            <a:r>
              <a:rPr lang="hr-HR">
                <a:solidFill>
                  <a:srgbClr val="000099"/>
                </a:solidFill>
              </a:rPr>
              <a:t>	Assistant Director of Weather forecast analysis and 	forecast division – Assistant Director of 112 Sector</a:t>
            </a:r>
          </a:p>
          <a:p>
            <a:pPr>
              <a:spcBef>
                <a:spcPct val="50000"/>
              </a:spcBef>
            </a:pPr>
            <a:endParaRPr lang="hr-HR">
              <a:solidFill>
                <a:srgbClr val="000099"/>
              </a:solidFill>
            </a:endParaRPr>
          </a:p>
          <a:p>
            <a:pPr>
              <a:spcBef>
                <a:spcPct val="50000"/>
              </a:spcBef>
            </a:pPr>
            <a:endParaRPr lang="en-US">
              <a:solidFill>
                <a:srgbClr val="000099"/>
              </a:solidFill>
            </a:endParaRPr>
          </a:p>
        </p:txBody>
      </p:sp>
      <p:sp>
        <p:nvSpPr>
          <p:cNvPr id="429061" name="AutoShape 5"/>
          <p:cNvSpPr>
            <a:spLocks noChangeArrowheads="1"/>
          </p:cNvSpPr>
          <p:nvPr/>
        </p:nvSpPr>
        <p:spPr bwMode="auto">
          <a:xfrm>
            <a:off x="1116013" y="3213100"/>
            <a:ext cx="431800" cy="504825"/>
          </a:xfrm>
          <a:prstGeom prst="lightningBolt">
            <a:avLst/>
          </a:prstGeom>
          <a:solidFill>
            <a:srgbClr val="FF0000"/>
          </a:solidFill>
          <a:ln w="9525">
            <a:solidFill>
              <a:schemeClr val="tx1"/>
            </a:solidFill>
            <a:miter lim="800000"/>
            <a:headEnd/>
            <a:tailEnd/>
          </a:ln>
          <a:effectLst/>
        </p:spPr>
        <p:txBody>
          <a:bodyPr wrap="none" anchor="ctr"/>
          <a:lstStyle/>
          <a:p>
            <a:endParaRPr lang="hr-HR"/>
          </a:p>
        </p:txBody>
      </p:sp>
      <p:sp>
        <p:nvSpPr>
          <p:cNvPr id="429062" name="AutoShape 6"/>
          <p:cNvSpPr>
            <a:spLocks noChangeArrowheads="1"/>
          </p:cNvSpPr>
          <p:nvPr/>
        </p:nvSpPr>
        <p:spPr bwMode="auto">
          <a:xfrm>
            <a:off x="971550" y="4149725"/>
            <a:ext cx="431800" cy="504825"/>
          </a:xfrm>
          <a:prstGeom prst="lightningBolt">
            <a:avLst/>
          </a:prstGeom>
          <a:solidFill>
            <a:srgbClr val="FF0000"/>
          </a:solidFill>
          <a:ln w="9525">
            <a:solidFill>
              <a:schemeClr val="tx1"/>
            </a:solidFill>
            <a:miter lim="800000"/>
            <a:headEnd/>
            <a:tailEnd/>
          </a:ln>
          <a:effectLst/>
        </p:spPr>
        <p:txBody>
          <a:bodyPr wrap="none" anchor="ctr"/>
          <a:lstStyle/>
          <a:p>
            <a:endParaRPr lang="hr-HR"/>
          </a:p>
        </p:txBody>
      </p:sp>
      <p:sp>
        <p:nvSpPr>
          <p:cNvPr id="429063" name="AutoShape 7"/>
          <p:cNvSpPr>
            <a:spLocks noChangeArrowheads="1"/>
          </p:cNvSpPr>
          <p:nvPr/>
        </p:nvSpPr>
        <p:spPr bwMode="auto">
          <a:xfrm>
            <a:off x="1258888" y="4149725"/>
            <a:ext cx="431800" cy="504825"/>
          </a:xfrm>
          <a:prstGeom prst="lightningBolt">
            <a:avLst/>
          </a:prstGeom>
          <a:solidFill>
            <a:srgbClr val="FF0000"/>
          </a:solidFill>
          <a:ln w="9525">
            <a:solidFill>
              <a:schemeClr val="tx1"/>
            </a:solidFill>
            <a:miter lim="800000"/>
            <a:headEnd/>
            <a:tailEnd/>
          </a:ln>
          <a:effectLst/>
        </p:spPr>
        <p:txBody>
          <a:bodyPr wrap="none" anchor="ctr"/>
          <a:lstStyle/>
          <a:p>
            <a:endParaRPr lang="hr-HR"/>
          </a:p>
        </p:txBody>
      </p:sp>
      <p:sp>
        <p:nvSpPr>
          <p:cNvPr id="429064" name="AutoShape 8"/>
          <p:cNvSpPr>
            <a:spLocks noChangeArrowheads="1"/>
          </p:cNvSpPr>
          <p:nvPr/>
        </p:nvSpPr>
        <p:spPr bwMode="auto">
          <a:xfrm>
            <a:off x="900113" y="5084763"/>
            <a:ext cx="431800" cy="504825"/>
          </a:xfrm>
          <a:prstGeom prst="lightningBolt">
            <a:avLst/>
          </a:prstGeom>
          <a:solidFill>
            <a:srgbClr val="FF0000"/>
          </a:solidFill>
          <a:ln w="9525">
            <a:solidFill>
              <a:schemeClr val="tx1"/>
            </a:solidFill>
            <a:miter lim="800000"/>
            <a:headEnd/>
            <a:tailEnd/>
          </a:ln>
          <a:effectLst/>
        </p:spPr>
        <p:txBody>
          <a:bodyPr wrap="none" anchor="ctr"/>
          <a:lstStyle/>
          <a:p>
            <a:endParaRPr lang="hr-HR"/>
          </a:p>
        </p:txBody>
      </p:sp>
      <p:sp>
        <p:nvSpPr>
          <p:cNvPr id="429065" name="AutoShape 9"/>
          <p:cNvSpPr>
            <a:spLocks noChangeArrowheads="1"/>
          </p:cNvSpPr>
          <p:nvPr/>
        </p:nvSpPr>
        <p:spPr bwMode="auto">
          <a:xfrm>
            <a:off x="1187450" y="5084763"/>
            <a:ext cx="431800" cy="504825"/>
          </a:xfrm>
          <a:prstGeom prst="lightningBolt">
            <a:avLst/>
          </a:prstGeom>
          <a:solidFill>
            <a:srgbClr val="FF0000"/>
          </a:solidFill>
          <a:ln w="9525">
            <a:solidFill>
              <a:schemeClr val="tx1"/>
            </a:solidFill>
            <a:miter lim="800000"/>
            <a:headEnd/>
            <a:tailEnd/>
          </a:ln>
          <a:effectLst/>
        </p:spPr>
        <p:txBody>
          <a:bodyPr wrap="none" anchor="ctr"/>
          <a:lstStyle/>
          <a:p>
            <a:endParaRPr lang="hr-HR"/>
          </a:p>
        </p:txBody>
      </p:sp>
      <p:sp>
        <p:nvSpPr>
          <p:cNvPr id="429066" name="AutoShape 10"/>
          <p:cNvSpPr>
            <a:spLocks noChangeArrowheads="1"/>
          </p:cNvSpPr>
          <p:nvPr/>
        </p:nvSpPr>
        <p:spPr bwMode="auto">
          <a:xfrm>
            <a:off x="1547813" y="5084763"/>
            <a:ext cx="431800" cy="504825"/>
          </a:xfrm>
          <a:prstGeom prst="lightningBolt">
            <a:avLst/>
          </a:prstGeom>
          <a:solidFill>
            <a:srgbClr val="FF0000"/>
          </a:solidFill>
          <a:ln w="9525">
            <a:solidFill>
              <a:schemeClr val="tx1"/>
            </a:solidFill>
            <a:miter lim="800000"/>
            <a:headEnd/>
            <a:tailEnd/>
          </a:ln>
          <a:effectLst/>
        </p:spPr>
        <p:txBody>
          <a:bodyPr wrap="none" anchor="ctr"/>
          <a:lstStyle/>
          <a:p>
            <a:endParaRPr lang="hr-H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4" name="Picture 4"/>
          <p:cNvPicPr>
            <a:picLocks noChangeAspect="1" noChangeArrowheads="1"/>
          </p:cNvPicPr>
          <p:nvPr/>
        </p:nvPicPr>
        <p:blipFill>
          <a:blip r:embed="rId2" cstate="print"/>
          <a:srcRect/>
          <a:stretch>
            <a:fillRect/>
          </a:stretch>
        </p:blipFill>
        <p:spPr bwMode="auto">
          <a:xfrm>
            <a:off x="611188" y="1433513"/>
            <a:ext cx="5689600" cy="4267200"/>
          </a:xfrm>
          <a:prstGeom prst="rect">
            <a:avLst/>
          </a:prstGeom>
          <a:noFill/>
          <a:ln w="9525">
            <a:noFill/>
            <a:miter lim="800000"/>
            <a:headEnd/>
            <a:tailEnd/>
          </a:ln>
          <a:effectLst/>
        </p:spPr>
      </p:pic>
      <p:pic>
        <p:nvPicPr>
          <p:cNvPr id="394245" name="Picture 5"/>
          <p:cNvPicPr>
            <a:picLocks noChangeAspect="1" noChangeArrowheads="1"/>
          </p:cNvPicPr>
          <p:nvPr/>
        </p:nvPicPr>
        <p:blipFill>
          <a:blip r:embed="rId3" cstate="print"/>
          <a:srcRect/>
          <a:stretch>
            <a:fillRect/>
          </a:stretch>
        </p:blipFill>
        <p:spPr bwMode="auto">
          <a:xfrm>
            <a:off x="5148263" y="3284538"/>
            <a:ext cx="3797300" cy="2847975"/>
          </a:xfrm>
          <a:prstGeom prst="rect">
            <a:avLst/>
          </a:prstGeom>
          <a:noFill/>
          <a:ln w="9525">
            <a:noFill/>
            <a:miter lim="800000"/>
            <a:headEnd/>
            <a:tailEnd/>
          </a:ln>
          <a:effectLst/>
        </p:spPr>
      </p:pic>
      <p:sp>
        <p:nvSpPr>
          <p:cNvPr id="394246" name="Text Box 6"/>
          <p:cNvSpPr txBox="1">
            <a:spLocks noChangeArrowheads="1"/>
          </p:cNvSpPr>
          <p:nvPr/>
        </p:nvSpPr>
        <p:spPr bwMode="auto">
          <a:xfrm>
            <a:off x="1042988" y="549275"/>
            <a:ext cx="6408737" cy="457200"/>
          </a:xfrm>
          <a:prstGeom prst="rect">
            <a:avLst/>
          </a:prstGeom>
          <a:noFill/>
          <a:ln w="9525">
            <a:noFill/>
            <a:miter lim="800000"/>
            <a:headEnd/>
            <a:tailEnd/>
          </a:ln>
          <a:effectLst/>
        </p:spPr>
        <p:txBody>
          <a:bodyPr>
            <a:spAutoFit/>
          </a:bodyPr>
          <a:lstStyle/>
          <a:p>
            <a:pPr>
              <a:spcBef>
                <a:spcPct val="50000"/>
              </a:spcBef>
            </a:pPr>
            <a:r>
              <a:rPr lang="hr-HR" dirty="0">
                <a:solidFill>
                  <a:schemeClr val="bg2"/>
                </a:solidFill>
              </a:rPr>
              <a:t>Weather forecast for Fire Fighting Sector</a:t>
            </a:r>
          </a:p>
        </p:txBody>
      </p:sp>
      <p:pic>
        <p:nvPicPr>
          <p:cNvPr id="394247" name="Picture 7" descr="DHMZlogo"/>
          <p:cNvPicPr>
            <a:picLocks noChangeAspect="1" noChangeArrowheads="1"/>
          </p:cNvPicPr>
          <p:nvPr/>
        </p:nvPicPr>
        <p:blipFill>
          <a:blip r:embed="rId4" cstate="print"/>
          <a:srcRect/>
          <a:stretch>
            <a:fillRect/>
          </a:stretch>
        </p:blipFill>
        <p:spPr bwMode="auto">
          <a:xfrm>
            <a:off x="6877050" y="981075"/>
            <a:ext cx="1401763" cy="1657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US" sz="1800">
              <a:latin typeface="Arial" charset="0"/>
            </a:endParaRPr>
          </a:p>
        </p:txBody>
      </p:sp>
      <p:sp>
        <p:nvSpPr>
          <p:cNvPr id="3" name="Text Box 4"/>
          <p:cNvSpPr txBox="1">
            <a:spLocks noChangeArrowheads="1"/>
          </p:cNvSpPr>
          <p:nvPr/>
        </p:nvSpPr>
        <p:spPr bwMode="auto">
          <a:xfrm>
            <a:off x="1763713" y="404813"/>
            <a:ext cx="5975350" cy="396875"/>
          </a:xfrm>
          <a:prstGeom prst="rect">
            <a:avLst/>
          </a:prstGeom>
          <a:noFill/>
          <a:ln w="9525">
            <a:noFill/>
            <a:miter lim="800000"/>
            <a:headEnd/>
            <a:tailEnd/>
          </a:ln>
          <a:effectLst/>
        </p:spPr>
        <p:txBody>
          <a:bodyPr>
            <a:spAutoFit/>
          </a:bodyPr>
          <a:lstStyle/>
          <a:p>
            <a:r>
              <a:rPr lang="hr-HR" sz="2000" b="1" dirty="0">
                <a:solidFill>
                  <a:srgbClr val="000066"/>
                </a:solidFill>
                <a:effectLst>
                  <a:outerShdw blurRad="38100" dist="38100" dir="2700000" algn="tl">
                    <a:srgbClr val="C0C0C0"/>
                  </a:outerShdw>
                </a:effectLst>
                <a:latin typeface="Verdana" pitchFamily="34" charset="0"/>
              </a:rPr>
              <a:t>Legal framework of </a:t>
            </a:r>
            <a:r>
              <a:rPr lang="hr-HR" sz="2000" b="1" dirty="0" smtClean="0">
                <a:solidFill>
                  <a:srgbClr val="000066"/>
                </a:solidFill>
                <a:effectLst>
                  <a:outerShdw blurRad="38100" dist="38100" dir="2700000" algn="tl">
                    <a:srgbClr val="C0C0C0"/>
                  </a:outerShdw>
                </a:effectLst>
                <a:latin typeface="Verdana" pitchFamily="34" charset="0"/>
              </a:rPr>
              <a:t>DHMZ </a:t>
            </a:r>
            <a:r>
              <a:rPr lang="hr-HR" sz="2000" b="1" dirty="0">
                <a:solidFill>
                  <a:srgbClr val="000066"/>
                </a:solidFill>
                <a:effectLst>
                  <a:outerShdw blurRad="38100" dist="38100" dir="2700000" algn="tl">
                    <a:srgbClr val="C0C0C0"/>
                  </a:outerShdw>
                </a:effectLst>
                <a:latin typeface="Verdana" pitchFamily="34" charset="0"/>
              </a:rPr>
              <a:t>in Croatia</a:t>
            </a:r>
          </a:p>
        </p:txBody>
      </p:sp>
      <p:sp>
        <p:nvSpPr>
          <p:cNvPr id="4" name="Text Box 5"/>
          <p:cNvSpPr txBox="1">
            <a:spLocks noChangeArrowheads="1"/>
          </p:cNvSpPr>
          <p:nvPr/>
        </p:nvSpPr>
        <p:spPr bwMode="auto">
          <a:xfrm>
            <a:off x="1187450" y="1268413"/>
            <a:ext cx="7153275" cy="6134100"/>
          </a:xfrm>
          <a:prstGeom prst="rect">
            <a:avLst/>
          </a:prstGeom>
          <a:noFill/>
          <a:ln w="9525">
            <a:noFill/>
            <a:miter lim="800000"/>
            <a:headEnd/>
            <a:tailEnd/>
          </a:ln>
          <a:effectLst/>
        </p:spPr>
        <p:txBody>
          <a:bodyPr>
            <a:spAutoFit/>
          </a:bodyPr>
          <a:lstStyle/>
          <a:p>
            <a:r>
              <a:rPr lang="hr-HR" sz="1800" dirty="0">
                <a:solidFill>
                  <a:srgbClr val="000066"/>
                </a:solidFill>
                <a:latin typeface="Arial" charset="0"/>
              </a:rPr>
              <a:t>Meteorological and Hydrological Service</a:t>
            </a:r>
          </a:p>
          <a:p>
            <a:endParaRPr lang="hr-HR" sz="1800" dirty="0">
              <a:solidFill>
                <a:srgbClr val="000066"/>
              </a:solidFill>
              <a:latin typeface="Arial" charset="0"/>
            </a:endParaRPr>
          </a:p>
          <a:p>
            <a:r>
              <a:rPr lang="hr-HR" sz="1800" dirty="0">
                <a:solidFill>
                  <a:srgbClr val="990000"/>
                </a:solidFill>
                <a:latin typeface="Arial" charset="0"/>
              </a:rPr>
              <a:t>is a national centre of exellence based on high standards of</a:t>
            </a:r>
          </a:p>
          <a:p>
            <a:r>
              <a:rPr lang="hr-HR" sz="1800" dirty="0">
                <a:solidFill>
                  <a:srgbClr val="990000"/>
                </a:solidFill>
                <a:latin typeface="Arial" charset="0"/>
              </a:rPr>
              <a:t>scientific, professional and technical resources for the production, collection and dissemination of high-quality meteorological and hydrological information    </a:t>
            </a:r>
            <a:r>
              <a:rPr lang="hr-HR" sz="1800" dirty="0">
                <a:solidFill>
                  <a:srgbClr val="000066"/>
                </a:solidFill>
                <a:latin typeface="Arial" charset="0"/>
              </a:rPr>
              <a:t/>
            </a:r>
            <a:br>
              <a:rPr lang="hr-HR" sz="1800" dirty="0">
                <a:solidFill>
                  <a:srgbClr val="000066"/>
                </a:solidFill>
                <a:latin typeface="Arial" charset="0"/>
              </a:rPr>
            </a:br>
            <a:r>
              <a:rPr lang="hr-HR" sz="1800" dirty="0">
                <a:solidFill>
                  <a:srgbClr val="000066"/>
                </a:solidFill>
                <a:latin typeface="Arial" charset="0"/>
              </a:rPr>
              <a:t/>
            </a:r>
            <a:br>
              <a:rPr lang="hr-HR" sz="1800" dirty="0">
                <a:solidFill>
                  <a:srgbClr val="000066"/>
                </a:solidFill>
                <a:latin typeface="Arial" charset="0"/>
              </a:rPr>
            </a:br>
            <a:r>
              <a:rPr lang="hr-HR" sz="1800" dirty="0">
                <a:solidFill>
                  <a:srgbClr val="990000"/>
                </a:solidFill>
                <a:latin typeface="Arial" charset="0"/>
              </a:rPr>
              <a:t>the basic tasks are stipulated by the </a:t>
            </a:r>
            <a:r>
              <a:rPr lang="hr-HR" sz="1800" dirty="0">
                <a:solidFill>
                  <a:srgbClr val="000066"/>
                </a:solidFill>
                <a:latin typeface="Arial" charset="0"/>
              </a:rPr>
              <a:t>Law on meteorological and hydrological activities in Croatia </a:t>
            </a:r>
            <a:r>
              <a:rPr lang="hr-HR" sz="1800" dirty="0">
                <a:solidFill>
                  <a:srgbClr val="990000"/>
                </a:solidFill>
                <a:latin typeface="Arial" charset="0"/>
              </a:rPr>
              <a:t>(to provide support to economic development, environment protection, to act towards the preservation of life and material goods from natural hazards and disasters and to mitigate their consequences)</a:t>
            </a:r>
            <a:br>
              <a:rPr lang="hr-HR" sz="1800" dirty="0">
                <a:solidFill>
                  <a:srgbClr val="990000"/>
                </a:solidFill>
                <a:latin typeface="Arial" charset="0"/>
              </a:rPr>
            </a:br>
            <a:endParaRPr lang="hr-HR" sz="1800" dirty="0">
              <a:solidFill>
                <a:srgbClr val="990000"/>
              </a:solidFill>
              <a:latin typeface="Arial" charset="0"/>
            </a:endParaRPr>
          </a:p>
          <a:p>
            <a:endParaRPr lang="hr-HR" sz="1800" dirty="0">
              <a:solidFill>
                <a:srgbClr val="990000"/>
              </a:solidFill>
              <a:latin typeface="Arial" charset="0"/>
            </a:endParaRPr>
          </a:p>
          <a:p>
            <a:endParaRPr lang="hr-HR" sz="1800" dirty="0">
              <a:solidFill>
                <a:srgbClr val="000066"/>
              </a:solidFill>
              <a:latin typeface="Arial" charset="0"/>
            </a:endParaRPr>
          </a:p>
          <a:p>
            <a:endParaRPr lang="hr-HR" sz="1800" b="1" dirty="0">
              <a:solidFill>
                <a:srgbClr val="000066"/>
              </a:solidFill>
              <a:effectLst>
                <a:outerShdw blurRad="38100" dist="38100" dir="2700000" algn="tl">
                  <a:srgbClr val="C0C0C0"/>
                </a:outerShdw>
              </a:effectLst>
              <a:latin typeface="Arial" charset="0"/>
            </a:endParaRPr>
          </a:p>
          <a:p>
            <a:endParaRPr lang="hr-HR" sz="1800" b="1" dirty="0">
              <a:solidFill>
                <a:srgbClr val="000066"/>
              </a:solidFill>
              <a:effectLst>
                <a:outerShdw blurRad="38100" dist="38100" dir="2700000" algn="tl">
                  <a:srgbClr val="C0C0C0"/>
                </a:outerShdw>
              </a:effectLst>
              <a:latin typeface="Arial" charset="0"/>
            </a:endParaRPr>
          </a:p>
          <a:p>
            <a:endParaRPr lang="hr-HR" sz="1800" b="1" dirty="0">
              <a:solidFill>
                <a:srgbClr val="000066"/>
              </a:solidFill>
              <a:effectLst>
                <a:outerShdw blurRad="38100" dist="38100" dir="2700000" algn="tl">
                  <a:srgbClr val="C0C0C0"/>
                </a:outerShdw>
              </a:effectLst>
              <a:latin typeface="Arial" charset="0"/>
            </a:endParaRPr>
          </a:p>
          <a:p>
            <a:endParaRPr lang="hr-HR" sz="1800" b="1" dirty="0">
              <a:solidFill>
                <a:srgbClr val="000066"/>
              </a:solidFill>
              <a:effectLst>
                <a:outerShdw blurRad="38100" dist="38100" dir="2700000" algn="tl">
                  <a:srgbClr val="C0C0C0"/>
                </a:outerShdw>
              </a:effectLst>
              <a:latin typeface="Arial" charset="0"/>
            </a:endParaRPr>
          </a:p>
          <a:p>
            <a:endParaRPr lang="hr-HR" sz="1800" b="1" dirty="0">
              <a:solidFill>
                <a:srgbClr val="000066"/>
              </a:solidFill>
              <a:effectLst>
                <a:outerShdw blurRad="38100" dist="38100" dir="2700000" algn="tl">
                  <a:srgbClr val="C0C0C0"/>
                </a:outerShdw>
              </a:effectLst>
              <a:latin typeface="Arial" charset="0"/>
            </a:endParaRPr>
          </a:p>
          <a:p>
            <a:endParaRPr lang="hr-HR" sz="1800" b="1" dirty="0">
              <a:solidFill>
                <a:srgbClr val="000066"/>
              </a:solidFill>
              <a:effectLst>
                <a:outerShdw blurRad="38100" dist="38100" dir="2700000" algn="tl">
                  <a:srgbClr val="C0C0C0"/>
                </a:outerShdw>
              </a:effectLst>
              <a:latin typeface="Arial" charset="0"/>
            </a:endParaRPr>
          </a:p>
          <a:p>
            <a:endParaRPr lang="en-GB" sz="1800" b="1" dirty="0">
              <a:solidFill>
                <a:srgbClr val="000066"/>
              </a:solidFill>
              <a:effectLst>
                <a:outerShdw blurRad="38100" dist="38100" dir="2700000" algn="tl">
                  <a:srgbClr val="C0C0C0"/>
                </a:outerShdw>
              </a:effectLst>
              <a:latin typeface="Arial" charset="0"/>
            </a:endParaRPr>
          </a:p>
        </p:txBody>
      </p:sp>
      <p:graphicFrame>
        <p:nvGraphicFramePr>
          <p:cNvPr id="5" name="Object 6"/>
          <p:cNvGraphicFramePr>
            <a:graphicFrameLocks noChangeAspect="1"/>
          </p:cNvGraphicFramePr>
          <p:nvPr/>
        </p:nvGraphicFramePr>
        <p:xfrm>
          <a:off x="684213" y="1773238"/>
          <a:ext cx="515937" cy="496887"/>
        </p:xfrm>
        <a:graphic>
          <a:graphicData uri="http://schemas.openxmlformats.org/presentationml/2006/ole">
            <p:oleObj spid="_x0000_s460802" name="Clip" r:id="rId3" imgW="516636" imgH="497434" progId="">
              <p:embed/>
            </p:oleObj>
          </a:graphicData>
        </a:graphic>
      </p:graphicFrame>
      <p:graphicFrame>
        <p:nvGraphicFramePr>
          <p:cNvPr id="6" name="Object 7"/>
          <p:cNvGraphicFramePr>
            <a:graphicFrameLocks noChangeAspect="1"/>
          </p:cNvGraphicFramePr>
          <p:nvPr/>
        </p:nvGraphicFramePr>
        <p:xfrm>
          <a:off x="684213" y="3179763"/>
          <a:ext cx="515937" cy="496887"/>
        </p:xfrm>
        <a:graphic>
          <a:graphicData uri="http://schemas.openxmlformats.org/presentationml/2006/ole">
            <p:oleObj spid="_x0000_s460803" name="Clip" r:id="rId4" imgW="516636" imgH="497434" progId="">
              <p:embed/>
            </p:oleObj>
          </a:graphicData>
        </a:graphic>
      </p:graphicFrame>
      <p:pic>
        <p:nvPicPr>
          <p:cNvPr id="7" name="Picture 8" descr="DHMZlogo"/>
          <p:cNvPicPr>
            <a:picLocks noChangeAspect="1" noChangeArrowheads="1"/>
          </p:cNvPicPr>
          <p:nvPr/>
        </p:nvPicPr>
        <p:blipFill>
          <a:blip r:embed="rId5" cstate="print"/>
          <a:srcRect/>
          <a:stretch>
            <a:fillRect/>
          </a:stretch>
        </p:blipFill>
        <p:spPr bwMode="auto">
          <a:xfrm>
            <a:off x="6372225" y="908050"/>
            <a:ext cx="792163" cy="9366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2"/>
          <p:cNvPicPr>
            <a:picLocks noChangeAspect="1" noChangeArrowheads="1"/>
          </p:cNvPicPr>
          <p:nvPr/>
        </p:nvPicPr>
        <p:blipFill>
          <a:blip r:embed="rId2" cstate="print"/>
          <a:srcRect/>
          <a:stretch>
            <a:fillRect/>
          </a:stretch>
        </p:blipFill>
        <p:spPr bwMode="auto">
          <a:xfrm>
            <a:off x="251520" y="-963488"/>
            <a:ext cx="8604448" cy="6883557"/>
          </a:xfrm>
          <a:prstGeom prst="rect">
            <a:avLst/>
          </a:prstGeom>
          <a:noFill/>
          <a:ln w="9525">
            <a:noFill/>
            <a:miter lim="800000"/>
            <a:headEnd/>
            <a:tailEnd/>
          </a:ln>
        </p:spPr>
      </p:pic>
      <p:sp>
        <p:nvSpPr>
          <p:cNvPr id="3" name="Rectangle 2"/>
          <p:cNvSpPr/>
          <p:nvPr/>
        </p:nvSpPr>
        <p:spPr bwMode="auto">
          <a:xfrm>
            <a:off x="0" y="5661248"/>
            <a:ext cx="9144000" cy="648072"/>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a:xfrm>
            <a:off x="539552" y="5661248"/>
            <a:ext cx="5886400" cy="461665"/>
          </a:xfrm>
          <a:prstGeom prst="rect">
            <a:avLst/>
          </a:prstGeom>
        </p:spPr>
        <p:txBody>
          <a:bodyPr wrap="square">
            <a:spAutoFit/>
          </a:bodyPr>
          <a:lstStyle/>
          <a:p>
            <a:pPr>
              <a:spcBef>
                <a:spcPct val="50000"/>
              </a:spcBef>
            </a:pPr>
            <a:r>
              <a:rPr lang="hr-HR" dirty="0" smtClean="0">
                <a:solidFill>
                  <a:schemeClr val="bg2"/>
                </a:solidFill>
              </a:rPr>
              <a:t>Weather forecast for Fire Fighting Sector</a:t>
            </a:r>
            <a:endParaRPr lang="hr-HR" dirty="0">
              <a:solidFill>
                <a:schemeClr val="bg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48680"/>
            <a:ext cx="4752528" cy="461665"/>
          </a:xfrm>
          <a:prstGeom prst="rect">
            <a:avLst/>
          </a:prstGeom>
          <a:noFill/>
        </p:spPr>
        <p:txBody>
          <a:bodyPr wrap="square" rtlCol="0">
            <a:spAutoFit/>
          </a:bodyPr>
          <a:lstStyle/>
          <a:p>
            <a:r>
              <a:rPr lang="en-US" dirty="0" smtClean="0">
                <a:solidFill>
                  <a:schemeClr val="bg1"/>
                </a:solidFill>
              </a:rPr>
              <a:t>ENERGY SECTOR</a:t>
            </a:r>
            <a:endParaRPr lang="en-US" dirty="0">
              <a:solidFill>
                <a:schemeClr val="bg1"/>
              </a:solidFill>
            </a:endParaRPr>
          </a:p>
        </p:txBody>
      </p:sp>
      <p:sp>
        <p:nvSpPr>
          <p:cNvPr id="3" name="Rectangle 2"/>
          <p:cNvSpPr/>
          <p:nvPr/>
        </p:nvSpPr>
        <p:spPr>
          <a:xfrm>
            <a:off x="755576" y="980728"/>
            <a:ext cx="7488832" cy="5078313"/>
          </a:xfrm>
          <a:prstGeom prst="rect">
            <a:avLst/>
          </a:prstGeom>
        </p:spPr>
        <p:txBody>
          <a:bodyPr wrap="square">
            <a:spAutoFit/>
          </a:bodyPr>
          <a:lstStyle/>
          <a:p>
            <a:pPr marL="457200" indent="-457200">
              <a:buAutoNum type="arabicPeriod"/>
            </a:pPr>
            <a:r>
              <a:rPr lang="en-US" sz="1800" u="sng" dirty="0" smtClean="0">
                <a:solidFill>
                  <a:srgbClr val="000000"/>
                </a:solidFill>
              </a:rPr>
              <a:t>how </a:t>
            </a:r>
            <a:r>
              <a:rPr lang="en-US" sz="1800" u="sng" dirty="0">
                <a:solidFill>
                  <a:srgbClr val="000000"/>
                </a:solidFill>
              </a:rPr>
              <a:t>the sector is impacted by </a:t>
            </a:r>
            <a:r>
              <a:rPr lang="en-US" sz="1800" u="sng" dirty="0" smtClean="0">
                <a:solidFill>
                  <a:srgbClr val="000000"/>
                </a:solidFill>
              </a:rPr>
              <a:t>the weather</a:t>
            </a:r>
            <a:endParaRPr lang="hr-HR" sz="1800" u="sng" dirty="0" smtClean="0">
              <a:solidFill>
                <a:srgbClr val="000000"/>
              </a:solidFill>
            </a:endParaRPr>
          </a:p>
          <a:p>
            <a:pPr marL="457200" indent="-457200"/>
            <a:r>
              <a:rPr lang="hr-HR" sz="1800" dirty="0" smtClean="0">
                <a:solidFill>
                  <a:srgbClr val="000000"/>
                </a:solidFill>
              </a:rPr>
              <a:t>          - weather info as important logistic information for planning any impending action (e.g.during expected extreme cold weather episodes)</a:t>
            </a:r>
          </a:p>
          <a:p>
            <a:pPr marL="457200" indent="-457200"/>
            <a:r>
              <a:rPr lang="hr-HR" sz="1800" dirty="0" smtClean="0">
                <a:solidFill>
                  <a:srgbClr val="000000"/>
                </a:solidFill>
              </a:rPr>
              <a:t>          -  climate and weather info as important component in short and medium range planning and especially  in strategic sectorial plans</a:t>
            </a:r>
            <a:endParaRPr lang="en-US" sz="1800" dirty="0" smtClean="0">
              <a:solidFill>
                <a:srgbClr val="000000"/>
              </a:solidFill>
            </a:endParaRPr>
          </a:p>
          <a:p>
            <a:pPr marL="457200" indent="-457200">
              <a:buAutoNum type="arabicPeriod"/>
            </a:pPr>
            <a:endParaRPr lang="en-US" sz="1800" dirty="0" smtClean="0">
              <a:solidFill>
                <a:srgbClr val="000000"/>
              </a:solidFill>
            </a:endParaRPr>
          </a:p>
          <a:p>
            <a:pPr marL="457200" indent="-457200"/>
            <a:r>
              <a:rPr lang="hr-HR" sz="1800" dirty="0" smtClean="0">
                <a:solidFill>
                  <a:srgbClr val="000000"/>
                </a:solidFill>
              </a:rPr>
              <a:t>2. </a:t>
            </a:r>
            <a:r>
              <a:rPr lang="en-US" sz="1800" u="sng" dirty="0" smtClean="0">
                <a:solidFill>
                  <a:srgbClr val="000000"/>
                </a:solidFill>
              </a:rPr>
              <a:t>how </a:t>
            </a:r>
            <a:r>
              <a:rPr lang="en-US" sz="1800" u="sng" dirty="0">
                <a:solidFill>
                  <a:srgbClr val="000000"/>
                </a:solidFill>
              </a:rPr>
              <a:t>they get information and services from </a:t>
            </a:r>
            <a:r>
              <a:rPr lang="en-US" sz="1800" u="sng" dirty="0" smtClean="0">
                <a:solidFill>
                  <a:srgbClr val="000000"/>
                </a:solidFill>
              </a:rPr>
              <a:t>NMHSs</a:t>
            </a:r>
            <a:endParaRPr lang="hr-HR" sz="1800" u="sng" dirty="0" smtClean="0">
              <a:solidFill>
                <a:srgbClr val="000000"/>
              </a:solidFill>
            </a:endParaRPr>
          </a:p>
          <a:p>
            <a:pPr marL="457200" indent="-457200"/>
            <a:r>
              <a:rPr lang="hr-HR" sz="1800" dirty="0" smtClean="0">
                <a:solidFill>
                  <a:srgbClr val="000000"/>
                </a:solidFill>
              </a:rPr>
              <a:t>        - service contracts- customized web link (pass) or ftp</a:t>
            </a:r>
          </a:p>
          <a:p>
            <a:pPr marL="457200" indent="-457200"/>
            <a:r>
              <a:rPr lang="hr-HR" sz="1800" dirty="0" smtClean="0">
                <a:solidFill>
                  <a:srgbClr val="000000"/>
                </a:solidFill>
              </a:rPr>
              <a:t>        -  inquiry /order for specific tasks (sporadically )</a:t>
            </a:r>
          </a:p>
          <a:p>
            <a:pPr marL="457200" indent="-457200"/>
            <a:r>
              <a:rPr lang="hr-HR" sz="1800" dirty="0" smtClean="0">
                <a:solidFill>
                  <a:srgbClr val="000000"/>
                </a:solidFill>
              </a:rPr>
              <a:t>        - meteo.hr</a:t>
            </a:r>
          </a:p>
          <a:p>
            <a:pPr marL="457200" indent="-457200"/>
            <a:endParaRPr lang="en-US" sz="1800" dirty="0" smtClean="0">
              <a:solidFill>
                <a:srgbClr val="000000"/>
              </a:solidFill>
            </a:endParaRPr>
          </a:p>
          <a:p>
            <a:pPr marL="457200" indent="-457200"/>
            <a:r>
              <a:rPr lang="hr-HR" sz="1800" dirty="0" smtClean="0">
                <a:solidFill>
                  <a:srgbClr val="000000"/>
                </a:solidFill>
              </a:rPr>
              <a:t>3. </a:t>
            </a:r>
            <a:r>
              <a:rPr lang="en-US" sz="1800" u="sng" dirty="0" smtClean="0">
                <a:solidFill>
                  <a:srgbClr val="000000"/>
                </a:solidFill>
              </a:rPr>
              <a:t>What improvements </a:t>
            </a:r>
            <a:r>
              <a:rPr lang="en-US" sz="1800" u="sng" dirty="0">
                <a:solidFill>
                  <a:srgbClr val="000000"/>
                </a:solidFill>
              </a:rPr>
              <a:t>in NMHSs services they require</a:t>
            </a:r>
            <a:r>
              <a:rPr lang="en-US" sz="1800" u="sng" dirty="0" smtClean="0">
                <a:solidFill>
                  <a:srgbClr val="000000"/>
                </a:solidFill>
              </a:rPr>
              <a:t>.</a:t>
            </a:r>
            <a:endParaRPr lang="hr-HR" sz="1800" u="sng" dirty="0" smtClean="0">
              <a:solidFill>
                <a:srgbClr val="000000"/>
              </a:solidFill>
            </a:endParaRPr>
          </a:p>
          <a:p>
            <a:pPr marL="457200" indent="-457200"/>
            <a:r>
              <a:rPr lang="hr-HR" sz="1800" dirty="0" smtClean="0">
                <a:solidFill>
                  <a:srgbClr val="000000"/>
                </a:solidFill>
              </a:rPr>
              <a:t>        - more data &amp; complete remote sensing coverage of the region</a:t>
            </a:r>
          </a:p>
          <a:p>
            <a:pPr marL="457200" indent="-457200"/>
            <a:r>
              <a:rPr lang="hr-HR" sz="1800" dirty="0" smtClean="0">
                <a:solidFill>
                  <a:srgbClr val="000000"/>
                </a:solidFill>
              </a:rPr>
              <a:t>        - improved regional short-range numerical model output</a:t>
            </a:r>
          </a:p>
          <a:p>
            <a:pPr marL="457200" indent="-457200"/>
            <a:r>
              <a:rPr lang="hr-HR" sz="1800" dirty="0" smtClean="0">
                <a:solidFill>
                  <a:srgbClr val="000000"/>
                </a:solidFill>
              </a:rPr>
              <a:t>         - more user defined products for specific tasks</a:t>
            </a:r>
          </a:p>
          <a:p>
            <a:pPr marL="457200" indent="-457200"/>
            <a:r>
              <a:rPr lang="hr-HR" sz="1800" dirty="0" smtClean="0">
                <a:solidFill>
                  <a:srgbClr val="000000"/>
                </a:solidFill>
              </a:rPr>
              <a:t>        - need for 24h disposal of DHMZ forecasters for additional advisories</a:t>
            </a:r>
          </a:p>
          <a:p>
            <a:pPr marL="457200" indent="-457200"/>
            <a:endParaRPr lang="hr-HR" sz="1800" dirty="0" smtClean="0">
              <a:solidFill>
                <a:srgbClr val="000000"/>
              </a:solidFill>
            </a:endParaRPr>
          </a:p>
          <a:p>
            <a:pPr marL="457200" indent="-457200"/>
            <a:endParaRPr lang="hr-HR" sz="1800" dirty="0" smtClean="0">
              <a:solidFill>
                <a:srgbClr val="000000"/>
              </a:solidFill>
            </a:endParaRPr>
          </a:p>
        </p:txBody>
      </p:sp>
    </p:spTree>
    <p:extLst>
      <p:ext uri="{BB962C8B-B14F-4D97-AF65-F5344CB8AC3E}">
        <p14:creationId xmlns:p14="http://schemas.microsoft.com/office/powerpoint/2010/main" xmlns="" val="1166945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332656"/>
            <a:ext cx="4752528" cy="461665"/>
          </a:xfrm>
          <a:prstGeom prst="rect">
            <a:avLst/>
          </a:prstGeom>
          <a:noFill/>
        </p:spPr>
        <p:txBody>
          <a:bodyPr wrap="square" rtlCol="0">
            <a:spAutoFit/>
          </a:bodyPr>
          <a:lstStyle/>
          <a:p>
            <a:r>
              <a:rPr lang="en-US" dirty="0" smtClean="0">
                <a:solidFill>
                  <a:schemeClr val="bg1"/>
                </a:solidFill>
              </a:rPr>
              <a:t>CROATIAN WATERS</a:t>
            </a:r>
            <a:endParaRPr lang="en-US" dirty="0">
              <a:solidFill>
                <a:schemeClr val="bg1"/>
              </a:solidFill>
            </a:endParaRPr>
          </a:p>
        </p:txBody>
      </p:sp>
      <p:sp>
        <p:nvSpPr>
          <p:cNvPr id="4" name="Rectangle 3"/>
          <p:cNvSpPr/>
          <p:nvPr/>
        </p:nvSpPr>
        <p:spPr>
          <a:xfrm>
            <a:off x="827584" y="1196752"/>
            <a:ext cx="7488832" cy="4801314"/>
          </a:xfrm>
          <a:prstGeom prst="rect">
            <a:avLst/>
          </a:prstGeom>
        </p:spPr>
        <p:txBody>
          <a:bodyPr wrap="square">
            <a:spAutoFit/>
          </a:bodyPr>
          <a:lstStyle/>
          <a:p>
            <a:pPr marL="457200" indent="-457200">
              <a:buAutoNum type="arabicPeriod"/>
            </a:pPr>
            <a:r>
              <a:rPr lang="en-US" sz="1800" u="sng" dirty="0" smtClean="0">
                <a:solidFill>
                  <a:srgbClr val="000000"/>
                </a:solidFill>
              </a:rPr>
              <a:t>how </a:t>
            </a:r>
            <a:r>
              <a:rPr lang="en-US" sz="1800" u="sng" dirty="0">
                <a:solidFill>
                  <a:srgbClr val="000000"/>
                </a:solidFill>
              </a:rPr>
              <a:t>the sector is impacted by </a:t>
            </a:r>
            <a:r>
              <a:rPr lang="en-US" sz="1800" u="sng" dirty="0" smtClean="0">
                <a:solidFill>
                  <a:srgbClr val="000000"/>
                </a:solidFill>
              </a:rPr>
              <a:t>the weather</a:t>
            </a:r>
            <a:endParaRPr lang="hr-HR" sz="1800" u="sng" dirty="0" smtClean="0">
              <a:solidFill>
                <a:srgbClr val="000000"/>
              </a:solidFill>
            </a:endParaRPr>
          </a:p>
          <a:p>
            <a:pPr marL="457200" indent="-457200"/>
            <a:r>
              <a:rPr lang="hr-HR" sz="1800" dirty="0" smtClean="0">
                <a:solidFill>
                  <a:srgbClr val="000000"/>
                </a:solidFill>
              </a:rPr>
              <a:t>          - weather info as important logistic information for planning any impending action (e.g.during expected extreme precipitation episodes)</a:t>
            </a:r>
          </a:p>
          <a:p>
            <a:pPr marL="457200" indent="-457200"/>
            <a:r>
              <a:rPr lang="hr-HR" sz="1800" dirty="0" smtClean="0">
                <a:solidFill>
                  <a:srgbClr val="000000"/>
                </a:solidFill>
              </a:rPr>
              <a:t>          -  climate and weather info as important component in short and medium range planning and especially  in strategic sectorial plans</a:t>
            </a:r>
            <a:endParaRPr lang="en-US" sz="1800" dirty="0" smtClean="0">
              <a:solidFill>
                <a:srgbClr val="000000"/>
              </a:solidFill>
            </a:endParaRPr>
          </a:p>
          <a:p>
            <a:pPr marL="457200" indent="-457200">
              <a:buAutoNum type="arabicPeriod"/>
            </a:pPr>
            <a:endParaRPr lang="en-US" sz="1800" dirty="0" smtClean="0">
              <a:solidFill>
                <a:srgbClr val="000000"/>
              </a:solidFill>
            </a:endParaRPr>
          </a:p>
          <a:p>
            <a:pPr marL="457200" indent="-457200"/>
            <a:r>
              <a:rPr lang="hr-HR" sz="1800" dirty="0" smtClean="0">
                <a:solidFill>
                  <a:srgbClr val="000000"/>
                </a:solidFill>
              </a:rPr>
              <a:t>2. </a:t>
            </a:r>
            <a:r>
              <a:rPr lang="en-US" sz="1800" u="sng" dirty="0" smtClean="0">
                <a:solidFill>
                  <a:srgbClr val="000000"/>
                </a:solidFill>
              </a:rPr>
              <a:t>how </a:t>
            </a:r>
            <a:r>
              <a:rPr lang="en-US" sz="1800" u="sng" dirty="0">
                <a:solidFill>
                  <a:srgbClr val="000000"/>
                </a:solidFill>
              </a:rPr>
              <a:t>they get information and services from </a:t>
            </a:r>
            <a:r>
              <a:rPr lang="en-US" sz="1800" u="sng" dirty="0" smtClean="0">
                <a:solidFill>
                  <a:srgbClr val="000000"/>
                </a:solidFill>
              </a:rPr>
              <a:t>NMHSs</a:t>
            </a:r>
            <a:endParaRPr lang="hr-HR" sz="1800" u="sng" dirty="0" smtClean="0">
              <a:solidFill>
                <a:srgbClr val="000000"/>
              </a:solidFill>
            </a:endParaRPr>
          </a:p>
          <a:p>
            <a:pPr marL="457200" indent="-457200"/>
            <a:r>
              <a:rPr lang="hr-HR" sz="1800" dirty="0" smtClean="0">
                <a:solidFill>
                  <a:srgbClr val="000000"/>
                </a:solidFill>
              </a:rPr>
              <a:t>        - service contracts- customized web link (pass); ftp</a:t>
            </a:r>
          </a:p>
          <a:p>
            <a:pPr marL="457200" indent="-457200"/>
            <a:r>
              <a:rPr lang="hr-HR" sz="1800" dirty="0" smtClean="0">
                <a:solidFill>
                  <a:srgbClr val="000000"/>
                </a:solidFill>
              </a:rPr>
              <a:t>        -  inquiry /order for specific tasks (sporadically )</a:t>
            </a:r>
          </a:p>
          <a:p>
            <a:pPr marL="457200" indent="-457200"/>
            <a:r>
              <a:rPr lang="hr-HR" sz="1800" dirty="0" smtClean="0">
                <a:solidFill>
                  <a:srgbClr val="000000"/>
                </a:solidFill>
              </a:rPr>
              <a:t>        - meteo.hr</a:t>
            </a:r>
          </a:p>
          <a:p>
            <a:pPr marL="457200" indent="-457200"/>
            <a:endParaRPr lang="en-US" sz="1800" dirty="0" smtClean="0">
              <a:solidFill>
                <a:srgbClr val="000000"/>
              </a:solidFill>
            </a:endParaRPr>
          </a:p>
          <a:p>
            <a:pPr marL="457200" indent="-457200"/>
            <a:r>
              <a:rPr lang="hr-HR" sz="1800" dirty="0" smtClean="0">
                <a:solidFill>
                  <a:srgbClr val="000000"/>
                </a:solidFill>
              </a:rPr>
              <a:t>3. </a:t>
            </a:r>
            <a:r>
              <a:rPr lang="en-US" sz="1800" u="sng" dirty="0" smtClean="0">
                <a:solidFill>
                  <a:srgbClr val="000000"/>
                </a:solidFill>
              </a:rPr>
              <a:t>What improvements </a:t>
            </a:r>
            <a:r>
              <a:rPr lang="en-US" sz="1800" u="sng" dirty="0">
                <a:solidFill>
                  <a:srgbClr val="000000"/>
                </a:solidFill>
              </a:rPr>
              <a:t>in NMHSs services they require</a:t>
            </a:r>
            <a:r>
              <a:rPr lang="en-US" sz="1800" u="sng" dirty="0" smtClean="0">
                <a:solidFill>
                  <a:srgbClr val="000000"/>
                </a:solidFill>
              </a:rPr>
              <a:t>.</a:t>
            </a:r>
            <a:endParaRPr lang="hr-HR" sz="1800" u="sng" dirty="0" smtClean="0">
              <a:solidFill>
                <a:srgbClr val="000000"/>
              </a:solidFill>
            </a:endParaRPr>
          </a:p>
          <a:p>
            <a:pPr marL="457200" indent="-457200"/>
            <a:r>
              <a:rPr lang="hr-HR" sz="1800" dirty="0" smtClean="0">
                <a:solidFill>
                  <a:srgbClr val="000000"/>
                </a:solidFill>
              </a:rPr>
              <a:t>        - more user defined products for specific tasks </a:t>
            </a:r>
          </a:p>
          <a:p>
            <a:pPr marL="457200" indent="-457200"/>
            <a:r>
              <a:rPr lang="hr-HR" sz="1800" dirty="0" smtClean="0">
                <a:solidFill>
                  <a:srgbClr val="000000"/>
                </a:solidFill>
              </a:rPr>
              <a:t>        - need for 24h disposal of DHMZ forecasters for additional advisories</a:t>
            </a:r>
          </a:p>
          <a:p>
            <a:pPr marL="457200" indent="-457200"/>
            <a:r>
              <a:rPr lang="hr-HR" sz="1800" dirty="0" smtClean="0">
                <a:solidFill>
                  <a:srgbClr val="000000"/>
                </a:solidFill>
              </a:rPr>
              <a:t>more data &amp; complete remote sensing coverage of the region</a:t>
            </a:r>
          </a:p>
          <a:p>
            <a:pPr marL="457200" indent="-457200"/>
            <a:r>
              <a:rPr lang="hr-HR" sz="1800" dirty="0" smtClean="0">
                <a:solidFill>
                  <a:srgbClr val="000000"/>
                </a:solidFill>
              </a:rPr>
              <a:t>        - improved regional short-range numerical model output</a:t>
            </a:r>
          </a:p>
          <a:p>
            <a:pPr marL="457200" indent="-457200"/>
            <a:endParaRPr lang="en-US" sz="1800" dirty="0"/>
          </a:p>
        </p:txBody>
      </p:sp>
    </p:spTree>
    <p:extLst>
      <p:ext uri="{BB962C8B-B14F-4D97-AF65-F5344CB8AC3E}">
        <p14:creationId xmlns:p14="http://schemas.microsoft.com/office/powerpoint/2010/main" xmlns="" val="3449962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4752528" cy="461665"/>
          </a:xfrm>
          <a:prstGeom prst="rect">
            <a:avLst/>
          </a:prstGeom>
          <a:noFill/>
        </p:spPr>
        <p:txBody>
          <a:bodyPr wrap="square" rtlCol="0">
            <a:spAutoFit/>
          </a:bodyPr>
          <a:lstStyle/>
          <a:p>
            <a:r>
              <a:rPr lang="en-US" dirty="0" smtClean="0">
                <a:solidFill>
                  <a:schemeClr val="bg1"/>
                </a:solidFill>
              </a:rPr>
              <a:t>TRAFFIC AUTHORITIES</a:t>
            </a:r>
            <a:endParaRPr lang="en-US" dirty="0">
              <a:solidFill>
                <a:schemeClr val="bg1"/>
              </a:solidFill>
            </a:endParaRPr>
          </a:p>
        </p:txBody>
      </p:sp>
      <p:sp>
        <p:nvSpPr>
          <p:cNvPr id="4" name="Rectangle 3"/>
          <p:cNvSpPr/>
          <p:nvPr/>
        </p:nvSpPr>
        <p:spPr>
          <a:xfrm>
            <a:off x="899592" y="764704"/>
            <a:ext cx="7488832" cy="5632311"/>
          </a:xfrm>
          <a:prstGeom prst="rect">
            <a:avLst/>
          </a:prstGeom>
        </p:spPr>
        <p:txBody>
          <a:bodyPr wrap="square">
            <a:spAutoFit/>
          </a:bodyPr>
          <a:lstStyle/>
          <a:p>
            <a:pPr marL="457200" indent="-457200">
              <a:buAutoNum type="arabicPeriod"/>
            </a:pPr>
            <a:r>
              <a:rPr lang="en-US" sz="1800" u="sng" dirty="0" smtClean="0">
                <a:solidFill>
                  <a:srgbClr val="000000"/>
                </a:solidFill>
              </a:rPr>
              <a:t>how </a:t>
            </a:r>
            <a:r>
              <a:rPr lang="en-US" sz="1800" u="sng" dirty="0">
                <a:solidFill>
                  <a:srgbClr val="000000"/>
                </a:solidFill>
              </a:rPr>
              <a:t>the sector is impacted by </a:t>
            </a:r>
            <a:r>
              <a:rPr lang="en-US" sz="1800" u="sng" dirty="0" smtClean="0">
                <a:solidFill>
                  <a:srgbClr val="000000"/>
                </a:solidFill>
              </a:rPr>
              <a:t>the weather</a:t>
            </a:r>
            <a:endParaRPr lang="hr-HR" sz="1800" u="sng" dirty="0" smtClean="0">
              <a:solidFill>
                <a:srgbClr val="000000"/>
              </a:solidFill>
            </a:endParaRPr>
          </a:p>
          <a:p>
            <a:pPr marL="457200" indent="-457200"/>
            <a:r>
              <a:rPr lang="hr-HR" sz="1800" dirty="0" smtClean="0">
                <a:solidFill>
                  <a:srgbClr val="000000"/>
                </a:solidFill>
              </a:rPr>
              <a:t>          - weather info as important logistic information for planning any impending action (e.g.during expected  snowfall episodes)</a:t>
            </a:r>
          </a:p>
          <a:p>
            <a:pPr marL="457200" indent="-457200"/>
            <a:r>
              <a:rPr lang="hr-HR" sz="1800" dirty="0" smtClean="0">
                <a:solidFill>
                  <a:srgbClr val="000000"/>
                </a:solidFill>
              </a:rPr>
              <a:t>          -  climate and weather info as important component in short and medium range planning and especially  in strategic sectorial plans</a:t>
            </a:r>
            <a:endParaRPr lang="en-US" sz="1800" dirty="0" smtClean="0">
              <a:solidFill>
                <a:srgbClr val="000000"/>
              </a:solidFill>
            </a:endParaRPr>
          </a:p>
          <a:p>
            <a:pPr marL="457200" indent="-457200">
              <a:buAutoNum type="arabicPeriod"/>
            </a:pPr>
            <a:endParaRPr lang="en-US" sz="1800" dirty="0" smtClean="0">
              <a:solidFill>
                <a:srgbClr val="000000"/>
              </a:solidFill>
            </a:endParaRPr>
          </a:p>
          <a:p>
            <a:pPr marL="457200" indent="-457200"/>
            <a:r>
              <a:rPr lang="hr-HR" sz="1800" dirty="0" smtClean="0">
                <a:solidFill>
                  <a:srgbClr val="000000"/>
                </a:solidFill>
              </a:rPr>
              <a:t>2. </a:t>
            </a:r>
            <a:r>
              <a:rPr lang="en-US" sz="1800" u="sng" dirty="0" smtClean="0">
                <a:solidFill>
                  <a:srgbClr val="000000"/>
                </a:solidFill>
              </a:rPr>
              <a:t>how </a:t>
            </a:r>
            <a:r>
              <a:rPr lang="en-US" sz="1800" u="sng" dirty="0">
                <a:solidFill>
                  <a:srgbClr val="000000"/>
                </a:solidFill>
              </a:rPr>
              <a:t>they get information and services from </a:t>
            </a:r>
            <a:r>
              <a:rPr lang="en-US" sz="1800" u="sng" dirty="0" smtClean="0">
                <a:solidFill>
                  <a:srgbClr val="000000"/>
                </a:solidFill>
              </a:rPr>
              <a:t>NMHSs</a:t>
            </a:r>
            <a:endParaRPr lang="hr-HR" sz="1800" u="sng" dirty="0" smtClean="0">
              <a:solidFill>
                <a:srgbClr val="000000"/>
              </a:solidFill>
            </a:endParaRPr>
          </a:p>
          <a:p>
            <a:pPr marL="457200" indent="-457200"/>
            <a:r>
              <a:rPr lang="hr-HR" sz="1800" dirty="0" smtClean="0">
                <a:solidFill>
                  <a:srgbClr val="000000"/>
                </a:solidFill>
              </a:rPr>
              <a:t>        - for land &amp; sea: service contracts - customized service for specific traffic routes</a:t>
            </a:r>
          </a:p>
          <a:p>
            <a:pPr marL="457200" indent="-457200"/>
            <a:r>
              <a:rPr lang="hr-HR" sz="1800" dirty="0" smtClean="0">
                <a:solidFill>
                  <a:srgbClr val="000000"/>
                </a:solidFill>
              </a:rPr>
              <a:t>       - for air: service level agreement with HKZP  for supplying of data and products needed for their aeronautical service      </a:t>
            </a:r>
          </a:p>
          <a:p>
            <a:pPr marL="457200" indent="-457200"/>
            <a:r>
              <a:rPr lang="hr-HR" sz="1800" dirty="0" smtClean="0">
                <a:solidFill>
                  <a:srgbClr val="000000"/>
                </a:solidFill>
              </a:rPr>
              <a:t>        -  inquiry /order for specific tasks (sporadically )</a:t>
            </a:r>
          </a:p>
          <a:p>
            <a:pPr marL="457200" indent="-457200"/>
            <a:r>
              <a:rPr lang="hr-HR" sz="1800" dirty="0" smtClean="0">
                <a:solidFill>
                  <a:srgbClr val="000000"/>
                </a:solidFill>
              </a:rPr>
              <a:t>        - meteo.hr</a:t>
            </a:r>
          </a:p>
          <a:p>
            <a:pPr marL="457200" indent="-457200"/>
            <a:endParaRPr lang="en-US" sz="1800" dirty="0" smtClean="0">
              <a:solidFill>
                <a:srgbClr val="000000"/>
              </a:solidFill>
            </a:endParaRPr>
          </a:p>
          <a:p>
            <a:pPr marL="457200" indent="-457200"/>
            <a:r>
              <a:rPr lang="hr-HR" sz="1800" dirty="0" smtClean="0">
                <a:solidFill>
                  <a:srgbClr val="000000"/>
                </a:solidFill>
              </a:rPr>
              <a:t>3. </a:t>
            </a:r>
            <a:r>
              <a:rPr lang="en-US" sz="1800" u="sng" dirty="0" smtClean="0">
                <a:solidFill>
                  <a:srgbClr val="000000"/>
                </a:solidFill>
              </a:rPr>
              <a:t>What improvements </a:t>
            </a:r>
            <a:r>
              <a:rPr lang="en-US" sz="1800" u="sng" dirty="0">
                <a:solidFill>
                  <a:srgbClr val="000000"/>
                </a:solidFill>
              </a:rPr>
              <a:t>in NMHSs services they require</a:t>
            </a:r>
            <a:r>
              <a:rPr lang="en-US" sz="1800" u="sng" dirty="0" smtClean="0">
                <a:solidFill>
                  <a:srgbClr val="000000"/>
                </a:solidFill>
              </a:rPr>
              <a:t>.</a:t>
            </a:r>
            <a:endParaRPr lang="hr-HR" sz="1800" u="sng" dirty="0" smtClean="0">
              <a:solidFill>
                <a:srgbClr val="000000"/>
              </a:solidFill>
            </a:endParaRPr>
          </a:p>
          <a:p>
            <a:pPr marL="457200" indent="-457200"/>
            <a:r>
              <a:rPr lang="hr-HR" sz="1800" dirty="0" smtClean="0">
                <a:solidFill>
                  <a:srgbClr val="000000"/>
                </a:solidFill>
              </a:rPr>
              <a:t>        - more user defined products for specific tasks </a:t>
            </a:r>
          </a:p>
          <a:p>
            <a:pPr marL="457200" indent="-457200"/>
            <a:r>
              <a:rPr lang="hr-HR" sz="1800" dirty="0" smtClean="0">
                <a:solidFill>
                  <a:srgbClr val="000000"/>
                </a:solidFill>
              </a:rPr>
              <a:t>        - need for 24h disposal of DHMZ forecasters for additional advisories</a:t>
            </a:r>
          </a:p>
          <a:p>
            <a:pPr marL="457200" indent="-457200"/>
            <a:r>
              <a:rPr lang="hr-HR" sz="1800" dirty="0" smtClean="0">
                <a:solidFill>
                  <a:srgbClr val="000000"/>
                </a:solidFill>
              </a:rPr>
              <a:t>        - more data &amp; complete remote sensing coverage of the region</a:t>
            </a:r>
          </a:p>
          <a:p>
            <a:pPr marL="457200" indent="-457200"/>
            <a:r>
              <a:rPr lang="hr-HR" sz="1800" dirty="0" smtClean="0">
                <a:solidFill>
                  <a:srgbClr val="000000"/>
                </a:solidFill>
              </a:rPr>
              <a:t>        - improved regional short-range numerical model output</a:t>
            </a:r>
          </a:p>
          <a:p>
            <a:pPr marL="457200" indent="-457200"/>
            <a:endParaRPr lang="en-US" sz="1800" dirty="0"/>
          </a:p>
        </p:txBody>
      </p:sp>
    </p:spTree>
    <p:extLst>
      <p:ext uri="{BB962C8B-B14F-4D97-AF65-F5344CB8AC3E}">
        <p14:creationId xmlns:p14="http://schemas.microsoft.com/office/powerpoint/2010/main" xmlns="" val="252848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4294967295"/>
          </p:nvPr>
        </p:nvSpPr>
        <p:spPr>
          <a:xfrm>
            <a:off x="1143000" y="6248400"/>
            <a:ext cx="1905000" cy="457200"/>
          </a:xfrm>
          <a:prstGeom prst="rect">
            <a:avLst/>
          </a:prstGeom>
        </p:spPr>
        <p:txBody>
          <a:bodyPr/>
          <a:lstStyle/>
          <a:p>
            <a:endParaRPr lang="en-GB">
              <a:effectLst>
                <a:outerShdw blurRad="38100" dist="38100" dir="2700000" algn="tl">
                  <a:srgbClr val="000000"/>
                </a:outerShdw>
              </a:effectLst>
            </a:endParaRPr>
          </a:p>
          <a:p>
            <a:endParaRPr lang="en-US">
              <a:solidFill>
                <a:schemeClr val="tx1"/>
              </a:solidFill>
            </a:endParaRPr>
          </a:p>
        </p:txBody>
      </p:sp>
      <p:sp>
        <p:nvSpPr>
          <p:cNvPr id="821250" name="Rectangle 2"/>
          <p:cNvSpPr>
            <a:spLocks noChangeArrowheads="1"/>
          </p:cNvSpPr>
          <p:nvPr/>
        </p:nvSpPr>
        <p:spPr bwMode="auto">
          <a:xfrm>
            <a:off x="1320800" y="146870"/>
            <a:ext cx="7513638" cy="1077860"/>
          </a:xfrm>
          <a:prstGeom prst="rect">
            <a:avLst/>
          </a:prstGeom>
          <a:noFill/>
          <a:ln w="9525">
            <a:noFill/>
            <a:miter lim="800000"/>
            <a:headEnd/>
            <a:tailEnd/>
          </a:ln>
          <a:effectLst/>
        </p:spPr>
        <p:txBody>
          <a:bodyPr lIns="92075" tIns="46038" rIns="92075" bIns="46038" anchor="ctr">
            <a:spAutoFit/>
          </a:bodyPr>
          <a:lstStyle/>
          <a:p>
            <a:pPr marL="457200" indent="-457200" algn="ctr"/>
            <a:r>
              <a:rPr lang="hr-HR" sz="3200" b="1" dirty="0" smtClean="0">
                <a:solidFill>
                  <a:srgbClr val="FF0066"/>
                </a:solidFill>
              </a:rPr>
              <a:t>Observational classical meteorological </a:t>
            </a:r>
            <a:r>
              <a:rPr lang="hr-HR" sz="3200" b="1" dirty="0">
                <a:solidFill>
                  <a:srgbClr val="FF0066"/>
                </a:solidFill>
              </a:rPr>
              <a:t>network </a:t>
            </a:r>
            <a:endParaRPr lang="en-US" dirty="0">
              <a:solidFill>
                <a:srgbClr val="800000"/>
              </a:solidFill>
              <a:latin typeface="Times New Roman" pitchFamily="18" charset="0"/>
            </a:endParaRPr>
          </a:p>
        </p:txBody>
      </p:sp>
      <p:pic>
        <p:nvPicPr>
          <p:cNvPr id="821251" name="Picture 3" descr="wsn2007_crop"/>
          <p:cNvPicPr>
            <a:picLocks noChangeAspect="1" noChangeArrowheads="1"/>
          </p:cNvPicPr>
          <p:nvPr/>
        </p:nvPicPr>
        <p:blipFill>
          <a:blip r:embed="rId2" cstate="print"/>
          <a:srcRect/>
          <a:stretch>
            <a:fillRect/>
          </a:stretch>
        </p:blipFill>
        <p:spPr bwMode="auto">
          <a:xfrm>
            <a:off x="3708400" y="1277938"/>
            <a:ext cx="5140325" cy="5089525"/>
          </a:xfrm>
          <a:prstGeom prst="rect">
            <a:avLst/>
          </a:prstGeom>
          <a:noFill/>
          <a:ln w="9525">
            <a:noFill/>
            <a:miter lim="800000"/>
            <a:headEnd/>
            <a:tailEnd/>
          </a:ln>
        </p:spPr>
      </p:pic>
      <p:sp>
        <p:nvSpPr>
          <p:cNvPr id="821253" name="Text Box 5"/>
          <p:cNvSpPr txBox="1">
            <a:spLocks noChangeArrowheads="1"/>
          </p:cNvSpPr>
          <p:nvPr/>
        </p:nvSpPr>
        <p:spPr bwMode="auto">
          <a:xfrm>
            <a:off x="8077200" y="3276600"/>
            <a:ext cx="914400" cy="2100263"/>
          </a:xfrm>
          <a:prstGeom prst="rect">
            <a:avLst/>
          </a:prstGeom>
          <a:noFill/>
          <a:ln w="9525">
            <a:noFill/>
            <a:miter lim="800000"/>
            <a:headEnd/>
            <a:tailEnd/>
          </a:ln>
          <a:effectLst/>
        </p:spPr>
        <p:txBody>
          <a:bodyPr lIns="92075" tIns="46038" rIns="92075" bIns="46038">
            <a:spAutoFit/>
          </a:bodyPr>
          <a:lstStyle/>
          <a:p>
            <a:pPr>
              <a:spcBef>
                <a:spcPct val="50000"/>
              </a:spcBef>
            </a:pPr>
            <a:r>
              <a:rPr lang="hr-HR"/>
              <a:t>  41</a:t>
            </a:r>
          </a:p>
          <a:p>
            <a:pPr>
              <a:spcBef>
                <a:spcPct val="50000"/>
              </a:spcBef>
            </a:pPr>
            <a:r>
              <a:rPr lang="hr-HR"/>
              <a:t>117</a:t>
            </a:r>
          </a:p>
          <a:p>
            <a:pPr>
              <a:spcBef>
                <a:spcPct val="50000"/>
              </a:spcBef>
            </a:pPr>
            <a:r>
              <a:rPr lang="hr-HR"/>
              <a:t>336</a:t>
            </a:r>
          </a:p>
          <a:p>
            <a:pPr>
              <a:spcBef>
                <a:spcPct val="50000"/>
              </a:spcBef>
            </a:pPr>
            <a:endParaRPr lang="en-US"/>
          </a:p>
        </p:txBody>
      </p:sp>
      <p:pic>
        <p:nvPicPr>
          <p:cNvPr id="821254" name="Picture 6" descr="DSCF0811"/>
          <p:cNvPicPr>
            <a:picLocks noChangeAspect="1" noChangeArrowheads="1"/>
          </p:cNvPicPr>
          <p:nvPr/>
        </p:nvPicPr>
        <p:blipFill>
          <a:blip r:embed="rId3" cstate="print"/>
          <a:srcRect/>
          <a:stretch>
            <a:fillRect/>
          </a:stretch>
        </p:blipFill>
        <p:spPr bwMode="auto">
          <a:xfrm>
            <a:off x="863600" y="3757613"/>
            <a:ext cx="3460750" cy="2605087"/>
          </a:xfrm>
          <a:prstGeom prst="rect">
            <a:avLst/>
          </a:prstGeom>
          <a:noFill/>
        </p:spPr>
      </p:pic>
      <p:pic>
        <p:nvPicPr>
          <p:cNvPr id="821255" name="Picture 7" descr="DSCF0381"/>
          <p:cNvPicPr>
            <a:picLocks noChangeAspect="1" noChangeArrowheads="1"/>
          </p:cNvPicPr>
          <p:nvPr/>
        </p:nvPicPr>
        <p:blipFill>
          <a:blip r:embed="rId4" cstate="print"/>
          <a:srcRect/>
          <a:stretch>
            <a:fillRect/>
          </a:stretch>
        </p:blipFill>
        <p:spPr bwMode="auto">
          <a:xfrm>
            <a:off x="257175" y="1181100"/>
            <a:ext cx="3463925" cy="2597150"/>
          </a:xfrm>
          <a:prstGeom prst="rect">
            <a:avLst/>
          </a:prstGeom>
          <a:noFill/>
        </p:spPr>
      </p:pic>
      <p:sp>
        <p:nvSpPr>
          <p:cNvPr id="821256" name="Text Box 8"/>
          <p:cNvSpPr txBox="1">
            <a:spLocks noChangeArrowheads="1"/>
          </p:cNvSpPr>
          <p:nvPr/>
        </p:nvSpPr>
        <p:spPr bwMode="auto">
          <a:xfrm>
            <a:off x="1181100" y="6083300"/>
            <a:ext cx="2768600" cy="366713"/>
          </a:xfrm>
          <a:prstGeom prst="rect">
            <a:avLst/>
          </a:prstGeom>
          <a:noFill/>
          <a:ln w="9525">
            <a:noFill/>
            <a:miter lim="800000"/>
            <a:headEnd/>
            <a:tailEnd/>
          </a:ln>
          <a:effectLst/>
        </p:spPr>
        <p:txBody>
          <a:bodyPr lIns="92075" tIns="46038" rIns="92075" bIns="46038">
            <a:spAutoFit/>
          </a:bodyPr>
          <a:lstStyle/>
          <a:p>
            <a:pPr>
              <a:spcBef>
                <a:spcPct val="50000"/>
              </a:spcBef>
            </a:pPr>
            <a:r>
              <a:rPr lang="hr-HR" sz="1800">
                <a:solidFill>
                  <a:srgbClr val="FFFF99"/>
                </a:solidFill>
              </a:rPr>
              <a:t>Winter at Zavizan</a:t>
            </a:r>
            <a:endParaRPr lang="en-US" sz="1800">
              <a:solidFill>
                <a:srgbClr val="FFFF99"/>
              </a:solidFill>
            </a:endParaRPr>
          </a:p>
        </p:txBody>
      </p:sp>
      <p:sp>
        <p:nvSpPr>
          <p:cNvPr id="821258" name="Text Box 10"/>
          <p:cNvSpPr txBox="1">
            <a:spLocks noChangeArrowheads="1"/>
          </p:cNvSpPr>
          <p:nvPr/>
        </p:nvSpPr>
        <p:spPr bwMode="auto">
          <a:xfrm>
            <a:off x="482600" y="3378200"/>
            <a:ext cx="3124200" cy="366713"/>
          </a:xfrm>
          <a:prstGeom prst="rect">
            <a:avLst/>
          </a:prstGeom>
          <a:noFill/>
          <a:ln w="9525">
            <a:noFill/>
            <a:miter lim="800000"/>
            <a:headEnd/>
            <a:tailEnd/>
          </a:ln>
          <a:effectLst/>
        </p:spPr>
        <p:txBody>
          <a:bodyPr lIns="92075" tIns="46038" rIns="92075" bIns="46038">
            <a:spAutoFit/>
          </a:bodyPr>
          <a:lstStyle/>
          <a:p>
            <a:pPr>
              <a:spcBef>
                <a:spcPct val="50000"/>
              </a:spcBef>
            </a:pPr>
            <a:r>
              <a:rPr lang="hr-HR" sz="1800">
                <a:solidFill>
                  <a:srgbClr val="FFFF00"/>
                </a:solidFill>
              </a:rPr>
              <a:t>Summer at Zavizan</a:t>
            </a:r>
            <a:endParaRPr lang="en-US" sz="1800">
              <a:solidFill>
                <a:srgbClr val="FFFF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
          <p:cNvSpPr txBox="1">
            <a:spLocks noChangeArrowheads="1"/>
          </p:cNvSpPr>
          <p:nvPr/>
        </p:nvSpPr>
        <p:spPr bwMode="auto">
          <a:xfrm>
            <a:off x="827584" y="188640"/>
            <a:ext cx="7556500" cy="493085"/>
          </a:xfrm>
          <a:prstGeom prst="rect">
            <a:avLst/>
          </a:prstGeom>
          <a:noFill/>
          <a:ln w="9525">
            <a:noFill/>
            <a:miter lim="800000"/>
            <a:headEnd/>
            <a:tailEnd/>
          </a:ln>
          <a:effectLst/>
        </p:spPr>
        <p:txBody>
          <a:bodyPr lIns="92075" tIns="46038" rIns="92075" bIns="46038">
            <a:spAutoFit/>
          </a:bodyPr>
          <a:lstStyle/>
          <a:p>
            <a:pPr algn="ctr">
              <a:spcBef>
                <a:spcPct val="50000"/>
              </a:spcBef>
            </a:pPr>
            <a:r>
              <a:rPr lang="hr-HR" sz="2600" dirty="0" smtClean="0">
                <a:solidFill>
                  <a:schemeClr val="bg2"/>
                </a:solidFill>
                <a:latin typeface="Arial" pitchFamily="34" charset="0"/>
                <a:cs typeface="Arial" pitchFamily="34" charset="0"/>
              </a:rPr>
              <a:t>HYDROLOGICAL NETWORK</a:t>
            </a:r>
            <a:endParaRPr lang="en-US" sz="2600" dirty="0">
              <a:solidFill>
                <a:schemeClr val="bg2"/>
              </a:solidFill>
              <a:latin typeface="Arial" pitchFamily="34" charset="0"/>
              <a:cs typeface="Arial" pitchFamily="34" charset="0"/>
            </a:endParaRPr>
          </a:p>
        </p:txBody>
      </p:sp>
      <p:pic>
        <p:nvPicPr>
          <p:cNvPr id="4" name="Picture 3" descr="površinskejpg.jpg"/>
          <p:cNvPicPr>
            <a:picLocks noChangeAspect="1"/>
          </p:cNvPicPr>
          <p:nvPr/>
        </p:nvPicPr>
        <p:blipFill>
          <a:blip r:embed="rId2" cstate="print"/>
          <a:stretch>
            <a:fillRect/>
          </a:stretch>
        </p:blipFill>
        <p:spPr>
          <a:xfrm>
            <a:off x="899592" y="908720"/>
            <a:ext cx="5395871" cy="5256584"/>
          </a:xfrm>
          <a:prstGeom prst="rect">
            <a:avLst/>
          </a:prstGeom>
        </p:spPr>
      </p:pic>
      <p:pic>
        <p:nvPicPr>
          <p:cNvPr id="5" name="Picture 4" descr="momjan.JPG"/>
          <p:cNvPicPr>
            <a:picLocks noChangeAspect="1"/>
          </p:cNvPicPr>
          <p:nvPr/>
        </p:nvPicPr>
        <p:blipFill>
          <a:blip r:embed="rId3" cstate="print"/>
          <a:stretch>
            <a:fillRect/>
          </a:stretch>
        </p:blipFill>
        <p:spPr>
          <a:xfrm>
            <a:off x="6588224" y="3140968"/>
            <a:ext cx="2232248" cy="2976331"/>
          </a:xfrm>
          <a:prstGeom prst="rect">
            <a:avLst/>
          </a:prstGeom>
        </p:spPr>
      </p:pic>
      <p:sp>
        <p:nvSpPr>
          <p:cNvPr id="7" name="TextBox 6"/>
          <p:cNvSpPr txBox="1"/>
          <p:nvPr/>
        </p:nvSpPr>
        <p:spPr>
          <a:xfrm>
            <a:off x="6516216" y="1340768"/>
            <a:ext cx="2627784" cy="707886"/>
          </a:xfrm>
          <a:prstGeom prst="rect">
            <a:avLst/>
          </a:prstGeom>
          <a:noFill/>
        </p:spPr>
        <p:txBody>
          <a:bodyPr wrap="square" rtlCol="0">
            <a:spAutoFit/>
          </a:bodyPr>
          <a:lstStyle/>
          <a:p>
            <a:r>
              <a:rPr lang="hr-HR" sz="2000" dirty="0" smtClean="0">
                <a:solidFill>
                  <a:schemeClr val="bg2"/>
                </a:solidFill>
                <a:latin typeface="Arial" pitchFamily="34" charset="0"/>
                <a:cs typeface="Arial" pitchFamily="34" charset="0"/>
              </a:rPr>
              <a:t>510  Water Gauge Hydrological Stations</a:t>
            </a:r>
            <a:endParaRPr lang="hr-HR" sz="2000"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
          <p:cNvSpPr txBox="1">
            <a:spLocks noChangeArrowheads="1"/>
          </p:cNvSpPr>
          <p:nvPr/>
        </p:nvSpPr>
        <p:spPr bwMode="auto">
          <a:xfrm>
            <a:off x="1115616" y="188640"/>
            <a:ext cx="7556500" cy="493085"/>
          </a:xfrm>
          <a:prstGeom prst="rect">
            <a:avLst/>
          </a:prstGeom>
          <a:noFill/>
          <a:ln w="9525">
            <a:noFill/>
            <a:miter lim="800000"/>
            <a:headEnd/>
            <a:tailEnd/>
          </a:ln>
          <a:effectLst/>
        </p:spPr>
        <p:txBody>
          <a:bodyPr lIns="92075" tIns="46038" rIns="92075" bIns="46038">
            <a:spAutoFit/>
          </a:bodyPr>
          <a:lstStyle/>
          <a:p>
            <a:pPr algn="ctr">
              <a:spcBef>
                <a:spcPct val="50000"/>
              </a:spcBef>
            </a:pPr>
            <a:r>
              <a:rPr lang="hr-HR" sz="2600" dirty="0" smtClean="0">
                <a:solidFill>
                  <a:schemeClr val="bg2"/>
                </a:solidFill>
                <a:latin typeface="Arial" pitchFamily="34" charset="0"/>
                <a:cs typeface="Arial" pitchFamily="34" charset="0"/>
              </a:rPr>
              <a:t>AUTOMATIC HYDROLOGICAL NETWORK</a:t>
            </a:r>
            <a:endParaRPr lang="en-US" sz="2600" dirty="0">
              <a:solidFill>
                <a:schemeClr val="bg2"/>
              </a:solidFill>
              <a:latin typeface="Arial" pitchFamily="34" charset="0"/>
              <a:cs typeface="Arial" pitchFamily="34" charset="0"/>
            </a:endParaRPr>
          </a:p>
        </p:txBody>
      </p:sp>
      <p:sp>
        <p:nvSpPr>
          <p:cNvPr id="4" name="TextBox 3"/>
          <p:cNvSpPr txBox="1"/>
          <p:nvPr/>
        </p:nvSpPr>
        <p:spPr>
          <a:xfrm>
            <a:off x="6516216" y="1340768"/>
            <a:ext cx="2627784" cy="1015663"/>
          </a:xfrm>
          <a:prstGeom prst="rect">
            <a:avLst/>
          </a:prstGeom>
          <a:noFill/>
        </p:spPr>
        <p:txBody>
          <a:bodyPr wrap="square" rtlCol="0">
            <a:spAutoFit/>
          </a:bodyPr>
          <a:lstStyle/>
          <a:p>
            <a:r>
              <a:rPr lang="hr-HR" sz="2000" dirty="0" smtClean="0">
                <a:solidFill>
                  <a:schemeClr val="bg2"/>
                </a:solidFill>
                <a:latin typeface="Arial" pitchFamily="34" charset="0"/>
                <a:cs typeface="Arial" pitchFamily="34" charset="0"/>
              </a:rPr>
              <a:t>85 Automatic Water Gauge Hydrological Stations</a:t>
            </a:r>
            <a:endParaRPr lang="hr-HR" sz="2000" dirty="0">
              <a:solidFill>
                <a:schemeClr val="bg2"/>
              </a:solidFill>
              <a:latin typeface="Arial" pitchFamily="34" charset="0"/>
              <a:cs typeface="Arial" pitchFamily="34" charset="0"/>
            </a:endParaRPr>
          </a:p>
        </p:txBody>
      </p:sp>
      <p:pic>
        <p:nvPicPr>
          <p:cNvPr id="7" name="Picture 6" descr="station4.JPG"/>
          <p:cNvPicPr>
            <a:picLocks noChangeAspect="1"/>
          </p:cNvPicPr>
          <p:nvPr/>
        </p:nvPicPr>
        <p:blipFill>
          <a:blip r:embed="rId2" cstate="print"/>
          <a:stretch>
            <a:fillRect/>
          </a:stretch>
        </p:blipFill>
        <p:spPr>
          <a:xfrm>
            <a:off x="6516215" y="3356992"/>
            <a:ext cx="2304257" cy="2713525"/>
          </a:xfrm>
          <a:prstGeom prst="rect">
            <a:avLst/>
          </a:prstGeom>
        </p:spPr>
      </p:pic>
      <p:pic>
        <p:nvPicPr>
          <p:cNvPr id="8" name="Picture 7" descr="dojavnejpg.jpg"/>
          <p:cNvPicPr>
            <a:picLocks noChangeAspect="1"/>
          </p:cNvPicPr>
          <p:nvPr/>
        </p:nvPicPr>
        <p:blipFill>
          <a:blip r:embed="rId3" cstate="print"/>
          <a:stretch>
            <a:fillRect/>
          </a:stretch>
        </p:blipFill>
        <p:spPr>
          <a:xfrm>
            <a:off x="899592" y="908720"/>
            <a:ext cx="5400600" cy="524755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3" name="Rectangle 5"/>
          <p:cNvSpPr>
            <a:spLocks noChangeArrowheads="1"/>
          </p:cNvSpPr>
          <p:nvPr/>
        </p:nvSpPr>
        <p:spPr bwMode="auto">
          <a:xfrm>
            <a:off x="467544" y="107342"/>
            <a:ext cx="8136904" cy="6524863"/>
          </a:xfrm>
          <a:prstGeom prst="rect">
            <a:avLst/>
          </a:prstGeom>
          <a:noFill/>
          <a:ln w="9525">
            <a:noFill/>
            <a:miter lim="800000"/>
            <a:headEnd/>
            <a:tailEnd/>
          </a:ln>
          <a:effectLst/>
        </p:spPr>
        <p:txBody>
          <a:bodyPr wrap="square" anchor="ctr">
            <a:spAutoFit/>
          </a:bodyPr>
          <a:lstStyle/>
          <a:p>
            <a:r>
              <a:rPr lang="hr-HR" sz="3200" b="1" dirty="0">
                <a:solidFill>
                  <a:srgbClr val="A50021"/>
                </a:solidFill>
              </a:rPr>
              <a:t>                </a:t>
            </a:r>
            <a:r>
              <a:rPr lang="hr-HR" sz="3200" b="1" dirty="0" smtClean="0">
                <a:solidFill>
                  <a:srgbClr val="000099"/>
                </a:solidFill>
              </a:rPr>
              <a:t>CONCLUSIONS</a:t>
            </a:r>
          </a:p>
          <a:p>
            <a:endParaRPr lang="hr-HR" sz="3200" b="1" dirty="0" smtClean="0">
              <a:solidFill>
                <a:srgbClr val="000099"/>
              </a:solidFill>
            </a:endParaRPr>
          </a:p>
          <a:p>
            <a:r>
              <a:rPr lang="hr-HR" sz="2000" dirty="0" smtClean="0">
                <a:solidFill>
                  <a:srgbClr val="000000"/>
                </a:solidFill>
              </a:rPr>
              <a:t>For </a:t>
            </a:r>
            <a:r>
              <a:rPr lang="en-US" sz="2000" dirty="0" smtClean="0">
                <a:solidFill>
                  <a:srgbClr val="000000"/>
                </a:solidFill>
              </a:rPr>
              <a:t>improvements in NMHSs</a:t>
            </a:r>
            <a:r>
              <a:rPr lang="hr-HR" sz="2000" dirty="0" smtClean="0">
                <a:solidFill>
                  <a:srgbClr val="000000"/>
                </a:solidFill>
              </a:rPr>
              <a:t> services there is a strong need in:</a:t>
            </a:r>
          </a:p>
          <a:p>
            <a:endParaRPr lang="hr-HR" sz="2000" dirty="0" smtClean="0">
              <a:solidFill>
                <a:srgbClr val="000000"/>
              </a:solidFill>
            </a:endParaRPr>
          </a:p>
          <a:p>
            <a:pPr>
              <a:buFont typeface="Wingdings" pitchFamily="2" charset="2"/>
              <a:buChar char="Ø"/>
            </a:pPr>
            <a:r>
              <a:rPr lang="hr-HR" sz="2000" dirty="0" smtClean="0">
                <a:solidFill>
                  <a:srgbClr val="000000"/>
                </a:solidFill>
              </a:rPr>
              <a:t> more highly educated staff  (with more insight in applications during university education)</a:t>
            </a:r>
          </a:p>
          <a:p>
            <a:pPr>
              <a:buFont typeface="Wingdings" pitchFamily="2" charset="2"/>
              <a:buChar char="Ø"/>
            </a:pPr>
            <a:r>
              <a:rPr lang="hr-HR" sz="2000" dirty="0" smtClean="0">
                <a:solidFill>
                  <a:srgbClr val="000000"/>
                </a:solidFill>
              </a:rPr>
              <a:t> more data coverage (in situ &amp; remote)</a:t>
            </a:r>
          </a:p>
          <a:p>
            <a:pPr>
              <a:buFont typeface="Wingdings" pitchFamily="2" charset="2"/>
              <a:buChar char="Ø"/>
            </a:pPr>
            <a:r>
              <a:rPr lang="hr-HR" sz="2000" dirty="0" smtClean="0">
                <a:solidFill>
                  <a:srgbClr val="000000"/>
                </a:solidFill>
              </a:rPr>
              <a:t> more interdisciplinary collaboration for defining better user designed products</a:t>
            </a:r>
          </a:p>
          <a:p>
            <a:pPr>
              <a:buFont typeface="Wingdings" pitchFamily="2" charset="2"/>
              <a:buChar char="Ø"/>
            </a:pPr>
            <a:r>
              <a:rPr lang="hr-HR" sz="2000" dirty="0" smtClean="0">
                <a:solidFill>
                  <a:srgbClr val="000000"/>
                </a:solidFill>
              </a:rPr>
              <a:t> improving customer relations capabilities (education of staff involved in design and production of services, monitoring the quality of service, defined data policy, internaly consolidated and unisonic communication with customers in defined legal and administrative NHMS-friendly surrounding, skilled negotiators)</a:t>
            </a:r>
          </a:p>
          <a:p>
            <a:endParaRPr lang="hr-HR" sz="3200" dirty="0" smtClean="0">
              <a:solidFill>
                <a:srgbClr val="000000"/>
              </a:solidFill>
            </a:endParaRPr>
          </a:p>
          <a:p>
            <a:r>
              <a:rPr lang="hr-HR" sz="3200" dirty="0" smtClean="0">
                <a:solidFill>
                  <a:srgbClr val="000000"/>
                </a:solidFill>
              </a:rPr>
              <a:t>  </a:t>
            </a:r>
            <a:endParaRPr lang="hr-HR" sz="3200" b="1" dirty="0">
              <a:solidFill>
                <a:srgbClr val="000099"/>
              </a:solidFill>
            </a:endParaRPr>
          </a:p>
          <a:p>
            <a:endParaRPr lang="hr-HR" sz="3200" b="1" dirty="0">
              <a:solidFill>
                <a:srgbClr val="000099"/>
              </a:solidFill>
            </a:endParaRPr>
          </a:p>
          <a:p>
            <a:pPr>
              <a:buFont typeface="Wingdings" pitchFamily="2" charset="2"/>
              <a:buChar char="Ø"/>
            </a:pPr>
            <a:endParaRPr lang="hr-HR" sz="1800" dirty="0">
              <a:solidFill>
                <a:srgbClr val="A5002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oblaci1"/>
          <p:cNvPicPr>
            <a:picLocks noChangeAspect="1" noChangeArrowheads="1"/>
          </p:cNvPicPr>
          <p:nvPr/>
        </p:nvPicPr>
        <p:blipFill>
          <a:blip r:embed="rId2" cstate="print"/>
          <a:srcRect/>
          <a:stretch>
            <a:fillRect/>
          </a:stretch>
        </p:blipFill>
        <p:spPr bwMode="auto">
          <a:xfrm>
            <a:off x="-180975" y="-3175"/>
            <a:ext cx="10656888" cy="6994525"/>
          </a:xfrm>
          <a:prstGeom prst="rect">
            <a:avLst/>
          </a:prstGeom>
          <a:noFill/>
        </p:spPr>
      </p:pic>
      <p:sp>
        <p:nvSpPr>
          <p:cNvPr id="304131" name="WordArt 3"/>
          <p:cNvSpPr>
            <a:spLocks noChangeArrowheads="1" noChangeShapeType="1" noTextEdit="1"/>
          </p:cNvSpPr>
          <p:nvPr/>
        </p:nvSpPr>
        <p:spPr bwMode="auto">
          <a:xfrm>
            <a:off x="2555875" y="2276475"/>
            <a:ext cx="4319588" cy="1439863"/>
          </a:xfrm>
          <a:prstGeom prst="rect">
            <a:avLst/>
          </a:prstGeom>
        </p:spPr>
        <p:txBody>
          <a:bodyPr wrap="none" fromWordArt="1">
            <a:prstTxWarp prst="textPlain">
              <a:avLst>
                <a:gd name="adj" fmla="val 50014"/>
              </a:avLst>
            </a:prstTxWarp>
          </a:bodyPr>
          <a:lstStyle/>
          <a:p>
            <a:pPr algn="ctr"/>
            <a:r>
              <a:rPr lang="hr-HR" sz="3600" kern="10">
                <a:ln w="9525">
                  <a:solidFill>
                    <a:srgbClr val="3366FF"/>
                  </a:solidFill>
                  <a:round/>
                  <a:headEnd/>
                  <a:tailEnd/>
                </a:ln>
                <a:gradFill rotWithShape="1">
                  <a:gsLst>
                    <a:gs pos="0">
                      <a:schemeClr val="accent2">
                        <a:alpha val="28999"/>
                      </a:schemeClr>
                    </a:gs>
                    <a:gs pos="100000">
                      <a:srgbClr val="FFFFFF">
                        <a:alpha val="31000"/>
                      </a:srgbClr>
                    </a:gs>
                  </a:gsLst>
                  <a:lin ang="2700000" scaled="1"/>
                </a:gradFill>
                <a:latin typeface="Arial Black"/>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174750" y="836613"/>
            <a:ext cx="6983413" cy="822325"/>
          </a:xfrm>
          <a:prstGeom prst="rect">
            <a:avLst/>
          </a:prstGeom>
          <a:noFill/>
          <a:ln w="9525">
            <a:noFill/>
            <a:miter lim="800000"/>
            <a:headEnd/>
            <a:tailEnd/>
          </a:ln>
          <a:effectLst/>
        </p:spPr>
        <p:txBody>
          <a:bodyPr wrap="none">
            <a:spAutoFit/>
          </a:bodyPr>
          <a:lstStyle/>
          <a:p>
            <a:pPr algn="ctr"/>
            <a:r>
              <a:rPr lang="hr-HR" b="1">
                <a:solidFill>
                  <a:srgbClr val="000066"/>
                </a:solidFill>
              </a:rPr>
              <a:t>Mission of  Meteorological and Hydrological Service</a:t>
            </a:r>
          </a:p>
          <a:p>
            <a:pPr algn="ctr"/>
            <a:endParaRPr lang="hr-HR" b="1">
              <a:solidFill>
                <a:srgbClr val="000066"/>
              </a:solidFill>
            </a:endParaRPr>
          </a:p>
        </p:txBody>
      </p:sp>
      <p:sp>
        <p:nvSpPr>
          <p:cNvPr id="3" name="Text Box 5"/>
          <p:cNvSpPr txBox="1">
            <a:spLocks noChangeArrowheads="1"/>
          </p:cNvSpPr>
          <p:nvPr/>
        </p:nvSpPr>
        <p:spPr bwMode="auto">
          <a:xfrm>
            <a:off x="720725" y="1646238"/>
            <a:ext cx="7991475" cy="3200400"/>
          </a:xfrm>
          <a:prstGeom prst="rect">
            <a:avLst/>
          </a:prstGeom>
          <a:noFill/>
          <a:ln w="9525">
            <a:noFill/>
            <a:miter lim="800000"/>
            <a:headEnd/>
            <a:tailEnd/>
          </a:ln>
          <a:effectLst/>
        </p:spPr>
        <p:txBody>
          <a:bodyPr>
            <a:spAutoFit/>
          </a:bodyPr>
          <a:lstStyle/>
          <a:p>
            <a:pPr marL="268288" indent="-268288" algn="ctr"/>
            <a:endParaRPr lang="hr-HR" b="1" dirty="0">
              <a:solidFill>
                <a:srgbClr val="000066"/>
              </a:solidFill>
              <a:effectLst>
                <a:outerShdw blurRad="38100" dist="38100" dir="2700000" algn="tl">
                  <a:srgbClr val="C0C0C0"/>
                </a:outerShdw>
              </a:effectLst>
              <a:latin typeface="Verdana" pitchFamily="34" charset="0"/>
            </a:endParaRPr>
          </a:p>
          <a:p>
            <a:pPr marL="268288" indent="-268288" algn="ctr"/>
            <a:endParaRPr lang="hr-HR" sz="2000" dirty="0">
              <a:solidFill>
                <a:srgbClr val="000066"/>
              </a:solidFill>
              <a:effectLst>
                <a:outerShdw blurRad="38100" dist="38100" dir="2700000" algn="tl">
                  <a:srgbClr val="C0C0C0"/>
                </a:outerShdw>
              </a:effectLst>
            </a:endParaRPr>
          </a:p>
          <a:p>
            <a:pPr marL="268288" indent="-268288">
              <a:buFontTx/>
              <a:buChar char="•"/>
            </a:pPr>
            <a:r>
              <a:rPr lang="hr-HR" sz="2000" dirty="0">
                <a:solidFill>
                  <a:srgbClr val="A50021"/>
                </a:solidFill>
              </a:rPr>
              <a:t>to provide support to economic development,  environment protection and quality of life</a:t>
            </a:r>
          </a:p>
          <a:p>
            <a:pPr marL="268288" indent="-268288">
              <a:buFontTx/>
              <a:buChar char="•"/>
            </a:pPr>
            <a:endParaRPr lang="hr-HR" sz="2000" dirty="0">
              <a:solidFill>
                <a:srgbClr val="A50021"/>
              </a:solidFill>
            </a:endParaRPr>
          </a:p>
          <a:p>
            <a:pPr marL="268288" indent="-268288">
              <a:buFontTx/>
              <a:buChar char="•"/>
            </a:pPr>
            <a:r>
              <a:rPr lang="hr-HR" sz="2000" dirty="0">
                <a:solidFill>
                  <a:srgbClr val="A50021"/>
                </a:solidFill>
              </a:rPr>
              <a:t>to act towards the preservation of life and material goods from natural and social hazards and disasters and to mitigate their consequences</a:t>
            </a:r>
          </a:p>
          <a:p>
            <a:pPr marL="268288" indent="-268288"/>
            <a:endParaRPr lang="hr-HR" sz="2000" dirty="0">
              <a:solidFill>
                <a:srgbClr val="A50021"/>
              </a:solidFill>
            </a:endParaRPr>
          </a:p>
          <a:p>
            <a:pPr marL="268288" indent="-268288">
              <a:buFontTx/>
              <a:buChar char="•"/>
            </a:pPr>
            <a:r>
              <a:rPr lang="hr-HR" sz="2000" dirty="0">
                <a:solidFill>
                  <a:srgbClr val="A50021"/>
                </a:solidFill>
              </a:rPr>
              <a:t>to maintain and develop the national meteorological and hydrological observation system</a:t>
            </a:r>
            <a:endParaRPr lang="en-GB" sz="2000" dirty="0">
              <a:solidFill>
                <a:srgbClr val="A50021"/>
              </a:solidFill>
            </a:endParaRPr>
          </a:p>
        </p:txBody>
      </p:sp>
      <p:pic>
        <p:nvPicPr>
          <p:cNvPr id="4" name="Picture 6" descr="DHMZlogo"/>
          <p:cNvPicPr>
            <a:picLocks noChangeAspect="1" noChangeArrowheads="1"/>
          </p:cNvPicPr>
          <p:nvPr/>
        </p:nvPicPr>
        <p:blipFill>
          <a:blip r:embed="rId2" cstate="print"/>
          <a:srcRect/>
          <a:stretch>
            <a:fillRect/>
          </a:stretch>
        </p:blipFill>
        <p:spPr bwMode="auto">
          <a:xfrm>
            <a:off x="7667625" y="1341438"/>
            <a:ext cx="792163" cy="9366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95288" y="1209706"/>
            <a:ext cx="8385757" cy="4524315"/>
          </a:xfrm>
          <a:prstGeom prst="rect">
            <a:avLst/>
          </a:prstGeom>
          <a:noFill/>
          <a:ln w="9525">
            <a:noFill/>
            <a:miter lim="800000"/>
            <a:headEnd/>
            <a:tailEnd/>
          </a:ln>
          <a:effectLst/>
        </p:spPr>
        <p:txBody>
          <a:bodyPr wrap="none" anchor="ctr">
            <a:spAutoFit/>
          </a:bodyPr>
          <a:lstStyle/>
          <a:p>
            <a:pPr>
              <a:tabLst>
                <a:tab pos="571500" algn="l"/>
              </a:tabLst>
            </a:pPr>
            <a:r>
              <a:rPr lang="hr-HR" dirty="0">
                <a:solidFill>
                  <a:schemeClr val="bg2"/>
                </a:solidFill>
              </a:rPr>
              <a:t> </a:t>
            </a:r>
            <a:r>
              <a:rPr lang="hr-HR" b="1" dirty="0" smtClean="0">
                <a:solidFill>
                  <a:srgbClr val="A50021"/>
                </a:solidFill>
              </a:rPr>
              <a:t>Present structure </a:t>
            </a:r>
            <a:r>
              <a:rPr lang="hr-HR" b="1" dirty="0">
                <a:solidFill>
                  <a:srgbClr val="A50021"/>
                </a:solidFill>
              </a:rPr>
              <a:t>of Meteorological and Hydrological Service:</a:t>
            </a:r>
          </a:p>
          <a:p>
            <a:pPr>
              <a:tabLst>
                <a:tab pos="571500" algn="l"/>
              </a:tabLst>
            </a:pPr>
            <a:r>
              <a:rPr lang="hr-HR" b="1" dirty="0">
                <a:solidFill>
                  <a:schemeClr val="bg2"/>
                </a:solidFill>
              </a:rPr>
              <a:t>	</a:t>
            </a:r>
          </a:p>
          <a:p>
            <a:pPr>
              <a:buFontTx/>
              <a:buChar char="•"/>
              <a:tabLst>
                <a:tab pos="571500" algn="l"/>
              </a:tabLst>
            </a:pPr>
            <a:r>
              <a:rPr lang="hr-HR" b="1" dirty="0">
                <a:solidFill>
                  <a:srgbClr val="003366"/>
                </a:solidFill>
              </a:rPr>
              <a:t>   </a:t>
            </a:r>
            <a:r>
              <a:rPr lang="hr-HR" b="1" dirty="0" smtClean="0">
                <a:solidFill>
                  <a:srgbClr val="003366"/>
                </a:solidFill>
              </a:rPr>
              <a:t> </a:t>
            </a:r>
            <a:r>
              <a:rPr lang="hr-HR" dirty="0" smtClean="0">
                <a:solidFill>
                  <a:schemeClr val="accent2">
                    <a:lumMod val="50000"/>
                  </a:schemeClr>
                </a:solidFill>
              </a:rPr>
              <a:t>Weather </a:t>
            </a:r>
            <a:r>
              <a:rPr lang="hr-HR" dirty="0">
                <a:solidFill>
                  <a:schemeClr val="accent2">
                    <a:lumMod val="50000"/>
                  </a:schemeClr>
                </a:solidFill>
              </a:rPr>
              <a:t>Analysis and Forecast Division</a:t>
            </a:r>
          </a:p>
          <a:p>
            <a:pPr>
              <a:buFontTx/>
              <a:buChar char="•"/>
              <a:tabLst>
                <a:tab pos="571500" algn="l"/>
              </a:tabLst>
            </a:pPr>
            <a:r>
              <a:rPr lang="hr-HR" dirty="0">
                <a:solidFill>
                  <a:schemeClr val="accent2">
                    <a:lumMod val="50000"/>
                  </a:schemeClr>
                </a:solidFill>
              </a:rPr>
              <a:t>   </a:t>
            </a:r>
            <a:r>
              <a:rPr lang="hr-HR" dirty="0" smtClean="0">
                <a:solidFill>
                  <a:schemeClr val="accent2">
                    <a:lumMod val="50000"/>
                  </a:schemeClr>
                </a:solidFill>
              </a:rPr>
              <a:t> Weather </a:t>
            </a:r>
            <a:r>
              <a:rPr lang="hr-HR" dirty="0">
                <a:solidFill>
                  <a:schemeClr val="accent2">
                    <a:lumMod val="50000"/>
                  </a:schemeClr>
                </a:solidFill>
              </a:rPr>
              <a:t>and </a:t>
            </a:r>
            <a:r>
              <a:rPr lang="hr-HR" dirty="0" smtClean="0">
                <a:solidFill>
                  <a:schemeClr val="accent2">
                    <a:lumMod val="50000"/>
                  </a:schemeClr>
                </a:solidFill>
              </a:rPr>
              <a:t>Climate Observation Division</a:t>
            </a:r>
            <a:endParaRPr lang="hr-HR" dirty="0">
              <a:solidFill>
                <a:schemeClr val="accent2">
                  <a:lumMod val="50000"/>
                </a:schemeClr>
              </a:solidFill>
            </a:endParaRPr>
          </a:p>
          <a:p>
            <a:pPr>
              <a:buFontTx/>
              <a:buChar char="•"/>
              <a:tabLst>
                <a:tab pos="571500" algn="l"/>
              </a:tabLst>
            </a:pPr>
            <a:r>
              <a:rPr lang="hr-HR" dirty="0">
                <a:solidFill>
                  <a:schemeClr val="accent2">
                    <a:lumMod val="50000"/>
                  </a:schemeClr>
                </a:solidFill>
              </a:rPr>
              <a:t>   </a:t>
            </a:r>
            <a:r>
              <a:rPr lang="hr-HR" dirty="0" smtClean="0">
                <a:solidFill>
                  <a:schemeClr val="accent2">
                    <a:lumMod val="50000"/>
                  </a:schemeClr>
                </a:solidFill>
              </a:rPr>
              <a:t> Research </a:t>
            </a:r>
            <a:r>
              <a:rPr lang="hr-HR" dirty="0">
                <a:solidFill>
                  <a:schemeClr val="accent2">
                    <a:lumMod val="50000"/>
                  </a:schemeClr>
                </a:solidFill>
              </a:rPr>
              <a:t>and Development Division</a:t>
            </a:r>
          </a:p>
          <a:p>
            <a:pPr>
              <a:buFontTx/>
              <a:buChar char="•"/>
              <a:tabLst>
                <a:tab pos="571500" algn="l"/>
              </a:tabLst>
            </a:pPr>
            <a:r>
              <a:rPr lang="hr-HR" dirty="0">
                <a:solidFill>
                  <a:schemeClr val="accent2">
                    <a:lumMod val="50000"/>
                  </a:schemeClr>
                </a:solidFill>
              </a:rPr>
              <a:t>   </a:t>
            </a:r>
            <a:r>
              <a:rPr lang="hr-HR" dirty="0" smtClean="0">
                <a:solidFill>
                  <a:schemeClr val="accent2">
                    <a:lumMod val="50000"/>
                  </a:schemeClr>
                </a:solidFill>
              </a:rPr>
              <a:t> Air </a:t>
            </a:r>
            <a:r>
              <a:rPr lang="hr-HR" dirty="0">
                <a:solidFill>
                  <a:schemeClr val="accent2">
                    <a:lumMod val="50000"/>
                  </a:schemeClr>
                </a:solidFill>
              </a:rPr>
              <a:t>Quality </a:t>
            </a:r>
            <a:r>
              <a:rPr lang="hr-HR" dirty="0" smtClean="0">
                <a:solidFill>
                  <a:schemeClr val="accent2">
                    <a:lumMod val="50000"/>
                  </a:schemeClr>
                </a:solidFill>
              </a:rPr>
              <a:t>Division</a:t>
            </a:r>
          </a:p>
          <a:p>
            <a:pPr>
              <a:buFontTx/>
              <a:buChar char="•"/>
              <a:tabLst>
                <a:tab pos="571500" algn="l"/>
              </a:tabLst>
            </a:pPr>
            <a:r>
              <a:rPr lang="hr-HR" dirty="0" smtClean="0">
                <a:solidFill>
                  <a:schemeClr val="accent2">
                    <a:lumMod val="50000"/>
                  </a:schemeClr>
                </a:solidFill>
              </a:rPr>
              <a:t>    Hydrology Division</a:t>
            </a:r>
            <a:endParaRPr lang="hr-HR" dirty="0">
              <a:solidFill>
                <a:schemeClr val="accent2">
                  <a:lumMod val="50000"/>
                </a:schemeClr>
              </a:solidFill>
            </a:endParaRPr>
          </a:p>
          <a:p>
            <a:pPr>
              <a:buFontTx/>
              <a:buChar char="•"/>
              <a:tabLst>
                <a:tab pos="571500" algn="l"/>
              </a:tabLst>
            </a:pPr>
            <a:r>
              <a:rPr lang="hr-HR" dirty="0">
                <a:solidFill>
                  <a:schemeClr val="accent2">
                    <a:lumMod val="50000"/>
                  </a:schemeClr>
                </a:solidFill>
              </a:rPr>
              <a:t>   </a:t>
            </a:r>
            <a:r>
              <a:rPr lang="hr-HR" dirty="0" smtClean="0">
                <a:solidFill>
                  <a:schemeClr val="accent2">
                    <a:lumMod val="50000"/>
                  </a:schemeClr>
                </a:solidFill>
              </a:rPr>
              <a:t> Remote </a:t>
            </a:r>
            <a:r>
              <a:rPr lang="hr-HR" dirty="0">
                <a:solidFill>
                  <a:schemeClr val="accent2">
                    <a:lumMod val="50000"/>
                  </a:schemeClr>
                </a:solidFill>
              </a:rPr>
              <a:t>Sensing </a:t>
            </a:r>
            <a:r>
              <a:rPr lang="hr-HR" dirty="0" smtClean="0">
                <a:solidFill>
                  <a:schemeClr val="accent2">
                    <a:lumMod val="50000"/>
                  </a:schemeClr>
                </a:solidFill>
              </a:rPr>
              <a:t>Department</a:t>
            </a:r>
            <a:endParaRPr lang="hr-HR" dirty="0">
              <a:solidFill>
                <a:schemeClr val="accent2">
                  <a:lumMod val="50000"/>
                </a:schemeClr>
              </a:solidFill>
            </a:endParaRPr>
          </a:p>
          <a:p>
            <a:pPr>
              <a:buFontTx/>
              <a:buChar char="•"/>
              <a:tabLst>
                <a:tab pos="571500" algn="l"/>
              </a:tabLst>
            </a:pPr>
            <a:r>
              <a:rPr lang="hr-HR" dirty="0" smtClean="0">
                <a:solidFill>
                  <a:schemeClr val="accent2">
                    <a:lumMod val="50000"/>
                  </a:schemeClr>
                </a:solidFill>
              </a:rPr>
              <a:t>    IT Department</a:t>
            </a:r>
            <a:endParaRPr lang="hr-HR" dirty="0">
              <a:solidFill>
                <a:schemeClr val="accent2">
                  <a:lumMod val="50000"/>
                </a:schemeClr>
              </a:solidFill>
            </a:endParaRPr>
          </a:p>
          <a:p>
            <a:pPr>
              <a:buFontTx/>
              <a:buChar char="•"/>
              <a:tabLst>
                <a:tab pos="571500" algn="l"/>
              </a:tabLst>
            </a:pPr>
            <a:r>
              <a:rPr lang="hr-HR" dirty="0">
                <a:solidFill>
                  <a:schemeClr val="accent2">
                    <a:lumMod val="50000"/>
                  </a:schemeClr>
                </a:solidFill>
              </a:rPr>
              <a:t>   </a:t>
            </a:r>
            <a:r>
              <a:rPr lang="hr-HR" dirty="0" smtClean="0">
                <a:solidFill>
                  <a:schemeClr val="accent2">
                    <a:lumMod val="50000"/>
                  </a:schemeClr>
                </a:solidFill>
              </a:rPr>
              <a:t> Independent </a:t>
            </a:r>
            <a:r>
              <a:rPr lang="hr-HR" dirty="0">
                <a:solidFill>
                  <a:schemeClr val="accent2">
                    <a:lumMod val="50000"/>
                  </a:schemeClr>
                </a:solidFill>
              </a:rPr>
              <a:t>Departement for Measurements </a:t>
            </a:r>
            <a:r>
              <a:rPr lang="hr-HR" dirty="0" smtClean="0">
                <a:solidFill>
                  <a:schemeClr val="accent2">
                    <a:lumMod val="50000"/>
                  </a:schemeClr>
                </a:solidFill>
              </a:rPr>
              <a:t>Calibration</a:t>
            </a:r>
          </a:p>
          <a:p>
            <a:pPr>
              <a:buFontTx/>
              <a:buChar char="•"/>
              <a:tabLst>
                <a:tab pos="571500" algn="l"/>
              </a:tabLst>
            </a:pPr>
            <a:r>
              <a:rPr lang="hr-HR" dirty="0" smtClean="0">
                <a:solidFill>
                  <a:schemeClr val="accent2">
                    <a:lumMod val="50000"/>
                  </a:schemeClr>
                </a:solidFill>
              </a:rPr>
              <a:t>    Administration and </a:t>
            </a:r>
            <a:r>
              <a:rPr lang="en-GB" dirty="0" smtClean="0">
                <a:solidFill>
                  <a:schemeClr val="accent2">
                    <a:lumMod val="50000"/>
                  </a:schemeClr>
                </a:solidFill>
              </a:rPr>
              <a:t>Finance </a:t>
            </a:r>
            <a:r>
              <a:rPr lang="hr-HR" dirty="0" smtClean="0">
                <a:solidFill>
                  <a:schemeClr val="accent2">
                    <a:lumMod val="50000"/>
                  </a:schemeClr>
                </a:solidFill>
              </a:rPr>
              <a:t>Division</a:t>
            </a:r>
            <a:endParaRPr lang="hr-HR" dirty="0">
              <a:solidFill>
                <a:schemeClr val="accent2">
                  <a:lumMod val="50000"/>
                </a:schemeClr>
              </a:solidFill>
            </a:endParaRPr>
          </a:p>
          <a:p>
            <a:pPr>
              <a:tabLst>
                <a:tab pos="571500" algn="l"/>
              </a:tabLst>
            </a:pPr>
            <a:endParaRPr lang="hr-HR" dirty="0">
              <a:solidFill>
                <a:srgbClr val="0033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83568" y="115888"/>
            <a:ext cx="7777807" cy="6955750"/>
          </a:xfrm>
          <a:prstGeom prst="rect">
            <a:avLst/>
          </a:prstGeom>
          <a:solidFill>
            <a:schemeClr val="tx1"/>
          </a:solidFill>
          <a:ln w="9525">
            <a:noFill/>
            <a:miter lim="800000"/>
            <a:headEnd/>
            <a:tailEnd/>
          </a:ln>
          <a:effectLst/>
        </p:spPr>
        <p:txBody>
          <a:bodyPr wrap="square">
            <a:spAutoFit/>
          </a:bodyPr>
          <a:lstStyle/>
          <a:p>
            <a:pPr marL="457200" indent="-457200">
              <a:spcBef>
                <a:spcPct val="50000"/>
              </a:spcBef>
            </a:pPr>
            <a:r>
              <a:rPr lang="en-US" sz="2000" b="1" u="sng" dirty="0">
                <a:solidFill>
                  <a:srgbClr val="003366"/>
                </a:solidFill>
              </a:rPr>
              <a:t>Strategic Partners:</a:t>
            </a:r>
          </a:p>
          <a:p>
            <a:pPr marL="457200" indent="-457200">
              <a:spcBef>
                <a:spcPct val="50000"/>
              </a:spcBef>
            </a:pPr>
            <a:r>
              <a:rPr lang="en-US" sz="2000" b="1" dirty="0">
                <a:solidFill>
                  <a:srgbClr val="003366"/>
                </a:solidFill>
              </a:rPr>
              <a:t>1. State Administrative</a:t>
            </a:r>
            <a:r>
              <a:rPr lang="en-US" sz="2000" b="1" dirty="0">
                <a:solidFill>
                  <a:srgbClr val="A50021"/>
                </a:solidFill>
              </a:rPr>
              <a:t> </a:t>
            </a:r>
            <a:r>
              <a:rPr lang="en-US" sz="2000" b="1" dirty="0">
                <a:solidFill>
                  <a:srgbClr val="003366"/>
                </a:solidFill>
              </a:rPr>
              <a:t>Organizations:</a:t>
            </a:r>
          </a:p>
          <a:p>
            <a:pPr marL="914400" lvl="1" indent="-457200">
              <a:spcBef>
                <a:spcPts val="0"/>
              </a:spcBef>
              <a:buFontTx/>
              <a:buChar char="•"/>
            </a:pPr>
            <a:r>
              <a:rPr lang="en-US" sz="2000" dirty="0">
                <a:solidFill>
                  <a:srgbClr val="C00000"/>
                </a:solidFill>
              </a:rPr>
              <a:t>National Protection and Rescue Directorate</a:t>
            </a:r>
          </a:p>
          <a:p>
            <a:pPr marL="914400" lvl="1" indent="-457200">
              <a:spcBef>
                <a:spcPts val="0"/>
              </a:spcBef>
              <a:buFontTx/>
              <a:buChar char="•"/>
            </a:pPr>
            <a:r>
              <a:rPr lang="en-US" sz="2000" dirty="0">
                <a:solidFill>
                  <a:srgbClr val="C00000"/>
                </a:solidFill>
              </a:rPr>
              <a:t>Croatian </a:t>
            </a:r>
            <a:r>
              <a:rPr lang="en-US" sz="2000" dirty="0" smtClean="0">
                <a:solidFill>
                  <a:srgbClr val="C00000"/>
                </a:solidFill>
              </a:rPr>
              <a:t>Waters</a:t>
            </a:r>
            <a:endParaRPr lang="hr-HR" sz="2000" dirty="0" smtClean="0">
              <a:solidFill>
                <a:srgbClr val="C00000"/>
              </a:solidFill>
            </a:endParaRPr>
          </a:p>
          <a:p>
            <a:pPr marL="914400" lvl="1" indent="-457200">
              <a:spcBef>
                <a:spcPts val="0"/>
              </a:spcBef>
              <a:buFontTx/>
              <a:buChar char="•"/>
            </a:pPr>
            <a:r>
              <a:rPr lang="hr-HR" sz="2000" dirty="0" smtClean="0">
                <a:solidFill>
                  <a:srgbClr val="C00000"/>
                </a:solidFill>
              </a:rPr>
              <a:t>Environmental Agency</a:t>
            </a:r>
          </a:p>
          <a:p>
            <a:pPr marL="914400" lvl="1" indent="-457200">
              <a:spcBef>
                <a:spcPts val="0"/>
              </a:spcBef>
              <a:buFontTx/>
              <a:buChar char="•"/>
            </a:pPr>
            <a:r>
              <a:rPr lang="hr-HR" sz="2000" dirty="0" smtClean="0">
                <a:solidFill>
                  <a:srgbClr val="C00000"/>
                </a:solidFill>
              </a:rPr>
              <a:t>Croatian Energy Regulatory Agency</a:t>
            </a:r>
            <a:endParaRPr lang="en-US" sz="2000" dirty="0">
              <a:solidFill>
                <a:srgbClr val="C00000"/>
              </a:solidFill>
            </a:endParaRPr>
          </a:p>
          <a:p>
            <a:pPr marL="914400" lvl="1" indent="-457200">
              <a:spcBef>
                <a:spcPts val="0"/>
              </a:spcBef>
              <a:buFontTx/>
              <a:buChar char="•"/>
            </a:pPr>
            <a:r>
              <a:rPr lang="en-US" sz="2000" dirty="0">
                <a:solidFill>
                  <a:srgbClr val="C00000"/>
                </a:solidFill>
              </a:rPr>
              <a:t>State Office of Nuclear Safety</a:t>
            </a:r>
          </a:p>
          <a:p>
            <a:pPr marL="914400" lvl="1" indent="-457200">
              <a:spcBef>
                <a:spcPts val="0"/>
              </a:spcBef>
              <a:buFontTx/>
              <a:buChar char="•"/>
            </a:pPr>
            <a:r>
              <a:rPr lang="en-US" sz="2000" dirty="0">
                <a:solidFill>
                  <a:srgbClr val="C00000"/>
                </a:solidFill>
              </a:rPr>
              <a:t>State Institute of Radiation Protection</a:t>
            </a:r>
          </a:p>
          <a:p>
            <a:pPr marL="457200" indent="-457200">
              <a:spcBef>
                <a:spcPct val="50000"/>
              </a:spcBef>
            </a:pPr>
            <a:r>
              <a:rPr lang="en-US" sz="2000" b="1" dirty="0">
                <a:solidFill>
                  <a:srgbClr val="003366"/>
                </a:solidFill>
              </a:rPr>
              <a:t>2. </a:t>
            </a:r>
            <a:r>
              <a:rPr lang="hr-HR" sz="2000" b="1" dirty="0" smtClean="0">
                <a:solidFill>
                  <a:srgbClr val="003366"/>
                </a:solidFill>
              </a:rPr>
              <a:t> </a:t>
            </a:r>
            <a:r>
              <a:rPr lang="en-US" sz="2000" b="1" dirty="0" smtClean="0">
                <a:solidFill>
                  <a:srgbClr val="003366"/>
                </a:solidFill>
              </a:rPr>
              <a:t>Universities </a:t>
            </a:r>
            <a:r>
              <a:rPr lang="en-US" sz="2000" b="1" dirty="0">
                <a:solidFill>
                  <a:srgbClr val="003366"/>
                </a:solidFill>
              </a:rPr>
              <a:t>and Scientific Institutes</a:t>
            </a:r>
          </a:p>
          <a:p>
            <a:pPr marL="457200" indent="-457200">
              <a:spcBef>
                <a:spcPct val="50000"/>
              </a:spcBef>
            </a:pPr>
            <a:r>
              <a:rPr lang="en-US" sz="2000" b="1" dirty="0">
                <a:solidFill>
                  <a:srgbClr val="003366"/>
                </a:solidFill>
              </a:rPr>
              <a:t>3.	Ministries:</a:t>
            </a:r>
          </a:p>
          <a:p>
            <a:pPr marL="914400" lvl="1" indent="-457200">
              <a:spcBef>
                <a:spcPts val="0"/>
              </a:spcBef>
              <a:buFontTx/>
              <a:buChar char="•"/>
            </a:pPr>
            <a:r>
              <a:rPr lang="en-US" sz="2000" dirty="0" smtClean="0">
                <a:solidFill>
                  <a:srgbClr val="A50021"/>
                </a:solidFill>
              </a:rPr>
              <a:t>Ministry </a:t>
            </a:r>
            <a:r>
              <a:rPr lang="en-US" sz="2000" dirty="0">
                <a:solidFill>
                  <a:srgbClr val="A50021"/>
                </a:solidFill>
              </a:rPr>
              <a:t>of Sea, Transport and Infrastructure</a:t>
            </a:r>
          </a:p>
          <a:p>
            <a:pPr marL="914400" lvl="1" indent="-457200">
              <a:spcBef>
                <a:spcPts val="0"/>
              </a:spcBef>
              <a:buFontTx/>
              <a:buChar char="•"/>
            </a:pPr>
            <a:r>
              <a:rPr lang="en-US" sz="2000" dirty="0">
                <a:solidFill>
                  <a:srgbClr val="A50021"/>
                </a:solidFill>
              </a:rPr>
              <a:t>Ministry of Environmental </a:t>
            </a:r>
            <a:r>
              <a:rPr lang="en-US" sz="2000" dirty="0" smtClean="0">
                <a:solidFill>
                  <a:srgbClr val="A50021"/>
                </a:solidFill>
              </a:rPr>
              <a:t>Protection</a:t>
            </a:r>
            <a:r>
              <a:rPr lang="hr-HR" sz="2000" dirty="0" smtClean="0">
                <a:solidFill>
                  <a:srgbClr val="A50021"/>
                </a:solidFill>
              </a:rPr>
              <a:t> and Energetics</a:t>
            </a:r>
            <a:endParaRPr lang="en-US" sz="2000" dirty="0">
              <a:solidFill>
                <a:srgbClr val="A50021"/>
              </a:solidFill>
            </a:endParaRPr>
          </a:p>
          <a:p>
            <a:pPr marL="914400" lvl="1" indent="-457200">
              <a:spcBef>
                <a:spcPts val="0"/>
              </a:spcBef>
              <a:buFontTx/>
              <a:buChar char="•"/>
            </a:pPr>
            <a:r>
              <a:rPr lang="en-US" sz="2000" dirty="0">
                <a:solidFill>
                  <a:srgbClr val="C00000"/>
                </a:solidFill>
              </a:rPr>
              <a:t>Ministry of Forestry and Water Management</a:t>
            </a:r>
          </a:p>
          <a:p>
            <a:pPr marL="914400" lvl="1" indent="-457200">
              <a:spcBef>
                <a:spcPts val="0"/>
              </a:spcBef>
              <a:buFontTx/>
              <a:buChar char="•"/>
            </a:pPr>
            <a:r>
              <a:rPr lang="en-US" sz="2000" dirty="0">
                <a:solidFill>
                  <a:srgbClr val="C00000"/>
                </a:solidFill>
              </a:rPr>
              <a:t>Ministry of Health and Social </a:t>
            </a:r>
            <a:r>
              <a:rPr lang="en-US" sz="2000" dirty="0" smtClean="0">
                <a:solidFill>
                  <a:srgbClr val="C00000"/>
                </a:solidFill>
              </a:rPr>
              <a:t>Welfar</a:t>
            </a:r>
            <a:r>
              <a:rPr lang="en-US" sz="2000" b="1" dirty="0" smtClean="0">
                <a:solidFill>
                  <a:srgbClr val="C00000"/>
                </a:solidFill>
              </a:rPr>
              <a:t>e</a:t>
            </a:r>
            <a:endParaRPr lang="hr-HR" sz="2000" b="1" dirty="0" smtClean="0">
              <a:solidFill>
                <a:srgbClr val="C00000"/>
              </a:solidFill>
            </a:endParaRPr>
          </a:p>
          <a:p>
            <a:pPr marL="914400" lvl="1" indent="-457200">
              <a:spcBef>
                <a:spcPts val="0"/>
              </a:spcBef>
              <a:buFontTx/>
              <a:buChar char="•"/>
            </a:pPr>
            <a:r>
              <a:rPr lang="hr-HR" sz="2000" dirty="0" smtClean="0">
                <a:solidFill>
                  <a:srgbClr val="C00000"/>
                </a:solidFill>
              </a:rPr>
              <a:t>Ministry of Defense</a:t>
            </a:r>
          </a:p>
          <a:p>
            <a:pPr marL="914400" lvl="1" indent="-457200">
              <a:spcBef>
                <a:spcPts val="0"/>
              </a:spcBef>
              <a:buFontTx/>
              <a:buChar char="•"/>
            </a:pPr>
            <a:r>
              <a:rPr lang="hr-HR" sz="2000" dirty="0" smtClean="0">
                <a:solidFill>
                  <a:srgbClr val="C00000"/>
                </a:solidFill>
              </a:rPr>
              <a:t>Ministry of Interior</a:t>
            </a:r>
          </a:p>
          <a:p>
            <a:pPr marL="914400" lvl="1" indent="-457200">
              <a:spcBef>
                <a:spcPts val="0"/>
              </a:spcBef>
              <a:buFontTx/>
              <a:buChar char="•"/>
            </a:pPr>
            <a:r>
              <a:rPr lang="hr-HR" sz="2000" dirty="0" smtClean="0">
                <a:solidFill>
                  <a:srgbClr val="C00000"/>
                </a:solidFill>
              </a:rPr>
              <a:t>Ministry of Science</a:t>
            </a:r>
          </a:p>
          <a:p>
            <a:pPr marL="914400" lvl="1" indent="-457200">
              <a:spcBef>
                <a:spcPts val="0"/>
              </a:spcBef>
              <a:buFontTx/>
              <a:buChar char="•"/>
            </a:pPr>
            <a:r>
              <a:rPr lang="hr-HR" sz="2000" dirty="0" smtClean="0">
                <a:solidFill>
                  <a:srgbClr val="C00000"/>
                </a:solidFill>
              </a:rPr>
              <a:t>Ministry of Health</a:t>
            </a:r>
          </a:p>
          <a:p>
            <a:pPr marL="914400" lvl="1" indent="-457200">
              <a:lnSpc>
                <a:spcPct val="90000"/>
              </a:lnSpc>
              <a:spcBef>
                <a:spcPct val="50000"/>
              </a:spcBef>
              <a:buFontTx/>
              <a:buChar char="•"/>
            </a:pPr>
            <a:endParaRPr lang="en-US" sz="2000" dirty="0" smtClean="0">
              <a:solidFill>
                <a:srgbClr val="C00000"/>
              </a:solidFill>
            </a:endParaRPr>
          </a:p>
          <a:p>
            <a:pPr marL="914400" lvl="1" indent="-457200">
              <a:lnSpc>
                <a:spcPct val="90000"/>
              </a:lnSpc>
              <a:spcBef>
                <a:spcPct val="50000"/>
              </a:spcBef>
              <a:buFontTx/>
              <a:buChar char="•"/>
            </a:pP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79512" y="764704"/>
            <a:ext cx="8737600" cy="6986528"/>
          </a:xfrm>
          <a:prstGeom prst="rect">
            <a:avLst/>
          </a:prstGeom>
          <a:noFill/>
          <a:ln w="9525">
            <a:noFill/>
            <a:miter lim="800000"/>
            <a:headEnd/>
            <a:tailEnd/>
          </a:ln>
          <a:effectLst/>
        </p:spPr>
        <p:txBody>
          <a:bodyPr>
            <a:spAutoFit/>
          </a:bodyPr>
          <a:lstStyle/>
          <a:p>
            <a:pPr marL="452438" indent="-452438"/>
            <a:r>
              <a:rPr lang="hr-HR" sz="1400" b="1" dirty="0">
                <a:solidFill>
                  <a:srgbClr val="000066"/>
                </a:solidFill>
                <a:effectLst>
                  <a:outerShdw blurRad="38100" dist="38100" dir="2700000" algn="tl">
                    <a:srgbClr val="C0C0C0"/>
                  </a:outerShdw>
                </a:effectLst>
                <a:latin typeface="Arial" charset="0"/>
              </a:rPr>
              <a:t>                            Meteorological and Hydrological Service </a:t>
            </a: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r>
              <a:rPr lang="hr-HR" sz="1400" b="1" dirty="0">
                <a:solidFill>
                  <a:srgbClr val="000066"/>
                </a:solidFill>
                <a:effectLst>
                  <a:outerShdw blurRad="38100" dist="38100" dir="2700000" algn="tl">
                    <a:srgbClr val="C0C0C0"/>
                  </a:outerShdw>
                </a:effectLst>
                <a:latin typeface="Arial" charset="0"/>
              </a:rPr>
              <a:t>      </a:t>
            </a:r>
            <a:r>
              <a:rPr lang="hr-HR" sz="1400" b="1" dirty="0">
                <a:solidFill>
                  <a:srgbClr val="990000"/>
                </a:solidFill>
                <a:effectLst>
                  <a:outerShdw blurRad="38100" dist="38100" dir="2700000" algn="tl">
                    <a:srgbClr val="C0C0C0"/>
                  </a:outerShdw>
                </a:effectLst>
                <a:latin typeface="Arial" charset="0"/>
              </a:rPr>
              <a:t>Membership in International Organisations:</a:t>
            </a:r>
          </a:p>
          <a:p>
            <a:pPr marL="452438" indent="-452438">
              <a:buFontTx/>
              <a:buChar char="•"/>
            </a:pPr>
            <a:r>
              <a:rPr lang="hr-HR" sz="1400" b="1" dirty="0">
                <a:solidFill>
                  <a:srgbClr val="000066"/>
                </a:solidFill>
                <a:effectLst>
                  <a:outerShdw blurRad="38100" dist="38100" dir="2700000" algn="tl">
                    <a:srgbClr val="C0C0C0"/>
                  </a:outerShdw>
                </a:effectLst>
                <a:latin typeface="Arial" charset="0"/>
              </a:rPr>
              <a:t> </a:t>
            </a:r>
            <a:r>
              <a:rPr lang="hr-HR" sz="1400" dirty="0">
                <a:solidFill>
                  <a:srgbClr val="000066"/>
                </a:solidFill>
                <a:effectLst>
                  <a:outerShdw blurRad="38100" dist="38100" dir="2700000" algn="tl">
                    <a:srgbClr val="C0C0C0"/>
                  </a:outerShdw>
                </a:effectLst>
                <a:latin typeface="Arial" charset="0"/>
              </a:rPr>
              <a:t>WMO</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 ECMWF</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 EUMETNET</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 EUMETSAT</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 ALADIN/RC LACE</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 GEO</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 </a:t>
            </a:r>
            <a:r>
              <a:rPr lang="hr-HR" sz="1400" dirty="0" smtClean="0">
                <a:solidFill>
                  <a:srgbClr val="000066"/>
                </a:solidFill>
                <a:effectLst>
                  <a:outerShdw blurRad="38100" dist="38100" dir="2700000" algn="tl">
                    <a:srgbClr val="C0C0C0"/>
                  </a:outerShdw>
                </a:effectLst>
                <a:latin typeface="Arial" charset="0"/>
              </a:rPr>
              <a:t>ECOMET</a:t>
            </a:r>
          </a:p>
          <a:p>
            <a:pPr marL="452438" indent="-452438">
              <a:buFontTx/>
              <a:buChar char="•"/>
            </a:pPr>
            <a:r>
              <a:rPr lang="hr-HR" sz="1400" dirty="0" smtClean="0">
                <a:solidFill>
                  <a:srgbClr val="000066"/>
                </a:solidFill>
                <a:effectLst>
                  <a:outerShdw blurRad="38100" dist="38100" dir="2700000" algn="tl">
                    <a:srgbClr val="C0C0C0"/>
                  </a:outerShdw>
                </a:effectLst>
                <a:latin typeface="Arial" charset="0"/>
              </a:rPr>
              <a:t> MONGOOS / </a:t>
            </a:r>
            <a:r>
              <a:rPr lang="hr-HR" sz="1400" dirty="0" smtClean="0">
                <a:solidFill>
                  <a:srgbClr val="000066"/>
                </a:solidFill>
                <a:effectLst>
                  <a:outerShdw blurRad="38100" dist="38100" dir="2700000" algn="tl">
                    <a:srgbClr val="C0C0C0"/>
                  </a:outerShdw>
                </a:effectLst>
                <a:latin typeface="Arial" charset="0"/>
              </a:rPr>
              <a:t>EUROGOOS</a:t>
            </a:r>
          </a:p>
          <a:p>
            <a:pPr marL="452438" indent="-452438">
              <a:buFontTx/>
              <a:buChar char="•"/>
            </a:pPr>
            <a:r>
              <a:rPr lang="hr-HR" sz="1400" dirty="0" smtClean="0">
                <a:solidFill>
                  <a:srgbClr val="000066"/>
                </a:solidFill>
                <a:effectLst>
                  <a:outerShdw blurRad="38100" dist="38100" dir="2700000" algn="tl">
                    <a:srgbClr val="C0C0C0"/>
                  </a:outerShdw>
                </a:effectLst>
                <a:latin typeface="Arial" charset="0"/>
              </a:rPr>
              <a:t> EFAS</a:t>
            </a:r>
          </a:p>
          <a:p>
            <a:pPr marL="452438" indent="-452438">
              <a:buFontTx/>
              <a:buChar char="•"/>
            </a:pPr>
            <a:r>
              <a:rPr lang="hr-HR" sz="1400" dirty="0" smtClean="0">
                <a:solidFill>
                  <a:srgbClr val="000066"/>
                </a:solidFill>
                <a:effectLst>
                  <a:outerShdw blurRad="38100" dist="38100" dir="2700000" algn="tl">
                    <a:srgbClr val="C0C0C0"/>
                  </a:outerShdw>
                </a:effectLst>
                <a:latin typeface="Arial" charset="0"/>
              </a:rPr>
              <a:t>SAVA Commision</a:t>
            </a:r>
            <a:endParaRPr lang="hr-HR" sz="1400"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r>
              <a:rPr lang="hr-HR" sz="1400" b="1" dirty="0">
                <a:solidFill>
                  <a:srgbClr val="000066"/>
                </a:solidFill>
                <a:effectLst>
                  <a:outerShdw blurRad="38100" dist="38100" dir="2700000" algn="tl">
                    <a:srgbClr val="C0C0C0"/>
                  </a:outerShdw>
                </a:effectLst>
                <a:latin typeface="Arial" charset="0"/>
              </a:rPr>
              <a:t>     </a:t>
            </a:r>
            <a:r>
              <a:rPr lang="hr-HR" sz="1400" b="1" dirty="0">
                <a:solidFill>
                  <a:srgbClr val="990000"/>
                </a:solidFill>
                <a:effectLst>
                  <a:outerShdw blurRad="38100" dist="38100" dir="2700000" algn="tl">
                    <a:srgbClr val="C0C0C0"/>
                  </a:outerShdw>
                </a:effectLst>
                <a:latin typeface="Arial" charset="0"/>
              </a:rPr>
              <a:t>International Projects:</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MAP – D PHASE</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EMEP</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EU FP 6/7, COST</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MEDEX</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EUMETSAT/CEI projects (SATREP, EUMeTrain, Nowcasting....)</a:t>
            </a:r>
          </a:p>
          <a:p>
            <a:pPr marL="452438" indent="-452438">
              <a:buFontTx/>
              <a:buChar char="•"/>
            </a:pPr>
            <a:r>
              <a:rPr lang="hr-HR" sz="1400" dirty="0">
                <a:solidFill>
                  <a:srgbClr val="000066"/>
                </a:solidFill>
                <a:effectLst>
                  <a:outerShdw blurRad="38100" dist="38100" dir="2700000" algn="tl">
                    <a:srgbClr val="C0C0C0"/>
                  </a:outerShdw>
                </a:effectLst>
                <a:latin typeface="Arial" charset="0"/>
              </a:rPr>
              <a:t>WB/ISDR/WMO Sava </a:t>
            </a:r>
            <a:r>
              <a:rPr lang="hr-HR" sz="1400" dirty="0" smtClean="0">
                <a:solidFill>
                  <a:srgbClr val="000066"/>
                </a:solidFill>
                <a:effectLst>
                  <a:outerShdw blurRad="38100" dist="38100" dir="2700000" algn="tl">
                    <a:srgbClr val="C0C0C0"/>
                  </a:outerShdw>
                </a:effectLst>
                <a:latin typeface="Arial" charset="0"/>
              </a:rPr>
              <a:t>project</a:t>
            </a:r>
          </a:p>
          <a:p>
            <a:pPr marL="452438" indent="-452438">
              <a:buFontTx/>
              <a:buChar char="•"/>
            </a:pPr>
            <a:r>
              <a:rPr lang="hr-HR" sz="1400" dirty="0" smtClean="0">
                <a:solidFill>
                  <a:srgbClr val="000066"/>
                </a:solidFill>
                <a:effectLst>
                  <a:outerShdw blurRad="38100" dist="38100" dir="2700000" algn="tl">
                    <a:srgbClr val="C0C0C0"/>
                  </a:outerShdw>
                </a:effectLst>
                <a:latin typeface="Arial" charset="0"/>
              </a:rPr>
              <a:t>INTERREG</a:t>
            </a:r>
          </a:p>
          <a:p>
            <a:pPr marL="452438" indent="-452438">
              <a:buFontTx/>
              <a:buChar char="•"/>
            </a:pPr>
            <a:r>
              <a:rPr lang="hr-HR" sz="1400" dirty="0" smtClean="0">
                <a:solidFill>
                  <a:srgbClr val="000066"/>
                </a:solidFill>
                <a:effectLst>
                  <a:outerShdw blurRad="38100" dist="38100" dir="2700000" algn="tl">
                    <a:srgbClr val="C0C0C0"/>
                  </a:outerShdw>
                </a:effectLst>
                <a:latin typeface="Arial" charset="0"/>
              </a:rPr>
              <a:t>Some projects in preparation (meteo, hydro, air quality) ...  </a:t>
            </a:r>
            <a:r>
              <a:rPr lang="hr-HR" sz="1400" smtClean="0">
                <a:solidFill>
                  <a:srgbClr val="000066"/>
                </a:solidFill>
                <a:effectLst>
                  <a:outerShdw blurRad="38100" dist="38100" dir="2700000" algn="tl">
                    <a:srgbClr val="C0C0C0"/>
                  </a:outerShdw>
                </a:effectLst>
                <a:latin typeface="Arial" charset="0"/>
              </a:rPr>
              <a:t>EU cohession funds</a:t>
            </a:r>
            <a:r>
              <a:rPr lang="hr-HR" sz="1400" smtClean="0">
                <a:solidFill>
                  <a:srgbClr val="000066"/>
                </a:solidFill>
                <a:effectLst>
                  <a:outerShdw blurRad="38100" dist="38100" dir="2700000" algn="tl">
                    <a:srgbClr val="C0C0C0"/>
                  </a:outerShdw>
                </a:effectLst>
                <a:latin typeface="Arial" charset="0"/>
              </a:rPr>
              <a:t> </a:t>
            </a:r>
            <a:endParaRPr lang="hr-HR" sz="1400"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endParaRPr lang="hr-HR" sz="1400" b="1" dirty="0">
              <a:solidFill>
                <a:srgbClr val="000066"/>
              </a:solidFill>
              <a:effectLst>
                <a:outerShdw blurRad="38100" dist="38100" dir="2700000" algn="tl">
                  <a:srgbClr val="C0C0C0"/>
                </a:outerShdw>
              </a:effectLst>
              <a:latin typeface="Arial" charset="0"/>
            </a:endParaRPr>
          </a:p>
          <a:p>
            <a:pPr marL="452438" indent="-452438"/>
            <a:endParaRPr lang="en-GB" sz="1400" b="1" dirty="0">
              <a:solidFill>
                <a:srgbClr val="000066"/>
              </a:solidFill>
              <a:effectLst>
                <a:outerShdw blurRad="38100" dist="38100" dir="2700000" algn="tl">
                  <a:srgbClr val="C0C0C0"/>
                </a:outerShdw>
              </a:effectLst>
              <a:latin typeface="Arial" charset="0"/>
            </a:endParaRPr>
          </a:p>
        </p:txBody>
      </p:sp>
      <p:sp>
        <p:nvSpPr>
          <p:cNvPr id="4"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US" sz="1800">
              <a:latin typeface="Arial" charset="0"/>
            </a:endParaRPr>
          </a:p>
        </p:txBody>
      </p:sp>
      <p:sp>
        <p:nvSpPr>
          <p:cNvPr id="5" name="Text Box 4"/>
          <p:cNvSpPr txBox="1">
            <a:spLocks noChangeArrowheads="1"/>
          </p:cNvSpPr>
          <p:nvPr/>
        </p:nvSpPr>
        <p:spPr bwMode="auto">
          <a:xfrm>
            <a:off x="1763688" y="260648"/>
            <a:ext cx="6553200" cy="396875"/>
          </a:xfrm>
          <a:prstGeom prst="rect">
            <a:avLst/>
          </a:prstGeom>
          <a:noFill/>
          <a:ln w="9525">
            <a:noFill/>
            <a:miter lim="800000"/>
            <a:headEnd/>
            <a:tailEnd/>
          </a:ln>
          <a:effectLst/>
        </p:spPr>
        <p:txBody>
          <a:bodyPr>
            <a:spAutoFit/>
          </a:bodyPr>
          <a:lstStyle/>
          <a:p>
            <a:r>
              <a:rPr lang="hr-HR" sz="2000" b="1" dirty="0">
                <a:solidFill>
                  <a:srgbClr val="000066"/>
                </a:solidFill>
                <a:effectLst>
                  <a:outerShdw blurRad="38100" dist="38100" dir="2700000" algn="tl">
                    <a:srgbClr val="C0C0C0"/>
                  </a:outerShdw>
                </a:effectLst>
                <a:latin typeface="Verdana" pitchFamily="34" charset="0"/>
              </a:rPr>
              <a:t>   International colaboration</a:t>
            </a:r>
          </a:p>
        </p:txBody>
      </p:sp>
      <p:pic>
        <p:nvPicPr>
          <p:cNvPr id="6" name="Picture 5" descr="DHMZlogo"/>
          <p:cNvPicPr>
            <a:picLocks noChangeAspect="1" noChangeArrowheads="1"/>
          </p:cNvPicPr>
          <p:nvPr/>
        </p:nvPicPr>
        <p:blipFill>
          <a:blip r:embed="rId3" cstate="print"/>
          <a:srcRect/>
          <a:stretch>
            <a:fillRect/>
          </a:stretch>
        </p:blipFill>
        <p:spPr bwMode="auto">
          <a:xfrm>
            <a:off x="7164388" y="1052513"/>
            <a:ext cx="792162" cy="936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488832" cy="8217634"/>
          </a:xfrm>
          <a:prstGeom prst="rect">
            <a:avLst/>
          </a:prstGeom>
          <a:noFill/>
        </p:spPr>
        <p:txBody>
          <a:bodyPr wrap="square" rtlCol="0">
            <a:spAutoFit/>
          </a:bodyPr>
          <a:lstStyle/>
          <a:p>
            <a:r>
              <a:rPr lang="hr-HR" dirty="0" smtClean="0">
                <a:solidFill>
                  <a:schemeClr val="bg1"/>
                </a:solidFill>
              </a:rPr>
              <a:t>The l</a:t>
            </a:r>
            <a:r>
              <a:rPr lang="en-US" dirty="0" err="1" smtClean="0">
                <a:solidFill>
                  <a:schemeClr val="bg1"/>
                </a:solidFill>
              </a:rPr>
              <a:t>ist</a:t>
            </a:r>
            <a:r>
              <a:rPr lang="en-US" dirty="0" smtClean="0">
                <a:solidFill>
                  <a:schemeClr val="bg1"/>
                </a:solidFill>
              </a:rPr>
              <a:t> of most important stakeholders at national level:</a:t>
            </a:r>
          </a:p>
          <a:p>
            <a:endParaRPr lang="en-US" dirty="0">
              <a:solidFill>
                <a:schemeClr val="bg1"/>
              </a:solidFill>
            </a:endParaRPr>
          </a:p>
          <a:p>
            <a:pPr marL="457200" indent="-457200">
              <a:buAutoNum type="arabicPeriod"/>
            </a:pPr>
            <a:endParaRPr lang="en-US" dirty="0" smtClean="0">
              <a:solidFill>
                <a:schemeClr val="bg1"/>
              </a:solidFill>
            </a:endParaRPr>
          </a:p>
          <a:p>
            <a:pPr marL="457200" indent="-457200">
              <a:buAutoNum type="arabicPeriod"/>
            </a:pPr>
            <a:r>
              <a:rPr lang="en-US" dirty="0" smtClean="0">
                <a:solidFill>
                  <a:schemeClr val="bg1"/>
                </a:solidFill>
              </a:rPr>
              <a:t>Public</a:t>
            </a:r>
          </a:p>
          <a:p>
            <a:pPr marL="457200" indent="-457200">
              <a:buAutoNum type="arabicPeriod"/>
            </a:pPr>
            <a:r>
              <a:rPr lang="en-US" dirty="0" smtClean="0">
                <a:solidFill>
                  <a:schemeClr val="bg1"/>
                </a:solidFill>
              </a:rPr>
              <a:t>Civil protection - </a:t>
            </a:r>
            <a:r>
              <a:rPr lang="hr-HR" dirty="0" smtClean="0">
                <a:solidFill>
                  <a:schemeClr val="bg1"/>
                </a:solidFill>
              </a:rPr>
              <a:t>National </a:t>
            </a:r>
            <a:r>
              <a:rPr lang="hr-HR" dirty="0">
                <a:solidFill>
                  <a:schemeClr val="bg1"/>
                </a:solidFill>
              </a:rPr>
              <a:t>Protection and Rescue </a:t>
            </a:r>
            <a:r>
              <a:rPr lang="hr-HR" dirty="0" smtClean="0">
                <a:solidFill>
                  <a:schemeClr val="bg1"/>
                </a:solidFill>
              </a:rPr>
              <a:t>Directorate</a:t>
            </a:r>
            <a:r>
              <a:rPr lang="en-US" dirty="0" smtClean="0">
                <a:solidFill>
                  <a:schemeClr val="bg1"/>
                </a:solidFill>
              </a:rPr>
              <a:t> (DUZS), </a:t>
            </a:r>
            <a:r>
              <a:rPr lang="en-US" dirty="0">
                <a:solidFill>
                  <a:schemeClr val="bg1"/>
                </a:solidFill>
              </a:rPr>
              <a:t>State Office for Radiological and Nuclear </a:t>
            </a:r>
            <a:r>
              <a:rPr lang="en-US" dirty="0" smtClean="0">
                <a:solidFill>
                  <a:schemeClr val="bg1"/>
                </a:solidFill>
              </a:rPr>
              <a:t>Safety (DZRNS), National Headquarter for Search and Rescue at Sea (MRCC)</a:t>
            </a:r>
          </a:p>
          <a:p>
            <a:pPr marL="457200" indent="-457200">
              <a:buFontTx/>
              <a:buAutoNum type="arabicPeriod"/>
            </a:pPr>
            <a:r>
              <a:rPr lang="hr-HR" dirty="0" smtClean="0">
                <a:solidFill>
                  <a:schemeClr val="bg1"/>
                </a:solidFill>
              </a:rPr>
              <a:t>Public/</a:t>
            </a:r>
            <a:r>
              <a:rPr lang="en-US" dirty="0" smtClean="0">
                <a:solidFill>
                  <a:schemeClr val="bg1"/>
                </a:solidFill>
              </a:rPr>
              <a:t>governmental institutions</a:t>
            </a:r>
            <a:endParaRPr lang="hr-HR" dirty="0" smtClean="0">
              <a:solidFill>
                <a:schemeClr val="bg1"/>
              </a:solidFill>
            </a:endParaRPr>
          </a:p>
          <a:p>
            <a:pPr marL="457200" indent="-457200">
              <a:buAutoNum type="arabicPeriod" startAt="4"/>
            </a:pPr>
            <a:r>
              <a:rPr lang="hr-HR" dirty="0" smtClean="0">
                <a:solidFill>
                  <a:schemeClr val="bg1"/>
                </a:solidFill>
              </a:rPr>
              <a:t>National media (HRT)</a:t>
            </a:r>
            <a:endParaRPr lang="hr-HR" dirty="0">
              <a:solidFill>
                <a:schemeClr val="bg1"/>
              </a:solidFill>
            </a:endParaRPr>
          </a:p>
          <a:p>
            <a:pPr marL="457200" indent="-457200">
              <a:buAutoNum type="arabicPeriod" startAt="4"/>
            </a:pPr>
            <a:r>
              <a:rPr lang="en-US" dirty="0" smtClean="0">
                <a:solidFill>
                  <a:schemeClr val="bg1"/>
                </a:solidFill>
              </a:rPr>
              <a:t>Energy providers: Croatian Electricity Company (HEP)</a:t>
            </a:r>
            <a:endParaRPr lang="hr-HR" dirty="0" smtClean="0">
              <a:solidFill>
                <a:schemeClr val="bg1"/>
              </a:solidFill>
            </a:endParaRPr>
          </a:p>
          <a:p>
            <a:pPr marL="457200" indent="-457200">
              <a:buAutoNum type="arabicPeriod" startAt="4"/>
            </a:pPr>
            <a:r>
              <a:rPr lang="en-US" dirty="0" smtClean="0">
                <a:solidFill>
                  <a:schemeClr val="bg1"/>
                </a:solidFill>
              </a:rPr>
              <a:t>Croatian Waters (</a:t>
            </a:r>
            <a:r>
              <a:rPr lang="en-US" dirty="0" err="1" smtClean="0">
                <a:solidFill>
                  <a:schemeClr val="bg1"/>
                </a:solidFill>
              </a:rPr>
              <a:t>Hrvatske</a:t>
            </a:r>
            <a:r>
              <a:rPr lang="en-US" dirty="0" smtClean="0">
                <a:solidFill>
                  <a:schemeClr val="bg1"/>
                </a:solidFill>
              </a:rPr>
              <a:t> </a:t>
            </a:r>
            <a:r>
              <a:rPr lang="en-US" dirty="0" err="1" smtClean="0">
                <a:solidFill>
                  <a:schemeClr val="bg1"/>
                </a:solidFill>
              </a:rPr>
              <a:t>vode</a:t>
            </a:r>
            <a:r>
              <a:rPr lang="en-US" dirty="0" smtClean="0">
                <a:solidFill>
                  <a:schemeClr val="bg1"/>
                </a:solidFill>
              </a:rPr>
              <a:t>)</a:t>
            </a:r>
            <a:endParaRPr lang="hr-HR" dirty="0" smtClean="0">
              <a:solidFill>
                <a:schemeClr val="bg1"/>
              </a:solidFill>
            </a:endParaRPr>
          </a:p>
          <a:p>
            <a:pPr marL="457200" indent="-457200">
              <a:buAutoNum type="arabicPeriod" startAt="4"/>
            </a:pPr>
            <a:r>
              <a:rPr lang="en-US" dirty="0" smtClean="0">
                <a:solidFill>
                  <a:schemeClr val="bg1"/>
                </a:solidFill>
              </a:rPr>
              <a:t>Traffic authorities (land, sea, air)</a:t>
            </a:r>
            <a:endParaRPr lang="hr-HR" dirty="0" smtClean="0">
              <a:solidFill>
                <a:schemeClr val="bg1"/>
              </a:solidFill>
            </a:endParaRPr>
          </a:p>
          <a:p>
            <a:pPr marL="457200" indent="-457200">
              <a:buAutoNum type="arabicPeriod" startAt="4"/>
            </a:pPr>
            <a:r>
              <a:rPr lang="hr-HR" dirty="0" smtClean="0">
                <a:solidFill>
                  <a:schemeClr val="bg1"/>
                </a:solidFill>
              </a:rPr>
              <a:t> Research/university</a:t>
            </a:r>
            <a:endParaRPr lang="en-US" dirty="0">
              <a:solidFill>
                <a:schemeClr val="bg1"/>
              </a:solidFill>
            </a:endParaRPr>
          </a:p>
          <a:p>
            <a:endParaRPr lang="en-US" dirty="0" smtClean="0">
              <a:solidFill>
                <a:schemeClr val="bg1"/>
              </a:solidFill>
            </a:endParaRPr>
          </a:p>
          <a:p>
            <a:pPr marL="457200" indent="-457200">
              <a:buAutoNum type="arabicPeriod"/>
            </a:pPr>
            <a:endParaRPr lang="hr-HR"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 </a:t>
            </a:r>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2941705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060848"/>
            <a:ext cx="7488832" cy="2308324"/>
          </a:xfrm>
          <a:prstGeom prst="rect">
            <a:avLst/>
          </a:prstGeom>
        </p:spPr>
        <p:txBody>
          <a:bodyPr wrap="square">
            <a:spAutoFit/>
          </a:bodyPr>
          <a:lstStyle/>
          <a:p>
            <a:pPr marL="457200" indent="-457200">
              <a:buAutoNum type="arabicPeriod"/>
            </a:pPr>
            <a:r>
              <a:rPr lang="en-US" dirty="0" smtClean="0">
                <a:solidFill>
                  <a:srgbClr val="000000"/>
                </a:solidFill>
              </a:rPr>
              <a:t>how </a:t>
            </a:r>
            <a:r>
              <a:rPr lang="en-US" dirty="0">
                <a:solidFill>
                  <a:srgbClr val="000000"/>
                </a:solidFill>
              </a:rPr>
              <a:t>the sector is impacted by </a:t>
            </a:r>
            <a:r>
              <a:rPr lang="en-US" dirty="0" smtClean="0">
                <a:solidFill>
                  <a:srgbClr val="000000"/>
                </a:solidFill>
              </a:rPr>
              <a:t>the weather</a:t>
            </a:r>
          </a:p>
          <a:p>
            <a:pPr marL="457200" indent="-457200">
              <a:buAutoNum type="arabicPeriod"/>
            </a:pPr>
            <a:endParaRPr lang="en-US" dirty="0" smtClean="0">
              <a:solidFill>
                <a:srgbClr val="000000"/>
              </a:solidFill>
            </a:endParaRPr>
          </a:p>
          <a:p>
            <a:pPr marL="457200" indent="-457200">
              <a:buAutoNum type="arabicPeriod"/>
            </a:pPr>
            <a:r>
              <a:rPr lang="en-US" dirty="0" smtClean="0">
                <a:solidFill>
                  <a:srgbClr val="000000"/>
                </a:solidFill>
              </a:rPr>
              <a:t>how </a:t>
            </a:r>
            <a:r>
              <a:rPr lang="en-US" dirty="0">
                <a:solidFill>
                  <a:srgbClr val="000000"/>
                </a:solidFill>
              </a:rPr>
              <a:t>they get information and services from </a:t>
            </a:r>
            <a:r>
              <a:rPr lang="en-US" dirty="0" smtClean="0">
                <a:solidFill>
                  <a:srgbClr val="000000"/>
                </a:solidFill>
              </a:rPr>
              <a:t>NMHSs</a:t>
            </a:r>
          </a:p>
          <a:p>
            <a:pPr marL="457200" indent="-457200">
              <a:buAutoNum type="arabicPeriod"/>
            </a:pPr>
            <a:endParaRPr lang="en-US" dirty="0" smtClean="0">
              <a:solidFill>
                <a:srgbClr val="000000"/>
              </a:solidFill>
            </a:endParaRPr>
          </a:p>
          <a:p>
            <a:pPr marL="457200" indent="-457200">
              <a:buAutoNum type="arabicPeriod"/>
            </a:pPr>
            <a:r>
              <a:rPr lang="en-US" dirty="0" smtClean="0">
                <a:solidFill>
                  <a:srgbClr val="000000"/>
                </a:solidFill>
              </a:rPr>
              <a:t>What improvements </a:t>
            </a:r>
            <a:r>
              <a:rPr lang="en-US" dirty="0">
                <a:solidFill>
                  <a:srgbClr val="000000"/>
                </a:solidFill>
              </a:rPr>
              <a:t>in NMHSs services they require.</a:t>
            </a:r>
            <a:br>
              <a:rPr lang="en-US" dirty="0">
                <a:solidFill>
                  <a:srgbClr val="000000"/>
                </a:solidFill>
              </a:rPr>
            </a:br>
            <a:endParaRPr lang="en-US" dirty="0"/>
          </a:p>
        </p:txBody>
      </p:sp>
      <p:sp>
        <p:nvSpPr>
          <p:cNvPr id="3" name="TextBox 2"/>
          <p:cNvSpPr txBox="1"/>
          <p:nvPr/>
        </p:nvSpPr>
        <p:spPr>
          <a:xfrm>
            <a:off x="1115616" y="1124744"/>
            <a:ext cx="6264696" cy="461665"/>
          </a:xfrm>
          <a:prstGeom prst="rect">
            <a:avLst/>
          </a:prstGeom>
          <a:noFill/>
        </p:spPr>
        <p:txBody>
          <a:bodyPr wrap="square" rtlCol="0">
            <a:spAutoFit/>
          </a:bodyPr>
          <a:lstStyle/>
          <a:p>
            <a:r>
              <a:rPr lang="en-US" dirty="0" smtClean="0">
                <a:solidFill>
                  <a:schemeClr val="bg1"/>
                </a:solidFill>
              </a:rPr>
              <a:t>3 QUESTIONS:</a:t>
            </a:r>
            <a:endParaRPr lang="en-US" dirty="0">
              <a:solidFill>
                <a:schemeClr val="bg1"/>
              </a:solidFill>
            </a:endParaRPr>
          </a:p>
        </p:txBody>
      </p:sp>
    </p:spTree>
    <p:extLst>
      <p:ext uri="{BB962C8B-B14F-4D97-AF65-F5344CB8AC3E}">
        <p14:creationId xmlns:p14="http://schemas.microsoft.com/office/powerpoint/2010/main" xmlns="" val="351666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88640"/>
            <a:ext cx="4752528" cy="461665"/>
          </a:xfrm>
          <a:prstGeom prst="rect">
            <a:avLst/>
          </a:prstGeom>
          <a:noFill/>
        </p:spPr>
        <p:txBody>
          <a:bodyPr wrap="square" rtlCol="0">
            <a:spAutoFit/>
          </a:bodyPr>
          <a:lstStyle/>
          <a:p>
            <a:r>
              <a:rPr lang="en-US" dirty="0" smtClean="0">
                <a:solidFill>
                  <a:schemeClr val="bg1"/>
                </a:solidFill>
              </a:rPr>
              <a:t>PUBLIC</a:t>
            </a:r>
            <a:r>
              <a:rPr lang="hr-HR" dirty="0" smtClean="0">
                <a:solidFill>
                  <a:schemeClr val="bg1"/>
                </a:solidFill>
              </a:rPr>
              <a:t> (INIVIDUALS, SOCIETY)</a:t>
            </a:r>
            <a:endParaRPr lang="en-US" dirty="0">
              <a:solidFill>
                <a:schemeClr val="bg1"/>
              </a:solidFill>
            </a:endParaRPr>
          </a:p>
        </p:txBody>
      </p:sp>
      <p:sp>
        <p:nvSpPr>
          <p:cNvPr id="3" name="Rectangle 2"/>
          <p:cNvSpPr/>
          <p:nvPr/>
        </p:nvSpPr>
        <p:spPr>
          <a:xfrm>
            <a:off x="251520" y="620688"/>
            <a:ext cx="8352928" cy="3970318"/>
          </a:xfrm>
          <a:prstGeom prst="rect">
            <a:avLst/>
          </a:prstGeom>
        </p:spPr>
        <p:txBody>
          <a:bodyPr wrap="square">
            <a:spAutoFit/>
          </a:bodyPr>
          <a:lstStyle/>
          <a:p>
            <a:pPr marL="457200" indent="-457200">
              <a:buAutoNum type="arabicPeriod"/>
            </a:pPr>
            <a:r>
              <a:rPr lang="en-US" sz="1800" u="sng" dirty="0" smtClean="0">
                <a:solidFill>
                  <a:srgbClr val="000000"/>
                </a:solidFill>
              </a:rPr>
              <a:t>how </a:t>
            </a:r>
            <a:r>
              <a:rPr lang="en-US" sz="1800" u="sng" dirty="0">
                <a:solidFill>
                  <a:srgbClr val="000000"/>
                </a:solidFill>
              </a:rPr>
              <a:t>the sector is impacted by </a:t>
            </a:r>
            <a:r>
              <a:rPr lang="en-US" sz="1800" u="sng" dirty="0" smtClean="0">
                <a:solidFill>
                  <a:srgbClr val="000000"/>
                </a:solidFill>
              </a:rPr>
              <a:t>the weather</a:t>
            </a:r>
            <a:endParaRPr lang="hr-HR" sz="1800" u="sng" dirty="0" smtClean="0">
              <a:solidFill>
                <a:srgbClr val="000000"/>
              </a:solidFill>
            </a:endParaRPr>
          </a:p>
          <a:p>
            <a:pPr marL="457200" indent="-457200"/>
            <a:r>
              <a:rPr lang="hr-HR" sz="1800" dirty="0" smtClean="0">
                <a:solidFill>
                  <a:srgbClr val="000000"/>
                </a:solidFill>
              </a:rPr>
              <a:t>       -  for personal /family/social planning, e.g.:</a:t>
            </a:r>
          </a:p>
          <a:p>
            <a:pPr marL="457200" indent="-457200"/>
            <a:r>
              <a:rPr lang="hr-HR" sz="1800" dirty="0" smtClean="0">
                <a:solidFill>
                  <a:srgbClr val="000000"/>
                </a:solidFill>
              </a:rPr>
              <a:t>                        - what to wear  / take or not to take umbrella / important info for any aoutdoor actions like favorable weather for family picnic, weddings </a:t>
            </a:r>
            <a:endParaRPr lang="en-US" sz="1800" dirty="0" smtClean="0">
              <a:solidFill>
                <a:srgbClr val="000000"/>
              </a:solidFill>
            </a:endParaRPr>
          </a:p>
          <a:p>
            <a:pPr marL="457200" indent="-457200">
              <a:buAutoNum type="arabicPeriod"/>
            </a:pPr>
            <a:endParaRPr lang="en-US" sz="1800" dirty="0" smtClean="0">
              <a:solidFill>
                <a:srgbClr val="000000"/>
              </a:solidFill>
            </a:endParaRPr>
          </a:p>
          <a:p>
            <a:pPr marL="457200" indent="-457200"/>
            <a:r>
              <a:rPr lang="hr-HR" sz="1800" u="sng" dirty="0" smtClean="0">
                <a:solidFill>
                  <a:srgbClr val="000000"/>
                </a:solidFill>
              </a:rPr>
              <a:t>2.     </a:t>
            </a:r>
            <a:r>
              <a:rPr lang="en-US" sz="1800" u="sng" dirty="0" smtClean="0">
                <a:solidFill>
                  <a:srgbClr val="000000"/>
                </a:solidFill>
              </a:rPr>
              <a:t>how they get information and services from NMHSs</a:t>
            </a:r>
            <a:endParaRPr lang="hr-HR" sz="1800" u="sng" dirty="0" smtClean="0">
              <a:solidFill>
                <a:srgbClr val="000000"/>
              </a:solidFill>
            </a:endParaRPr>
          </a:p>
          <a:p>
            <a:pPr marL="457200" indent="-457200"/>
            <a:r>
              <a:rPr lang="hr-HR" sz="1800" dirty="0" smtClean="0">
                <a:solidFill>
                  <a:srgbClr val="000000"/>
                </a:solidFill>
              </a:rPr>
              <a:t>        - meteo.hr</a:t>
            </a:r>
          </a:p>
          <a:p>
            <a:pPr marL="457200" indent="-457200"/>
            <a:r>
              <a:rPr lang="hr-HR" sz="1800" dirty="0" smtClean="0">
                <a:solidFill>
                  <a:srgbClr val="000000"/>
                </a:solidFill>
              </a:rPr>
              <a:t>        - via public  (national and local) media </a:t>
            </a:r>
            <a:endParaRPr lang="en-US" sz="1800" dirty="0" smtClean="0">
              <a:solidFill>
                <a:srgbClr val="000000"/>
              </a:solidFill>
            </a:endParaRPr>
          </a:p>
          <a:p>
            <a:pPr marL="457200" indent="-457200"/>
            <a:endParaRPr lang="hr-HR" sz="1800" dirty="0" smtClean="0">
              <a:solidFill>
                <a:srgbClr val="000000"/>
              </a:solidFill>
            </a:endParaRPr>
          </a:p>
          <a:p>
            <a:pPr marL="457200" indent="-457200"/>
            <a:r>
              <a:rPr lang="hr-HR" sz="1800" u="sng" dirty="0" smtClean="0">
                <a:solidFill>
                  <a:srgbClr val="000000"/>
                </a:solidFill>
              </a:rPr>
              <a:t>3. </a:t>
            </a:r>
            <a:r>
              <a:rPr lang="en-US" sz="1800" u="sng" dirty="0" smtClean="0">
                <a:solidFill>
                  <a:srgbClr val="000000"/>
                </a:solidFill>
              </a:rPr>
              <a:t>What improvements </a:t>
            </a:r>
            <a:r>
              <a:rPr lang="en-US" sz="1800" u="sng" dirty="0">
                <a:solidFill>
                  <a:srgbClr val="000000"/>
                </a:solidFill>
              </a:rPr>
              <a:t>in NMHSs services they require</a:t>
            </a:r>
            <a:r>
              <a:rPr lang="en-US" sz="1800" u="sng" dirty="0" smtClean="0">
                <a:solidFill>
                  <a:srgbClr val="000000"/>
                </a:solidFill>
              </a:rPr>
              <a:t>.</a:t>
            </a:r>
            <a:endParaRPr lang="hr-HR" sz="1800" dirty="0" smtClean="0">
              <a:solidFill>
                <a:srgbClr val="000000"/>
              </a:solidFill>
            </a:endParaRPr>
          </a:p>
          <a:p>
            <a:pPr marL="457200" indent="-457200"/>
            <a:r>
              <a:rPr lang="hr-HR" sz="1800" dirty="0" smtClean="0">
                <a:solidFill>
                  <a:srgbClr val="000000"/>
                </a:solidFill>
              </a:rPr>
              <a:t>         -  more &amp; free of charge applications for mobile phones, tablets</a:t>
            </a:r>
          </a:p>
          <a:p>
            <a:pPr marL="457200" indent="-457200"/>
            <a:r>
              <a:rPr lang="hr-HR" sz="1800" dirty="0" smtClean="0">
                <a:solidFill>
                  <a:srgbClr val="000000"/>
                </a:solidFill>
              </a:rPr>
              <a:t>         - user friendly designed information for any location &amp; medium range time period</a:t>
            </a:r>
          </a:p>
          <a:p>
            <a:pPr marL="457200" indent="-457200"/>
            <a:r>
              <a:rPr lang="hr-HR" sz="1800" dirty="0" smtClean="0">
                <a:solidFill>
                  <a:srgbClr val="000000"/>
                </a:solidFill>
              </a:rPr>
              <a:t>         - very detailed visual information for next 24 to 48 hours</a:t>
            </a:r>
            <a:r>
              <a:rPr lang="en-US" sz="1800" dirty="0">
                <a:solidFill>
                  <a:srgbClr val="000000"/>
                </a:solidFill>
              </a:rPr>
              <a:t/>
            </a:r>
            <a:br>
              <a:rPr lang="en-US" sz="1800" dirty="0">
                <a:solidFill>
                  <a:srgbClr val="000000"/>
                </a:solidFill>
              </a:rPr>
            </a:br>
            <a:endParaRPr lang="en-US" sz="1800" dirty="0"/>
          </a:p>
        </p:txBody>
      </p:sp>
    </p:spTree>
    <p:extLst>
      <p:ext uri="{BB962C8B-B14F-4D97-AF65-F5344CB8AC3E}">
        <p14:creationId xmlns:p14="http://schemas.microsoft.com/office/powerpoint/2010/main" xmlns="" val="1691086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
      <a:dk1>
        <a:srgbClr val="000000"/>
      </a:dk1>
      <a:lt1>
        <a:srgbClr val="FFFFFF"/>
      </a:lt1>
      <a:dk2>
        <a:srgbClr val="006666"/>
      </a:dk2>
      <a:lt2>
        <a:srgbClr val="00FFFF"/>
      </a:lt2>
      <a:accent1>
        <a:srgbClr val="00CCCC"/>
      </a:accent1>
      <a:accent2>
        <a:srgbClr val="6666FF"/>
      </a:accent2>
      <a:accent3>
        <a:srgbClr val="AAB8B8"/>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zure">
  <a:themeElements>
    <a:clrScheme name="">
      <a:dk1>
        <a:srgbClr val="000000"/>
      </a:dk1>
      <a:lt1>
        <a:srgbClr val="FFFFFF"/>
      </a:lt1>
      <a:dk2>
        <a:srgbClr val="006666"/>
      </a:dk2>
      <a:lt2>
        <a:srgbClr val="00FFFF"/>
      </a:lt2>
      <a:accent1>
        <a:srgbClr val="00CCCC"/>
      </a:accent1>
      <a:accent2>
        <a:srgbClr val="6666FF"/>
      </a:accent2>
      <a:accent3>
        <a:srgbClr val="AAB8B8"/>
      </a:accent3>
      <a:accent4>
        <a:srgbClr val="DADADA"/>
      </a:accent4>
      <a:accent5>
        <a:srgbClr val="AAE2E2"/>
      </a:accent5>
      <a:accent6>
        <a:srgbClr val="5C5CE7"/>
      </a:accent6>
      <a:hlink>
        <a:srgbClr val="CCCCFF"/>
      </a:hlink>
      <a:folHlink>
        <a:srgbClr val="CC99FF"/>
      </a:folHlink>
    </a:clrScheme>
    <a:fontScheme name="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3015</TotalTime>
  <Words>1609</Words>
  <Application>Microsoft Office PowerPoint</Application>
  <PresentationFormat>On-screen Show (4:3)</PresentationFormat>
  <Paragraphs>281</Paragraphs>
  <Slides>28</Slides>
  <Notes>3</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28</vt:i4>
      </vt:variant>
    </vt:vector>
  </HeadingPairs>
  <TitlesOfParts>
    <vt:vector size="33" baseType="lpstr">
      <vt:lpstr>Azure</vt:lpstr>
      <vt:lpstr>Custom Design</vt:lpstr>
      <vt:lpstr>1_Azure</vt:lpstr>
      <vt:lpstr>Clip</vt:lpstr>
      <vt:lpstr>Visio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DHMZ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VLASTA TUTIS</dc:creator>
  <cp:lastModifiedBy>User</cp:lastModifiedBy>
  <cp:revision>355</cp:revision>
  <dcterms:created xsi:type="dcterms:W3CDTF">2003-02-13T08:45:56Z</dcterms:created>
  <dcterms:modified xsi:type="dcterms:W3CDTF">2016-10-18T08:02:22Z</dcterms:modified>
</cp:coreProperties>
</file>