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7"/>
  </p:notesMasterIdLst>
  <p:handoutMasterIdLst>
    <p:handoutMasterId r:id="rId18"/>
  </p:handoutMasterIdLst>
  <p:sldIdLst>
    <p:sldId id="651" r:id="rId2"/>
    <p:sldId id="672" r:id="rId3"/>
    <p:sldId id="673" r:id="rId4"/>
    <p:sldId id="674" r:id="rId5"/>
    <p:sldId id="675" r:id="rId6"/>
    <p:sldId id="676" r:id="rId7"/>
    <p:sldId id="680" r:id="rId8"/>
    <p:sldId id="679" r:id="rId9"/>
    <p:sldId id="678" r:id="rId10"/>
    <p:sldId id="683" r:id="rId11"/>
    <p:sldId id="681" r:id="rId12"/>
    <p:sldId id="682" r:id="rId13"/>
    <p:sldId id="684" r:id="rId14"/>
    <p:sldId id="686" r:id="rId15"/>
    <p:sldId id="685" r:id="rId16"/>
  </p:sldIdLst>
  <p:sldSz cx="9906000" cy="6858000" type="A4"/>
  <p:notesSz cx="7077075" cy="8955088"/>
  <p:embeddedFontLst>
    <p:embeddedFont>
      <p:font typeface="Gill Sans MT" panose="020B0502020104020203" pitchFamily="34" charset="0"/>
      <p:regular r:id="rId19"/>
      <p:bold r:id="rId20"/>
      <p:italic r:id="rId21"/>
      <p:boldItalic r:id="rId22"/>
    </p:embeddedFont>
    <p:embeddedFont>
      <p:font typeface="MS PGothic" panose="020B0600070205080204" pitchFamily="34" charset="-128"/>
      <p:regular r:id="rId23"/>
    </p:embeddedFont>
    <p:embeddedFont>
      <p:font typeface="Times" panose="02020603050405020304" pitchFamily="18" charset="0"/>
      <p:regular r:id="rId24"/>
      <p:bold r:id="rId25"/>
      <p:italic r:id="rId26"/>
      <p:boldItalic r:id="rId27"/>
    </p:embeddedFont>
  </p:embeddedFontLst>
  <p:defaultTextStyle>
    <a:defPPr>
      <a:defRPr lang="en-US"/>
    </a:defPPr>
    <a:lvl1pPr algn="l" rtl="0" fontAlgn="base">
      <a:spcBef>
        <a:spcPct val="0"/>
      </a:spcBef>
      <a:spcAft>
        <a:spcPct val="0"/>
      </a:spcAft>
      <a:defRPr sz="28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8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8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8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800" kern="1200">
        <a:solidFill>
          <a:schemeClr val="tx1"/>
        </a:solidFill>
        <a:latin typeface="Arial" charset="0"/>
        <a:ea typeface="ＭＳ Ｐゴシック"/>
        <a:cs typeface="ＭＳ Ｐゴシック"/>
      </a:defRPr>
    </a:lvl5pPr>
    <a:lvl6pPr marL="2286000" algn="l" defTabSz="914400" rtl="0" eaLnBrk="1" latinLnBrk="0" hangingPunct="1">
      <a:defRPr sz="2800" kern="1200">
        <a:solidFill>
          <a:schemeClr val="tx1"/>
        </a:solidFill>
        <a:latin typeface="Arial" charset="0"/>
        <a:ea typeface="ＭＳ Ｐゴシック"/>
        <a:cs typeface="ＭＳ Ｐゴシック"/>
      </a:defRPr>
    </a:lvl6pPr>
    <a:lvl7pPr marL="2743200" algn="l" defTabSz="914400" rtl="0" eaLnBrk="1" latinLnBrk="0" hangingPunct="1">
      <a:defRPr sz="2800" kern="1200">
        <a:solidFill>
          <a:schemeClr val="tx1"/>
        </a:solidFill>
        <a:latin typeface="Arial" charset="0"/>
        <a:ea typeface="ＭＳ Ｐゴシック"/>
        <a:cs typeface="ＭＳ Ｐゴシック"/>
      </a:defRPr>
    </a:lvl7pPr>
    <a:lvl8pPr marL="3200400" algn="l" defTabSz="914400" rtl="0" eaLnBrk="1" latinLnBrk="0" hangingPunct="1">
      <a:defRPr sz="2800" kern="1200">
        <a:solidFill>
          <a:schemeClr val="tx1"/>
        </a:solidFill>
        <a:latin typeface="Arial" charset="0"/>
        <a:ea typeface="ＭＳ Ｐゴシック"/>
        <a:cs typeface="ＭＳ Ｐゴシック"/>
      </a:defRPr>
    </a:lvl8pPr>
    <a:lvl9pPr marL="3657600" algn="l" defTabSz="914400" rtl="0" eaLnBrk="1" latinLnBrk="0" hangingPunct="1">
      <a:defRPr sz="28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21">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Smith" initials="JBS" lastIdx="9" clrIdx="0"/>
  <p:cmAuthor id="1" name="Aaron Ray"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ABD"/>
    <a:srgbClr val="FFFF66"/>
    <a:srgbClr val="DDDDDD"/>
    <a:srgbClr val="666666"/>
    <a:srgbClr val="002A6C"/>
    <a:srgbClr val="003366"/>
    <a:srgbClr val="FF6600"/>
    <a:srgbClr val="CCEC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8" autoAdjust="0"/>
    <p:restoredTop sz="91892" autoAdjust="0"/>
  </p:normalViewPr>
  <p:slideViewPr>
    <p:cSldViewPr>
      <p:cViewPr varScale="1">
        <p:scale>
          <a:sx n="101" d="100"/>
          <a:sy n="101" d="100"/>
        </p:scale>
        <p:origin x="684" y="108"/>
      </p:cViewPr>
      <p:guideLst>
        <p:guide orient="horz" pos="2160"/>
        <p:guide pos="3120"/>
      </p:guideLst>
    </p:cSldViewPr>
  </p:slideViewPr>
  <p:outlineViewPr>
    <p:cViewPr>
      <p:scale>
        <a:sx n="33" d="100"/>
        <a:sy n="33" d="100"/>
      </p:scale>
      <p:origin x="0" y="-11598"/>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098" y="504"/>
      </p:cViewPr>
      <p:guideLst>
        <p:guide orient="horz" pos="282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1"/>
            <a:ext cx="3065095"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1" name="Rectangle 3"/>
          <p:cNvSpPr>
            <a:spLocks noGrp="1" noChangeArrowheads="1"/>
          </p:cNvSpPr>
          <p:nvPr>
            <p:ph type="dt" sz="quarter" idx="1"/>
          </p:nvPr>
        </p:nvSpPr>
        <p:spPr bwMode="auto">
          <a:xfrm>
            <a:off x="3985770" y="1"/>
            <a:ext cx="3065094"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2" name="Rectangle 4"/>
          <p:cNvSpPr>
            <a:spLocks noGrp="1" noChangeArrowheads="1"/>
          </p:cNvSpPr>
          <p:nvPr>
            <p:ph type="ftr" sz="quarter" idx="2"/>
          </p:nvPr>
        </p:nvSpPr>
        <p:spPr bwMode="auto">
          <a:xfrm>
            <a:off x="0" y="8491736"/>
            <a:ext cx="3065095"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3" name="Rectangle 5"/>
          <p:cNvSpPr>
            <a:spLocks noGrp="1" noChangeArrowheads="1"/>
          </p:cNvSpPr>
          <p:nvPr>
            <p:ph type="sldNum" sz="quarter" idx="3"/>
          </p:nvPr>
        </p:nvSpPr>
        <p:spPr bwMode="auto">
          <a:xfrm>
            <a:off x="3985770" y="8491736"/>
            <a:ext cx="3065094"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fld id="{CAB8D4A7-8BBA-4136-AC78-012B2FBDD6F4}" type="slidenum">
              <a:rPr lang="en-US"/>
              <a:pPr>
                <a:defRPr/>
              </a:pPr>
              <a:t>‹#›</a:t>
            </a:fld>
            <a:endParaRPr lang="en-US"/>
          </a:p>
        </p:txBody>
      </p:sp>
    </p:spTree>
    <p:extLst>
      <p:ext uri="{BB962C8B-B14F-4D97-AF65-F5344CB8AC3E}">
        <p14:creationId xmlns:p14="http://schemas.microsoft.com/office/powerpoint/2010/main" val="970775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1"/>
            <a:ext cx="3065095"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9027" name="Rectangle 3"/>
          <p:cNvSpPr>
            <a:spLocks noGrp="1" noChangeArrowheads="1"/>
          </p:cNvSpPr>
          <p:nvPr>
            <p:ph type="dt" idx="1"/>
          </p:nvPr>
        </p:nvSpPr>
        <p:spPr bwMode="auto">
          <a:xfrm>
            <a:off x="3985770" y="1"/>
            <a:ext cx="3065094"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093788" y="658813"/>
            <a:ext cx="4864100" cy="3367087"/>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920675" y="4245103"/>
            <a:ext cx="5211152" cy="4026426"/>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491736"/>
            <a:ext cx="3065095"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9031" name="Rectangle 7"/>
          <p:cNvSpPr>
            <a:spLocks noGrp="1" noChangeArrowheads="1"/>
          </p:cNvSpPr>
          <p:nvPr>
            <p:ph type="sldNum" sz="quarter" idx="5"/>
          </p:nvPr>
        </p:nvSpPr>
        <p:spPr bwMode="auto">
          <a:xfrm>
            <a:off x="3985770" y="8491736"/>
            <a:ext cx="3065094"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fld id="{44F3AAB6-11B2-4923-B916-2C4832B596EC}" type="slidenum">
              <a:rPr lang="en-US"/>
              <a:pPr>
                <a:defRPr/>
              </a:pPr>
              <a:t>‹#›</a:t>
            </a:fld>
            <a:endParaRPr lang="en-US"/>
          </a:p>
        </p:txBody>
      </p:sp>
    </p:spTree>
    <p:extLst>
      <p:ext uri="{BB962C8B-B14F-4D97-AF65-F5344CB8AC3E}">
        <p14:creationId xmlns:p14="http://schemas.microsoft.com/office/powerpoint/2010/main" val="4000282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12">
              <a:defRPr sz="2800">
                <a:solidFill>
                  <a:schemeClr val="tx1"/>
                </a:solidFill>
                <a:latin typeface="Arial" charset="0"/>
                <a:ea typeface="ＭＳ Ｐゴシック" pitchFamily="34" charset="-128"/>
              </a:defRPr>
            </a:lvl1pPr>
            <a:lvl2pPr marL="742858" indent="-285715" defTabSz="911112">
              <a:defRPr sz="2800">
                <a:solidFill>
                  <a:schemeClr val="tx1"/>
                </a:solidFill>
                <a:latin typeface="Arial" charset="0"/>
                <a:ea typeface="ＭＳ Ｐゴシック" pitchFamily="34" charset="-128"/>
              </a:defRPr>
            </a:lvl2pPr>
            <a:lvl3pPr marL="1142858" indent="-228572" defTabSz="911112">
              <a:defRPr sz="2800">
                <a:solidFill>
                  <a:schemeClr val="tx1"/>
                </a:solidFill>
                <a:latin typeface="Arial" charset="0"/>
                <a:ea typeface="ＭＳ Ｐゴシック" pitchFamily="34" charset="-128"/>
              </a:defRPr>
            </a:lvl3pPr>
            <a:lvl4pPr marL="1600001" indent="-228572" defTabSz="911112">
              <a:defRPr sz="2800">
                <a:solidFill>
                  <a:schemeClr val="tx1"/>
                </a:solidFill>
                <a:latin typeface="Arial" charset="0"/>
                <a:ea typeface="ＭＳ Ｐゴシック" pitchFamily="34" charset="-128"/>
              </a:defRPr>
            </a:lvl4pPr>
            <a:lvl5pPr marL="2057145" indent="-228572" defTabSz="911112">
              <a:defRPr sz="2800">
                <a:solidFill>
                  <a:schemeClr val="tx1"/>
                </a:solidFill>
                <a:latin typeface="Arial" charset="0"/>
                <a:ea typeface="ＭＳ Ｐゴシック" pitchFamily="34" charset="-128"/>
              </a:defRPr>
            </a:lvl5pPr>
            <a:lvl6pPr marL="2514288"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6pPr>
            <a:lvl7pPr marL="2971431"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7pPr>
            <a:lvl8pPr marL="3428574"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8pPr>
            <a:lvl9pPr marL="3885717"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9pPr>
          </a:lstStyle>
          <a:p>
            <a:fld id="{F7C90278-46FC-419C-9004-1695503FAF9A}" type="slidenum">
              <a:rPr lang="en-US" sz="1200">
                <a:latin typeface="Times" pitchFamily="18" charset="0"/>
              </a:rPr>
              <a:pPr/>
              <a:t>1</a:t>
            </a:fld>
            <a:endParaRPr lang="en-US" sz="1200">
              <a:latin typeface="Times"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a typeface="ＭＳ Ｐゴシック" pitchFamily="34" charset="-128"/>
            </a:endParaRPr>
          </a:p>
        </p:txBody>
      </p:sp>
    </p:spTree>
    <p:extLst>
      <p:ext uri="{BB962C8B-B14F-4D97-AF65-F5344CB8AC3E}">
        <p14:creationId xmlns:p14="http://schemas.microsoft.com/office/powerpoint/2010/main" val="1298616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65100" y="1752600"/>
            <a:ext cx="9740900" cy="5105400"/>
          </a:xfrm>
          <a:prstGeom prst="rect">
            <a:avLst/>
          </a:prstGeom>
          <a:solidFill>
            <a:srgbClr val="DDDDDD"/>
          </a:solidFill>
          <a:ln>
            <a:noFill/>
          </a:ln>
          <a:extLst/>
        </p:spPr>
        <p:txBody>
          <a:bodyPr wrap="none" anchor="ctr"/>
          <a:lstStyle/>
          <a:p>
            <a:pPr eaLnBrk="0" hangingPunct="0">
              <a:defRPr/>
            </a:pPr>
            <a:endParaRPr lang="en-US">
              <a:ea typeface="ＭＳ Ｐゴシック" pitchFamily="34" charset="-128"/>
              <a:cs typeface="+mn-cs"/>
            </a:endParaRPr>
          </a:p>
        </p:txBody>
      </p:sp>
      <p:sp>
        <p:nvSpPr>
          <p:cNvPr id="5" name="Rectangle 8"/>
          <p:cNvSpPr>
            <a:spLocks noChangeArrowheads="1"/>
          </p:cNvSpPr>
          <p:nvPr userDrawn="1"/>
        </p:nvSpPr>
        <p:spPr bwMode="auto">
          <a:xfrm>
            <a:off x="0" y="1752600"/>
            <a:ext cx="9906000" cy="152400"/>
          </a:xfrm>
          <a:prstGeom prst="rect">
            <a:avLst/>
          </a:prstGeom>
          <a:solidFill>
            <a:srgbClr val="C2113A"/>
          </a:solidFill>
          <a:ln>
            <a:noFill/>
          </a:ln>
          <a:extLst/>
        </p:spPr>
        <p:txBody>
          <a:bodyPr wrap="none" anchor="ctr"/>
          <a:lstStyle/>
          <a:p>
            <a:pPr eaLnBrk="0" hangingPunct="0">
              <a:defRPr/>
            </a:pPr>
            <a:endParaRPr lang="en-US">
              <a:ea typeface="ＭＳ Ｐゴシック" pitchFamily="34" charset="-128"/>
              <a:cs typeface="+mn-cs"/>
            </a:endParaRPr>
          </a:p>
        </p:txBody>
      </p:sp>
      <p:sp>
        <p:nvSpPr>
          <p:cNvPr id="6" name="Rectangle 9"/>
          <p:cNvSpPr>
            <a:spLocks noChangeArrowheads="1"/>
          </p:cNvSpPr>
          <p:nvPr userDrawn="1"/>
        </p:nvSpPr>
        <p:spPr bwMode="auto">
          <a:xfrm>
            <a:off x="0" y="1905000"/>
            <a:ext cx="165100" cy="4953000"/>
          </a:xfrm>
          <a:prstGeom prst="rect">
            <a:avLst/>
          </a:prstGeom>
          <a:solidFill>
            <a:srgbClr val="002A6C"/>
          </a:solidFill>
          <a:ln>
            <a:noFill/>
          </a:ln>
          <a:extLst/>
        </p:spPr>
        <p:txBody>
          <a:bodyPr wrap="none" anchor="ctr"/>
          <a:lstStyle/>
          <a:p>
            <a:pPr eaLnBrk="0" hangingPunct="0">
              <a:defRPr/>
            </a:pPr>
            <a:endParaRPr lang="en-US">
              <a:ea typeface="ＭＳ Ｐゴシック" pitchFamily="34" charset="-128"/>
              <a:cs typeface="+mn-cs"/>
            </a:endParaRPr>
          </a:p>
        </p:txBody>
      </p:sp>
      <p:pic>
        <p:nvPicPr>
          <p:cNvPr id="7" name="Picture 22"/>
          <p:cNvPicPr>
            <a:picLocks noChangeAspect="1" noChangeArrowheads="1"/>
          </p:cNvPicPr>
          <p:nvPr userDrawn="1"/>
        </p:nvPicPr>
        <p:blipFill>
          <a:blip r:embed="rId2"/>
          <a:srcRect/>
          <a:stretch>
            <a:fillRect/>
          </a:stretch>
        </p:blipFill>
        <p:spPr bwMode="auto">
          <a:xfrm>
            <a:off x="493713" y="455613"/>
            <a:ext cx="3255962" cy="849312"/>
          </a:xfrm>
          <a:prstGeom prst="rect">
            <a:avLst/>
          </a:prstGeom>
          <a:noFill/>
          <a:ln w="9525">
            <a:noFill/>
            <a:miter lim="800000"/>
            <a:headEnd/>
            <a:tailEnd/>
          </a:ln>
        </p:spPr>
      </p:pic>
      <p:sp>
        <p:nvSpPr>
          <p:cNvPr id="5122" name="Rectangle 2"/>
          <p:cNvSpPr>
            <a:spLocks noGrp="1" noChangeArrowheads="1"/>
          </p:cNvSpPr>
          <p:nvPr>
            <p:ph type="ctrTitle"/>
          </p:nvPr>
        </p:nvSpPr>
        <p:spPr>
          <a:xfrm>
            <a:off x="825500" y="2362200"/>
            <a:ext cx="8420100" cy="114300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485900" y="3733800"/>
            <a:ext cx="6934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ED0F0704-2008-45AE-8FB5-201E58EB7D77}" type="slidenum">
              <a:rPr lang="en-US"/>
              <a:pPr>
                <a:defRPr/>
              </a:pPr>
              <a:t>‹#›</a:t>
            </a:fld>
            <a:r>
              <a:rPr lang="en-US"/>
              <a:t>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C1416-3E8B-4ABA-9293-8F9F8CB85E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1447800"/>
            <a:ext cx="2105025"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1447800"/>
            <a:ext cx="6149975"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3B9911-477C-4991-AB33-1326A22E34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2209800"/>
            <a:ext cx="8420100" cy="3886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1F27B-4760-4975-B45A-A47E22B53B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1447800"/>
            <a:ext cx="8420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0DEA79-9913-4494-A0E4-E083B91ADFF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2209800"/>
            <a:ext cx="4127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209800"/>
            <a:ext cx="4127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E94F7-C2DC-4B16-9E2C-BFEDC3941F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25672-2A50-445D-8782-1D260536AA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47DAA-D690-4202-853C-E706E9EED5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2209800"/>
            <a:ext cx="4127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209800"/>
            <a:ext cx="4127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F4D4B-751B-49FC-8510-DDB64A62E6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975763-8AA8-475D-9AA3-D40404790B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83422E-61DF-4B5D-BB7B-9E9A6BE1D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5BB0F1-2007-4E08-A6CD-19017CC1DF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F6801C-7C32-4E2B-9A3C-F64CD64338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C6410A-1B2E-4D4A-95B1-4FBEE024BA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7850" y="152400"/>
            <a:ext cx="84201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42950" y="1524000"/>
            <a:ext cx="84201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34" charset="-128"/>
                <a:cs typeface="+mn-cs"/>
              </a:defRPr>
            </a:lvl1pPr>
          </a:lstStyle>
          <a:p>
            <a:pPr>
              <a:defRPr/>
            </a:pPr>
            <a:fld id="{EB7DB214-9B08-4E3B-9E94-4873E4E30019}" type="slidenum">
              <a:rPr lang="en-US"/>
              <a:pPr>
                <a:defRPr/>
              </a:pPr>
              <a:t>‹#›</a:t>
            </a:fld>
            <a:endParaRPr lang="en-US"/>
          </a:p>
        </p:txBody>
      </p:sp>
      <p:sp>
        <p:nvSpPr>
          <p:cNvPr id="1031" name="Rectangle 10"/>
          <p:cNvSpPr>
            <a:spLocks noChangeArrowheads="1"/>
          </p:cNvSpPr>
          <p:nvPr userDrawn="1"/>
        </p:nvSpPr>
        <p:spPr bwMode="auto">
          <a:xfrm>
            <a:off x="0" y="1066800"/>
            <a:ext cx="9906000" cy="152400"/>
          </a:xfrm>
          <a:prstGeom prst="rect">
            <a:avLst/>
          </a:prstGeom>
          <a:solidFill>
            <a:srgbClr val="C2113A"/>
          </a:solidFill>
          <a:ln>
            <a:noFill/>
          </a:ln>
          <a:extLst/>
        </p:spPr>
        <p:txBody>
          <a:bodyPr wrap="none" anchor="ctr"/>
          <a:lstStyle/>
          <a:p>
            <a:pPr eaLnBrk="0" hangingPunct="0">
              <a:defRPr/>
            </a:pPr>
            <a:endParaRPr lang="en-US">
              <a:ea typeface="ＭＳ Ｐゴシック" pitchFamily="34" charset="-128"/>
              <a:cs typeface="+mn-cs"/>
            </a:endParaRPr>
          </a:p>
        </p:txBody>
      </p:sp>
      <p:sp>
        <p:nvSpPr>
          <p:cNvPr id="1032" name="Rectangle 11"/>
          <p:cNvSpPr>
            <a:spLocks noChangeArrowheads="1"/>
          </p:cNvSpPr>
          <p:nvPr userDrawn="1"/>
        </p:nvSpPr>
        <p:spPr bwMode="auto">
          <a:xfrm>
            <a:off x="0" y="1219200"/>
            <a:ext cx="165100" cy="5638800"/>
          </a:xfrm>
          <a:prstGeom prst="rect">
            <a:avLst/>
          </a:prstGeom>
          <a:solidFill>
            <a:srgbClr val="002A6C"/>
          </a:solidFill>
          <a:ln>
            <a:noFill/>
          </a:ln>
          <a:extLst/>
        </p:spPr>
        <p:txBody>
          <a:bodyPr wrap="none" anchor="ctr"/>
          <a:lstStyle/>
          <a:p>
            <a:pPr algn="ctr" eaLnBrk="0" hangingPunct="0">
              <a:defRPr/>
            </a:pPr>
            <a:endParaRPr lang="en-US">
              <a:solidFill>
                <a:srgbClr val="002A6C"/>
              </a:solidFill>
              <a:latin typeface="Times" pitchFamily="18"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txStyles>
    <p:titleStyle>
      <a:lvl1pPr algn="l" rtl="0" eaLnBrk="0" fontAlgn="base" hangingPunct="0">
        <a:spcBef>
          <a:spcPct val="0"/>
        </a:spcBef>
        <a:spcAft>
          <a:spcPct val="0"/>
        </a:spcAft>
        <a:defRPr sz="3600" b="1">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5pPr>
      <a:lvl6pPr marL="457200" algn="l" rtl="0" fontAlgn="base">
        <a:spcBef>
          <a:spcPct val="0"/>
        </a:spcBef>
        <a:spcAft>
          <a:spcPct val="0"/>
        </a:spcAft>
        <a:defRPr sz="2400" b="1">
          <a:solidFill>
            <a:schemeClr val="tx2"/>
          </a:solidFill>
          <a:latin typeface="Arial" pitchFamily="-97" charset="0"/>
        </a:defRPr>
      </a:lvl6pPr>
      <a:lvl7pPr marL="914400" algn="l" rtl="0" fontAlgn="base">
        <a:spcBef>
          <a:spcPct val="0"/>
        </a:spcBef>
        <a:spcAft>
          <a:spcPct val="0"/>
        </a:spcAft>
        <a:defRPr sz="2400" b="1">
          <a:solidFill>
            <a:schemeClr val="tx2"/>
          </a:solidFill>
          <a:latin typeface="Arial" pitchFamily="-97" charset="0"/>
        </a:defRPr>
      </a:lvl7pPr>
      <a:lvl8pPr marL="1371600" algn="l" rtl="0" fontAlgn="base">
        <a:spcBef>
          <a:spcPct val="0"/>
        </a:spcBef>
        <a:spcAft>
          <a:spcPct val="0"/>
        </a:spcAft>
        <a:defRPr sz="2400" b="1">
          <a:solidFill>
            <a:schemeClr val="tx2"/>
          </a:solidFill>
          <a:latin typeface="Arial" pitchFamily="-97" charset="0"/>
        </a:defRPr>
      </a:lvl8pPr>
      <a:lvl9pPr marL="1828800" algn="l" rtl="0" fontAlgn="base">
        <a:spcBef>
          <a:spcPct val="0"/>
        </a:spcBef>
        <a:spcAft>
          <a:spcPct val="0"/>
        </a:spcAft>
        <a:defRPr sz="2400" b="1">
          <a:solidFill>
            <a:schemeClr val="tx2"/>
          </a:solidFill>
          <a:latin typeface="Arial" pitchFamily="-97"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97"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97" charset="-128"/>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97" charset="-128"/>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97" charset="-128"/>
          <a:cs typeface="ＭＳ Ｐゴシック"/>
        </a:defRPr>
      </a:lvl5pPr>
      <a:lvl6pPr marL="2514600" indent="-228600" algn="l" rtl="0" fontAlgn="base">
        <a:spcBef>
          <a:spcPct val="20000"/>
        </a:spcBef>
        <a:spcAft>
          <a:spcPct val="0"/>
        </a:spcAft>
        <a:buChar char="»"/>
        <a:defRPr sz="16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ctrTitle"/>
          </p:nvPr>
        </p:nvSpPr>
        <p:spPr>
          <a:xfrm>
            <a:off x="1073150" y="2362200"/>
            <a:ext cx="7924800" cy="1371600"/>
          </a:xfrm>
        </p:spPr>
        <p:txBody>
          <a:bodyPr/>
          <a:lstStyle/>
          <a:p>
            <a:r>
              <a:rPr lang="en-US" sz="2800" dirty="0"/>
              <a:t>Overview of </a:t>
            </a:r>
            <a:r>
              <a:rPr lang="en-US" sz="2800" dirty="0" smtClean="0"/>
              <a:t>Economic Concepts </a:t>
            </a:r>
            <a:r>
              <a:rPr lang="en-US" sz="2800" dirty="0"/>
              <a:t>and </a:t>
            </a:r>
            <a:r>
              <a:rPr lang="en-US" sz="2800" dirty="0" smtClean="0"/>
              <a:t>Methods</a:t>
            </a:r>
            <a:br>
              <a:rPr lang="en-US" sz="2800" dirty="0" smtClean="0"/>
            </a:br>
            <a:endParaRPr lang="en-US" sz="2800" dirty="0"/>
          </a:p>
        </p:txBody>
      </p:sp>
      <p:sp>
        <p:nvSpPr>
          <p:cNvPr id="2" name="TextBox 1"/>
          <p:cNvSpPr txBox="1"/>
          <p:nvPr/>
        </p:nvSpPr>
        <p:spPr>
          <a:xfrm>
            <a:off x="1066800" y="4114800"/>
            <a:ext cx="7924800" cy="2246769"/>
          </a:xfrm>
          <a:prstGeom prst="rect">
            <a:avLst/>
          </a:prstGeom>
          <a:noFill/>
        </p:spPr>
        <p:txBody>
          <a:bodyPr wrap="square" rtlCol="0">
            <a:spAutoFit/>
          </a:bodyPr>
          <a:lstStyle/>
          <a:p>
            <a:pPr algn="ctr"/>
            <a:r>
              <a:rPr lang="en-US" sz="2000" b="1" dirty="0">
                <a:latin typeface="Gill Sans MT" pitchFamily="34" charset="0"/>
              </a:rPr>
              <a:t>Jeffrey K .Lazo, PhD</a:t>
            </a:r>
          </a:p>
          <a:p>
            <a:pPr algn="ctr"/>
            <a:r>
              <a:rPr lang="en-US" sz="2000" b="1" dirty="0">
                <a:latin typeface="Gill Sans MT" pitchFamily="34" charset="0"/>
              </a:rPr>
              <a:t>Director – Societal Impacts Program</a:t>
            </a:r>
          </a:p>
          <a:p>
            <a:pPr algn="ctr"/>
            <a:r>
              <a:rPr lang="en-US" sz="2000" b="1" dirty="0">
                <a:latin typeface="Gill Sans MT" pitchFamily="34" charset="0"/>
              </a:rPr>
              <a:t>National Center for Atmospheric Research</a:t>
            </a:r>
            <a:endParaRPr lang="en-US" sz="2000" dirty="0">
              <a:latin typeface="Gill Sans MT" pitchFamily="34" charset="0"/>
            </a:endParaRPr>
          </a:p>
          <a:p>
            <a:pPr algn="ctr"/>
            <a:endParaRPr lang="en-US" sz="2000" dirty="0">
              <a:latin typeface="Gill Sans MT" pitchFamily="34" charset="0"/>
            </a:endParaRPr>
          </a:p>
          <a:p>
            <a:pPr algn="ctr"/>
            <a:r>
              <a:rPr lang="en-US" sz="2000" dirty="0" err="1" smtClean="0">
                <a:latin typeface="Gill Sans MT" pitchFamily="34" charset="0"/>
              </a:rPr>
              <a:t>Mahe</a:t>
            </a:r>
            <a:r>
              <a:rPr lang="en-US" sz="2000" dirty="0" smtClean="0">
                <a:latin typeface="Gill Sans MT" pitchFamily="34" charset="0"/>
              </a:rPr>
              <a:t> Island, Seychelles</a:t>
            </a:r>
          </a:p>
          <a:p>
            <a:pPr algn="ctr"/>
            <a:r>
              <a:rPr lang="en-US" sz="2000" dirty="0" smtClean="0">
                <a:latin typeface="Gill Sans MT" pitchFamily="34" charset="0"/>
              </a:rPr>
              <a:t>Tuesday, 5 </a:t>
            </a:r>
            <a:r>
              <a:rPr lang="en-US" sz="2000" dirty="0">
                <a:latin typeface="Gill Sans MT" pitchFamily="34" charset="0"/>
              </a:rPr>
              <a:t>May </a:t>
            </a:r>
            <a:r>
              <a:rPr lang="en-US" sz="2000" dirty="0" smtClean="0">
                <a:latin typeface="Gill Sans MT" pitchFamily="34" charset="0"/>
              </a:rPr>
              <a:t>2015</a:t>
            </a:r>
          </a:p>
          <a:p>
            <a:pPr algn="ctr"/>
            <a:r>
              <a:rPr lang="en-US" sz="2000" b="1" dirty="0" smtClean="0">
                <a:latin typeface="Gill Sans MT" pitchFamily="34" charset="0"/>
              </a:rPr>
              <a:t>1330 </a:t>
            </a:r>
            <a:r>
              <a:rPr lang="en-US" sz="2000" b="1" dirty="0">
                <a:latin typeface="Gill Sans MT" pitchFamily="34" charset="0"/>
              </a:rPr>
              <a:t>- </a:t>
            </a:r>
            <a:r>
              <a:rPr lang="en-US" sz="2000" b="1" dirty="0" smtClean="0">
                <a:latin typeface="Gill Sans MT" pitchFamily="34" charset="0"/>
              </a:rPr>
              <a:t>1400</a:t>
            </a:r>
            <a:endParaRPr lang="en-US" sz="2000" b="1" dirty="0">
              <a:latin typeface="Gill Sans MT" pitchFamily="34" charset="0"/>
            </a:endParaRPr>
          </a:p>
        </p:txBody>
      </p:sp>
      <p:pic>
        <p:nvPicPr>
          <p:cNvPr id="5" name="Picture 2" descr="C:\Documents and Settings\ganderson\My Documents\CCRD\Project\Climate Services\ICCS 2\CSP_transparen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83877"/>
            <a:ext cx="2867025" cy="925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79981"/>
            <a:ext cx="3886200" cy="1246632"/>
          </a:xfrm>
          <a:prstGeom prst="rect">
            <a:avLst/>
          </a:prstGeom>
        </p:spPr>
      </p:pic>
    </p:spTree>
    <p:extLst>
      <p:ext uri="{BB962C8B-B14F-4D97-AF65-F5344CB8AC3E}">
        <p14:creationId xmlns:p14="http://schemas.microsoft.com/office/powerpoint/2010/main" val="1580288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28600"/>
            <a:ext cx="8947150" cy="609600"/>
          </a:xfrm>
        </p:spPr>
        <p:txBody>
          <a:bodyPr/>
          <a:lstStyle/>
          <a:p>
            <a:r>
              <a:rPr lang="en-US" dirty="0" smtClean="0"/>
              <a:t>Some more concepts you’ll be hearing!</a:t>
            </a:r>
            <a:endParaRPr lang="en-US" dirty="0"/>
          </a:p>
        </p:txBody>
      </p:sp>
      <p:sp>
        <p:nvSpPr>
          <p:cNvPr id="3" name="Content Placeholder 2"/>
          <p:cNvSpPr>
            <a:spLocks noGrp="1"/>
          </p:cNvSpPr>
          <p:nvPr>
            <p:ph idx="1"/>
          </p:nvPr>
        </p:nvSpPr>
        <p:spPr>
          <a:xfrm>
            <a:off x="381000" y="1295400"/>
            <a:ext cx="9372600" cy="5410200"/>
          </a:xfrm>
        </p:spPr>
        <p:txBody>
          <a:bodyPr/>
          <a:lstStyle/>
          <a:p>
            <a:pPr marL="0" indent="0">
              <a:buNone/>
            </a:pPr>
            <a:r>
              <a:rPr lang="en-US" sz="2000" b="1" dirty="0"/>
              <a:t>Discounting</a:t>
            </a:r>
          </a:p>
          <a:p>
            <a:pPr>
              <a:tabLst>
                <a:tab pos="914400" algn="l"/>
              </a:tabLst>
            </a:pPr>
            <a:r>
              <a:rPr lang="en-US" sz="2000" b="1" dirty="0" smtClean="0"/>
              <a:t>Discounting – placing </a:t>
            </a:r>
            <a:r>
              <a:rPr lang="en-US" sz="2000" b="1" dirty="0"/>
              <a:t>a lower value on future receipts than on the present receipt of an equal sum. The fundamental reason for discounting the future is impatience: immediate consumption is preferred to delayed consumption.</a:t>
            </a:r>
          </a:p>
          <a:p>
            <a:pPr>
              <a:tabLst>
                <a:tab pos="914400" algn="l"/>
              </a:tabLst>
            </a:pPr>
            <a:r>
              <a:rPr lang="en-US" sz="2000" b="1" dirty="0" smtClean="0"/>
              <a:t>Discount rate – interest </a:t>
            </a:r>
            <a:r>
              <a:rPr lang="en-US" sz="2000" b="1" dirty="0"/>
              <a:t>rate at which future benefits or costs are discounted to find their present value.</a:t>
            </a:r>
          </a:p>
          <a:p>
            <a:pPr>
              <a:tabLst>
                <a:tab pos="914400" algn="l"/>
              </a:tabLst>
            </a:pPr>
            <a:r>
              <a:rPr lang="en-US" sz="2000" b="1" dirty="0" smtClean="0"/>
              <a:t>Present </a:t>
            </a:r>
            <a:r>
              <a:rPr lang="en-US" sz="2000" b="1" dirty="0"/>
              <a:t>Value (PV</a:t>
            </a:r>
            <a:r>
              <a:rPr lang="en-US" sz="2000" b="1" dirty="0" smtClean="0"/>
              <a:t>) – value </a:t>
            </a:r>
            <a:r>
              <a:rPr lang="en-US" sz="2000" b="1" dirty="0"/>
              <a:t>today of a future payment, or stream of payments, discounted at some appropriate compound interest—or discount—rate.</a:t>
            </a:r>
          </a:p>
          <a:p>
            <a:pPr>
              <a:tabLst>
                <a:tab pos="914400" algn="l"/>
              </a:tabLst>
            </a:pPr>
            <a:r>
              <a:rPr lang="en-US" sz="2000" b="1" dirty="0" smtClean="0"/>
              <a:t>Net </a:t>
            </a:r>
            <a:r>
              <a:rPr lang="en-US" sz="2000" b="1" dirty="0"/>
              <a:t>Present Value (NPV</a:t>
            </a:r>
            <a:r>
              <a:rPr lang="en-US" sz="2000" b="1" dirty="0" smtClean="0"/>
              <a:t>) – present </a:t>
            </a:r>
            <a:r>
              <a:rPr lang="en-US" sz="2000" b="1" dirty="0"/>
              <a:t>value of a security or an investment project, found by discounting all present and future benefits and costs at an appropriate rate of discount. If the net present value calculated is positive, it is worthwhile investing in a project.</a:t>
            </a:r>
          </a:p>
          <a:p>
            <a:endParaRPr lang="en-US" sz="2000" dirty="0"/>
          </a:p>
        </p:txBody>
      </p:sp>
    </p:spTree>
    <p:extLst>
      <p:ext uri="{BB962C8B-B14F-4D97-AF65-F5344CB8AC3E}">
        <p14:creationId xmlns:p14="http://schemas.microsoft.com/office/powerpoint/2010/main" val="281029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28600"/>
            <a:ext cx="8947150" cy="609600"/>
          </a:xfrm>
        </p:spPr>
        <p:txBody>
          <a:bodyPr/>
          <a:lstStyle/>
          <a:p>
            <a:r>
              <a:rPr lang="en-US" dirty="0" smtClean="0"/>
              <a:t>Some more concepts you’ll be hearing!</a:t>
            </a:r>
            <a:endParaRPr lang="en-US" dirty="0"/>
          </a:p>
        </p:txBody>
      </p:sp>
      <p:sp>
        <p:nvSpPr>
          <p:cNvPr id="3" name="Content Placeholder 2"/>
          <p:cNvSpPr>
            <a:spLocks noGrp="1"/>
          </p:cNvSpPr>
          <p:nvPr>
            <p:ph idx="1"/>
          </p:nvPr>
        </p:nvSpPr>
        <p:spPr>
          <a:xfrm>
            <a:off x="304800" y="1371600"/>
            <a:ext cx="8858250" cy="4724400"/>
          </a:xfrm>
        </p:spPr>
        <p:txBody>
          <a:bodyPr/>
          <a:lstStyle/>
          <a:p>
            <a:pPr marL="0" indent="0">
              <a:buNone/>
            </a:pPr>
            <a:r>
              <a:rPr lang="en-US" sz="2000" b="1" dirty="0"/>
              <a:t>Benefits Methods</a:t>
            </a:r>
          </a:p>
          <a:p>
            <a:r>
              <a:rPr lang="en-US" sz="2000" b="1" dirty="0" smtClean="0"/>
              <a:t>Avoided </a:t>
            </a:r>
            <a:r>
              <a:rPr lang="en-US" sz="2000" b="1" dirty="0"/>
              <a:t>cost </a:t>
            </a:r>
            <a:r>
              <a:rPr lang="en-US" sz="2000" b="1" dirty="0" smtClean="0"/>
              <a:t>method - assesses </a:t>
            </a:r>
            <a:r>
              <a:rPr lang="en-US" sz="2000" b="1" dirty="0"/>
              <a:t>actual or imputed costs for preventing </a:t>
            </a:r>
            <a:r>
              <a:rPr lang="en-US" sz="2000" b="1" dirty="0" smtClean="0"/>
              <a:t>losses (e.g</a:t>
            </a:r>
            <a:r>
              <a:rPr lang="en-US" sz="2000" b="1" dirty="0"/>
              <a:t>., measuring the benefits of reduced air pollution by assessing the cost of installing indoor air </a:t>
            </a:r>
            <a:r>
              <a:rPr lang="en-US" sz="2000" b="1" dirty="0" smtClean="0"/>
              <a:t>purifiers)</a:t>
            </a:r>
            <a:endParaRPr lang="en-US" sz="2000" b="1" dirty="0"/>
          </a:p>
          <a:p>
            <a:r>
              <a:rPr lang="en-US" sz="2000" b="1" dirty="0" smtClean="0"/>
              <a:t>Benchmarking</a:t>
            </a:r>
            <a:endParaRPr lang="en-US" sz="2000" b="1" dirty="0"/>
          </a:p>
          <a:p>
            <a:r>
              <a:rPr lang="en-US" sz="2000" b="1" dirty="0" smtClean="0"/>
              <a:t>Benefits transfer - transferring </a:t>
            </a:r>
            <a:r>
              <a:rPr lang="en-US" sz="2000" b="1" dirty="0"/>
              <a:t>benefits estimates developed in one context to another context as a substitute for developing entirely new estimates.</a:t>
            </a:r>
          </a:p>
          <a:p>
            <a:r>
              <a:rPr lang="en-US" sz="2000" b="1" dirty="0" smtClean="0"/>
              <a:t>Non-market valuation - economic </a:t>
            </a:r>
            <a:r>
              <a:rPr lang="en-US" sz="2000" b="1" dirty="0"/>
              <a:t>valuation of goods and services not distributed through </a:t>
            </a:r>
            <a:r>
              <a:rPr lang="en-US" sz="2000" b="1" dirty="0" smtClean="0"/>
              <a:t>markets.</a:t>
            </a:r>
          </a:p>
          <a:p>
            <a:pPr lvl="1"/>
            <a:r>
              <a:rPr lang="en-US" sz="1400" b="1" dirty="0" smtClean="0"/>
              <a:t>Revealed </a:t>
            </a:r>
            <a:r>
              <a:rPr lang="en-US" sz="1400" b="1" dirty="0"/>
              <a:t>preference </a:t>
            </a:r>
            <a:r>
              <a:rPr lang="en-US" sz="1400" b="1" dirty="0" smtClean="0"/>
              <a:t>methods - based </a:t>
            </a:r>
            <a:r>
              <a:rPr lang="en-US" sz="1400" b="1" dirty="0"/>
              <a:t>on actual observable choices and from which actual resource values can be directly </a:t>
            </a:r>
            <a:r>
              <a:rPr lang="en-US" sz="1400" b="1" dirty="0" smtClean="0"/>
              <a:t>inferred</a:t>
            </a:r>
          </a:p>
          <a:p>
            <a:pPr lvl="1"/>
            <a:r>
              <a:rPr lang="en-US" sz="1400" b="1" dirty="0" smtClean="0"/>
              <a:t>Stated </a:t>
            </a:r>
            <a:r>
              <a:rPr lang="en-US" sz="1400" b="1" dirty="0"/>
              <a:t>preference </a:t>
            </a:r>
            <a:r>
              <a:rPr lang="en-US" sz="1400" b="1" dirty="0" smtClean="0"/>
              <a:t>methods - respondents </a:t>
            </a:r>
            <a:r>
              <a:rPr lang="en-US" sz="1400" b="1" dirty="0"/>
              <a:t>are directly asked about their willingness to pay for a good or </a:t>
            </a:r>
            <a:r>
              <a:rPr lang="en-US" sz="1400" b="1" dirty="0" smtClean="0"/>
              <a:t>service.</a:t>
            </a:r>
            <a:endParaRPr lang="en-US" sz="1400" b="1" dirty="0"/>
          </a:p>
          <a:p>
            <a:pPr lvl="2"/>
            <a:r>
              <a:rPr lang="en-US" sz="1100" b="1" dirty="0" smtClean="0"/>
              <a:t>Contingent </a:t>
            </a:r>
            <a:r>
              <a:rPr lang="en-US" sz="1100" b="1" dirty="0"/>
              <a:t>valuation. A survey method used to ascertain </a:t>
            </a:r>
            <a:r>
              <a:rPr lang="en-US" sz="1100" b="1" dirty="0" smtClean="0"/>
              <a:t>WTP</a:t>
            </a:r>
            <a:endParaRPr lang="en-US" sz="1100" b="1" dirty="0"/>
          </a:p>
          <a:p>
            <a:endParaRPr lang="en-US" sz="1600" dirty="0"/>
          </a:p>
        </p:txBody>
      </p:sp>
    </p:spTree>
    <p:extLst>
      <p:ext uri="{BB962C8B-B14F-4D97-AF65-F5344CB8AC3E}">
        <p14:creationId xmlns:p14="http://schemas.microsoft.com/office/powerpoint/2010/main" val="253319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28600"/>
            <a:ext cx="8947150" cy="609600"/>
          </a:xfrm>
        </p:spPr>
        <p:txBody>
          <a:bodyPr/>
          <a:lstStyle/>
          <a:p>
            <a:r>
              <a:rPr lang="en-US" dirty="0" smtClean="0"/>
              <a:t>Some more concepts you’ll be hearing!</a:t>
            </a:r>
            <a:endParaRPr lang="en-US" dirty="0"/>
          </a:p>
        </p:txBody>
      </p:sp>
      <p:sp>
        <p:nvSpPr>
          <p:cNvPr id="3" name="Content Placeholder 2"/>
          <p:cNvSpPr>
            <a:spLocks noGrp="1"/>
          </p:cNvSpPr>
          <p:nvPr>
            <p:ph idx="1"/>
          </p:nvPr>
        </p:nvSpPr>
        <p:spPr>
          <a:xfrm>
            <a:off x="304800" y="1371600"/>
            <a:ext cx="9448800" cy="5334000"/>
          </a:xfrm>
        </p:spPr>
        <p:txBody>
          <a:bodyPr/>
          <a:lstStyle/>
          <a:p>
            <a:pPr marL="0" indent="0">
              <a:buNone/>
            </a:pPr>
            <a:r>
              <a:rPr lang="en-US" b="1" dirty="0"/>
              <a:t>Economic Analysis Methods</a:t>
            </a:r>
          </a:p>
          <a:p>
            <a:r>
              <a:rPr lang="en-US" b="1" dirty="0" smtClean="0"/>
              <a:t>Cost-effectiveness - achievement </a:t>
            </a:r>
            <a:r>
              <a:rPr lang="en-US" b="1" dirty="0"/>
              <a:t>of results in the most economical </a:t>
            </a:r>
            <a:r>
              <a:rPr lang="en-US" b="1" dirty="0" smtClean="0"/>
              <a:t>way</a:t>
            </a:r>
            <a:endParaRPr lang="en-US" b="1" dirty="0"/>
          </a:p>
          <a:p>
            <a:r>
              <a:rPr lang="en-US" b="1" dirty="0" smtClean="0"/>
              <a:t>Benefit-cost analysis - quantification </a:t>
            </a:r>
            <a:r>
              <a:rPr lang="en-US" b="1" dirty="0"/>
              <a:t>of the total social costs and benefits of a policy or a project, usually in money </a:t>
            </a:r>
            <a:r>
              <a:rPr lang="en-US" b="1" dirty="0" smtClean="0"/>
              <a:t>terms</a:t>
            </a:r>
            <a:endParaRPr lang="en-US" b="1" dirty="0"/>
          </a:p>
          <a:p>
            <a:pPr lvl="1"/>
            <a:r>
              <a:rPr lang="en-US" sz="2400" b="1" dirty="0" smtClean="0"/>
              <a:t>Discounting</a:t>
            </a:r>
          </a:p>
          <a:p>
            <a:pPr lvl="1"/>
            <a:r>
              <a:rPr lang="en-US" sz="2400" b="1" dirty="0" smtClean="0"/>
              <a:t>Sensitivity analysis</a:t>
            </a:r>
            <a:endParaRPr lang="en-US" sz="2400" b="1" dirty="0"/>
          </a:p>
          <a:p>
            <a:endParaRPr lang="en-US" dirty="0"/>
          </a:p>
        </p:txBody>
      </p:sp>
    </p:spTree>
    <p:extLst>
      <p:ext uri="{BB962C8B-B14F-4D97-AF65-F5344CB8AC3E}">
        <p14:creationId xmlns:p14="http://schemas.microsoft.com/office/powerpoint/2010/main" val="174049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9372600" cy="5334000"/>
          </a:xfrm>
        </p:spPr>
        <p:txBody>
          <a:bodyPr/>
          <a:lstStyle/>
          <a:p>
            <a:pPr marL="0" indent="0">
              <a:buNone/>
            </a:pPr>
            <a:r>
              <a:rPr lang="en-US" b="1" dirty="0" smtClean="0"/>
              <a:t>Issues </a:t>
            </a:r>
            <a:r>
              <a:rPr lang="en-US" b="1" dirty="0"/>
              <a:t>and Value Concepts</a:t>
            </a:r>
          </a:p>
          <a:p>
            <a:pPr>
              <a:spcBef>
                <a:spcPts val="600"/>
              </a:spcBef>
              <a:spcAft>
                <a:spcPts val="600"/>
              </a:spcAft>
            </a:pPr>
            <a:r>
              <a:rPr lang="en-US" sz="2000" b="1" dirty="0" smtClean="0"/>
              <a:t>Double counting - error when </a:t>
            </a:r>
            <a:r>
              <a:rPr lang="en-US" sz="2000" b="1" dirty="0"/>
              <a:t>a total is obtained by summing gross amounts instead of net </a:t>
            </a:r>
            <a:r>
              <a:rPr lang="en-US" sz="2000" b="1" dirty="0" smtClean="0"/>
              <a:t>amounts</a:t>
            </a:r>
          </a:p>
          <a:p>
            <a:pPr>
              <a:spcBef>
                <a:spcPts val="600"/>
              </a:spcBef>
              <a:spcAft>
                <a:spcPts val="600"/>
              </a:spcAft>
            </a:pPr>
            <a:r>
              <a:rPr lang="en-US" sz="2000" b="1" dirty="0" smtClean="0"/>
              <a:t>Triple </a:t>
            </a:r>
            <a:r>
              <a:rPr lang="en-US" sz="2000" b="1" dirty="0"/>
              <a:t>Bottom </a:t>
            </a:r>
            <a:r>
              <a:rPr lang="en-US" sz="2000" b="1" dirty="0" smtClean="0"/>
              <a:t>Line - using </a:t>
            </a:r>
            <a:r>
              <a:rPr lang="en-US" sz="2000" b="1" dirty="0"/>
              <a:t>ecological and social criteria for measuring organizational success, in addition to financial performance.</a:t>
            </a:r>
          </a:p>
          <a:p>
            <a:pPr>
              <a:spcBef>
                <a:spcPts val="600"/>
              </a:spcBef>
              <a:spcAft>
                <a:spcPts val="600"/>
              </a:spcAft>
            </a:pPr>
            <a:r>
              <a:rPr lang="en-US" sz="2000" b="1" dirty="0" smtClean="0"/>
              <a:t>Whole-of-services </a:t>
            </a:r>
            <a:r>
              <a:rPr lang="en-US" sz="2000" b="1" dirty="0"/>
              <a:t>assessment. A comprehensive assessment of all of the services provided by a given entity, as opposed to an assessment of one or more specific </a:t>
            </a:r>
            <a:r>
              <a:rPr lang="en-US" sz="2000" b="1" dirty="0" smtClean="0"/>
              <a:t>services</a:t>
            </a:r>
            <a:endParaRPr lang="en-US" sz="2000" b="1" dirty="0"/>
          </a:p>
          <a:p>
            <a:pPr>
              <a:spcBef>
                <a:spcPts val="600"/>
              </a:spcBef>
              <a:spcAft>
                <a:spcPts val="600"/>
              </a:spcAft>
            </a:pPr>
            <a:r>
              <a:rPr lang="en-US" sz="2000" b="1" dirty="0" smtClean="0"/>
              <a:t>Ex </a:t>
            </a:r>
            <a:r>
              <a:rPr lang="en-US" sz="2000" b="1" dirty="0"/>
              <a:t>ante assessment: Assessment or economic evaluation "before the event" (prospective).</a:t>
            </a:r>
          </a:p>
          <a:p>
            <a:pPr>
              <a:spcBef>
                <a:spcPts val="600"/>
              </a:spcBef>
              <a:spcAft>
                <a:spcPts val="600"/>
              </a:spcAft>
            </a:pPr>
            <a:r>
              <a:rPr lang="en-US" sz="2000" b="1" dirty="0" smtClean="0"/>
              <a:t>Ex </a:t>
            </a:r>
            <a:r>
              <a:rPr lang="en-US" sz="2000" b="1" dirty="0"/>
              <a:t>post assessment: Assessment or economic evaluation "after the event" (retrospective).</a:t>
            </a:r>
          </a:p>
          <a:p>
            <a:endParaRPr lang="en-US" dirty="0"/>
          </a:p>
        </p:txBody>
      </p:sp>
    </p:spTree>
    <p:extLst>
      <p:ext uri="{BB962C8B-B14F-4D97-AF65-F5344CB8AC3E}">
        <p14:creationId xmlns:p14="http://schemas.microsoft.com/office/powerpoint/2010/main" val="340336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57342"/>
            <a:ext cx="9296400" cy="6819708"/>
          </a:xfrm>
          <a:prstGeom prst="rect">
            <a:avLst/>
          </a:prstGeom>
        </p:spPr>
      </p:pic>
    </p:spTree>
    <p:extLst>
      <p:ext uri="{BB962C8B-B14F-4D97-AF65-F5344CB8AC3E}">
        <p14:creationId xmlns:p14="http://schemas.microsoft.com/office/powerpoint/2010/main" val="277650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525000" cy="609600"/>
          </a:xfrm>
        </p:spPr>
        <p:txBody>
          <a:bodyPr/>
          <a:lstStyle/>
          <a:p>
            <a:r>
              <a:rPr lang="en-US" dirty="0"/>
              <a:t>Exercise 6: </a:t>
            </a:r>
            <a:r>
              <a:rPr lang="en-US" dirty="0" smtClean="0"/>
              <a:t>Econ concepts &amp; methods</a:t>
            </a:r>
            <a:endParaRPr lang="en-US" dirty="0"/>
          </a:p>
        </p:txBody>
      </p:sp>
      <p:sp>
        <p:nvSpPr>
          <p:cNvPr id="3" name="Content Placeholder 2"/>
          <p:cNvSpPr>
            <a:spLocks noGrp="1"/>
          </p:cNvSpPr>
          <p:nvPr>
            <p:ph idx="1"/>
          </p:nvPr>
        </p:nvSpPr>
        <p:spPr/>
        <p:txBody>
          <a:bodyPr/>
          <a:lstStyle/>
          <a:p>
            <a:r>
              <a:rPr lang="en-US" b="1" dirty="0" smtClean="0"/>
              <a:t>Step 1</a:t>
            </a:r>
            <a:r>
              <a:rPr lang="en-US" b="1" dirty="0"/>
              <a:t>: Benefit or Cost … or</a:t>
            </a:r>
            <a:r>
              <a:rPr lang="en-US" b="1" dirty="0" smtClean="0"/>
              <a:t>?</a:t>
            </a:r>
          </a:p>
          <a:p>
            <a:r>
              <a:rPr lang="en-US" b="1" dirty="0"/>
              <a:t>Step</a:t>
            </a:r>
            <a:r>
              <a:rPr lang="en-US" b="1" dirty="0" smtClean="0"/>
              <a:t> </a:t>
            </a:r>
            <a:r>
              <a:rPr lang="en-US" b="1" dirty="0"/>
              <a:t>2: Private Good or Public Good … or</a:t>
            </a:r>
            <a:r>
              <a:rPr lang="en-US" b="1" dirty="0" smtClean="0"/>
              <a:t>?</a:t>
            </a:r>
          </a:p>
          <a:p>
            <a:r>
              <a:rPr lang="en-US" b="1" dirty="0"/>
              <a:t>Step </a:t>
            </a:r>
            <a:r>
              <a:rPr lang="en-US" b="1" dirty="0" smtClean="0"/>
              <a:t>3</a:t>
            </a:r>
            <a:r>
              <a:rPr lang="en-US" b="1" dirty="0"/>
              <a:t>: Your NMHS Product or </a:t>
            </a:r>
            <a:r>
              <a:rPr lang="en-US" b="1" dirty="0" smtClean="0"/>
              <a:t>Service – Public or Private</a:t>
            </a:r>
          </a:p>
          <a:p>
            <a:r>
              <a:rPr lang="en-US" b="1" dirty="0"/>
              <a:t>Step </a:t>
            </a:r>
            <a:r>
              <a:rPr lang="en-US" b="1" dirty="0" smtClean="0"/>
              <a:t>4</a:t>
            </a:r>
            <a:r>
              <a:rPr lang="en-US" b="1" dirty="0"/>
              <a:t>: Your NMHS Product or </a:t>
            </a:r>
            <a:r>
              <a:rPr lang="en-US" b="1" dirty="0" smtClean="0"/>
              <a:t>Service – Costs</a:t>
            </a:r>
          </a:p>
          <a:p>
            <a:r>
              <a:rPr lang="en-US" b="1" dirty="0"/>
              <a:t>Step</a:t>
            </a:r>
            <a:r>
              <a:rPr lang="en-US" b="1" dirty="0" smtClean="0"/>
              <a:t> </a:t>
            </a:r>
            <a:r>
              <a:rPr lang="en-US" b="1" dirty="0"/>
              <a:t>5: Your NMHS Product or </a:t>
            </a:r>
            <a:r>
              <a:rPr lang="en-US" b="1" dirty="0" smtClean="0"/>
              <a:t>Service - Benefits</a:t>
            </a:r>
          </a:p>
          <a:p>
            <a:endParaRPr lang="en-US" dirty="0"/>
          </a:p>
        </p:txBody>
      </p:sp>
    </p:spTree>
    <p:extLst>
      <p:ext uri="{BB962C8B-B14F-4D97-AF65-F5344CB8AC3E}">
        <p14:creationId xmlns:p14="http://schemas.microsoft.com/office/powerpoint/2010/main" val="385055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9350" cy="609600"/>
          </a:xfrm>
        </p:spPr>
        <p:txBody>
          <a:bodyPr/>
          <a:lstStyle/>
          <a:p>
            <a:r>
              <a:rPr lang="en-US" dirty="0" smtClean="0"/>
              <a:t>Economics Concepts and Terminology </a:t>
            </a:r>
            <a:r>
              <a:rPr lang="en-US" dirty="0"/>
              <a:t/>
            </a:r>
            <a:br>
              <a:rPr lang="en-US" dirty="0"/>
            </a:br>
            <a:endParaRPr lang="en-US" dirty="0"/>
          </a:p>
        </p:txBody>
      </p:sp>
      <p:sp>
        <p:nvSpPr>
          <p:cNvPr id="3" name="Content Placeholder 2"/>
          <p:cNvSpPr>
            <a:spLocks noGrp="1"/>
          </p:cNvSpPr>
          <p:nvPr>
            <p:ph idx="1"/>
          </p:nvPr>
        </p:nvSpPr>
        <p:spPr>
          <a:xfrm>
            <a:off x="228600" y="1295400"/>
            <a:ext cx="9372600" cy="5334000"/>
          </a:xfrm>
        </p:spPr>
        <p:txBody>
          <a:bodyPr/>
          <a:lstStyle/>
          <a:p>
            <a:pPr marL="0" indent="0">
              <a:buNone/>
            </a:pPr>
            <a:r>
              <a:rPr lang="en-US" sz="2800" b="1" dirty="0" smtClean="0"/>
              <a:t>What is Economics?</a:t>
            </a:r>
          </a:p>
          <a:p>
            <a:pPr marL="0" indent="0">
              <a:buNone/>
            </a:pPr>
            <a:endParaRPr lang="en-US" sz="2000" b="1" dirty="0"/>
          </a:p>
          <a:p>
            <a:pPr marL="0" indent="0">
              <a:buNone/>
            </a:pPr>
            <a:r>
              <a:rPr lang="en-US" sz="2000" b="1" dirty="0" smtClean="0"/>
              <a:t>The </a:t>
            </a:r>
            <a:r>
              <a:rPr lang="en-US" sz="2000" b="1" dirty="0"/>
              <a:t>social science study of how individuals, governments, firms and nations make choices </a:t>
            </a:r>
            <a:r>
              <a:rPr lang="en-US" sz="2000" b="1" dirty="0" smtClean="0"/>
              <a:t>to </a:t>
            </a:r>
            <a:r>
              <a:rPr lang="en-US" sz="2000" b="1" dirty="0"/>
              <a:t>allocate scarce resources to satisfy unlimited </a:t>
            </a:r>
            <a:r>
              <a:rPr lang="en-US" sz="2000" b="1" dirty="0" smtClean="0"/>
              <a:t>wants</a:t>
            </a:r>
          </a:p>
          <a:p>
            <a:pPr marL="0" indent="0">
              <a:buNone/>
            </a:pPr>
            <a:endParaRPr lang="en-US" sz="2000" b="1" dirty="0"/>
          </a:p>
          <a:p>
            <a:pPr lvl="1"/>
            <a:r>
              <a:rPr lang="en-US" b="1" dirty="0" smtClean="0"/>
              <a:t>Scarcity: property </a:t>
            </a:r>
            <a:r>
              <a:rPr lang="en-US" b="1" dirty="0"/>
              <a:t>of being in excess demand at a zero price. This means that in equilibrium the price of a scarce good or factor must be positive. Scarce goods or services are limited in availability.</a:t>
            </a:r>
          </a:p>
          <a:p>
            <a:pPr lvl="1"/>
            <a:r>
              <a:rPr lang="en-US" b="1" dirty="0" smtClean="0"/>
              <a:t>Tradeoffs: balance </a:t>
            </a:r>
            <a:r>
              <a:rPr lang="en-US" b="1" dirty="0"/>
              <a:t>achieved between two desirable but incompatible features; a sacrifice made in one area to obtain benefits in another; a bargain, a compromise.</a:t>
            </a:r>
          </a:p>
          <a:p>
            <a:pPr lvl="1"/>
            <a:r>
              <a:rPr lang="en-US" b="1" dirty="0" smtClean="0"/>
              <a:t>Opportunity costs: cost </a:t>
            </a:r>
            <a:r>
              <a:rPr lang="en-US" b="1" dirty="0"/>
              <a:t>of something in terms of an opportunity forgone. Opportunity cost is given by the benefits that could have been obtained by choosing the best alternative opportunity.</a:t>
            </a:r>
          </a:p>
          <a:p>
            <a:pPr marL="0" indent="0">
              <a:buNone/>
            </a:pPr>
            <a:endParaRPr lang="en-US" sz="2000" b="1" dirty="0"/>
          </a:p>
        </p:txBody>
      </p:sp>
    </p:spTree>
    <p:extLst>
      <p:ext uri="{BB962C8B-B14F-4D97-AF65-F5344CB8AC3E}">
        <p14:creationId xmlns:p14="http://schemas.microsoft.com/office/powerpoint/2010/main" val="98891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vs Macro - economics</a:t>
            </a:r>
            <a:endParaRPr lang="en-US" dirty="0"/>
          </a:p>
        </p:txBody>
      </p:sp>
      <p:sp>
        <p:nvSpPr>
          <p:cNvPr id="3" name="Content Placeholder 2"/>
          <p:cNvSpPr>
            <a:spLocks noGrp="1"/>
          </p:cNvSpPr>
          <p:nvPr>
            <p:ph idx="1"/>
          </p:nvPr>
        </p:nvSpPr>
        <p:spPr>
          <a:xfrm>
            <a:off x="304800" y="1371600"/>
            <a:ext cx="9448800" cy="5334000"/>
          </a:xfrm>
        </p:spPr>
        <p:txBody>
          <a:bodyPr/>
          <a:lstStyle/>
          <a:p>
            <a:r>
              <a:rPr lang="en-US" b="1" dirty="0" smtClean="0"/>
              <a:t>Macroeconomics</a:t>
            </a:r>
          </a:p>
          <a:p>
            <a:pPr lvl="1"/>
            <a:r>
              <a:rPr lang="en-US" b="1" dirty="0" smtClean="0"/>
              <a:t>branch </a:t>
            </a:r>
            <a:r>
              <a:rPr lang="en-US" b="1" dirty="0"/>
              <a:t>of economics that deals with large-scale economic </a:t>
            </a:r>
            <a:r>
              <a:rPr lang="en-US" b="1" dirty="0" smtClean="0"/>
              <a:t>factors</a:t>
            </a:r>
          </a:p>
          <a:p>
            <a:pPr lvl="1"/>
            <a:r>
              <a:rPr lang="en-US" b="1" dirty="0" smtClean="0"/>
              <a:t>economics </a:t>
            </a:r>
            <a:r>
              <a:rPr lang="en-US" b="1" dirty="0"/>
              <a:t>of a national economy as a </a:t>
            </a:r>
            <a:r>
              <a:rPr lang="en-US" b="1" dirty="0" smtClean="0"/>
              <a:t>whole</a:t>
            </a:r>
          </a:p>
          <a:p>
            <a:pPr lvl="1"/>
            <a:r>
              <a:rPr lang="en-US" b="1" dirty="0" smtClean="0"/>
              <a:t>money, prices, employment, inflation</a:t>
            </a:r>
            <a:endParaRPr lang="en-US" b="1" dirty="0"/>
          </a:p>
          <a:p>
            <a:endParaRPr lang="en-US" b="1" dirty="0" smtClean="0"/>
          </a:p>
          <a:p>
            <a:r>
              <a:rPr lang="en-US" b="1" dirty="0" smtClean="0"/>
              <a:t>Microeconomics</a:t>
            </a:r>
          </a:p>
          <a:p>
            <a:pPr lvl="1"/>
            <a:r>
              <a:rPr lang="en-US" b="1" dirty="0" smtClean="0"/>
              <a:t>decision-making </a:t>
            </a:r>
            <a:r>
              <a:rPr lang="en-US" b="1" dirty="0"/>
              <a:t>of </a:t>
            </a:r>
            <a:r>
              <a:rPr lang="en-US" b="1" dirty="0" smtClean="0"/>
              <a:t>individuals</a:t>
            </a:r>
          </a:p>
          <a:p>
            <a:pPr lvl="1"/>
            <a:r>
              <a:rPr lang="en-US" b="1" dirty="0" smtClean="0"/>
              <a:t>analyses </a:t>
            </a:r>
            <a:r>
              <a:rPr lang="en-US" b="1" dirty="0"/>
              <a:t>the choices of consumers (who can be individuals or households) and firms in a variety of market situations</a:t>
            </a:r>
          </a:p>
          <a:p>
            <a:endParaRPr lang="en-US" b="1" dirty="0" smtClean="0"/>
          </a:p>
          <a:p>
            <a:r>
              <a:rPr lang="en-US" b="1" dirty="0" smtClean="0"/>
              <a:t>Benefit assessment and benefit-cost analysis is primarily based in micro-economic theory and methods </a:t>
            </a:r>
          </a:p>
          <a:p>
            <a:pPr lvl="1"/>
            <a:r>
              <a:rPr lang="en-US" b="1" dirty="0" smtClean="0"/>
              <a:t>Neo-classical microeconomics</a:t>
            </a:r>
            <a:endParaRPr lang="en-US" b="1" dirty="0"/>
          </a:p>
        </p:txBody>
      </p:sp>
    </p:spTree>
    <p:extLst>
      <p:ext uri="{BB962C8B-B14F-4D97-AF65-F5344CB8AC3E}">
        <p14:creationId xmlns:p14="http://schemas.microsoft.com/office/powerpoint/2010/main" val="358485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p:txBody>
          <a:bodyPr/>
          <a:lstStyle/>
          <a:p>
            <a:r>
              <a:rPr lang="en-US" b="1" dirty="0" smtClean="0"/>
              <a:t>Benefits</a:t>
            </a:r>
          </a:p>
          <a:p>
            <a:r>
              <a:rPr lang="en-US" b="1" dirty="0" smtClean="0"/>
              <a:t>Costs</a:t>
            </a:r>
          </a:p>
          <a:p>
            <a:r>
              <a:rPr lang="en-US" b="1" dirty="0" smtClean="0"/>
              <a:t>Public Goods</a:t>
            </a:r>
          </a:p>
          <a:p>
            <a:r>
              <a:rPr lang="en-US" b="1" dirty="0" smtClean="0"/>
              <a:t>Market and Nonmarket </a:t>
            </a:r>
            <a:r>
              <a:rPr lang="en-US" b="1" dirty="0"/>
              <a:t>Values</a:t>
            </a:r>
            <a:endParaRPr lang="en-US" dirty="0"/>
          </a:p>
          <a:p>
            <a:r>
              <a:rPr lang="en-US" b="1" dirty="0" smtClean="0"/>
              <a:t>Value of Information</a:t>
            </a:r>
          </a:p>
        </p:txBody>
      </p:sp>
    </p:spTree>
    <p:extLst>
      <p:ext uri="{BB962C8B-B14F-4D97-AF65-F5344CB8AC3E}">
        <p14:creationId xmlns:p14="http://schemas.microsoft.com/office/powerpoint/2010/main" val="296928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304800" y="1295400"/>
            <a:ext cx="9448800" cy="5486400"/>
          </a:xfrm>
        </p:spPr>
        <p:txBody>
          <a:bodyPr/>
          <a:lstStyle/>
          <a:p>
            <a:pPr marL="0" indent="0">
              <a:buNone/>
            </a:pPr>
            <a:r>
              <a:rPr lang="en-US" b="1" dirty="0" smtClean="0"/>
              <a:t>Benefits – </a:t>
            </a:r>
            <a:r>
              <a:rPr lang="en-US" b="1" i="1" dirty="0" smtClean="0"/>
              <a:t>quantified </a:t>
            </a:r>
            <a:r>
              <a:rPr lang="en-US" b="1" i="1" dirty="0"/>
              <a:t>gain of an </a:t>
            </a:r>
            <a:r>
              <a:rPr lang="en-US" b="1" i="1" dirty="0" smtClean="0"/>
              <a:t>action</a:t>
            </a:r>
            <a:endParaRPr lang="en-US" b="1" i="1" dirty="0"/>
          </a:p>
          <a:p>
            <a:endParaRPr lang="en-US" b="1" dirty="0" smtClean="0"/>
          </a:p>
          <a:p>
            <a:r>
              <a:rPr lang="en-US" sz="2000" b="1" dirty="0" smtClean="0"/>
              <a:t>Demand - desire </a:t>
            </a:r>
            <a:r>
              <a:rPr lang="en-US" sz="2000" b="1" dirty="0"/>
              <a:t>and ability to acquire a good or service, or the quantity of a good or service that economic agents are willing to buy at a price.</a:t>
            </a:r>
          </a:p>
          <a:p>
            <a:endParaRPr lang="en-US" sz="2000" b="1" dirty="0" smtClean="0"/>
          </a:p>
          <a:p>
            <a:r>
              <a:rPr lang="en-US" sz="2000" b="1" dirty="0" smtClean="0"/>
              <a:t>Marginal benefits - additional </a:t>
            </a:r>
            <a:r>
              <a:rPr lang="en-US" sz="2000" b="1" dirty="0"/>
              <a:t>benefit from an increase in an </a:t>
            </a:r>
            <a:r>
              <a:rPr lang="en-US" sz="2000" b="1" dirty="0" smtClean="0"/>
              <a:t>activity</a:t>
            </a:r>
            <a:endParaRPr lang="en-US" sz="2000" b="1" dirty="0"/>
          </a:p>
          <a:p>
            <a:endParaRPr lang="en-US" sz="2000" b="1" dirty="0" smtClean="0"/>
          </a:p>
          <a:p>
            <a:r>
              <a:rPr lang="en-US" sz="2000" b="1" dirty="0" smtClean="0"/>
              <a:t>Willingness </a:t>
            </a:r>
            <a:r>
              <a:rPr lang="en-US" sz="2000" b="1" dirty="0"/>
              <a:t>to </a:t>
            </a:r>
            <a:r>
              <a:rPr lang="en-US" sz="2000" b="1" dirty="0" smtClean="0"/>
              <a:t>pay (WTP)  - maximum </a:t>
            </a:r>
            <a:r>
              <a:rPr lang="en-US" sz="2000" b="1" dirty="0"/>
              <a:t>amount </a:t>
            </a:r>
            <a:r>
              <a:rPr lang="en-US" sz="2000" b="1" dirty="0" smtClean="0"/>
              <a:t>someone is </a:t>
            </a:r>
            <a:r>
              <a:rPr lang="en-US" sz="2000" b="1" dirty="0"/>
              <a:t>willing to pay to acquire a specific good or </a:t>
            </a:r>
            <a:r>
              <a:rPr lang="en-US" sz="2000" b="1" dirty="0" smtClean="0"/>
              <a:t>service</a:t>
            </a:r>
            <a:endParaRPr lang="en-US" sz="2000" b="1" dirty="0"/>
          </a:p>
          <a:p>
            <a:endParaRPr lang="en-US" b="1" dirty="0"/>
          </a:p>
        </p:txBody>
      </p:sp>
    </p:spTree>
    <p:extLst>
      <p:ext uri="{BB962C8B-B14F-4D97-AF65-F5344CB8AC3E}">
        <p14:creationId xmlns:p14="http://schemas.microsoft.com/office/powerpoint/2010/main" val="60441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304800" y="1295400"/>
            <a:ext cx="9448800" cy="5410200"/>
          </a:xfrm>
        </p:spPr>
        <p:txBody>
          <a:bodyPr/>
          <a:lstStyle/>
          <a:p>
            <a:pPr marL="1085850" indent="-1085850">
              <a:buNone/>
            </a:pPr>
            <a:r>
              <a:rPr lang="en-US" b="1" dirty="0"/>
              <a:t>Costs - </a:t>
            </a:r>
            <a:r>
              <a:rPr lang="en-US" b="1" i="1" dirty="0" smtClean="0"/>
              <a:t>value </a:t>
            </a:r>
            <a:r>
              <a:rPr lang="en-US" b="1" i="1" dirty="0"/>
              <a:t>of the inputs needed to produce any good or </a:t>
            </a:r>
            <a:r>
              <a:rPr lang="en-US" b="1" i="1" dirty="0" smtClean="0"/>
              <a:t>service measured </a:t>
            </a:r>
            <a:r>
              <a:rPr lang="en-US" b="1" i="1" dirty="0"/>
              <a:t>in some units or </a:t>
            </a:r>
            <a:r>
              <a:rPr lang="en-US" b="1" i="1" dirty="0" err="1" smtClean="0"/>
              <a:t>numeraire</a:t>
            </a:r>
            <a:r>
              <a:rPr lang="en-US" b="1" i="1" dirty="0" smtClean="0"/>
              <a:t>  (generally money)</a:t>
            </a:r>
          </a:p>
          <a:p>
            <a:pPr marL="0" indent="0">
              <a:buNone/>
            </a:pPr>
            <a:endParaRPr lang="en-US" b="1" dirty="0" smtClean="0"/>
          </a:p>
          <a:p>
            <a:r>
              <a:rPr lang="en-US" sz="2000" b="1" dirty="0" smtClean="0"/>
              <a:t>Supply - amount of a good or service offered for sale - usually </a:t>
            </a:r>
            <a:r>
              <a:rPr lang="en-US" sz="2000" b="1" dirty="0"/>
              <a:t>increases with higher </a:t>
            </a:r>
            <a:r>
              <a:rPr lang="en-US" sz="2000" b="1" dirty="0" smtClean="0"/>
              <a:t>prices</a:t>
            </a:r>
            <a:endParaRPr lang="en-US" sz="2000" b="1" dirty="0"/>
          </a:p>
          <a:p>
            <a:endParaRPr lang="en-US" sz="2000" b="1" dirty="0" smtClean="0"/>
          </a:p>
          <a:p>
            <a:r>
              <a:rPr lang="en-US" sz="2000" b="1" dirty="0" smtClean="0"/>
              <a:t>Loss</a:t>
            </a:r>
          </a:p>
          <a:p>
            <a:pPr lvl="1"/>
            <a:r>
              <a:rPr lang="en-US" sz="1800" b="1" dirty="0" smtClean="0"/>
              <a:t>expenditures </a:t>
            </a:r>
            <a:r>
              <a:rPr lang="en-US" sz="1800" b="1" dirty="0"/>
              <a:t>exceed </a:t>
            </a:r>
            <a:r>
              <a:rPr lang="en-US" sz="1800" b="1" dirty="0" smtClean="0"/>
              <a:t>receipts</a:t>
            </a:r>
          </a:p>
          <a:p>
            <a:pPr lvl="1"/>
            <a:r>
              <a:rPr lang="en-US" sz="1800" b="1" dirty="0" smtClean="0"/>
              <a:t>unexpected costs</a:t>
            </a:r>
            <a:endParaRPr lang="en-US" sz="1800" b="1" dirty="0"/>
          </a:p>
          <a:p>
            <a:endParaRPr lang="en-US" sz="2000" b="1" dirty="0" smtClean="0"/>
          </a:p>
          <a:p>
            <a:r>
              <a:rPr lang="en-US" sz="2000" b="1" dirty="0" smtClean="0"/>
              <a:t>Social cost - total societal cost </a:t>
            </a:r>
            <a:r>
              <a:rPr lang="en-US" sz="2000" b="1" dirty="0"/>
              <a:t>of any </a:t>
            </a:r>
            <a:r>
              <a:rPr lang="en-US" sz="2000" b="1" dirty="0" smtClean="0"/>
              <a:t>activity including private </a:t>
            </a:r>
            <a:r>
              <a:rPr lang="en-US" sz="2000" b="1" dirty="0"/>
              <a:t>costs which fall directly on the person or firm conducting the activity, as well as external costs outside the price system which fall on other people or </a:t>
            </a:r>
            <a:r>
              <a:rPr lang="en-US" sz="2000" b="1" dirty="0" smtClean="0"/>
              <a:t>firms</a:t>
            </a:r>
            <a:endParaRPr lang="en-US" sz="2000" b="1" dirty="0"/>
          </a:p>
        </p:txBody>
      </p:sp>
    </p:spTree>
    <p:extLst>
      <p:ext uri="{BB962C8B-B14F-4D97-AF65-F5344CB8AC3E}">
        <p14:creationId xmlns:p14="http://schemas.microsoft.com/office/powerpoint/2010/main" val="289985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228600" y="1371600"/>
            <a:ext cx="9525000" cy="5334000"/>
          </a:xfrm>
        </p:spPr>
        <p:txBody>
          <a:bodyPr/>
          <a:lstStyle/>
          <a:p>
            <a:pPr marL="1028700" indent="-1028700">
              <a:buNone/>
            </a:pPr>
            <a:r>
              <a:rPr lang="en-US" b="1" dirty="0" smtClean="0"/>
              <a:t>Public </a:t>
            </a:r>
            <a:r>
              <a:rPr lang="en-US" b="1" dirty="0" smtClean="0"/>
              <a:t>Good </a:t>
            </a:r>
            <a:r>
              <a:rPr lang="en-US" b="1" dirty="0" smtClean="0"/>
              <a:t>- </a:t>
            </a:r>
            <a:r>
              <a:rPr lang="en-US" b="1" i="1" dirty="0" smtClean="0"/>
              <a:t>good </a:t>
            </a:r>
            <a:r>
              <a:rPr lang="en-US" b="1" i="1" dirty="0"/>
              <a:t>that no consumer can be excluded from using if it is supplied (see “non-excludability), and for which consumption by one consumer does not reduce the quantity available for consumption by any other (see “non-rivalry”)</a:t>
            </a:r>
            <a:r>
              <a:rPr lang="en-US" b="1" dirty="0"/>
              <a:t>.</a:t>
            </a:r>
          </a:p>
          <a:p>
            <a:endParaRPr lang="en-US" b="1" dirty="0" smtClean="0"/>
          </a:p>
          <a:p>
            <a:pPr lvl="2"/>
            <a:r>
              <a:rPr lang="en-US" sz="2000" b="1" dirty="0" smtClean="0"/>
              <a:t>Non-excludability: property </a:t>
            </a:r>
            <a:r>
              <a:rPr lang="en-US" sz="2000" b="1" dirty="0"/>
              <a:t>of a good or service that exists when no individual or group can be excluded from enjoying the benefits a good or service may confer, whether they contribute to its provision or not.</a:t>
            </a:r>
          </a:p>
          <a:p>
            <a:pPr lvl="2"/>
            <a:endParaRPr lang="en-US" sz="2000" b="1" dirty="0" smtClean="0"/>
          </a:p>
          <a:p>
            <a:pPr lvl="2"/>
            <a:r>
              <a:rPr lang="en-US" sz="2000" b="1" dirty="0" smtClean="0"/>
              <a:t>Non-rivalry: property </a:t>
            </a:r>
            <a:r>
              <a:rPr lang="en-US" sz="2000" b="1" dirty="0"/>
              <a:t>of a good or service that exists when consumption by one consumer does not reduce the quantity available for consumption by any other.</a:t>
            </a:r>
          </a:p>
          <a:p>
            <a:endParaRPr lang="en-US" b="1" dirty="0" smtClean="0"/>
          </a:p>
        </p:txBody>
      </p:sp>
    </p:spTree>
    <p:extLst>
      <p:ext uri="{BB962C8B-B14F-4D97-AF65-F5344CB8AC3E}">
        <p14:creationId xmlns:p14="http://schemas.microsoft.com/office/powerpoint/2010/main" val="234707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381000" y="1447800"/>
            <a:ext cx="8782050" cy="5181600"/>
          </a:xfrm>
        </p:spPr>
        <p:txBody>
          <a:bodyPr/>
          <a:lstStyle/>
          <a:p>
            <a:r>
              <a:rPr lang="en-US" b="1" dirty="0" smtClean="0"/>
              <a:t>Competitive equilibrium – </a:t>
            </a:r>
            <a:r>
              <a:rPr lang="en-US" sz="2000" b="1" dirty="0" smtClean="0"/>
              <a:t>if all the assumptions of production and consumption and markets are met … a good or service will be bought and sold in a completive market so supply equals demand and marginal benefits equal marginal costs and prices indicate value</a:t>
            </a:r>
          </a:p>
          <a:p>
            <a:endParaRPr lang="en-US" sz="2000" b="1" dirty="0" smtClean="0"/>
          </a:p>
          <a:p>
            <a:pPr lvl="1"/>
            <a:r>
              <a:rPr lang="en-US" sz="2800" b="1" dirty="0" smtClean="0"/>
              <a:t>Market </a:t>
            </a:r>
            <a:r>
              <a:rPr lang="en-US" sz="2800" b="1" dirty="0" smtClean="0"/>
              <a:t>Values – </a:t>
            </a:r>
            <a:r>
              <a:rPr lang="en-US" b="1" dirty="0" smtClean="0"/>
              <a:t>products </a:t>
            </a:r>
            <a:r>
              <a:rPr lang="en-US" b="1" dirty="0" smtClean="0"/>
              <a:t>and services produced, bought, and sold in organized competitive markets – the price reveals the marginal value of that good or </a:t>
            </a:r>
            <a:r>
              <a:rPr lang="en-US" b="1" dirty="0" smtClean="0"/>
              <a:t>service</a:t>
            </a:r>
          </a:p>
          <a:p>
            <a:pPr lvl="1"/>
            <a:endParaRPr lang="en-US" b="1" dirty="0" smtClean="0"/>
          </a:p>
          <a:p>
            <a:pPr lvl="1"/>
            <a:r>
              <a:rPr lang="en-US" sz="2800" b="1" dirty="0" smtClean="0"/>
              <a:t>Nonmarket Values – </a:t>
            </a:r>
            <a:r>
              <a:rPr lang="en-US" b="1" dirty="0" smtClean="0"/>
              <a:t>some goods and services are not bought and sold in markets (e.g., public goods) but still have economic value (i.e., generate utility)</a:t>
            </a:r>
            <a:endParaRPr lang="en-US" dirty="0"/>
          </a:p>
        </p:txBody>
      </p:sp>
    </p:spTree>
    <p:extLst>
      <p:ext uri="{BB962C8B-B14F-4D97-AF65-F5344CB8AC3E}">
        <p14:creationId xmlns:p14="http://schemas.microsoft.com/office/powerpoint/2010/main" val="311830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228600" y="1371600"/>
            <a:ext cx="9448800" cy="5334000"/>
          </a:xfrm>
        </p:spPr>
        <p:txBody>
          <a:bodyPr/>
          <a:lstStyle/>
          <a:p>
            <a:pPr marL="457200" indent="-457200">
              <a:buNone/>
            </a:pPr>
            <a:r>
              <a:rPr lang="en-US" b="1" dirty="0" smtClean="0"/>
              <a:t>Value of Information - value </a:t>
            </a:r>
            <a:r>
              <a:rPr lang="en-US" b="1" dirty="0"/>
              <a:t>of the outcome of action taken with the information less its value without the information.</a:t>
            </a:r>
          </a:p>
          <a:p>
            <a:endParaRPr lang="en-US" b="1" dirty="0" smtClean="0"/>
          </a:p>
          <a:p>
            <a:pPr marL="800100" lvl="2" indent="0">
              <a:buNone/>
            </a:pPr>
            <a:r>
              <a:rPr lang="en-US" sz="2000" b="1" i="1" dirty="0" smtClean="0"/>
              <a:t>Value of Outcome (with info) – </a:t>
            </a:r>
            <a:r>
              <a:rPr lang="en-US" sz="2000" b="1" i="1" dirty="0"/>
              <a:t>Value of Outcome </a:t>
            </a:r>
            <a:r>
              <a:rPr lang="en-US" sz="2000" b="1" i="1" dirty="0" smtClean="0"/>
              <a:t>(without info)</a:t>
            </a:r>
            <a:endParaRPr lang="en-US" b="1" i="1" dirty="0"/>
          </a:p>
          <a:p>
            <a:endParaRPr lang="en-US" b="1" dirty="0" smtClean="0"/>
          </a:p>
          <a:p>
            <a:pPr marL="457200" indent="-457200"/>
            <a:r>
              <a:rPr lang="en-US" b="1" dirty="0" smtClean="0"/>
              <a:t>Value chain – process </a:t>
            </a:r>
            <a:r>
              <a:rPr lang="en-US" b="1" dirty="0"/>
              <a:t>or activities by </a:t>
            </a:r>
            <a:r>
              <a:rPr lang="en-US" b="1" dirty="0" smtClean="0"/>
              <a:t>which information is transformed to </a:t>
            </a:r>
            <a:r>
              <a:rPr lang="en-US" b="1" dirty="0"/>
              <a:t>an </a:t>
            </a:r>
            <a:r>
              <a:rPr lang="en-US" b="1" dirty="0" smtClean="0"/>
              <a:t>end product, good, or service using the information in a decision that results in economic value</a:t>
            </a:r>
            <a:endParaRPr lang="en-US" b="1" dirty="0"/>
          </a:p>
          <a:p>
            <a:endParaRPr lang="en-US" b="1"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4491098"/>
            <a:ext cx="5257800" cy="238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90168"/>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9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5796</TotalTime>
  <Words>1177</Words>
  <Application>Microsoft Office PowerPoint</Application>
  <PresentationFormat>A4 Paper (210x297 mm)</PresentationFormat>
  <Paragraphs>104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Gill Sans MT</vt:lpstr>
      <vt:lpstr>MS PGothic</vt:lpstr>
      <vt:lpstr>Times</vt:lpstr>
      <vt:lpstr>Blank</vt:lpstr>
      <vt:lpstr>Overview of Economic Concepts and Methods </vt:lpstr>
      <vt:lpstr>Economics Concepts and Terminology  </vt:lpstr>
      <vt:lpstr>Micro vs Macro - economics</vt:lpstr>
      <vt:lpstr>Theory - Basic Concepts</vt:lpstr>
      <vt:lpstr>Theory - Basic Concepts</vt:lpstr>
      <vt:lpstr>Theory - Basic Concepts</vt:lpstr>
      <vt:lpstr>Theory - Basic Concepts</vt:lpstr>
      <vt:lpstr>Theory - Basic Concepts</vt:lpstr>
      <vt:lpstr>Theory - Basic Concepts</vt:lpstr>
      <vt:lpstr>Some more concepts you’ll be hearing!</vt:lpstr>
      <vt:lpstr>Some more concepts you’ll be hearing!</vt:lpstr>
      <vt:lpstr>Some more concepts you’ll be hearing!</vt:lpstr>
      <vt:lpstr>PowerPoint Presentation</vt:lpstr>
      <vt:lpstr>PowerPoint Presentation</vt:lpstr>
      <vt:lpstr>Exercise 6: Econ concepts &amp; methods</vt:lpstr>
    </vt:vector>
  </TitlesOfParts>
  <Company>JDG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Jeff Lazo</cp:lastModifiedBy>
  <cp:revision>524</cp:revision>
  <cp:lastPrinted>2013-10-09T13:24:10Z</cp:lastPrinted>
  <dcterms:created xsi:type="dcterms:W3CDTF">2009-06-29T15:49:34Z</dcterms:created>
  <dcterms:modified xsi:type="dcterms:W3CDTF">2015-04-25T21:01:38Z</dcterms:modified>
</cp:coreProperties>
</file>