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theme/themeOverride12.xml" ContentType="application/vnd.openxmlformats-officedocument.themeOverr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hart7.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Default Extension="wdp" ContentType="image/vnd.ms-photo"/>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theme/themeOverride18.xml" ContentType="application/vnd.openxmlformats-officedocument.themeOverride+xml"/>
  <Override PartName="/ppt/charts/chart4.xml" ContentType="application/vnd.openxmlformats-officedocument.drawingml.chart+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drawings/drawing4.xml" ContentType="application/vnd.openxmlformats-officedocument.drawingml.chartshapes+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 id="2147483923" r:id="rId3"/>
    <p:sldMasterId id="2147483924" r:id="rId4"/>
  </p:sldMasterIdLst>
  <p:notesMasterIdLst>
    <p:notesMasterId r:id="rId49"/>
  </p:notesMasterIdLst>
  <p:handoutMasterIdLst>
    <p:handoutMasterId r:id="rId50"/>
  </p:handoutMasterIdLst>
  <p:sldIdLst>
    <p:sldId id="263" r:id="rId5"/>
    <p:sldId id="306" r:id="rId6"/>
    <p:sldId id="307" r:id="rId7"/>
    <p:sldId id="308" r:id="rId8"/>
    <p:sldId id="310" r:id="rId9"/>
    <p:sldId id="309" r:id="rId10"/>
    <p:sldId id="311" r:id="rId11"/>
    <p:sldId id="312" r:id="rId12"/>
    <p:sldId id="313" r:id="rId13"/>
    <p:sldId id="314" r:id="rId14"/>
    <p:sldId id="315" r:id="rId15"/>
    <p:sldId id="316" r:id="rId16"/>
    <p:sldId id="317" r:id="rId17"/>
    <p:sldId id="318" r:id="rId18"/>
    <p:sldId id="319" r:id="rId19"/>
    <p:sldId id="320" r:id="rId20"/>
    <p:sldId id="321" r:id="rId21"/>
    <p:sldId id="305"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9" r:id="rId38"/>
    <p:sldId id="340" r:id="rId39"/>
    <p:sldId id="297" r:id="rId40"/>
    <p:sldId id="298" r:id="rId41"/>
    <p:sldId id="299" r:id="rId42"/>
    <p:sldId id="300" r:id="rId43"/>
    <p:sldId id="301" r:id="rId44"/>
    <p:sldId id="302" r:id="rId45"/>
    <p:sldId id="303" r:id="rId46"/>
    <p:sldId id="337" r:id="rId47"/>
    <p:sldId id="338" r:id="rId48"/>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76584" autoAdjust="0"/>
  </p:normalViewPr>
  <p:slideViewPr>
    <p:cSldViewPr>
      <p:cViewPr varScale="1">
        <p:scale>
          <a:sx n="69" d="100"/>
          <a:sy n="69" d="100"/>
        </p:scale>
        <p:origin x="-1332" y="-108"/>
      </p:cViewPr>
      <p:guideLst>
        <p:guide orient="horz" pos="2160"/>
        <p:guide pos="2880"/>
      </p:guideLst>
    </p:cSldViewPr>
  </p:slideViewPr>
  <p:outlineViewPr>
    <p:cViewPr>
      <p:scale>
        <a:sx n="33" d="100"/>
        <a:sy n="33" d="100"/>
      </p:scale>
      <p:origin x="0" y="6642"/>
    </p:cViewPr>
  </p:outlineViewPr>
  <p:notesTextViewPr>
    <p:cViewPr>
      <p:scale>
        <a:sx n="100" d="100"/>
        <a:sy n="100" d="100"/>
      </p:scale>
      <p:origin x="0" y="0"/>
    </p:cViewPr>
  </p:notesTextViewPr>
  <p:sorterViewPr>
    <p:cViewPr>
      <p:scale>
        <a:sx n="66" d="100"/>
        <a:sy n="66" d="100"/>
      </p:scale>
      <p:origin x="0" y="3210"/>
    </p:cViewPr>
  </p:sorterViewPr>
  <p:notesViewPr>
    <p:cSldViewPr>
      <p:cViewPr>
        <p:scale>
          <a:sx n="88" d="100"/>
          <a:sy n="88" d="100"/>
        </p:scale>
        <p:origin x="-3120" y="15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oleObject" Target="file:///\\192.168.0.11\Webstatus\Webstatus%20survey\Unproofed%20reports%20(Jennifer2KAM)\3%20player\3%20player.xlsx"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oleObject" Target="file:///\\192.168.0.11\Webstatus\Webstatus%20survey\Webstatus%20surveys\Irish%20Webstatus\Info%20sites\Met%20Eireann\Met%20Eireann%202015\Met%20&#201;ireann%202015.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5.xml.rels><?xml version="1.0" encoding="UTF-8" standalone="yes"?>
<Relationships xmlns="http://schemas.openxmlformats.org/package/2006/relationships"><Relationship Id="rId1" Type="http://schemas.openxmlformats.org/officeDocument/2006/relationships/oleObject" Target="file:///C:\Users\Jen\Dropbox\Userneeds\irish\MET%202015.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Jen\Dropbox\Userneeds\irish\MET%202015.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Jen\Dropbox\Userneeds\irish\MET%202015.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Jen\Dropbox\Userneeds\irish\MET%202015.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530766034218352"/>
          <c:y val="6.7884308034401916E-2"/>
          <c:w val="0.63238454854114434"/>
          <c:h val="0.65924021083495765"/>
        </c:manualLayout>
      </c:layout>
      <c:barChart>
        <c:barDir val="bar"/>
        <c:grouping val="percentStacked"/>
        <c:ser>
          <c:idx val="1"/>
          <c:order val="0"/>
          <c:tx>
            <c:strRef>
              <c:f>'Benchmark tal'!$V$2</c:f>
              <c:strCache>
                <c:ptCount val="1"/>
                <c:pt idx="0">
                  <c:v>Female</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tal'!$V$3:$V$12</c:f>
              <c:numCache>
                <c:formatCode>0%</c:formatCode>
                <c:ptCount val="3"/>
                <c:pt idx="0">
                  <c:v>0.41075200436076231</c:v>
                </c:pt>
                <c:pt idx="1">
                  <c:v>0.39750881437064178</c:v>
                </c:pt>
                <c:pt idx="2">
                  <c:v>0.51024748646558449</c:v>
                </c:pt>
              </c:numCache>
            </c:numRef>
          </c:val>
        </c:ser>
        <c:ser>
          <c:idx val="0"/>
          <c:order val="1"/>
          <c:tx>
            <c:strRef>
              <c:f>'Benchmark tal'!$U$2</c:f>
              <c:strCache>
                <c:ptCount val="1"/>
                <c:pt idx="0">
                  <c:v>Male</c:v>
                </c:pt>
              </c:strCache>
            </c:strRef>
          </c:tx>
          <c:spPr>
            <a:solidFill>
              <a:srgbClr val="889EC0"/>
            </a:solidFill>
            <a:ln w="12700">
              <a:solidFill>
                <a:sysClr val="window" lastClr="FFFFFF"/>
              </a:solidFill>
            </a:ln>
            <a:effectLst/>
          </c:spPr>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tal'!$U$3:$U$12</c:f>
              <c:numCache>
                <c:formatCode>0%</c:formatCode>
                <c:ptCount val="3"/>
                <c:pt idx="0">
                  <c:v>0.58924799563923769</c:v>
                </c:pt>
                <c:pt idx="1">
                  <c:v>0.60249118562935888</c:v>
                </c:pt>
                <c:pt idx="2">
                  <c:v>0.48975251353441634</c:v>
                </c:pt>
              </c:numCache>
            </c:numRef>
          </c:val>
        </c:ser>
        <c:dLbls>
          <c:showVal val="1"/>
        </c:dLbls>
        <c:gapWidth val="50"/>
        <c:overlap val="100"/>
        <c:axId val="82479744"/>
        <c:axId val="82813312"/>
      </c:barChart>
      <c:catAx>
        <c:axId val="8247974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2813312"/>
        <c:crosses val="autoZero"/>
        <c:auto val="1"/>
        <c:lblAlgn val="ctr"/>
        <c:lblOffset val="100"/>
      </c:catAx>
      <c:valAx>
        <c:axId val="82813312"/>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2479744"/>
        <c:crosses val="autoZero"/>
        <c:crossBetween val="between"/>
      </c:valAx>
      <c:spPr>
        <a:noFill/>
        <a:ln>
          <a:noFill/>
        </a:ln>
        <a:effectLst/>
      </c:spPr>
    </c:plotArea>
    <c:legend>
      <c:legendPos val="b"/>
      <c:legendEntry>
        <c:idx val="0"/>
        <c:txPr>
          <a:bodyPr/>
          <a:lstStyle/>
          <a:p>
            <a:pPr>
              <a:defRPr>
                <a:solidFill>
                  <a:srgbClr val="5B5B5B"/>
                </a:solidFill>
                <a:latin typeface="+mj-lt"/>
              </a:defRPr>
            </a:pPr>
            <a:endParaRPr lang="en-US"/>
          </a:p>
        </c:txPr>
      </c:legendEntry>
      <c:legendEntry>
        <c:idx val="1"/>
        <c:txPr>
          <a:bodyPr/>
          <a:lstStyle/>
          <a:p>
            <a:pPr>
              <a:defRPr>
                <a:solidFill>
                  <a:srgbClr val="5B5B5B"/>
                </a:solidFill>
                <a:latin typeface="+mj-lt"/>
              </a:defRPr>
            </a:pPr>
            <a:endParaRPr lang="en-US"/>
          </a:p>
        </c:txPr>
      </c:legendEntry>
      <c:layout>
        <c:manualLayout>
          <c:xMode val="edge"/>
          <c:yMode val="edge"/>
          <c:x val="0.50297959104982193"/>
          <c:y val="0.8288812866938251"/>
          <c:w val="0.23003859821826145"/>
          <c:h val="9.0592558368781176E-2"/>
        </c:manualLayout>
      </c:layout>
      <c:txPr>
        <a:bodyPr/>
        <a:lstStyle/>
        <a:p>
          <a:pPr>
            <a:defRPr>
              <a:solidFill>
                <a:srgbClr val="5B5B5B"/>
              </a:solidFill>
            </a:defRPr>
          </a:pPr>
          <a:endParaRPr lang="en-US"/>
        </a:p>
      </c:txPr>
    </c:legend>
    <c:plotVisOnly val="1"/>
    <c:dispBlanksAs val="gap"/>
  </c:chart>
  <c:spPr>
    <a:noFill/>
    <a:ln>
      <a:noFill/>
    </a:ln>
    <a:effectLst/>
  </c:spPr>
  <c:txPr>
    <a:bodyPr/>
    <a:lstStyle/>
    <a:p>
      <a:pPr>
        <a:defRPr sz="900" baseline="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sz="1100" b="0">
                <a:solidFill>
                  <a:schemeClr val="tx1">
                    <a:lumMod val="75000"/>
                    <a:lumOff val="25000"/>
                  </a:schemeClr>
                </a:solidFill>
              </a:defRPr>
            </a:pPr>
            <a:r>
              <a:rPr lang="en-CA" dirty="0"/>
              <a:t>Desktop</a:t>
            </a:r>
          </a:p>
        </c:rich>
      </c:tx>
      <c:layout>
        <c:manualLayout>
          <c:xMode val="edge"/>
          <c:yMode val="edge"/>
          <c:x val="0.32557678519707384"/>
          <c:y val="5.2455465843619584E-2"/>
        </c:manualLayout>
      </c:layout>
    </c:title>
    <c:plotArea>
      <c:layout>
        <c:manualLayout>
          <c:layoutTarget val="inner"/>
          <c:xMode val="edge"/>
          <c:yMode val="edge"/>
          <c:x val="0.13787706486489054"/>
          <c:y val="0.21166971677366131"/>
          <c:w val="0.7091703979449876"/>
          <c:h val="0.58228557504873257"/>
        </c:manualLayout>
      </c:layout>
      <c:pieChart>
        <c:varyColors val="1"/>
        <c:ser>
          <c:idx val="0"/>
          <c:order val="0"/>
          <c:tx>
            <c:strRef>
              <c:f>'Benchmark tal'!$B$4</c:f>
              <c:strCache>
                <c:ptCount val="1"/>
                <c:pt idx="0">
                  <c:v>Met Éireann 2015 desktop</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dLbl>
              <c:idx val="3"/>
              <c:layout>
                <c:manualLayout>
                  <c:x val="2.530364612762161E-2"/>
                  <c:y val="-8.7290448343080081E-3"/>
                </c:manualLayout>
              </c:layout>
              <c:showPercent val="1"/>
              <c:extLst>
                <c:ext xmlns:c15="http://schemas.microsoft.com/office/drawing/2012/chart" uri="{CE6537A1-D6FC-4f65-9D91-7224C49458BB}">
                  <c15:layout/>
                </c:ext>
              </c:extLst>
            </c:dLbl>
            <c:spPr>
              <a:noFill/>
              <a:ln>
                <a:noFill/>
              </a:ln>
              <a:effectLst/>
            </c:spPr>
            <c:txPr>
              <a:bodyPr rot="0" vert="horz"/>
              <a:lstStyle/>
              <a:p>
                <a:pPr>
                  <a:defRPr>
                    <a:solidFill>
                      <a:schemeClr val="tx1">
                        <a:lumMod val="75000"/>
                        <a:lumOff val="25000"/>
                      </a:schemeClr>
                    </a:solidFill>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tal'!$DD$2:$DG$2</c:f>
              <c:strCache>
                <c:ptCount val="4"/>
                <c:pt idx="0">
                  <c:v>Very exciting</c:v>
                </c:pt>
                <c:pt idx="1">
                  <c:v>Exciting</c:v>
                </c:pt>
                <c:pt idx="2">
                  <c:v>Boring</c:v>
                </c:pt>
                <c:pt idx="3">
                  <c:v>Very boring</c:v>
                </c:pt>
              </c:strCache>
            </c:strRef>
          </c:cat>
          <c:val>
            <c:numRef>
              <c:f>'Benchmark tal'!$DD$4:$DG$4</c:f>
              <c:numCache>
                <c:formatCode>0%</c:formatCode>
                <c:ptCount val="4"/>
                <c:pt idx="0">
                  <c:v>8.7365069503766504E-2</c:v>
                </c:pt>
                <c:pt idx="1">
                  <c:v>0.50617379824493258</c:v>
                </c:pt>
                <c:pt idx="2">
                  <c:v>0.3592969376925268</c:v>
                </c:pt>
                <c:pt idx="3">
                  <c:v>4.7164194558774075E-2</c:v>
                </c:pt>
              </c:numCache>
            </c:numRef>
          </c:val>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latin typeface="Calibri Light" panose="020F0302020204030204" pitchFamily="34" charset="0"/>
        </a:defRPr>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sz="1100" b="0">
                <a:solidFill>
                  <a:schemeClr val="tx1">
                    <a:lumMod val="75000"/>
                    <a:lumOff val="25000"/>
                  </a:schemeClr>
                </a:solidFill>
              </a:defRPr>
            </a:pPr>
            <a:r>
              <a:rPr lang="en-CA"/>
              <a:t>Tablet</a:t>
            </a:r>
          </a:p>
        </c:rich>
      </c:tx>
      <c:layout>
        <c:manualLayout>
          <c:xMode val="edge"/>
          <c:yMode val="edge"/>
          <c:x val="0.38039554822508531"/>
          <c:y val="6.1890838206627719E-3"/>
        </c:manualLayout>
      </c:layout>
    </c:title>
    <c:plotArea>
      <c:layout>
        <c:manualLayout>
          <c:layoutTarget val="inner"/>
          <c:xMode val="edge"/>
          <c:yMode val="edge"/>
          <c:x val="0.1908224490705657"/>
          <c:y val="0.18455049702657567"/>
          <c:w val="0.70893594258458625"/>
          <c:h val="0.58127046783625647"/>
        </c:manualLayout>
      </c:layout>
      <c:pieChart>
        <c:varyColors val="1"/>
        <c:ser>
          <c:idx val="0"/>
          <c:order val="0"/>
          <c:tx>
            <c:strRef>
              <c:f>'Benchmark tal'!$B$5</c:f>
              <c:strCache>
                <c:ptCount val="1"/>
                <c:pt idx="0">
                  <c:v>Met Éireann 2015 tablet</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dLbl>
              <c:idx val="3"/>
              <c:layout>
                <c:manualLayout>
                  <c:x val="-2.4112096762210433E-2"/>
                  <c:y val="-1.0175925925925918E-2"/>
                </c:manualLayout>
              </c:layout>
              <c:showPercent val="1"/>
              <c:extLst>
                <c:ext xmlns:c15="http://schemas.microsoft.com/office/drawing/2012/chart" uri="{CE6537A1-D6FC-4f65-9D91-7224C49458BB}">
                  <c15:layout/>
                </c:ext>
              </c:extLst>
            </c:dLbl>
            <c:spPr>
              <a:noFill/>
              <a:ln>
                <a:noFill/>
              </a:ln>
              <a:effectLst/>
            </c:spPr>
            <c:txPr>
              <a:bodyPr rot="0" vert="horz"/>
              <a:lstStyle/>
              <a:p>
                <a:pPr>
                  <a:defRPr>
                    <a:solidFill>
                      <a:schemeClr val="tx1">
                        <a:lumMod val="75000"/>
                        <a:lumOff val="25000"/>
                      </a:schemeClr>
                    </a:solidFill>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tal'!$DD$2:$DG$2</c:f>
              <c:strCache>
                <c:ptCount val="4"/>
                <c:pt idx="0">
                  <c:v>Very exciting</c:v>
                </c:pt>
                <c:pt idx="1">
                  <c:v>Exciting</c:v>
                </c:pt>
                <c:pt idx="2">
                  <c:v>Boring</c:v>
                </c:pt>
                <c:pt idx="3">
                  <c:v>Very boring</c:v>
                </c:pt>
              </c:strCache>
            </c:strRef>
          </c:cat>
          <c:val>
            <c:numRef>
              <c:f>'Benchmark tal'!$DD$5:$DG$5</c:f>
              <c:numCache>
                <c:formatCode>0%</c:formatCode>
                <c:ptCount val="4"/>
                <c:pt idx="0">
                  <c:v>8.799358588895563E-2</c:v>
                </c:pt>
                <c:pt idx="1">
                  <c:v>0.48847464421727838</c:v>
                </c:pt>
                <c:pt idx="2">
                  <c:v>0.38103828422529595</c:v>
                </c:pt>
                <c:pt idx="3">
                  <c:v>4.2493485668470672E-2</c:v>
                </c:pt>
              </c:numCache>
            </c:numRef>
          </c:val>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latin typeface="Calibri Light" panose="020F0302020204030204" pitchFamily="34" charset="0"/>
        </a:defRPr>
      </a:pPr>
      <a:endParaRPr lang="en-US"/>
    </a:p>
  </c:tx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917500500237245"/>
          <c:y val="0.15958001201502789"/>
          <c:w val="0.45115130067969339"/>
          <c:h val="0.64288504129045032"/>
        </c:manualLayout>
      </c:layout>
      <c:pieChart>
        <c:varyColors val="1"/>
        <c:ser>
          <c:idx val="0"/>
          <c:order val="0"/>
          <c:tx>
            <c:strRef>
              <c:f>'Benchmark tal'!$B$3</c:f>
              <c:strCache>
                <c:ptCount val="1"/>
                <c:pt idx="0">
                  <c:v>Met Éireann 2015  overall</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spPr>
              <a:noFill/>
              <a:ln>
                <a:noFill/>
              </a:ln>
              <a:effectLst/>
            </c:spPr>
            <c:txPr>
              <a:bodyPr rot="0" vert="horz"/>
              <a:lstStyle/>
              <a:p>
                <a:pPr>
                  <a:defRPr sz="900">
                    <a:solidFill>
                      <a:schemeClr val="tx1">
                        <a:lumMod val="75000"/>
                        <a:lumOff val="25000"/>
                      </a:schemeClr>
                    </a:solidFill>
                    <a:latin typeface="Calibri Light" panose="020F030202020403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tal'!$CZ$2:$DC$2</c:f>
              <c:strCache>
                <c:ptCount val="4"/>
                <c:pt idx="0">
                  <c:v>Very attractive</c:v>
                </c:pt>
                <c:pt idx="1">
                  <c:v>Attractive</c:v>
                </c:pt>
                <c:pt idx="2">
                  <c:v>Ugly</c:v>
                </c:pt>
                <c:pt idx="3">
                  <c:v>Very ugly</c:v>
                </c:pt>
              </c:strCache>
            </c:strRef>
          </c:cat>
          <c:val>
            <c:numRef>
              <c:f>'Benchmark tal'!$CZ$3:$DC$3</c:f>
              <c:numCache>
                <c:formatCode>0%</c:formatCode>
                <c:ptCount val="4"/>
                <c:pt idx="0">
                  <c:v>0.21297183805741948</c:v>
                </c:pt>
                <c:pt idx="1">
                  <c:v>0.48938792277146403</c:v>
                </c:pt>
                <c:pt idx="2">
                  <c:v>0.25290976311105051</c:v>
                </c:pt>
                <c:pt idx="3">
                  <c:v>4.4730476060066707E-2</c:v>
                </c:pt>
              </c:numCache>
            </c:numRef>
          </c:val>
        </c:ser>
        <c:dLbls>
          <c:showPercent val="1"/>
        </c:dLbls>
        <c:firstSliceAng val="0"/>
      </c:pieChart>
      <c:spPr>
        <a:noFill/>
        <a:ln>
          <a:noFill/>
        </a:ln>
        <a:effectLst/>
      </c:spPr>
    </c:plotArea>
    <c:legend>
      <c:legendPos val="t"/>
      <c:layout/>
      <c:txPr>
        <a:bodyPr/>
        <a:lstStyle/>
        <a:p>
          <a:pPr>
            <a:defRPr sz="800">
              <a:solidFill>
                <a:srgbClr val="404040"/>
              </a:solidFill>
              <a:latin typeface="Calibri Light" panose="020F0302020204030204" pitchFamily="34" charset="0"/>
            </a:defRPr>
          </a:pPr>
          <a:endParaRPr lang="en-US"/>
        </a:p>
      </c:txPr>
    </c:legend>
    <c:plotVisOnly val="1"/>
    <c:dispBlanksAs val="zero"/>
  </c:chart>
  <c:spPr>
    <a:noFill/>
    <a:ln>
      <a:noFill/>
    </a:ln>
    <a:effectLst/>
  </c:spPr>
  <c:txPr>
    <a:bodyPr/>
    <a:lstStyle/>
    <a:p>
      <a:pPr>
        <a:defRPr>
          <a:solidFill>
            <a:sysClr val="windowText" lastClr="000000"/>
          </a:solidFill>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sz="1100" b="0">
                <a:solidFill>
                  <a:schemeClr val="tx1">
                    <a:lumMod val="75000"/>
                    <a:lumOff val="25000"/>
                  </a:schemeClr>
                </a:solidFill>
              </a:defRPr>
            </a:pPr>
            <a:r>
              <a:rPr lang="en-CA" dirty="0"/>
              <a:t>Desktop</a:t>
            </a:r>
          </a:p>
        </c:rich>
      </c:tx>
      <c:layout>
        <c:manualLayout>
          <c:xMode val="edge"/>
          <c:yMode val="edge"/>
          <c:x val="0.32508240610346839"/>
          <c:y val="0"/>
        </c:manualLayout>
      </c:layout>
    </c:title>
    <c:plotArea>
      <c:layout>
        <c:manualLayout>
          <c:layoutTarget val="inner"/>
          <c:xMode val="edge"/>
          <c:yMode val="edge"/>
          <c:x val="0.15320868951380123"/>
          <c:y val="0.19263547758284599"/>
          <c:w val="0.70870082269206414"/>
          <c:h val="0.58025536062378169"/>
        </c:manualLayout>
      </c:layout>
      <c:pieChart>
        <c:varyColors val="1"/>
        <c:ser>
          <c:idx val="0"/>
          <c:order val="0"/>
          <c:tx>
            <c:strRef>
              <c:f>'Benchmark tal'!$B$4</c:f>
              <c:strCache>
                <c:ptCount val="1"/>
                <c:pt idx="0">
                  <c:v>Met Éireann 2015 desktop</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dLbl>
              <c:idx val="3"/>
              <c:layout>
                <c:manualLayout>
                  <c:x val="-2.1090486603725745E-2"/>
                  <c:y val="2.9200779727095549E-3"/>
                </c:manualLayout>
              </c:layout>
              <c:showPercent val="1"/>
              <c:extLst>
                <c:ext xmlns:c15="http://schemas.microsoft.com/office/drawing/2012/chart" uri="{CE6537A1-D6FC-4f65-9D91-7224C49458BB}">
                  <c15:layout/>
                </c:ext>
              </c:extLst>
            </c:dLbl>
            <c:spPr>
              <a:noFill/>
              <a:ln>
                <a:noFill/>
              </a:ln>
              <a:effectLst/>
            </c:spPr>
            <c:txPr>
              <a:bodyPr rot="0" vert="horz"/>
              <a:lstStyle/>
              <a:p>
                <a:pPr>
                  <a:defRPr>
                    <a:solidFill>
                      <a:schemeClr val="tx1">
                        <a:lumMod val="75000"/>
                        <a:lumOff val="25000"/>
                      </a:schemeClr>
                    </a:solidFill>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tal'!$CZ$2:$DC$2</c:f>
              <c:strCache>
                <c:ptCount val="4"/>
                <c:pt idx="0">
                  <c:v>Very attractive</c:v>
                </c:pt>
                <c:pt idx="1">
                  <c:v>Attractive</c:v>
                </c:pt>
                <c:pt idx="2">
                  <c:v>Ugly</c:v>
                </c:pt>
                <c:pt idx="3">
                  <c:v>Very ugly</c:v>
                </c:pt>
              </c:strCache>
            </c:strRef>
          </c:cat>
          <c:val>
            <c:numRef>
              <c:f>'Benchmark tal'!$CZ$4:$DC$4</c:f>
              <c:numCache>
                <c:formatCode>0%</c:formatCode>
                <c:ptCount val="4"/>
                <c:pt idx="0">
                  <c:v>0.21486942847567744</c:v>
                </c:pt>
                <c:pt idx="1">
                  <c:v>0.48879894820963632</c:v>
                </c:pt>
                <c:pt idx="2">
                  <c:v>0.25147585780206771</c:v>
                </c:pt>
                <c:pt idx="3">
                  <c:v>4.4855765512618898E-2</c:v>
                </c:pt>
              </c:numCache>
            </c:numRef>
          </c:val>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latin typeface="Calibri Light" panose="020F0302020204030204" pitchFamily="34" charset="0"/>
        </a:defRPr>
      </a:pPr>
      <a:endParaRPr lang="en-US"/>
    </a:p>
  </c:txPr>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sz="1100" b="0">
                <a:solidFill>
                  <a:schemeClr val="tx1">
                    <a:lumMod val="75000"/>
                    <a:lumOff val="25000"/>
                  </a:schemeClr>
                </a:solidFill>
              </a:defRPr>
            </a:pPr>
            <a:r>
              <a:rPr lang="en-CA"/>
              <a:t>Tablet</a:t>
            </a:r>
          </a:p>
        </c:rich>
      </c:tx>
      <c:layout>
        <c:manualLayout>
          <c:xMode val="edge"/>
          <c:yMode val="edge"/>
          <c:x val="0.37284714483127535"/>
          <c:y val="0"/>
        </c:manualLayout>
      </c:layout>
    </c:title>
    <c:plotArea>
      <c:layout>
        <c:manualLayout>
          <c:layoutTarget val="inner"/>
          <c:xMode val="edge"/>
          <c:yMode val="edge"/>
          <c:x val="0.18327404567675601"/>
          <c:y val="0.20450633528265119"/>
          <c:w val="0.70893594258458625"/>
          <c:h val="0.58127046783625647"/>
        </c:manualLayout>
      </c:layout>
      <c:pieChart>
        <c:varyColors val="1"/>
        <c:ser>
          <c:idx val="0"/>
          <c:order val="0"/>
          <c:tx>
            <c:strRef>
              <c:f>'Benchmark tal'!$B$5</c:f>
              <c:strCache>
                <c:ptCount val="1"/>
                <c:pt idx="0">
                  <c:v>Met Éireann 2015 tablet</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spPr>
              <a:noFill/>
              <a:ln>
                <a:noFill/>
              </a:ln>
              <a:effectLst/>
            </c:spPr>
            <c:txPr>
              <a:bodyPr rot="0" vert="horz"/>
              <a:lstStyle/>
              <a:p>
                <a:pPr>
                  <a:defRPr>
                    <a:solidFill>
                      <a:schemeClr val="tx1">
                        <a:lumMod val="75000"/>
                        <a:lumOff val="25000"/>
                      </a:schemeClr>
                    </a:solidFill>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tal'!$CZ$2:$DC$2</c:f>
              <c:strCache>
                <c:ptCount val="4"/>
                <c:pt idx="0">
                  <c:v>Very attractive</c:v>
                </c:pt>
                <c:pt idx="1">
                  <c:v>Attractive</c:v>
                </c:pt>
                <c:pt idx="2">
                  <c:v>Ugly</c:v>
                </c:pt>
                <c:pt idx="3">
                  <c:v>Very ugly</c:v>
                </c:pt>
              </c:strCache>
            </c:strRef>
          </c:cat>
          <c:val>
            <c:numRef>
              <c:f>'Benchmark tal'!$CZ$5:$DC$5</c:f>
              <c:numCache>
                <c:formatCode>0%</c:formatCode>
                <c:ptCount val="4"/>
                <c:pt idx="0">
                  <c:v>0.19832902327431867</c:v>
                </c:pt>
                <c:pt idx="1">
                  <c:v>0.49393276307937189</c:v>
                </c:pt>
                <c:pt idx="2">
                  <c:v>0.26397453749751348</c:v>
                </c:pt>
                <c:pt idx="3">
                  <c:v>4.3763676148796574E-2</c:v>
                </c:pt>
              </c:numCache>
            </c:numRef>
          </c:val>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latin typeface="Calibri Light" panose="020F0302020204030204" pitchFamily="34" charset="0"/>
        </a:defRPr>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20438429404534"/>
          <c:y val="0.17526085986595374"/>
          <c:w val="0.53633947911395552"/>
          <c:h val="0.64799632123400064"/>
        </c:manualLayout>
      </c:layout>
      <c:pieChart>
        <c:varyColors val="1"/>
        <c:ser>
          <c:idx val="0"/>
          <c:order val="0"/>
          <c:tx>
            <c:strRef>
              <c:f>'Benchmark tal'!$B$3</c:f>
              <c:strCache>
                <c:ptCount val="1"/>
                <c:pt idx="0">
                  <c:v>Met Éireann 2015  overall</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spPr>
              <a:noFill/>
              <a:ln>
                <a:noFill/>
              </a:ln>
              <a:effectLst/>
            </c:spPr>
            <c:txPr>
              <a:bodyPr rot="0" vert="horz"/>
              <a:lstStyle/>
              <a:p>
                <a:pPr>
                  <a:defRPr sz="900">
                    <a:solidFill>
                      <a:schemeClr val="tx1">
                        <a:lumMod val="75000"/>
                        <a:lumOff val="25000"/>
                      </a:schemeClr>
                    </a:solidFill>
                    <a:latin typeface="Calibri Light" panose="020F030202020403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tal'!$CJ$2:$CM$2</c:f>
              <c:strCache>
                <c:ptCount val="4"/>
                <c:pt idx="0">
                  <c:v>Strongly agree</c:v>
                </c:pt>
                <c:pt idx="1">
                  <c:v>Agree</c:v>
                </c:pt>
                <c:pt idx="2">
                  <c:v>Disagree</c:v>
                </c:pt>
                <c:pt idx="3">
                  <c:v>Strongly disagree</c:v>
                </c:pt>
              </c:strCache>
            </c:strRef>
          </c:cat>
          <c:val>
            <c:numRef>
              <c:f>'Benchmark tal'!$CJ$3:$CM$3</c:f>
              <c:numCache>
                <c:formatCode>0%</c:formatCode>
                <c:ptCount val="4"/>
                <c:pt idx="0">
                  <c:v>0.45893543909155043</c:v>
                </c:pt>
                <c:pt idx="1">
                  <c:v>0.51298272762442254</c:v>
                </c:pt>
                <c:pt idx="2">
                  <c:v>2.387183396672966E-2</c:v>
                </c:pt>
                <c:pt idx="3" formatCode="0.00%">
                  <c:v>4.2099993172974104E-3</c:v>
                </c:pt>
              </c:numCache>
            </c:numRef>
          </c:val>
        </c:ser>
        <c:dLbls>
          <c:showPercent val="1"/>
        </c:dLbls>
        <c:firstSliceAng val="0"/>
      </c:pieChart>
      <c:spPr>
        <a:noFill/>
        <a:ln>
          <a:noFill/>
        </a:ln>
        <a:effectLst/>
      </c:spPr>
    </c:plotArea>
    <c:legend>
      <c:legendPos val="t"/>
      <c:layout>
        <c:manualLayout>
          <c:xMode val="edge"/>
          <c:yMode val="edge"/>
          <c:x val="0.10458481795639803"/>
          <c:y val="5.7910399178380874E-2"/>
          <c:w val="0.8129524453204362"/>
          <c:h val="6.9792378416222545E-2"/>
        </c:manualLayout>
      </c:layout>
      <c:txPr>
        <a:bodyPr/>
        <a:lstStyle/>
        <a:p>
          <a:pPr>
            <a:defRPr sz="800">
              <a:solidFill>
                <a:srgbClr val="404040"/>
              </a:solidFill>
              <a:latin typeface="Calibri Light" panose="020F0302020204030204" pitchFamily="34" charset="0"/>
            </a:defRPr>
          </a:pPr>
          <a:endParaRPr lang="en-US"/>
        </a:p>
      </c:txPr>
    </c:legend>
    <c:plotVisOnly val="1"/>
    <c:dispBlanksAs val="zero"/>
  </c:chart>
  <c:spPr>
    <a:noFill/>
    <a:ln>
      <a:noFill/>
    </a:ln>
    <a:effectLst/>
  </c:spPr>
  <c:txPr>
    <a:bodyPr/>
    <a:lstStyle/>
    <a:p>
      <a:pPr>
        <a:defRPr>
          <a:solidFill>
            <a:sysClr val="windowText" lastClr="000000"/>
          </a:solidFill>
        </a:defRPr>
      </a:pPr>
      <a:endParaRPr lang="en-U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801526883486373"/>
          <c:w val="1"/>
          <c:h val="0.76396946233027319"/>
        </c:manualLayout>
      </c:layout>
      <c:pieChart>
        <c:varyColors val="1"/>
        <c:firstSliceAng val="0"/>
      </c:pieChart>
      <c:spPr>
        <a:noFill/>
        <a:ln>
          <a:noFill/>
        </a:ln>
        <a:effectLst/>
      </c:spPr>
    </c:plotArea>
    <c:plotVisOnly val="1"/>
    <c:dispBlanksAs val="zero"/>
  </c:chart>
  <c:spPr>
    <a:noFill/>
    <a:ln>
      <a:noFill/>
    </a:ln>
    <a:effectLst/>
  </c:spPr>
  <c:txPr>
    <a:bodyPr/>
    <a:lstStyle/>
    <a:p>
      <a:pPr>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sz="1100" b="0">
                <a:solidFill>
                  <a:schemeClr val="tx1">
                    <a:lumMod val="75000"/>
                    <a:lumOff val="25000"/>
                  </a:schemeClr>
                </a:solidFill>
              </a:defRPr>
            </a:pPr>
            <a:r>
              <a:rPr lang="en-CA" dirty="0"/>
              <a:t>Desktop</a:t>
            </a:r>
          </a:p>
        </c:rich>
      </c:tx>
      <c:layout>
        <c:manualLayout>
          <c:xMode val="edge"/>
          <c:yMode val="edge"/>
          <c:x val="0.28788810438399504"/>
          <c:y val="6.1890838206627712E-2"/>
        </c:manualLayout>
      </c:layout>
    </c:title>
    <c:plotArea>
      <c:layout>
        <c:manualLayout>
          <c:layoutTarget val="inner"/>
          <c:xMode val="edge"/>
          <c:yMode val="edge"/>
          <c:x val="0.13787706486489054"/>
          <c:y val="0.25351120857699777"/>
          <c:w val="0.7091703979449876"/>
          <c:h val="0.58228557504873257"/>
        </c:manualLayout>
      </c:layout>
      <c:pieChart>
        <c:varyColors val="1"/>
        <c:ser>
          <c:idx val="0"/>
          <c:order val="0"/>
          <c:tx>
            <c:strRef>
              <c:f>'Benchmark tal'!$B$4</c:f>
              <c:strCache>
                <c:ptCount val="1"/>
                <c:pt idx="0">
                  <c:v>Met Éireann 2015 desktop</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dLbl>
              <c:idx val="2"/>
              <c:layout>
                <c:manualLayout>
                  <c:x val="-1.5761584372789142E-2"/>
                  <c:y val="1.3181286549707611E-2"/>
                </c:manualLayout>
              </c:layout>
              <c:showPercent val="1"/>
              <c:extLst>
                <c:ext xmlns:c15="http://schemas.microsoft.com/office/drawing/2012/chart" uri="{CE6537A1-D6FC-4f65-9D91-7224C49458BB}">
                  <c15:layout/>
                </c:ext>
              </c:extLst>
            </c:dLbl>
            <c:dLbl>
              <c:idx val="3"/>
              <c:layout>
                <c:manualLayout>
                  <c:x val="0.10055132308042948"/>
                  <c:y val="8.4858674463937668E-3"/>
                </c:manualLayout>
              </c:layout>
              <c:showPercent val="1"/>
              <c:extLst>
                <c:ext xmlns:c15="http://schemas.microsoft.com/office/drawing/2012/chart" uri="{CE6537A1-D6FC-4f65-9D91-7224C49458BB}">
                  <c15:layout/>
                </c:ext>
              </c:extLst>
            </c:dLbl>
            <c:spPr>
              <a:noFill/>
              <a:ln>
                <a:noFill/>
              </a:ln>
              <a:effectLst/>
            </c:spPr>
            <c:txPr>
              <a:bodyPr rot="0" vert="horz"/>
              <a:lstStyle/>
              <a:p>
                <a:pPr>
                  <a:defRPr>
                    <a:solidFill>
                      <a:schemeClr val="tx1">
                        <a:lumMod val="75000"/>
                        <a:lumOff val="25000"/>
                      </a:schemeClr>
                    </a:solidFill>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tal'!$CJ$2:$CM$2</c:f>
              <c:strCache>
                <c:ptCount val="4"/>
                <c:pt idx="0">
                  <c:v>Strongly agree</c:v>
                </c:pt>
                <c:pt idx="1">
                  <c:v>Agree</c:v>
                </c:pt>
                <c:pt idx="2">
                  <c:v>Disagree</c:v>
                </c:pt>
                <c:pt idx="3">
                  <c:v>Strongly disagree</c:v>
                </c:pt>
              </c:strCache>
            </c:strRef>
          </c:cat>
          <c:val>
            <c:numRef>
              <c:f>'Benchmark tal'!$CJ$4:$CM$4</c:f>
              <c:numCache>
                <c:formatCode>0%</c:formatCode>
                <c:ptCount val="4"/>
                <c:pt idx="0">
                  <c:v>0.46402387261080991</c:v>
                </c:pt>
                <c:pt idx="1">
                  <c:v>0.50837342114063699</c:v>
                </c:pt>
                <c:pt idx="2">
                  <c:v>2.3280940498546569E-2</c:v>
                </c:pt>
                <c:pt idx="3" formatCode="0.00%">
                  <c:v>4.3217657500064311E-3</c:v>
                </c:pt>
              </c:numCache>
            </c:numRef>
          </c:val>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latin typeface="Calibri Light" panose="020F0302020204030204" pitchFamily="34" charset="0"/>
        </a:defRPr>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sz="1100" b="0">
                <a:solidFill>
                  <a:schemeClr val="tx1">
                    <a:lumMod val="75000"/>
                    <a:lumOff val="25000"/>
                  </a:schemeClr>
                </a:solidFill>
              </a:defRPr>
            </a:pPr>
            <a:r>
              <a:rPr lang="en-CA" dirty="0"/>
              <a:t>Tablet</a:t>
            </a:r>
          </a:p>
        </c:rich>
      </c:tx>
      <c:layout>
        <c:manualLayout>
          <c:xMode val="edge"/>
          <c:yMode val="edge"/>
          <c:x val="0.38039554822508531"/>
          <c:y val="5.5701754385964905E-2"/>
        </c:manualLayout>
      </c:layout>
    </c:title>
    <c:plotArea>
      <c:layout>
        <c:manualLayout>
          <c:layoutTarget val="inner"/>
          <c:xMode val="edge"/>
          <c:yMode val="edge"/>
          <c:x val="0.16817723888913666"/>
          <c:y val="0.25401900584795351"/>
          <c:w val="0.70893594258458625"/>
          <c:h val="0.58127046783625647"/>
        </c:manualLayout>
      </c:layout>
      <c:pieChart>
        <c:varyColors val="1"/>
        <c:ser>
          <c:idx val="0"/>
          <c:order val="0"/>
          <c:tx>
            <c:strRef>
              <c:f>'Benchmark tal'!$B$5</c:f>
              <c:strCache>
                <c:ptCount val="1"/>
                <c:pt idx="0">
                  <c:v>Met Éireann 2015 tablet</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dLbl>
              <c:idx val="2"/>
              <c:layout>
                <c:manualLayout>
                  <c:x val="-1.1204326958795819E-2"/>
                  <c:y val="1.507797270955166E-3"/>
                </c:manualLayout>
              </c:layout>
              <c:showPercent val="1"/>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spPr>
              <a:noFill/>
              <a:ln>
                <a:noFill/>
              </a:ln>
              <a:effectLst/>
            </c:spPr>
            <c:txPr>
              <a:bodyPr rot="0" vert="horz"/>
              <a:lstStyle/>
              <a:p>
                <a:pPr>
                  <a:defRPr>
                    <a:solidFill>
                      <a:schemeClr val="tx1">
                        <a:lumMod val="75000"/>
                        <a:lumOff val="25000"/>
                      </a:schemeClr>
                    </a:solidFill>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tal'!$CJ$2:$CM$2</c:f>
              <c:strCache>
                <c:ptCount val="4"/>
                <c:pt idx="0">
                  <c:v>Strongly agree</c:v>
                </c:pt>
                <c:pt idx="1">
                  <c:v>Agree</c:v>
                </c:pt>
                <c:pt idx="2">
                  <c:v>Disagree</c:v>
                </c:pt>
                <c:pt idx="3">
                  <c:v>Strongly disagree</c:v>
                </c:pt>
              </c:strCache>
            </c:strRef>
          </c:cat>
          <c:val>
            <c:numRef>
              <c:f>'Benchmark tal'!$CJ$5:$CM$5</c:f>
              <c:numCache>
                <c:formatCode>0%</c:formatCode>
                <c:ptCount val="4"/>
                <c:pt idx="0">
                  <c:v>0.41992110453648918</c:v>
                </c:pt>
                <c:pt idx="1">
                  <c:v>0.54832347140039461</c:v>
                </c:pt>
                <c:pt idx="2">
                  <c:v>2.8402366863905345E-2</c:v>
                </c:pt>
                <c:pt idx="3" formatCode="0.00%">
                  <c:v>3.3530571992110448E-3</c:v>
                </c:pt>
              </c:numCache>
            </c:numRef>
          </c:val>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latin typeface="Calibri Light" panose="020F0302020204030204" pitchFamily="34" charset="0"/>
        </a:defRPr>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38615580897678"/>
          <c:y val="0.13742366798618466"/>
          <c:w val="0.46489641461754938"/>
          <c:h val="0.67711374753874221"/>
        </c:manualLayout>
      </c:layout>
      <c:pieChart>
        <c:varyColors val="1"/>
        <c:ser>
          <c:idx val="0"/>
          <c:order val="0"/>
          <c:tx>
            <c:strRef>
              <c:f>'Benchmark tal'!$B$3</c:f>
              <c:strCache>
                <c:ptCount val="1"/>
                <c:pt idx="0">
                  <c:v>Met Éireann 2015  overall</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dLbl>
              <c:idx val="2"/>
              <c:layout>
                <c:manualLayout>
                  <c:x val="1.7345659517862454E-2"/>
                  <c:y val="7.4644346369075715E-2"/>
                </c:manualLayout>
              </c:layout>
              <c:showPercent val="1"/>
              <c:extLst>
                <c:ext xmlns:c15="http://schemas.microsoft.com/office/drawing/2012/chart" uri="{CE6537A1-D6FC-4f65-9D91-7224C49458BB}">
                  <c15:layout/>
                </c:ext>
              </c:extLst>
            </c:dLbl>
            <c:dLbl>
              <c:idx val="3"/>
              <c:layout>
                <c:manualLayout>
                  <c:x val="1.1967812500157401E-2"/>
                  <c:y val="2.3875670885407378E-2"/>
                </c:manualLayout>
              </c:layout>
              <c:showPercent val="1"/>
              <c:extLst>
                <c:ext xmlns:c15="http://schemas.microsoft.com/office/drawing/2012/chart" uri="{CE6537A1-D6FC-4f65-9D91-7224C49458BB}">
                  <c15:layout/>
                </c:ext>
              </c:extLst>
            </c:dLbl>
            <c:spPr>
              <a:noFill/>
              <a:ln>
                <a:noFill/>
              </a:ln>
              <a:effectLst/>
            </c:spPr>
            <c:txPr>
              <a:bodyPr rot="0" vert="horz"/>
              <a:lstStyle/>
              <a:p>
                <a:pPr>
                  <a:defRPr sz="900">
                    <a:solidFill>
                      <a:schemeClr val="tx1">
                        <a:lumMod val="75000"/>
                        <a:lumOff val="25000"/>
                      </a:schemeClr>
                    </a:solidFill>
                    <a:latin typeface="Calibri Light" panose="020F030202020403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tal'!$CR$2:$CU$2</c:f>
              <c:strCache>
                <c:ptCount val="4"/>
                <c:pt idx="0">
                  <c:v>Strongly agree</c:v>
                </c:pt>
                <c:pt idx="1">
                  <c:v>Agree</c:v>
                </c:pt>
                <c:pt idx="2">
                  <c:v>Disagree</c:v>
                </c:pt>
                <c:pt idx="3">
                  <c:v>Strongly disagree</c:v>
                </c:pt>
              </c:strCache>
            </c:strRef>
          </c:cat>
          <c:val>
            <c:numRef>
              <c:f>'Benchmark tal'!$CR$3:$CU$3</c:f>
              <c:numCache>
                <c:formatCode>0%</c:formatCode>
                <c:ptCount val="4"/>
                <c:pt idx="0">
                  <c:v>0.52214478672447862</c:v>
                </c:pt>
                <c:pt idx="1">
                  <c:v>0.44380377289959388</c:v>
                </c:pt>
                <c:pt idx="2">
                  <c:v>2.7354657101995413E-2</c:v>
                </c:pt>
                <c:pt idx="3">
                  <c:v>6.6967832739324874E-3</c:v>
                </c:pt>
              </c:numCache>
            </c:numRef>
          </c:val>
        </c:ser>
        <c:dLbls>
          <c:showPercent val="1"/>
        </c:dLbls>
        <c:firstSliceAng val="0"/>
      </c:pieChart>
      <c:spPr>
        <a:noFill/>
        <a:ln>
          <a:noFill/>
        </a:ln>
        <a:effectLst/>
      </c:spPr>
    </c:plotArea>
    <c:legend>
      <c:legendPos val="t"/>
      <c:layout>
        <c:manualLayout>
          <c:xMode val="edge"/>
          <c:yMode val="edge"/>
          <c:x val="0.19537168694755166"/>
          <c:y val="1.3975250967630241E-2"/>
          <c:w val="0.70520865915470565"/>
          <c:h val="7.2984922868352398E-2"/>
        </c:manualLayout>
      </c:layout>
      <c:txPr>
        <a:bodyPr/>
        <a:lstStyle/>
        <a:p>
          <a:pPr>
            <a:defRPr sz="800">
              <a:solidFill>
                <a:srgbClr val="404040"/>
              </a:solidFill>
              <a:latin typeface="Calibri Light" panose="020F0302020204030204" pitchFamily="34" charset="0"/>
            </a:defRPr>
          </a:pPr>
          <a:endParaRPr lang="en-US"/>
        </a:p>
      </c:txPr>
    </c:legend>
    <c:plotVisOnly val="1"/>
    <c:dispBlanksAs val="zero"/>
  </c:chart>
  <c:spPr>
    <a:noFill/>
    <a:ln>
      <a:noFill/>
    </a:ln>
    <a:effectLst/>
  </c:spPr>
  <c:txPr>
    <a:bodyPr/>
    <a:lstStyle/>
    <a:p>
      <a:pPr>
        <a:defRPr>
          <a:solidFill>
            <a:sysClr val="windowText" lastClr="000000"/>
          </a:solidFil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191495934357389"/>
          <c:y val="5.2817134377451634E-2"/>
          <c:w val="0.62682239481856161"/>
          <c:h val="0.73487310844147913"/>
        </c:manualLayout>
      </c:layout>
      <c:barChart>
        <c:barDir val="bar"/>
        <c:grouping val="percentStacked"/>
        <c:ser>
          <c:idx val="0"/>
          <c:order val="0"/>
          <c:tx>
            <c:strRef>
              <c:f>'[Met Éireann 2015.xlsx]Benchmark tal'!$V$2</c:f>
              <c:strCache>
                <c:ptCount val="1"/>
                <c:pt idx="0">
                  <c:v>Female</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'[Met Éireann 2015.xlsx]Benchmark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'[Met Éireann 2015.xlsx]Benchmark tal'!$V$14:$V$19</c:f>
              <c:numCache>
                <c:formatCode>0%</c:formatCode>
                <c:ptCount val="6"/>
                <c:pt idx="0">
                  <c:v>0.40979072755384272</c:v>
                </c:pt>
                <c:pt idx="1">
                  <c:v>0.33484314712296626</c:v>
                </c:pt>
                <c:pt idx="2">
                  <c:v>0.32829225790390837</c:v>
                </c:pt>
                <c:pt idx="3">
                  <c:v>0.36274988339678732</c:v>
                </c:pt>
                <c:pt idx="4">
                  <c:v>0.31048781131975872</c:v>
                </c:pt>
                <c:pt idx="5">
                  <c:v>0.35283017004357425</c:v>
                </c:pt>
              </c:numCache>
            </c:numRef>
          </c:val>
        </c:ser>
        <c:ser>
          <c:idx val="1"/>
          <c:order val="1"/>
          <c:tx>
            <c:strRef>
              <c:f>'[Met Éireann 2015.xlsx]Benchmark tal'!$U$2</c:f>
              <c:strCache>
                <c:ptCount val="1"/>
                <c:pt idx="0">
                  <c:v>Male</c:v>
                </c:pt>
              </c:strCache>
            </c:strRef>
          </c:tx>
          <c:spPr>
            <a:solidFill>
              <a:srgbClr val="889EC0"/>
            </a:solidFill>
            <a:ln w="12700">
              <a:solidFill>
                <a:sysClr val="window" lastClr="FFFFFF"/>
              </a:solidFill>
            </a:ln>
            <a:effectLst/>
          </c:spPr>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'[Met Éireann 2015.xlsx]Benchmark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'[Met Éireann 2015.xlsx]Benchmark tal'!$U$14:$U$19</c:f>
              <c:numCache>
                <c:formatCode>0%</c:formatCode>
                <c:ptCount val="6"/>
                <c:pt idx="0">
                  <c:v>0.59020927244615762</c:v>
                </c:pt>
                <c:pt idx="1">
                  <c:v>0.66515685287703452</c:v>
                </c:pt>
                <c:pt idx="2">
                  <c:v>0.67170774209609219</c:v>
                </c:pt>
                <c:pt idx="3">
                  <c:v>0.63725011660321362</c:v>
                </c:pt>
                <c:pt idx="4">
                  <c:v>0.689512188680241</c:v>
                </c:pt>
                <c:pt idx="5">
                  <c:v>0.64716982995642591</c:v>
                </c:pt>
              </c:numCache>
            </c:numRef>
          </c:val>
        </c:ser>
        <c:dLbls>
          <c:showVal val="1"/>
        </c:dLbls>
        <c:gapWidth val="50"/>
        <c:overlap val="100"/>
        <c:axId val="82995840"/>
        <c:axId val="83005824"/>
      </c:barChart>
      <c:catAx>
        <c:axId val="8299584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3005824"/>
        <c:crosses val="autoZero"/>
        <c:auto val="1"/>
        <c:lblAlgn val="ctr"/>
        <c:lblOffset val="100"/>
      </c:catAx>
      <c:valAx>
        <c:axId val="83005824"/>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2995840"/>
        <c:crosses val="autoZero"/>
        <c:crossBetween val="between"/>
      </c:valAx>
      <c:spPr>
        <a:noFill/>
        <a:ln>
          <a:noFill/>
        </a:ln>
        <a:effectLst/>
      </c:spPr>
    </c:plotArea>
    <c:legend>
      <c:legendPos val="b"/>
      <c:layout>
        <c:manualLayout>
          <c:xMode val="edge"/>
          <c:yMode val="edge"/>
          <c:x val="0.5514464617107625"/>
          <c:y val="0.89016380117014338"/>
          <c:w val="0.14322655140018234"/>
          <c:h val="8.1026852805792235E-2"/>
        </c:manualLayout>
      </c:layout>
      <c:txPr>
        <a:bodyPr/>
        <a:lstStyle/>
        <a:p>
          <a:pPr>
            <a:defRPr>
              <a:solidFill>
                <a:srgbClr val="5B5B5B"/>
              </a:solidFill>
            </a:defRPr>
          </a:pPr>
          <a:endParaRPr lang="en-US"/>
        </a:p>
      </c:txPr>
    </c:legend>
    <c:plotVisOnly val="1"/>
    <c:dispBlanksAs val="gap"/>
  </c:chart>
  <c:spPr>
    <a:noFill/>
    <a:ln>
      <a:noFill/>
    </a:ln>
    <a:effectLst/>
  </c:spPr>
  <c:txPr>
    <a:bodyPr/>
    <a:lstStyle/>
    <a:p>
      <a:pPr>
        <a:defRPr sz="900" baseline="0"/>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sz="1100" b="0">
                <a:solidFill>
                  <a:schemeClr val="tx1">
                    <a:lumMod val="75000"/>
                    <a:lumOff val="25000"/>
                  </a:schemeClr>
                </a:solidFill>
              </a:defRPr>
            </a:pPr>
            <a:r>
              <a:rPr lang="en-CA" dirty="0"/>
              <a:t>Desktop</a:t>
            </a:r>
          </a:p>
        </c:rich>
      </c:tx>
      <c:layout>
        <c:manualLayout>
          <c:xMode val="edge"/>
          <c:yMode val="edge"/>
          <c:x val="0.31050131287184213"/>
          <c:y val="0"/>
        </c:manualLayout>
      </c:layout>
    </c:title>
    <c:plotArea>
      <c:layout>
        <c:manualLayout>
          <c:layoutTarget val="inner"/>
          <c:xMode val="edge"/>
          <c:yMode val="edge"/>
          <c:x val="0.14541480102750631"/>
          <c:y val="0.19162037037037036"/>
          <c:w val="0.7091703979449876"/>
          <c:h val="0.58228557504873257"/>
        </c:manualLayout>
      </c:layout>
      <c:pieChart>
        <c:varyColors val="1"/>
        <c:ser>
          <c:idx val="0"/>
          <c:order val="0"/>
          <c:tx>
            <c:strRef>
              <c:f>'Benchmark tal'!$B$4</c:f>
              <c:strCache>
                <c:ptCount val="1"/>
                <c:pt idx="0">
                  <c:v>Met Éireann 2015 desktop</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dLbl>
              <c:idx val="2"/>
              <c:layout>
                <c:manualLayout>
                  <c:x val="-2.7897339594600407E-2"/>
                  <c:y val="2.3057017543859672E-2"/>
                </c:manualLayout>
              </c:layout>
              <c:showPercent val="1"/>
              <c:extLst>
                <c:ext xmlns:c15="http://schemas.microsoft.com/office/drawing/2012/chart" uri="{CE6537A1-D6FC-4f65-9D91-7224C49458BB}">
                  <c15:layout/>
                </c:ext>
              </c:extLst>
            </c:dLbl>
            <c:dLbl>
              <c:idx val="3"/>
              <c:layout>
                <c:manualLayout>
                  <c:x val="7.3939256529934896E-2"/>
                  <c:y val="8.4454191033138427E-3"/>
                </c:manualLayout>
              </c:layout>
              <c:showPercent val="1"/>
              <c:extLst>
                <c:ext xmlns:c15="http://schemas.microsoft.com/office/drawing/2012/chart" uri="{CE6537A1-D6FC-4f65-9D91-7224C49458BB}">
                  <c15:layout/>
                </c:ext>
              </c:extLst>
            </c:dLbl>
            <c:spPr>
              <a:noFill/>
              <a:ln>
                <a:noFill/>
              </a:ln>
              <a:effectLst/>
            </c:spPr>
            <c:txPr>
              <a:bodyPr rot="0" vert="horz"/>
              <a:lstStyle/>
              <a:p>
                <a:pPr>
                  <a:defRPr>
                    <a:solidFill>
                      <a:schemeClr val="tx1">
                        <a:lumMod val="75000"/>
                        <a:lumOff val="25000"/>
                      </a:schemeClr>
                    </a:solidFill>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tal'!$CR$2:$CU$2</c:f>
              <c:strCache>
                <c:ptCount val="4"/>
                <c:pt idx="0">
                  <c:v>Strongly agree</c:v>
                </c:pt>
                <c:pt idx="1">
                  <c:v>Agree</c:v>
                </c:pt>
                <c:pt idx="2">
                  <c:v>Disagree</c:v>
                </c:pt>
                <c:pt idx="3">
                  <c:v>Strongly disagree</c:v>
                </c:pt>
              </c:strCache>
            </c:strRef>
          </c:cat>
          <c:val>
            <c:numRef>
              <c:f>'Benchmark tal'!$CR$4:$CU$4</c:f>
              <c:numCache>
                <c:formatCode>0%</c:formatCode>
                <c:ptCount val="4"/>
                <c:pt idx="0">
                  <c:v>0.52293836916918968</c:v>
                </c:pt>
                <c:pt idx="1">
                  <c:v>0.44309026530507545</c:v>
                </c:pt>
                <c:pt idx="2">
                  <c:v>2.7197618925437476E-2</c:v>
                </c:pt>
                <c:pt idx="3">
                  <c:v>6.7737466002976438E-3</c:v>
                </c:pt>
              </c:numCache>
            </c:numRef>
          </c:val>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latin typeface="Calibri Light" panose="020F0302020204030204" pitchFamily="34" charset="0"/>
        </a:defRPr>
      </a:pPr>
      <a:endParaRPr lang="en-US"/>
    </a:p>
  </c:txPr>
  <c:externalData r:id="rId2"/>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title>
      <c:tx>
        <c:rich>
          <a:bodyPr/>
          <a:lstStyle/>
          <a:p>
            <a:pPr>
              <a:defRPr sz="1100" b="0">
                <a:solidFill>
                  <a:schemeClr val="tx1">
                    <a:lumMod val="75000"/>
                    <a:lumOff val="25000"/>
                  </a:schemeClr>
                </a:solidFill>
              </a:defRPr>
            </a:pPr>
            <a:r>
              <a:rPr lang="en-CA" dirty="0"/>
              <a:t>Tablet</a:t>
            </a:r>
          </a:p>
        </c:rich>
      </c:tx>
      <c:layout>
        <c:manualLayout>
          <c:xMode val="edge"/>
          <c:yMode val="edge"/>
          <c:x val="0.37284714483127535"/>
          <c:y val="6.1890838206627719E-3"/>
        </c:manualLayout>
      </c:layout>
    </c:title>
    <c:plotArea>
      <c:layout>
        <c:manualLayout>
          <c:layoutTarget val="inner"/>
          <c:xMode val="edge"/>
          <c:yMode val="edge"/>
          <c:x val="0.15308043210151728"/>
          <c:y val="0.19212816764132554"/>
          <c:w val="0.70893594258458625"/>
          <c:h val="0.58127046783625647"/>
        </c:manualLayout>
      </c:layout>
      <c:pieChart>
        <c:varyColors val="1"/>
        <c:ser>
          <c:idx val="0"/>
          <c:order val="0"/>
          <c:tx>
            <c:strRef>
              <c:f>'Benchmark tal'!$B$5</c:f>
              <c:strCache>
                <c:ptCount val="1"/>
                <c:pt idx="0">
                  <c:v>Met Éireann 2015 tablet</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dLbl>
              <c:idx val="2"/>
              <c:layout>
                <c:manualLayout>
                  <c:x val="-4.4246125499635955E-2"/>
                  <c:y val="3.9624756335282637E-3"/>
                </c:manualLayout>
              </c:layout>
              <c:showPercent val="1"/>
              <c:extLst>
                <c:ext xmlns:c15="http://schemas.microsoft.com/office/drawing/2012/chart" uri="{CE6537A1-D6FC-4f65-9D91-7224C49458BB}">
                  <c15:layout/>
                </c:ext>
              </c:extLst>
            </c:dLbl>
            <c:dLbl>
              <c:idx val="3"/>
              <c:layout>
                <c:manualLayout>
                  <c:x val="6.7855985973045721E-2"/>
                  <c:y val="1.4119395711500974E-2"/>
                </c:manualLayout>
              </c:layout>
              <c:showPercent val="1"/>
              <c:extLst>
                <c:ext xmlns:c15="http://schemas.microsoft.com/office/drawing/2012/chart" uri="{CE6537A1-D6FC-4f65-9D91-7224C49458BB}">
                  <c15:layout/>
                </c:ext>
              </c:extLst>
            </c:dLbl>
            <c:spPr>
              <a:noFill/>
              <a:ln>
                <a:noFill/>
              </a:ln>
              <a:effectLst/>
            </c:spPr>
            <c:txPr>
              <a:bodyPr rot="0" vert="horz"/>
              <a:lstStyle/>
              <a:p>
                <a:pPr>
                  <a:defRPr>
                    <a:solidFill>
                      <a:schemeClr val="tx1">
                        <a:lumMod val="75000"/>
                        <a:lumOff val="25000"/>
                      </a:schemeClr>
                    </a:solidFill>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tal'!$CR$2:$CU$2</c:f>
              <c:strCache>
                <c:ptCount val="4"/>
                <c:pt idx="0">
                  <c:v>Strongly agree</c:v>
                </c:pt>
                <c:pt idx="1">
                  <c:v>Agree</c:v>
                </c:pt>
                <c:pt idx="2">
                  <c:v>Disagree</c:v>
                </c:pt>
                <c:pt idx="3">
                  <c:v>Strongly disagree</c:v>
                </c:pt>
              </c:strCache>
            </c:strRef>
          </c:cat>
          <c:val>
            <c:numRef>
              <c:f>'Benchmark tal'!$CR$5:$CU$5</c:f>
              <c:numCache>
                <c:formatCode>0%</c:formatCode>
                <c:ptCount val="4"/>
                <c:pt idx="0">
                  <c:v>0.5160527870789835</c:v>
                </c:pt>
                <c:pt idx="1">
                  <c:v>0.44928107149891666</c:v>
                </c:pt>
                <c:pt idx="2">
                  <c:v>2.8560173330707088E-2</c:v>
                </c:pt>
                <c:pt idx="3">
                  <c:v>6.10596809139256E-3</c:v>
                </c:pt>
              </c:numCache>
            </c:numRef>
          </c:val>
        </c:ser>
        <c:dLbls>
          <c:showPercent val="1"/>
        </c:dLbls>
        <c:firstSliceAng val="0"/>
      </c:pieChart>
      <c:spPr>
        <a:noFill/>
        <a:ln>
          <a:noFill/>
        </a:ln>
        <a:effectLst/>
      </c:spPr>
    </c:plotArea>
    <c:plotVisOnly val="1"/>
    <c:dispBlanksAs val="zero"/>
  </c:chart>
  <c:spPr>
    <a:noFill/>
    <a:ln>
      <a:noFill/>
    </a:ln>
    <a:effectLst/>
  </c:spPr>
  <c:txPr>
    <a:bodyPr/>
    <a:lstStyle/>
    <a:p>
      <a:pPr>
        <a:defRPr>
          <a:solidFill>
            <a:sysClr val="windowText" lastClr="000000"/>
          </a:solidFill>
          <a:latin typeface="Calibri Light" panose="020F0302020204030204" pitchFamily="34" charset="0"/>
        </a:defRPr>
      </a:pPr>
      <a:endParaRPr lang="en-US"/>
    </a:p>
  </c:txPr>
  <c:externalData r:id="rId2"/>
  <c:userShapes r:id="rId3"/>
</c:chartSpace>
</file>

<file path=ppt/charts/chart22.xml><?xml version="1.0" encoding="utf-8"?>
<c:chartSpace xmlns:c="http://schemas.openxmlformats.org/drawingml/2006/chart" xmlns:a="http://schemas.openxmlformats.org/drawingml/2006/main" xmlns:r="http://schemas.openxmlformats.org/officeDocument/2006/relationships">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00985978923675"/>
          <c:y val="0.11289456097138165"/>
          <c:w val="0.73210421625042676"/>
          <c:h val="0.57822162898675367"/>
        </c:manualLayout>
      </c:layout>
      <c:radarChart>
        <c:radarStyle val="marker"/>
        <c:ser>
          <c:idx val="0"/>
          <c:order val="0"/>
          <c:tx>
            <c:strRef>
              <c:f>'Benchmark tal'!$B$14</c:f>
              <c:strCache>
                <c:ptCount val="1"/>
                <c:pt idx="0">
                  <c:v>Met Éireann 2015</c:v>
                </c:pt>
              </c:strCache>
            </c:strRef>
          </c:tx>
          <c:spPr>
            <a:ln w="28575" cap="rnd">
              <a:solidFill>
                <a:srgbClr val="A9C948"/>
              </a:solidFill>
              <a:round/>
            </a:ln>
            <a:effectLst/>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tal'!$DU$14:$DY$14</c:f>
              <c:numCache>
                <c:formatCode>_ * #,##0.0_ ;_ * \-#,##0.0_ ;_ * "-"??_ ;_ @_ </c:formatCode>
                <c:ptCount val="5"/>
                <c:pt idx="0">
                  <c:v>63.908062858323547</c:v>
                </c:pt>
                <c:pt idx="1">
                  <c:v>62.551805010077096</c:v>
                </c:pt>
                <c:pt idx="2">
                  <c:v>54.575283090905089</c:v>
                </c:pt>
                <c:pt idx="3">
                  <c:v>72.435249021691973</c:v>
                </c:pt>
                <c:pt idx="4">
                  <c:v>77.913580069860558</c:v>
                </c:pt>
              </c:numCache>
            </c:numRef>
          </c:val>
        </c:ser>
        <c:ser>
          <c:idx val="1"/>
          <c:order val="1"/>
          <c:tx>
            <c:strRef>
              <c:f>'Benchmark tal'!$B$15</c:f>
              <c:strCache>
                <c:ptCount val="1"/>
                <c:pt idx="0">
                  <c:v>Met Éireann 2013</c:v>
                </c:pt>
              </c:strCache>
            </c:strRef>
          </c:tx>
          <c:spPr>
            <a:ln>
              <a:solidFill>
                <a:srgbClr val="889EC0"/>
              </a:solidFill>
            </a:ln>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tal'!$DU$15:$DY$15</c:f>
              <c:numCache>
                <c:formatCode>_ * #,##0.0_ ;_ * \-#,##0.0_ ;_ * "-"??_ ;_ @_ </c:formatCode>
                <c:ptCount val="5"/>
                <c:pt idx="0">
                  <c:v>60.437561217262342</c:v>
                </c:pt>
                <c:pt idx="1">
                  <c:v>60.143411228347105</c:v>
                </c:pt>
                <c:pt idx="2">
                  <c:v>51.524855297459929</c:v>
                </c:pt>
                <c:pt idx="3">
                  <c:v>68.971445603263561</c:v>
                </c:pt>
                <c:pt idx="4">
                  <c:v>73.996728844162831</c:v>
                </c:pt>
              </c:numCache>
            </c:numRef>
          </c:val>
        </c:ser>
        <c:ser>
          <c:idx val="2"/>
          <c:order val="2"/>
          <c:tx>
            <c:strRef>
              <c:f>'Benchmark tal'!$B$16</c:f>
              <c:strCache>
                <c:ptCount val="1"/>
                <c:pt idx="0">
                  <c:v>Swedish Meteorological and Hydrological Institute</c:v>
                </c:pt>
              </c:strCache>
            </c:strRef>
          </c:tx>
          <c:spPr>
            <a:ln>
              <a:solidFill>
                <a:srgbClr val="99C1E2"/>
              </a:solidFill>
            </a:ln>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tal'!$DU$16:$DY$16</c:f>
              <c:numCache>
                <c:formatCode>_(* #,##0.00_);_(* \(#,##0.00\);_(* "-"??_);_(@_)</c:formatCode>
                <c:ptCount val="5"/>
                <c:pt idx="0">
                  <c:v>67.224073990554658</c:v>
                </c:pt>
                <c:pt idx="1">
                  <c:v>65.311771845117434</c:v>
                </c:pt>
                <c:pt idx="2">
                  <c:v>57.697439022289672</c:v>
                </c:pt>
                <c:pt idx="3">
                  <c:v>68.940034662151135</c:v>
                </c:pt>
                <c:pt idx="4">
                  <c:v>75.953362632422341</c:v>
                </c:pt>
              </c:numCache>
            </c:numRef>
          </c:val>
        </c:ser>
        <c:ser>
          <c:idx val="3"/>
          <c:order val="3"/>
          <c:tx>
            <c:strRef>
              <c:f>'Benchmark tal'!$B$17</c:f>
              <c:strCache>
                <c:ptCount val="1"/>
                <c:pt idx="0">
                  <c:v>Finnish Metrological Institute</c:v>
                </c:pt>
              </c:strCache>
            </c:strRef>
          </c:tx>
          <c:spPr>
            <a:ln>
              <a:solidFill>
                <a:srgbClr val="9B976B"/>
              </a:solidFill>
            </a:ln>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tal'!$DU$17:$DY$17</c:f>
              <c:numCache>
                <c:formatCode>_(* #,##0.00_);_(* \(#,##0.00\);_(* "-"??_);_(@_)</c:formatCode>
                <c:ptCount val="5"/>
                <c:pt idx="0">
                  <c:v>60.597571917553388</c:v>
                </c:pt>
                <c:pt idx="1">
                  <c:v>67.514859555998896</c:v>
                </c:pt>
                <c:pt idx="2">
                  <c:v>64.508188616755888</c:v>
                </c:pt>
                <c:pt idx="3">
                  <c:v>70.978461652052019</c:v>
                </c:pt>
                <c:pt idx="4">
                  <c:v>72.709259008767674</c:v>
                </c:pt>
              </c:numCache>
            </c:numRef>
          </c:val>
        </c:ser>
        <c:ser>
          <c:idx val="4"/>
          <c:order val="4"/>
          <c:tx>
            <c:strRef>
              <c:f>'Benchmark tal'!$B$18</c:f>
              <c:strCache>
                <c:ptCount val="1"/>
                <c:pt idx="0">
                  <c:v>Danish Meteorological Institute</c:v>
                </c:pt>
              </c:strCache>
            </c:strRef>
          </c:tx>
          <c:spPr>
            <a:ln>
              <a:solidFill>
                <a:srgbClr val="954455"/>
              </a:solidFill>
              <a:prstDash val="dash"/>
            </a:ln>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tal'!$DU$18:$DY$18</c:f>
              <c:numCache>
                <c:formatCode>_(* #,##0.00_);_(* \(#,##0.00\);_(* "-"??_);_(@_)</c:formatCode>
                <c:ptCount val="5"/>
                <c:pt idx="0">
                  <c:v>66.574250991308801</c:v>
                </c:pt>
                <c:pt idx="1">
                  <c:v>70.554163609726842</c:v>
                </c:pt>
                <c:pt idx="2">
                  <c:v>61.095877508606705</c:v>
                </c:pt>
                <c:pt idx="3">
                  <c:v>72.154885683242995</c:v>
                </c:pt>
                <c:pt idx="4">
                  <c:v>77.351665463049187</c:v>
                </c:pt>
              </c:numCache>
            </c:numRef>
          </c:val>
        </c:ser>
        <c:ser>
          <c:idx val="5"/>
          <c:order val="5"/>
          <c:tx>
            <c:strRef>
              <c:f>'Benchmark tal'!$B$19</c:f>
              <c:strCache>
                <c:ptCount val="1"/>
                <c:pt idx="0">
                  <c:v>Meteorological benchmark </c:v>
                </c:pt>
              </c:strCache>
            </c:strRef>
          </c:tx>
          <c:spPr>
            <a:ln>
              <a:solidFill>
                <a:srgbClr val="F9ADAD"/>
              </a:solidFill>
            </a:ln>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tal'!$DU$19:$DY$19</c:f>
              <c:numCache>
                <c:formatCode>_(* #,##0.00_);_(* \(#,##0.00\);_(* "-"??_);_(@_)</c:formatCode>
                <c:ptCount val="5"/>
                <c:pt idx="0">
                  <c:v>63.708364529169813</c:v>
                </c:pt>
                <c:pt idx="1">
                  <c:v>65.881051559797555</c:v>
                </c:pt>
                <c:pt idx="2">
                  <c:v>58.706590111278068</c:v>
                </c:pt>
                <c:pt idx="3">
                  <c:v>70.261206900177527</c:v>
                </c:pt>
                <c:pt idx="4">
                  <c:v>75.002753987100505</c:v>
                </c:pt>
              </c:numCache>
            </c:numRef>
          </c:val>
        </c:ser>
        <c:axId val="88192128"/>
        <c:axId val="88193664"/>
      </c:radarChart>
      <c:catAx>
        <c:axId val="8819212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tickLblPos val="none"/>
        <c:crossAx val="88193664"/>
        <c:crosses val="autoZero"/>
        <c:auto val="1"/>
        <c:lblAlgn val="ctr"/>
        <c:lblOffset val="100"/>
      </c:catAx>
      <c:valAx>
        <c:axId val="88193664"/>
        <c:scaling>
          <c:orientation val="minMax"/>
          <c:max val="80"/>
          <c:min val="45"/>
        </c:scaling>
        <c:axPos val="l"/>
        <c:majorGridlines>
          <c:spPr>
            <a:ln w="9525" cap="flat" cmpd="sng" algn="ctr">
              <a:solidFill>
                <a:schemeClr val="tx1">
                  <a:lumMod val="15000"/>
                  <a:lumOff val="85000"/>
                </a:schemeClr>
              </a:solidFill>
              <a:round/>
            </a:ln>
            <a:effectLst/>
          </c:spPr>
        </c:majorGridlines>
        <c:numFmt formatCode="_ * #,##0.0_ ;_ * \-#,##0.0_ ;_ * &quot;-&quot;??_ ;_ @_ " sourceLinked="1"/>
        <c:majorTickMark val="none"/>
        <c:tickLblPos val="nextTo"/>
        <c:spPr>
          <a:noFill/>
          <a:ln>
            <a:solidFill>
              <a:schemeClr val="bg2"/>
            </a:solidFill>
          </a:ln>
          <a:effectLst/>
        </c:spPr>
        <c:txPr>
          <a:bodyPr rot="-60000000" vert="horz"/>
          <a:lstStyle/>
          <a:p>
            <a:pPr>
              <a:defRPr/>
            </a:pPr>
            <a:endParaRPr lang="en-US"/>
          </a:p>
        </c:txPr>
        <c:crossAx val="88192128"/>
        <c:crosses val="autoZero"/>
        <c:crossBetween val="between"/>
      </c:valAx>
      <c:spPr>
        <a:noFill/>
        <a:ln>
          <a:noFill/>
        </a:ln>
        <a:effectLst/>
      </c:spPr>
    </c:plotArea>
    <c:legend>
      <c:legendPos val="b"/>
      <c:layout>
        <c:manualLayout>
          <c:xMode val="edge"/>
          <c:yMode val="edge"/>
          <c:x val="0.12450000000000006"/>
          <c:y val="0.72112678529606355"/>
          <c:w val="0.87400627812475273"/>
          <c:h val="0.26794443705962956"/>
        </c:manualLayout>
      </c:layout>
    </c:legend>
    <c:plotVisOnly val="1"/>
    <c:dispBlanksAs val="gap"/>
  </c:chart>
  <c:spPr>
    <a:noFill/>
    <a:ln>
      <a:solidFill>
        <a:srgbClr val="797979"/>
      </a:solidFill>
    </a:ln>
    <a:effectLst/>
  </c:spPr>
  <c:txPr>
    <a:bodyPr/>
    <a:lstStyle/>
    <a:p>
      <a:pPr>
        <a:defRPr>
          <a:solidFill>
            <a:srgbClr val="5B5B5B"/>
          </a:solidFill>
        </a:defRPr>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43751623719676"/>
          <c:y val="0.11572992158959888"/>
          <c:w val="0.68387045790851586"/>
          <c:h val="0.55308174459416271"/>
        </c:manualLayout>
      </c:layout>
      <c:radarChart>
        <c:radarStyle val="marker"/>
        <c:ser>
          <c:idx val="0"/>
          <c:order val="0"/>
          <c:tx>
            <c:strRef>
              <c:f>'Benchmark tal'!$B$3</c:f>
              <c:strCache>
                <c:ptCount val="1"/>
                <c:pt idx="0">
                  <c:v>Met Éireann 2015  overall</c:v>
                </c:pt>
              </c:strCache>
            </c:strRef>
          </c:tx>
          <c:spPr>
            <a:ln w="28575" cap="rnd">
              <a:solidFill>
                <a:srgbClr val="A9C948"/>
              </a:solidFill>
              <a:round/>
            </a:ln>
            <a:effectLst/>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tal'!$DU$3:$DY$3</c:f>
              <c:numCache>
                <c:formatCode>_ * #,##0.0_ ;_ * \-#,##0.0_ ;_ * "-"??_ ;_ @_ </c:formatCode>
                <c:ptCount val="5"/>
                <c:pt idx="0">
                  <c:v>63.690586434416005</c:v>
                </c:pt>
                <c:pt idx="1">
                  <c:v>62.353329704687518</c:v>
                </c:pt>
                <c:pt idx="2">
                  <c:v>54.413067581384617</c:v>
                </c:pt>
                <c:pt idx="3">
                  <c:v>72.262747962205282</c:v>
                </c:pt>
                <c:pt idx="4">
                  <c:v>77.742135621743799</c:v>
                </c:pt>
              </c:numCache>
            </c:numRef>
          </c:val>
        </c:ser>
        <c:ser>
          <c:idx val="1"/>
          <c:order val="1"/>
          <c:tx>
            <c:strRef>
              <c:f>'Benchmark tal'!$B$4</c:f>
              <c:strCache>
                <c:ptCount val="1"/>
                <c:pt idx="0">
                  <c:v>Met Éireann 2015 desktop</c:v>
                </c:pt>
              </c:strCache>
            </c:strRef>
          </c:tx>
          <c:spPr>
            <a:ln w="28575" cap="rnd">
              <a:solidFill>
                <a:srgbClr val="889EC0"/>
              </a:solidFill>
              <a:prstDash val="dash"/>
              <a:round/>
            </a:ln>
            <a:effectLst/>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tal'!$DU$4:$DY$4</c:f>
              <c:numCache>
                <c:formatCode>_ * #,##0.0_ ;_ * \-#,##0.0_ ;_ * "-"??_ ;_ @_ </c:formatCode>
                <c:ptCount val="5"/>
                <c:pt idx="0">
                  <c:v>63.67248366876629</c:v>
                </c:pt>
                <c:pt idx="1">
                  <c:v>62.4560270191539</c:v>
                </c:pt>
                <c:pt idx="2">
                  <c:v>54.457945701638522</c:v>
                </c:pt>
                <c:pt idx="3">
                  <c:v>72.323970039606394</c:v>
                </c:pt>
                <c:pt idx="4">
                  <c:v>77.782582346758176</c:v>
                </c:pt>
              </c:numCache>
            </c:numRef>
          </c:val>
        </c:ser>
        <c:ser>
          <c:idx val="2"/>
          <c:order val="2"/>
          <c:tx>
            <c:strRef>
              <c:f>'Benchmark tal'!$B$5</c:f>
              <c:strCache>
                <c:ptCount val="1"/>
                <c:pt idx="0">
                  <c:v>Met Éireann 2015 tablet</c:v>
                </c:pt>
              </c:strCache>
            </c:strRef>
          </c:tx>
          <c:spPr>
            <a:ln w="28575" cap="rnd">
              <a:solidFill>
                <a:srgbClr val="954455"/>
              </a:solidFill>
              <a:prstDash val="dash"/>
              <a:round/>
            </a:ln>
            <a:effectLst/>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tal'!$DU$5:$DY$5</c:f>
              <c:numCache>
                <c:formatCode>_ * #,##0.0_ ;_ * \-#,##0.0_ ;_ * "-"??_ ;_ @_ </c:formatCode>
                <c:ptCount val="5"/>
                <c:pt idx="0">
                  <c:v>63.830168943731493</c:v>
                </c:pt>
                <c:pt idx="1">
                  <c:v>61.56086272130495</c:v>
                </c:pt>
                <c:pt idx="2">
                  <c:v>54.065565744638235</c:v>
                </c:pt>
                <c:pt idx="3">
                  <c:v>71.793326724137927</c:v>
                </c:pt>
                <c:pt idx="4">
                  <c:v>77.381187234042557</c:v>
                </c:pt>
              </c:numCache>
            </c:numRef>
          </c:val>
        </c:ser>
        <c:ser>
          <c:idx val="3"/>
          <c:order val="3"/>
          <c:tx>
            <c:strRef>
              <c:f>'Benchmark tal'!$B$6</c:f>
              <c:strCache>
                <c:ptCount val="1"/>
                <c:pt idx="0">
                  <c:v>MET 2015 mobile</c:v>
                </c:pt>
              </c:strCache>
            </c:strRef>
          </c:tx>
          <c:spPr>
            <a:ln>
              <a:solidFill>
                <a:srgbClr val="954455"/>
              </a:solidFill>
            </a:ln>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tal'!$DU$6:$DY$6</c:f>
            </c:numRef>
          </c:val>
        </c:ser>
        <c:ser>
          <c:idx val="4"/>
          <c:order val="4"/>
          <c:tx>
            <c:strRef>
              <c:f>'Benchmark tal'!$B$7</c:f>
              <c:strCache>
                <c:ptCount val="1"/>
                <c:pt idx="0">
                  <c:v>Nordic travel sites</c:v>
                </c:pt>
              </c:strCache>
            </c:strRef>
          </c:tx>
          <c:spPr>
            <a:ln>
              <a:solidFill>
                <a:srgbClr val="E7A4A4"/>
              </a:solidFill>
            </a:ln>
          </c:spPr>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tal'!$DU$7:$DY$7</c:f>
            </c:numRef>
          </c:val>
        </c:ser>
        <c:ser>
          <c:idx val="5"/>
          <c:order val="5"/>
          <c:tx>
            <c:strRef>
              <c:f>'Benchmark tal'!$B$8</c:f>
              <c:strCache>
                <c:ptCount val="1"/>
                <c:pt idx="0">
                  <c:v>Benchmark 6</c:v>
                </c:pt>
              </c:strCache>
            </c:strRef>
          </c:tx>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tal'!$DU$8:$DY$8</c:f>
            </c:numRef>
          </c:val>
        </c:ser>
        <c:ser>
          <c:idx val="6"/>
          <c:order val="6"/>
          <c:tx>
            <c:strRef>
              <c:f>'Benchmark tal'!$B$9</c:f>
              <c:strCache>
                <c:ptCount val="1"/>
                <c:pt idx="0">
                  <c:v>Benchmark 7</c:v>
                </c:pt>
              </c:strCache>
            </c:strRef>
          </c:tx>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tal'!$DU$9:$DY$9</c:f>
            </c:numRef>
          </c:val>
        </c:ser>
        <c:ser>
          <c:idx val="7"/>
          <c:order val="7"/>
          <c:tx>
            <c:strRef>
              <c:f>'Benchmark tal'!$B$10</c:f>
              <c:strCache>
                <c:ptCount val="1"/>
                <c:pt idx="0">
                  <c:v>Benchmark 8</c:v>
                </c:pt>
              </c:strCache>
            </c:strRef>
          </c:tx>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tal'!$DU$10:$DY$10</c:f>
            </c:numRef>
          </c:val>
        </c:ser>
        <c:ser>
          <c:idx val="8"/>
          <c:order val="8"/>
          <c:tx>
            <c:strRef>
              <c:f>'Benchmark tal'!$B$11</c:f>
              <c:strCache>
                <c:ptCount val="1"/>
                <c:pt idx="0">
                  <c:v>Benchmark 9</c:v>
                </c:pt>
              </c:strCache>
            </c:strRef>
          </c:tx>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tal'!$DU$11:$DY$11</c:f>
            </c:numRef>
          </c:val>
        </c:ser>
        <c:ser>
          <c:idx val="9"/>
          <c:order val="9"/>
          <c:tx>
            <c:strRef>
              <c:f>'Benchmark tal'!$B$12</c:f>
              <c:strCache>
                <c:ptCount val="1"/>
                <c:pt idx="0">
                  <c:v>Benchmark 10</c:v>
                </c:pt>
              </c:strCache>
            </c:strRef>
          </c:tx>
          <c:marker>
            <c:symbol val="none"/>
          </c:marker>
          <c:cat>
            <c:strRef>
              <c:f>'Benchmark tal'!$DU$2:$DY$2</c:f>
              <c:strCache>
                <c:ptCount val="5"/>
                <c:pt idx="0">
                  <c:v>Modern/outdated</c:v>
                </c:pt>
                <c:pt idx="1">
                  <c:v>Attractive/ugly</c:v>
                </c:pt>
                <c:pt idx="2">
                  <c:v>Exciting/boring</c:v>
                </c:pt>
                <c:pt idx="3">
                  <c:v>Well-organised/messy</c:v>
                </c:pt>
                <c:pt idx="4">
                  <c:v>Overall assessment</c:v>
                </c:pt>
              </c:strCache>
            </c:strRef>
          </c:cat>
          <c:val>
            <c:numRef>
              <c:f>'Benchmark tal'!$DU$12:$DY$12</c:f>
            </c:numRef>
          </c:val>
        </c:ser>
        <c:axId val="88446080"/>
        <c:axId val="88447616"/>
      </c:radarChart>
      <c:catAx>
        <c:axId val="88446080"/>
        <c:scaling>
          <c:orientation val="minMax"/>
        </c:scaling>
        <c:delete val="1"/>
        <c:axPos val="b"/>
        <c:majorGridlines>
          <c:spPr>
            <a:ln w="9525" cap="flat" cmpd="sng" algn="ctr">
              <a:solidFill>
                <a:schemeClr val="tx1">
                  <a:lumMod val="15000"/>
                  <a:lumOff val="85000"/>
                </a:schemeClr>
              </a:solidFill>
              <a:round/>
            </a:ln>
            <a:effectLst/>
          </c:spPr>
        </c:majorGridlines>
        <c:numFmt formatCode="@" sourceLinked="0"/>
        <c:majorTickMark val="none"/>
        <c:tickLblPos val="none"/>
        <c:crossAx val="88447616"/>
        <c:crosses val="autoZero"/>
        <c:auto val="1"/>
        <c:lblAlgn val="ctr"/>
        <c:lblOffset val="100"/>
      </c:catAx>
      <c:valAx>
        <c:axId val="88447616"/>
        <c:scaling>
          <c:orientation val="minMax"/>
          <c:max val="80"/>
          <c:min val="50"/>
        </c:scaling>
        <c:axPos val="l"/>
        <c:majorGridlines>
          <c:spPr>
            <a:ln w="9525" cap="flat" cmpd="sng" algn="ctr">
              <a:solidFill>
                <a:schemeClr val="tx1">
                  <a:lumMod val="15000"/>
                  <a:lumOff val="85000"/>
                </a:schemeClr>
              </a:solidFill>
              <a:round/>
            </a:ln>
            <a:effectLst/>
          </c:spPr>
        </c:majorGridlines>
        <c:numFmt formatCode="_ * #,##0.0_ ;_ * \-#,##0.0_ ;_ * &quot;-&quot;??_ ;_ @_ " sourceLinked="1"/>
        <c:majorTickMark val="none"/>
        <c:tickLblPos val="nextTo"/>
        <c:spPr>
          <a:noFill/>
          <a:ln>
            <a:solidFill>
              <a:schemeClr val="bg2"/>
            </a:solidFill>
          </a:ln>
          <a:effectLst/>
        </c:spPr>
        <c:txPr>
          <a:bodyPr rot="-60000000" vert="horz"/>
          <a:lstStyle/>
          <a:p>
            <a:pPr>
              <a:defRPr/>
            </a:pPr>
            <a:endParaRPr lang="en-US"/>
          </a:p>
        </c:txPr>
        <c:crossAx val="88446080"/>
        <c:crosses val="autoZero"/>
        <c:crossBetween val="between"/>
      </c:valAx>
      <c:spPr>
        <a:noFill/>
        <a:ln>
          <a:noFill/>
        </a:ln>
        <a:effectLst/>
      </c:spPr>
    </c:plotArea>
    <c:legend>
      <c:legendPos val="b"/>
      <c:layout>
        <c:manualLayout>
          <c:xMode val="edge"/>
          <c:yMode val="edge"/>
          <c:x val="0.10550458322679908"/>
          <c:y val="0.82449085103085562"/>
          <c:w val="0.81618633045058842"/>
          <c:h val="0.1530696566387684"/>
        </c:manualLayout>
      </c:layout>
    </c:legend>
    <c:plotVisOnly val="1"/>
    <c:dispBlanksAs val="gap"/>
  </c:chart>
  <c:spPr>
    <a:noFill/>
    <a:ln>
      <a:solidFill>
        <a:srgbClr val="797979"/>
      </a:solidFill>
    </a:ln>
    <a:effectLst/>
  </c:spPr>
  <c:txPr>
    <a:bodyPr/>
    <a:lstStyle/>
    <a:p>
      <a:pPr>
        <a:defRPr>
          <a:solidFill>
            <a:srgbClr val="5B5B5B"/>
          </a:solidFill>
        </a:defRPr>
      </a:pPr>
      <a:endParaRPr lang="en-US"/>
    </a:p>
  </c:tx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IE"/>
  <c:chart>
    <c:autoTitleDeleted val="1"/>
    <c:plotArea>
      <c:layout/>
      <c:radarChart>
        <c:radarStyle val="marker"/>
        <c:ser>
          <c:idx val="0"/>
          <c:order val="0"/>
          <c:tx>
            <c:strRef>
              <c:f>Sheet1!$B$1</c:f>
              <c:strCache>
                <c:ptCount val="1"/>
                <c:pt idx="0">
                  <c:v>Series 1</c:v>
                </c:pt>
              </c:strCache>
            </c:strRef>
          </c:tx>
          <c:spPr>
            <a:ln w="28575" cap="rnd">
              <a:solidFill>
                <a:schemeClr val="accent1"/>
              </a:solidFill>
              <a:round/>
            </a:ln>
            <a:effectLst/>
          </c:spPr>
          <c:marker>
            <c:symbol val="none"/>
          </c:marker>
          <c:cat>
            <c:strRef>
              <c:f>Sheet1!$A$2:$A$6</c:f>
              <c:strCache>
                <c:ptCount val="5"/>
                <c:pt idx="0">
                  <c:v>Navigation</c:v>
                </c:pt>
                <c:pt idx="1">
                  <c:v>Relevance</c:v>
                </c:pt>
                <c:pt idx="2">
                  <c:v>Communication</c:v>
                </c:pt>
                <c:pt idx="3">
                  <c:v>Speed</c:v>
                </c:pt>
                <c:pt idx="4">
                  <c:v>Trust</c:v>
                </c:pt>
              </c:strCache>
            </c:strRef>
          </c:cat>
          <c:val>
            <c:numRef>
              <c:f>Sheet1!$B$2:$B$6</c:f>
              <c:numCache>
                <c:formatCode>General</c:formatCode>
                <c:ptCount val="5"/>
                <c:pt idx="0">
                  <c:v>18</c:v>
                </c:pt>
                <c:pt idx="1">
                  <c:v>20</c:v>
                </c:pt>
                <c:pt idx="2">
                  <c:v>15</c:v>
                </c:pt>
                <c:pt idx="3">
                  <c:v>12</c:v>
                </c:pt>
                <c:pt idx="4">
                  <c:v>15</c:v>
                </c:pt>
              </c:numCache>
            </c:numRef>
          </c:val>
        </c:ser>
        <c:ser>
          <c:idx val="1"/>
          <c:order val="1"/>
          <c:tx>
            <c:strRef>
              <c:f>Sheet1!$C$1</c:f>
              <c:strCache>
                <c:ptCount val="1"/>
                <c:pt idx="0">
                  <c:v>Series 2</c:v>
                </c:pt>
              </c:strCache>
            </c:strRef>
          </c:tx>
          <c:spPr>
            <a:ln w="28575" cap="rnd">
              <a:solidFill>
                <a:schemeClr val="accent5"/>
              </a:solidFill>
              <a:round/>
            </a:ln>
            <a:effectLst/>
          </c:spPr>
          <c:marker>
            <c:symbol val="none"/>
          </c:marker>
          <c:cat>
            <c:strRef>
              <c:f>Sheet1!$A$2:$A$6</c:f>
              <c:strCache>
                <c:ptCount val="5"/>
                <c:pt idx="0">
                  <c:v>Navigation</c:v>
                </c:pt>
                <c:pt idx="1">
                  <c:v>Relevance</c:v>
                </c:pt>
                <c:pt idx="2">
                  <c:v>Communication</c:v>
                </c:pt>
                <c:pt idx="3">
                  <c:v>Speed</c:v>
                </c:pt>
                <c:pt idx="4">
                  <c:v>Trust</c:v>
                </c:pt>
              </c:strCache>
            </c:strRef>
          </c:cat>
          <c:val>
            <c:numRef>
              <c:f>Sheet1!$C$2:$C$6</c:f>
              <c:numCache>
                <c:formatCode>General</c:formatCode>
                <c:ptCount val="5"/>
                <c:pt idx="0">
                  <c:v>12</c:v>
                </c:pt>
                <c:pt idx="1">
                  <c:v>12</c:v>
                </c:pt>
                <c:pt idx="2">
                  <c:v>12</c:v>
                </c:pt>
                <c:pt idx="3">
                  <c:v>16</c:v>
                </c:pt>
                <c:pt idx="4">
                  <c:v>15</c:v>
                </c:pt>
              </c:numCache>
            </c:numRef>
          </c:val>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Sheet1!$A$2:$A$6</c:f>
              <c:strCache>
                <c:ptCount val="5"/>
                <c:pt idx="0">
                  <c:v>Navigation</c:v>
                </c:pt>
                <c:pt idx="1">
                  <c:v>Relevance</c:v>
                </c:pt>
                <c:pt idx="2">
                  <c:v>Communication</c:v>
                </c:pt>
                <c:pt idx="3">
                  <c:v>Speed</c:v>
                </c:pt>
                <c:pt idx="4">
                  <c:v>Trust</c:v>
                </c:pt>
              </c:strCache>
            </c:strRef>
          </c:cat>
          <c:val>
            <c:numRef>
              <c:f>Sheet1!$D$2:$D$6</c:f>
              <c:numCache>
                <c:formatCode>General</c:formatCode>
                <c:ptCount val="5"/>
                <c:pt idx="0">
                  <c:v>11</c:v>
                </c:pt>
                <c:pt idx="1">
                  <c:v>10</c:v>
                </c:pt>
                <c:pt idx="2">
                  <c:v>9</c:v>
                </c:pt>
                <c:pt idx="3">
                  <c:v>12</c:v>
                </c:pt>
                <c:pt idx="4">
                  <c:v>20</c:v>
                </c:pt>
              </c:numCache>
            </c:numRef>
          </c:val>
        </c:ser>
        <c:axId val="88522752"/>
        <c:axId val="88524288"/>
      </c:radarChart>
      <c:catAx>
        <c:axId val="8852275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tickLblPos val="none"/>
        <c:crossAx val="88524288"/>
        <c:crosses val="autoZero"/>
        <c:auto val="1"/>
        <c:lblAlgn val="ctr"/>
        <c:lblOffset val="100"/>
      </c:catAx>
      <c:valAx>
        <c:axId val="88524288"/>
        <c:scaling>
          <c:orientation val="minMax"/>
        </c:scaling>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522752"/>
        <c:crosses val="autoZero"/>
        <c:crossBetween val="between"/>
      </c:valAx>
      <c:spPr>
        <a:noFill/>
        <a:ln>
          <a:noFill/>
        </a:ln>
        <a:effectLst/>
      </c:spPr>
    </c:plotArea>
    <c:plotVisOnly val="1"/>
    <c:dispBlanksAs val="gap"/>
  </c:chart>
  <c:spPr>
    <a:noFill/>
    <a:ln>
      <a:solidFill>
        <a:schemeClr val="tx1"/>
      </a:solidFill>
    </a:ln>
    <a:effectLst/>
  </c:spPr>
  <c:txPr>
    <a:bodyPr/>
    <a:lstStyle/>
    <a:p>
      <a:pPr>
        <a:defRPr/>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IE"/>
  <c:chart>
    <c:autoTitleDeleted val="1"/>
    <c:plotArea>
      <c:layout>
        <c:manualLayout>
          <c:layoutTarget val="inner"/>
          <c:xMode val="edge"/>
          <c:yMode val="edge"/>
          <c:x val="0.16412484908405187"/>
          <c:y val="0.11548777768611994"/>
          <c:w val="0.70753410788792337"/>
          <c:h val="0.57222003513675324"/>
        </c:manualLayout>
      </c:layout>
      <c:radarChart>
        <c:radarStyle val="marker"/>
        <c:ser>
          <c:idx val="0"/>
          <c:order val="0"/>
          <c:tx>
            <c:strRef>
              <c:f>'Benchmark tal'!$B$3</c:f>
              <c:strCache>
                <c:ptCount val="1"/>
                <c:pt idx="0">
                  <c:v>Met Éireann 2015  overall</c:v>
                </c:pt>
              </c:strCache>
            </c:strRef>
          </c:tx>
          <c:spPr>
            <a:ln w="28575" cap="rnd">
              <a:solidFill>
                <a:srgbClr val="A9C948"/>
              </a:solidFill>
              <a:round/>
            </a:ln>
            <a:effectLst/>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tal'!$DP$3:$DT$3</c:f>
              <c:numCache>
                <c:formatCode>_ * #,##0.0_ ;_ * \-#,##0.0_ ;_ * "-"??_ ;_ @_ </c:formatCode>
                <c:ptCount val="5"/>
                <c:pt idx="0">
                  <c:v>77.693872314715264</c:v>
                </c:pt>
                <c:pt idx="1">
                  <c:v>71.240266087409665</c:v>
                </c:pt>
                <c:pt idx="2">
                  <c:v>80.888085221764484</c:v>
                </c:pt>
                <c:pt idx="3">
                  <c:v>79.21838928880193</c:v>
                </c:pt>
                <c:pt idx="4">
                  <c:v>82.713188270413838</c:v>
                </c:pt>
              </c:numCache>
            </c:numRef>
          </c:val>
        </c:ser>
        <c:ser>
          <c:idx val="1"/>
          <c:order val="1"/>
          <c:tx>
            <c:strRef>
              <c:f>'Benchmark tal'!$B$4</c:f>
              <c:strCache>
                <c:ptCount val="1"/>
                <c:pt idx="0">
                  <c:v>Met Éireann 2015 desktop</c:v>
                </c:pt>
              </c:strCache>
            </c:strRef>
          </c:tx>
          <c:spPr>
            <a:ln w="28575" cap="rnd">
              <a:solidFill>
                <a:srgbClr val="889EC0"/>
              </a:solidFill>
              <a:prstDash val="dash"/>
              <a:round/>
            </a:ln>
            <a:effectLst/>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tal'!$DP$4:$DT$4</c:f>
              <c:numCache>
                <c:formatCode>_ * #,##0.0_ ;_ * \-#,##0.0_ ;_ * "-"??_ ;_ @_ </c:formatCode>
                <c:ptCount val="5"/>
                <c:pt idx="0">
                  <c:v>77.770665603563913</c:v>
                </c:pt>
                <c:pt idx="1">
                  <c:v>71.372409959005878</c:v>
                </c:pt>
                <c:pt idx="2">
                  <c:v>81.06994535281558</c:v>
                </c:pt>
                <c:pt idx="3">
                  <c:v>79.579868415637819</c:v>
                </c:pt>
                <c:pt idx="4">
                  <c:v>82.739744788833576</c:v>
                </c:pt>
              </c:numCache>
            </c:numRef>
          </c:val>
        </c:ser>
        <c:ser>
          <c:idx val="2"/>
          <c:order val="2"/>
          <c:tx>
            <c:strRef>
              <c:f>'Benchmark tal'!$B$5</c:f>
              <c:strCache>
                <c:ptCount val="1"/>
                <c:pt idx="0">
                  <c:v>Met Éireann 2015 tablet</c:v>
                </c:pt>
              </c:strCache>
            </c:strRef>
          </c:tx>
          <c:spPr>
            <a:ln w="28575" cap="rnd">
              <a:solidFill>
                <a:srgbClr val="954455"/>
              </a:solidFill>
              <a:prstDash val="dash"/>
              <a:round/>
            </a:ln>
            <a:effectLst/>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tal'!$DP$5:$DT$5</c:f>
              <c:numCache>
                <c:formatCode>_ * #,##0.0_ ;_ * \-#,##0.0_ ;_ * "-"??_ ;_ @_ </c:formatCode>
                <c:ptCount val="5"/>
                <c:pt idx="0">
                  <c:v>77.108295695811634</c:v>
                </c:pt>
                <c:pt idx="1">
                  <c:v>70.230362952809827</c:v>
                </c:pt>
                <c:pt idx="2">
                  <c:v>79.493716607495074</c:v>
                </c:pt>
                <c:pt idx="3">
                  <c:v>76.448521639731993</c:v>
                </c:pt>
                <c:pt idx="4">
                  <c:v>82.5093250147725</c:v>
                </c:pt>
              </c:numCache>
            </c:numRef>
          </c:val>
        </c:ser>
        <c:ser>
          <c:idx val="3"/>
          <c:order val="3"/>
          <c:tx>
            <c:strRef>
              <c:f>'Benchmark tal'!$B$6</c:f>
              <c:strCache>
                <c:ptCount val="1"/>
                <c:pt idx="0">
                  <c:v>MET 2015 mobile</c:v>
                </c:pt>
              </c:strCache>
            </c:strRef>
          </c:tx>
          <c:spPr>
            <a:ln>
              <a:solidFill>
                <a:srgbClr val="954455"/>
              </a:solidFill>
            </a:ln>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tal'!$DP$6:$DT$6</c:f>
            </c:numRef>
          </c:val>
        </c:ser>
        <c:ser>
          <c:idx val="4"/>
          <c:order val="4"/>
          <c:tx>
            <c:strRef>
              <c:f>'Benchmark tal'!$B$7</c:f>
              <c:strCache>
                <c:ptCount val="1"/>
                <c:pt idx="0">
                  <c:v>Nordic travel sites</c:v>
                </c:pt>
              </c:strCache>
            </c:strRef>
          </c:tx>
          <c:spPr>
            <a:ln>
              <a:solidFill>
                <a:srgbClr val="E7A4A4"/>
              </a:solidFill>
            </a:ln>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tal'!$DP$7:$DT$7</c:f>
            </c:numRef>
          </c:val>
        </c:ser>
        <c:ser>
          <c:idx val="5"/>
          <c:order val="5"/>
          <c:tx>
            <c:strRef>
              <c:f>'Benchmark tal'!$B$8</c:f>
              <c:strCache>
                <c:ptCount val="1"/>
                <c:pt idx="0">
                  <c:v>Benchmark 6</c:v>
                </c:pt>
              </c:strCache>
            </c:strRef>
          </c:tx>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tal'!$DP$8:$DT$8</c:f>
            </c:numRef>
          </c:val>
        </c:ser>
        <c:ser>
          <c:idx val="6"/>
          <c:order val="6"/>
          <c:tx>
            <c:strRef>
              <c:f>'Benchmark tal'!$B$9</c:f>
              <c:strCache>
                <c:ptCount val="1"/>
                <c:pt idx="0">
                  <c:v>Benchmark 7</c:v>
                </c:pt>
              </c:strCache>
            </c:strRef>
          </c:tx>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tal'!$DP$9:$DT$9</c:f>
            </c:numRef>
          </c:val>
        </c:ser>
        <c:ser>
          <c:idx val="7"/>
          <c:order val="7"/>
          <c:tx>
            <c:strRef>
              <c:f>'Benchmark tal'!$B$10</c:f>
              <c:strCache>
                <c:ptCount val="1"/>
                <c:pt idx="0">
                  <c:v>Benchmark 8</c:v>
                </c:pt>
              </c:strCache>
            </c:strRef>
          </c:tx>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tal'!$DP$10:$DT$10</c:f>
            </c:numRef>
          </c:val>
        </c:ser>
        <c:ser>
          <c:idx val="8"/>
          <c:order val="8"/>
          <c:tx>
            <c:strRef>
              <c:f>'Benchmark tal'!$B$11</c:f>
              <c:strCache>
                <c:ptCount val="1"/>
                <c:pt idx="0">
                  <c:v>Benchmark 9</c:v>
                </c:pt>
              </c:strCache>
            </c:strRef>
          </c:tx>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tal'!$DP$11:$DT$11</c:f>
            </c:numRef>
          </c:val>
        </c:ser>
        <c:ser>
          <c:idx val="9"/>
          <c:order val="9"/>
          <c:tx>
            <c:strRef>
              <c:f>'Benchmark tal'!$B$12</c:f>
              <c:strCache>
                <c:ptCount val="1"/>
                <c:pt idx="0">
                  <c:v>Benchmark 10</c:v>
                </c:pt>
              </c:strCache>
            </c:strRef>
          </c:tx>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tal'!$DP$12:$DT$12</c:f>
            </c:numRef>
          </c:val>
        </c:ser>
        <c:axId val="89701760"/>
        <c:axId val="89711744"/>
      </c:radarChart>
      <c:catAx>
        <c:axId val="8970176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tickLblPos val="none"/>
        <c:crossAx val="89711744"/>
        <c:crosses val="autoZero"/>
        <c:auto val="1"/>
        <c:lblAlgn val="ctr"/>
        <c:lblOffset val="100"/>
      </c:catAx>
      <c:valAx>
        <c:axId val="89711744"/>
        <c:scaling>
          <c:orientation val="minMax"/>
          <c:max val="90"/>
          <c:min val="50"/>
        </c:scaling>
        <c:axPos val="l"/>
        <c:majorGridlines>
          <c:spPr>
            <a:ln w="9525" cap="flat" cmpd="sng" algn="ctr">
              <a:solidFill>
                <a:schemeClr val="tx1">
                  <a:lumMod val="15000"/>
                  <a:lumOff val="85000"/>
                </a:schemeClr>
              </a:solidFill>
              <a:round/>
            </a:ln>
            <a:effectLst/>
          </c:spPr>
        </c:majorGridlines>
        <c:numFmt formatCode="_ * #,##0.0_ ;_ * \-#,##0.0_ ;_ * &quot;-&quot;??_ ;_ @_ " sourceLinked="1"/>
        <c:majorTickMark val="none"/>
        <c:tickLblPos val="nextTo"/>
        <c:spPr>
          <a:noFill/>
          <a:ln>
            <a:solidFill>
              <a:schemeClr val="bg2"/>
            </a:solidFill>
          </a:ln>
          <a:effectLst/>
        </c:spPr>
        <c:txPr>
          <a:bodyPr rot="-60000000" vert="horz"/>
          <a:lstStyle/>
          <a:p>
            <a:pPr>
              <a:defRPr/>
            </a:pPr>
            <a:endParaRPr lang="en-US"/>
          </a:p>
        </c:txPr>
        <c:crossAx val="89701760"/>
        <c:crosses val="autoZero"/>
        <c:crossBetween val="between"/>
      </c:valAx>
      <c:spPr>
        <a:noFill/>
        <a:ln>
          <a:noFill/>
        </a:ln>
        <a:effectLst/>
      </c:spPr>
    </c:plotArea>
    <c:legend>
      <c:legendPos val="b"/>
      <c:layout>
        <c:manualLayout>
          <c:xMode val="edge"/>
          <c:yMode val="edge"/>
          <c:x val="0.10550458322679908"/>
          <c:y val="0.82165025189395302"/>
          <c:w val="0.81618633045058842"/>
          <c:h val="0.15591039618242358"/>
        </c:manualLayout>
      </c:layout>
    </c:legend>
    <c:plotVisOnly val="1"/>
    <c:dispBlanksAs val="gap"/>
  </c:chart>
  <c:spPr>
    <a:noFill/>
    <a:ln>
      <a:solidFill>
        <a:srgbClr val="797979"/>
      </a:solidFill>
    </a:ln>
    <a:effectLst/>
  </c:spPr>
  <c:txPr>
    <a:bodyPr/>
    <a:lstStyle/>
    <a:p>
      <a:pPr>
        <a:defRPr>
          <a:solidFill>
            <a:srgbClr val="5B5B5B"/>
          </a:solidFill>
        </a:defRPr>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IE"/>
  <c:chart>
    <c:autoTitleDeleted val="1"/>
    <c:plotArea>
      <c:layout>
        <c:manualLayout>
          <c:layoutTarget val="inner"/>
          <c:xMode val="edge"/>
          <c:yMode val="edge"/>
          <c:x val="0.14702490760083564"/>
          <c:y val="0.11835476393060294"/>
          <c:w val="0.72492135625903986"/>
          <c:h val="0.57570745677790269"/>
        </c:manualLayout>
      </c:layout>
      <c:radarChart>
        <c:radarStyle val="marker"/>
        <c:ser>
          <c:idx val="0"/>
          <c:order val="0"/>
          <c:tx>
            <c:strRef>
              <c:f>'Benchmark tal'!$B$14</c:f>
              <c:strCache>
                <c:ptCount val="1"/>
                <c:pt idx="0">
                  <c:v>Met Éireann 2015</c:v>
                </c:pt>
              </c:strCache>
            </c:strRef>
          </c:tx>
          <c:spPr>
            <a:ln w="28575" cap="rnd">
              <a:solidFill>
                <a:srgbClr val="A9C948"/>
              </a:solidFill>
              <a:round/>
            </a:ln>
            <a:effectLst/>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tal'!$DP$14:$DT$14</c:f>
              <c:numCache>
                <c:formatCode>_ * #,##0.0_ ;_ * \-#,##0.0_ ;_ * "-"??_ ;_ @_ </c:formatCode>
                <c:ptCount val="5"/>
                <c:pt idx="0">
                  <c:v>77.799597544221186</c:v>
                </c:pt>
                <c:pt idx="1">
                  <c:v>71.33804867814591</c:v>
                </c:pt>
                <c:pt idx="2">
                  <c:v>80.956712781380332</c:v>
                </c:pt>
                <c:pt idx="3">
                  <c:v>79.234376128849178</c:v>
                </c:pt>
                <c:pt idx="4">
                  <c:v>82.72252438758845</c:v>
                </c:pt>
              </c:numCache>
            </c:numRef>
          </c:val>
        </c:ser>
        <c:ser>
          <c:idx val="1"/>
          <c:order val="1"/>
          <c:tx>
            <c:strRef>
              <c:f>'Benchmark tal'!$B$15</c:f>
              <c:strCache>
                <c:ptCount val="1"/>
                <c:pt idx="0">
                  <c:v>Met Éireann 2013</c:v>
                </c:pt>
              </c:strCache>
            </c:strRef>
          </c:tx>
          <c:spPr>
            <a:ln>
              <a:solidFill>
                <a:srgbClr val="889EC0"/>
              </a:solidFill>
            </a:ln>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tal'!$DP$15:$DT$15</c:f>
              <c:numCache>
                <c:formatCode>_ * #,##0.0_ ;_ * \-#,##0.0_ ;_ * "-"??_ ;_ @_ </c:formatCode>
                <c:ptCount val="5"/>
                <c:pt idx="0">
                  <c:v>73.455721618656725</c:v>
                </c:pt>
                <c:pt idx="1">
                  <c:v>64.260263995220356</c:v>
                </c:pt>
                <c:pt idx="2">
                  <c:v>77.426085049710025</c:v>
                </c:pt>
                <c:pt idx="3">
                  <c:v>76.160881749348334</c:v>
                </c:pt>
                <c:pt idx="4">
                  <c:v>77.969193045741974</c:v>
                </c:pt>
              </c:numCache>
            </c:numRef>
          </c:val>
        </c:ser>
        <c:ser>
          <c:idx val="2"/>
          <c:order val="2"/>
          <c:tx>
            <c:strRef>
              <c:f>'Benchmark tal'!$B$16</c:f>
              <c:strCache>
                <c:ptCount val="1"/>
                <c:pt idx="0">
                  <c:v>Swedish Meteorological and Hydrological Institute</c:v>
                </c:pt>
              </c:strCache>
            </c:strRef>
          </c:tx>
          <c:spPr>
            <a:ln>
              <a:solidFill>
                <a:srgbClr val="99C1E2"/>
              </a:solidFill>
            </a:ln>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tal'!$DP$16:$DT$16</c:f>
              <c:numCache>
                <c:formatCode>_(* #,##0.00_);_(* \(#,##0.00\);_(* "-"??_);_(@_)</c:formatCode>
                <c:ptCount val="5"/>
                <c:pt idx="0">
                  <c:v>74.006603915240916</c:v>
                </c:pt>
                <c:pt idx="1">
                  <c:v>79.024053262994954</c:v>
                </c:pt>
                <c:pt idx="2">
                  <c:v>82.235536861567368</c:v>
                </c:pt>
                <c:pt idx="3">
                  <c:v>75.769046165468779</c:v>
                </c:pt>
                <c:pt idx="4">
                  <c:v>83.089942534768255</c:v>
                </c:pt>
              </c:numCache>
            </c:numRef>
          </c:val>
        </c:ser>
        <c:ser>
          <c:idx val="3"/>
          <c:order val="3"/>
          <c:tx>
            <c:strRef>
              <c:f>'Benchmark tal'!$B$17</c:f>
              <c:strCache>
                <c:ptCount val="1"/>
                <c:pt idx="0">
                  <c:v>Finnish Metrological Institute</c:v>
                </c:pt>
              </c:strCache>
            </c:strRef>
          </c:tx>
          <c:spPr>
            <a:ln>
              <a:solidFill>
                <a:srgbClr val="9B976B"/>
              </a:solidFill>
              <a:prstDash val="dash"/>
            </a:ln>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tal'!$DP$17:$DT$17</c:f>
              <c:numCache>
                <c:formatCode>_(* #,##0.00_);_(* \(#,##0.00\);_(* "-"??_);_(@_)</c:formatCode>
                <c:ptCount val="5"/>
                <c:pt idx="0">
                  <c:v>78.967443958032661</c:v>
                </c:pt>
                <c:pt idx="1">
                  <c:v>72.640174763304302</c:v>
                </c:pt>
                <c:pt idx="2">
                  <c:v>79.90558913370414</c:v>
                </c:pt>
                <c:pt idx="3">
                  <c:v>79.256131218260748</c:v>
                </c:pt>
                <c:pt idx="4">
                  <c:v>81.328777893040552</c:v>
                </c:pt>
              </c:numCache>
            </c:numRef>
          </c:val>
        </c:ser>
        <c:ser>
          <c:idx val="4"/>
          <c:order val="4"/>
          <c:tx>
            <c:strRef>
              <c:f>'Benchmark tal'!$B$18</c:f>
              <c:strCache>
                <c:ptCount val="1"/>
                <c:pt idx="0">
                  <c:v>Danish Meteorological Institute</c:v>
                </c:pt>
              </c:strCache>
            </c:strRef>
          </c:tx>
          <c:spPr>
            <a:ln>
              <a:solidFill>
                <a:srgbClr val="954455"/>
              </a:solidFill>
              <a:prstDash val="dashDot"/>
            </a:ln>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tal'!$DP$18:$DT$18</c:f>
              <c:numCache>
                <c:formatCode>_(* #,##0.00_);_(* \(#,##0.00\);_(* "-"??_);_(@_)</c:formatCode>
                <c:ptCount val="5"/>
                <c:pt idx="0">
                  <c:v>74.967733718014273</c:v>
                </c:pt>
                <c:pt idx="1">
                  <c:v>74.391738451848738</c:v>
                </c:pt>
                <c:pt idx="2">
                  <c:v>78.433906802249254</c:v>
                </c:pt>
                <c:pt idx="3">
                  <c:v>73.815848111199017</c:v>
                </c:pt>
                <c:pt idx="4">
                  <c:v>78.258675058911052</c:v>
                </c:pt>
              </c:numCache>
            </c:numRef>
          </c:val>
        </c:ser>
        <c:ser>
          <c:idx val="5"/>
          <c:order val="5"/>
          <c:tx>
            <c:strRef>
              <c:f>'Benchmark tal'!$B$19</c:f>
              <c:strCache>
                <c:ptCount val="1"/>
                <c:pt idx="0">
                  <c:v>Meteorological benchmark </c:v>
                </c:pt>
              </c:strCache>
            </c:strRef>
          </c:tx>
          <c:spPr>
            <a:ln>
              <a:solidFill>
                <a:srgbClr val="F9ADAD"/>
              </a:solidFill>
              <a:prstDash val="dash"/>
            </a:ln>
          </c:spPr>
          <c:marker>
            <c:symbol val="none"/>
          </c:marker>
          <c:cat>
            <c:strRef>
              <c:f>'Benchmark tal'!$DP$2:$DT$2</c:f>
              <c:strCache>
                <c:ptCount val="5"/>
                <c:pt idx="0">
                  <c:v>Navigation</c:v>
                </c:pt>
                <c:pt idx="1">
                  <c:v>Relevance of content</c:v>
                </c:pt>
                <c:pt idx="2">
                  <c:v>Communication</c:v>
                </c:pt>
                <c:pt idx="3">
                  <c:v>Speed</c:v>
                </c:pt>
                <c:pt idx="4">
                  <c:v>Trust</c:v>
                </c:pt>
              </c:strCache>
            </c:strRef>
          </c:cat>
          <c:val>
            <c:numRef>
              <c:f>'Benchmark tal'!$DP$19:$DT$19</c:f>
              <c:numCache>
                <c:formatCode>_(* #,##0.00_);_(* \(#,##0.00\);_(* "-"??_);_(@_)</c:formatCode>
                <c:ptCount val="5"/>
                <c:pt idx="0">
                  <c:v>75.34937580248598</c:v>
                </c:pt>
                <c:pt idx="1">
                  <c:v>72.579057618342063</c:v>
                </c:pt>
                <c:pt idx="2">
                  <c:v>79.500279461807807</c:v>
                </c:pt>
                <c:pt idx="3">
                  <c:v>76.250476811069149</c:v>
                </c:pt>
                <c:pt idx="4">
                  <c:v>80.16164713311548</c:v>
                </c:pt>
              </c:numCache>
            </c:numRef>
          </c:val>
        </c:ser>
        <c:axId val="89760128"/>
        <c:axId val="89761664"/>
      </c:radarChart>
      <c:catAx>
        <c:axId val="8976012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tickLblPos val="none"/>
        <c:crossAx val="89761664"/>
        <c:crosses val="autoZero"/>
        <c:auto val="1"/>
        <c:lblAlgn val="ctr"/>
        <c:lblOffset val="100"/>
      </c:catAx>
      <c:valAx>
        <c:axId val="89761664"/>
        <c:scaling>
          <c:orientation val="minMax"/>
          <c:max val="90"/>
          <c:min val="50"/>
        </c:scaling>
        <c:axPos val="l"/>
        <c:majorGridlines>
          <c:spPr>
            <a:ln w="9525" cap="flat" cmpd="sng" algn="ctr">
              <a:solidFill>
                <a:schemeClr val="tx1">
                  <a:lumMod val="15000"/>
                  <a:lumOff val="85000"/>
                </a:schemeClr>
              </a:solidFill>
              <a:round/>
            </a:ln>
            <a:effectLst/>
          </c:spPr>
        </c:majorGridlines>
        <c:numFmt formatCode="_ * #,##0.0_ ;_ * \-#,##0.0_ ;_ * &quot;-&quot;??_ ;_ @_ " sourceLinked="1"/>
        <c:majorTickMark val="none"/>
        <c:tickLblPos val="nextTo"/>
        <c:spPr>
          <a:noFill/>
          <a:ln>
            <a:solidFill>
              <a:schemeClr val="bg2"/>
            </a:solidFill>
          </a:ln>
          <a:effectLst/>
        </c:spPr>
        <c:txPr>
          <a:bodyPr rot="-60000000" vert="horz"/>
          <a:lstStyle/>
          <a:p>
            <a:pPr>
              <a:defRPr/>
            </a:pPr>
            <a:endParaRPr lang="en-US"/>
          </a:p>
        </c:txPr>
        <c:crossAx val="89760128"/>
        <c:crosses val="autoZero"/>
        <c:crossBetween val="between"/>
      </c:valAx>
      <c:spPr>
        <a:noFill/>
        <a:ln>
          <a:noFill/>
        </a:ln>
        <a:effectLst/>
      </c:spPr>
    </c:plotArea>
    <c:legend>
      <c:legendPos val="b"/>
      <c:layout>
        <c:manualLayout>
          <c:xMode val="edge"/>
          <c:yMode val="edge"/>
          <c:x val="0"/>
          <c:y val="0.7349219602008159"/>
          <c:w val="1"/>
          <c:h val="0.25460355822057279"/>
        </c:manualLayout>
      </c:layout>
    </c:legend>
    <c:plotVisOnly val="1"/>
    <c:dispBlanksAs val="gap"/>
  </c:chart>
  <c:spPr>
    <a:noFill/>
    <a:ln>
      <a:solidFill>
        <a:srgbClr val="797979"/>
      </a:solidFill>
    </a:ln>
    <a:effectLst/>
  </c:spPr>
  <c:txPr>
    <a:bodyPr/>
    <a:lstStyle/>
    <a:p>
      <a:pPr>
        <a:defRPr>
          <a:solidFill>
            <a:srgbClr val="5B5B5B"/>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23613717903732"/>
          <c:y val="0.12826979797943608"/>
          <c:w val="0.63057671616369193"/>
          <c:h val="0.70863228458486704"/>
        </c:manualLayout>
      </c:layout>
      <c:barChart>
        <c:barDir val="bar"/>
        <c:grouping val="percentStacked"/>
        <c:ser>
          <c:idx val="0"/>
          <c:order val="0"/>
          <c:tx>
            <c:strRef>
              <c:f>'Benchmark tal'!$W$2</c:f>
              <c:strCache>
                <c:ptCount val="1"/>
                <c:pt idx="0">
                  <c:v>Office worker</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tal'!$W$3:$W$12</c:f>
              <c:numCache>
                <c:formatCode>0%</c:formatCode>
                <c:ptCount val="3"/>
                <c:pt idx="0">
                  <c:v>0.31642512077294727</c:v>
                </c:pt>
                <c:pt idx="1">
                  <c:v>0.33493917861014111</c:v>
                </c:pt>
                <c:pt idx="2">
                  <c:v>0.19834075894914732</c:v>
                </c:pt>
              </c:numCache>
            </c:numRef>
          </c:val>
        </c:ser>
        <c:ser>
          <c:idx val="1"/>
          <c:order val="1"/>
          <c:tx>
            <c:strRef>
              <c:f>'Benchmark tal'!$X$2</c:f>
              <c:strCache>
                <c:ptCount val="1"/>
                <c:pt idx="0">
                  <c:v>Labourer</c:v>
                </c:pt>
              </c:strCache>
            </c:strRef>
          </c:tx>
          <c:spPr>
            <a:solidFill>
              <a:srgbClr val="A9C948"/>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tal'!$X$3:$X$12</c:f>
              <c:numCache>
                <c:formatCode>0%</c:formatCode>
                <c:ptCount val="3"/>
                <c:pt idx="0">
                  <c:v>1.7866066966516742E-2</c:v>
                </c:pt>
                <c:pt idx="1">
                  <c:v>1.7897145610020485E-2</c:v>
                </c:pt>
                <c:pt idx="2">
                  <c:v>1.7667844522968202E-2</c:v>
                </c:pt>
              </c:numCache>
            </c:numRef>
          </c:val>
        </c:ser>
        <c:ser>
          <c:idx val="2"/>
          <c:order val="2"/>
          <c:tx>
            <c:strRef>
              <c:f>'Benchmark tal'!$Y$2</c:f>
              <c:strCache>
                <c:ptCount val="1"/>
                <c:pt idx="0">
                  <c:v>CEO/senior manager/manager</c:v>
                </c:pt>
              </c:strCache>
            </c:strRef>
          </c:tx>
          <c:spPr>
            <a:solidFill>
              <a:schemeClr val="accent3"/>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tal'!$Y$3:$Y$12</c:f>
              <c:numCache>
                <c:formatCode>0%</c:formatCode>
                <c:ptCount val="3"/>
                <c:pt idx="0">
                  <c:v>0.16306430118274207</c:v>
                </c:pt>
                <c:pt idx="1">
                  <c:v>0.16119474888594484</c:v>
                </c:pt>
                <c:pt idx="2">
                  <c:v>0.17498847749270258</c:v>
                </c:pt>
              </c:numCache>
            </c:numRef>
          </c:val>
        </c:ser>
        <c:ser>
          <c:idx val="3"/>
          <c:order val="3"/>
          <c:tx>
            <c:strRef>
              <c:f>'Benchmark tal'!$Z$2</c:f>
              <c:strCache>
                <c:ptCount val="1"/>
                <c:pt idx="0">
                  <c:v>Self-employed</c:v>
                </c:pt>
              </c:strCache>
            </c:strRef>
          </c:tx>
          <c:spPr>
            <a:solidFill>
              <a:schemeClr val="accent4"/>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tal'!$Z$3:$Z$12</c:f>
              <c:numCache>
                <c:formatCode>0%</c:formatCode>
                <c:ptCount val="3"/>
                <c:pt idx="0">
                  <c:v>0.10544727636181918</c:v>
                </c:pt>
                <c:pt idx="1">
                  <c:v>0.10393833554137058</c:v>
                </c:pt>
                <c:pt idx="2">
                  <c:v>0.11507143954524504</c:v>
                </c:pt>
              </c:numCache>
            </c:numRef>
          </c:val>
        </c:ser>
        <c:ser>
          <c:idx val="4"/>
          <c:order val="4"/>
          <c:tx>
            <c:strRef>
              <c:f>'Benchmark tal'!$AA$2</c:f>
              <c:strCache>
                <c:ptCount val="1"/>
                <c:pt idx="0">
                  <c:v>Unemployed</c:v>
                </c:pt>
              </c:strCache>
            </c:strRef>
          </c:tx>
          <c:spPr>
            <a:solidFill>
              <a:srgbClr val="9B976B"/>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tal'!$AA$3:$AA$12</c:f>
              <c:numCache>
                <c:formatCode>0%</c:formatCode>
                <c:ptCount val="3"/>
                <c:pt idx="0">
                  <c:v>2.8152590371480928E-2</c:v>
                </c:pt>
                <c:pt idx="1">
                  <c:v>2.7459954233409609E-2</c:v>
                </c:pt>
                <c:pt idx="2">
                  <c:v>3.257028729451529E-2</c:v>
                </c:pt>
              </c:numCache>
            </c:numRef>
          </c:val>
        </c:ser>
        <c:ser>
          <c:idx val="5"/>
          <c:order val="5"/>
          <c:tx>
            <c:strRef>
              <c:f>'Benchmark tal'!$AB$2</c:f>
              <c:strCache>
                <c:ptCount val="1"/>
                <c:pt idx="0">
                  <c:v>Trainee/student</c:v>
                </c:pt>
              </c:strCache>
            </c:strRef>
          </c:tx>
          <c:spPr>
            <a:solidFill>
              <a:srgbClr val="BFBB93"/>
            </a:solidFill>
            <a:ln w="12700">
              <a:solidFill>
                <a:sysClr val="window" lastClr="FFFFFF"/>
              </a:solidFill>
            </a:ln>
            <a:effectLst/>
          </c:spPr>
          <c:dLbls>
            <c:spPr>
              <a:noFill/>
              <a:ln>
                <a:noFill/>
              </a:ln>
              <a:effectLst/>
            </c:spPr>
            <c:txPr>
              <a:bodyPr/>
              <a:lstStyle/>
              <a:p>
                <a:pPr>
                  <a:defRPr sz="800">
                    <a:solidFill>
                      <a:schemeClr val="tx1">
                        <a:lumMod val="75000"/>
                        <a:lumOff val="25000"/>
                      </a:schemeClr>
                    </a:solidFill>
                    <a:latin typeface="Calibri Light" panose="020F0302020204030204" pitchFamily="34" charset="0"/>
                  </a:defRPr>
                </a:pPr>
                <a:endParaRPr lang="en-US"/>
              </a:p>
            </c:txPr>
            <c:dLblPos val="ctr"/>
            <c:showVal val="1"/>
            <c:extLst>
              <c:ext xmlns:c15="http://schemas.microsoft.com/office/drawing/2012/chart" uri="{CE6537A1-D6FC-4f65-9D91-7224C49458BB}">
                <c15:layout/>
                <c15:showLeaderLines val="0"/>
              </c:ext>
            </c:extLst>
          </c:dLbls>
          <c:cat>
            <c:strRef>
              <c:f>'Benchmark tal'!$B$3:$B$12</c:f>
              <c:strCache>
                <c:ptCount val="3"/>
                <c:pt idx="0">
                  <c:v>Met Éireann 2015  overall</c:v>
                </c:pt>
                <c:pt idx="1">
                  <c:v>Met Éireann 2015 desktop</c:v>
                </c:pt>
                <c:pt idx="2">
                  <c:v>Met Éireann 2015 tablet</c:v>
                </c:pt>
              </c:strCache>
            </c:strRef>
          </c:cat>
          <c:val>
            <c:numRef>
              <c:f>'Benchmark tal'!$AB$3:$AB$12</c:f>
              <c:numCache>
                <c:formatCode>0%</c:formatCode>
                <c:ptCount val="3"/>
                <c:pt idx="0">
                  <c:v>6.7278860569715146E-2</c:v>
                </c:pt>
                <c:pt idx="1">
                  <c:v>6.995062025773828E-2</c:v>
                </c:pt>
                <c:pt idx="2">
                  <c:v>5.0238131817483517E-2</c:v>
                </c:pt>
              </c:numCache>
            </c:numRef>
          </c:val>
        </c:ser>
        <c:ser>
          <c:idx val="6"/>
          <c:order val="6"/>
          <c:tx>
            <c:strRef>
              <c:f>'Benchmark tal'!$AC$2</c:f>
              <c:strCache>
                <c:ptCount val="1"/>
                <c:pt idx="0">
                  <c:v>Retired</c:v>
                </c:pt>
              </c:strCache>
            </c:strRef>
          </c:tx>
          <c:spPr>
            <a:solidFill>
              <a:srgbClr val="954455"/>
            </a:solidFill>
            <a:ln w="12700">
              <a:solidFill>
                <a:sysClr val="window" lastClr="FFFFFF"/>
              </a:solidFill>
            </a:ln>
            <a:effectLst/>
          </c:spPr>
          <c:dLbls>
            <c:spPr>
              <a:noFill/>
              <a:ln>
                <a:noFill/>
              </a:ln>
              <a:effectLst/>
            </c:spPr>
            <c:txPr>
              <a:bodyPr/>
              <a:lstStyle/>
              <a:p>
                <a:pPr>
                  <a:defRPr sz="800">
                    <a:solidFill>
                      <a:schemeClr val="bg1"/>
                    </a:solidFill>
                    <a:latin typeface="Calibri Light" panose="020F0302020204030204" pitchFamily="34" charset="0"/>
                  </a:defRPr>
                </a:pPr>
                <a:endParaRPr lang="en-US"/>
              </a:p>
            </c:txPr>
            <c:dLblPos val="ctr"/>
            <c:showVal val="1"/>
            <c:extLst>
              <c:ext xmlns:c15="http://schemas.microsoft.com/office/drawing/2012/chart" uri="{CE6537A1-D6FC-4f65-9D91-7224C49458BB}">
                <c15:layout/>
                <c15:showLeaderLines val="0"/>
              </c:ext>
            </c:extLst>
          </c:dLbls>
          <c:cat>
            <c:strRef>
              <c:f>'Benchmark tal'!$B$3:$B$12</c:f>
              <c:strCache>
                <c:ptCount val="3"/>
                <c:pt idx="0">
                  <c:v>Met Éireann 2015  overall</c:v>
                </c:pt>
                <c:pt idx="1">
                  <c:v>Met Éireann 2015 desktop</c:v>
                </c:pt>
                <c:pt idx="2">
                  <c:v>Met Éireann 2015 tablet</c:v>
                </c:pt>
              </c:strCache>
            </c:strRef>
          </c:cat>
          <c:val>
            <c:numRef>
              <c:f>'Benchmark tal'!$AC$3:$AC$12</c:f>
              <c:numCache>
                <c:formatCode>0%</c:formatCode>
                <c:ptCount val="3"/>
                <c:pt idx="0">
                  <c:v>6.1490088289188775E-2</c:v>
                </c:pt>
                <c:pt idx="1">
                  <c:v>5.6172467782729107E-2</c:v>
                </c:pt>
                <c:pt idx="2">
                  <c:v>9.5406360424028266E-2</c:v>
                </c:pt>
              </c:numCache>
            </c:numRef>
          </c:val>
        </c:ser>
        <c:ser>
          <c:idx val="7"/>
          <c:order val="7"/>
          <c:tx>
            <c:strRef>
              <c:f>'Benchmark tal'!$AD$2</c:f>
              <c:strCache>
                <c:ptCount val="1"/>
                <c:pt idx="0">
                  <c:v>Other</c:v>
                </c:pt>
              </c:strCache>
            </c:strRef>
          </c:tx>
          <c:spPr>
            <a:solidFill>
              <a:srgbClr val="F9ADAD"/>
            </a:solidFill>
            <a:ln w="12700">
              <a:solidFill>
                <a:sysClr val="window" lastClr="FFFFFF"/>
              </a:solidFill>
            </a:ln>
            <a:effectLst/>
          </c:spPr>
          <c:dLbls>
            <c:spPr>
              <a:noFill/>
              <a:ln>
                <a:noFill/>
              </a:ln>
              <a:effectLst/>
            </c:spPr>
            <c:txPr>
              <a:bodyPr/>
              <a:lstStyle/>
              <a:p>
                <a:pPr>
                  <a:defRPr sz="800">
                    <a:solidFill>
                      <a:schemeClr val="tx1">
                        <a:lumMod val="75000"/>
                        <a:lumOff val="25000"/>
                      </a:schemeClr>
                    </a:solidFill>
                    <a:latin typeface="Calibri Light" panose="020F0302020204030204" pitchFamily="34" charset="0"/>
                  </a:defRPr>
                </a:pPr>
                <a:endParaRPr lang="en-US"/>
              </a:p>
            </c:txPr>
            <c:dLblPos val="ctr"/>
            <c:showVal val="1"/>
            <c:extLst>
              <c:ext xmlns:c15="http://schemas.microsoft.com/office/drawing/2012/chart" uri="{CE6537A1-D6FC-4f65-9D91-7224C49458BB}">
                <c15:layout/>
                <c15:showLeaderLines val="0"/>
              </c:ext>
            </c:extLst>
          </c:dLbls>
          <c:cat>
            <c:strRef>
              <c:f>'Benchmark tal'!$B$3:$B$12</c:f>
              <c:strCache>
                <c:ptCount val="3"/>
                <c:pt idx="0">
                  <c:v>Met Éireann 2015  overall</c:v>
                </c:pt>
                <c:pt idx="1">
                  <c:v>Met Éireann 2015 desktop</c:v>
                </c:pt>
                <c:pt idx="2">
                  <c:v>Met Éireann 2015 tablet</c:v>
                </c:pt>
              </c:strCache>
            </c:strRef>
          </c:cat>
          <c:val>
            <c:numRef>
              <c:f>'Benchmark tal'!$AD$3:$AD$12</c:f>
              <c:numCache>
                <c:formatCode>0%</c:formatCode>
                <c:ptCount val="3"/>
                <c:pt idx="0">
                  <c:v>0.24027569548559066</c:v>
                </c:pt>
                <c:pt idx="1">
                  <c:v>0.22844754907864628</c:v>
                </c:pt>
                <c:pt idx="2">
                  <c:v>0.31571669995391044</c:v>
                </c:pt>
              </c:numCache>
            </c:numRef>
          </c:val>
        </c:ser>
        <c:dLbls>
          <c:showVal val="1"/>
        </c:dLbls>
        <c:gapWidth val="50"/>
        <c:overlap val="100"/>
        <c:axId val="83105280"/>
        <c:axId val="83106816"/>
      </c:barChart>
      <c:catAx>
        <c:axId val="8310528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3106816"/>
        <c:crosses val="autoZero"/>
        <c:auto val="1"/>
        <c:lblAlgn val="ctr"/>
        <c:lblOffset val="100"/>
      </c:catAx>
      <c:valAx>
        <c:axId val="83106816"/>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3105280"/>
        <c:crosses val="autoZero"/>
        <c:crossBetween val="between"/>
      </c:valAx>
      <c:spPr>
        <a:noFill/>
        <a:ln>
          <a:noFill/>
        </a:ln>
        <a:effectLst/>
      </c:spPr>
    </c:plotArea>
    <c:legend>
      <c:legendPos val="b"/>
      <c:layout>
        <c:manualLayout>
          <c:xMode val="edge"/>
          <c:yMode val="edge"/>
          <c:x val="0.13703139514695142"/>
          <c:y val="0.90789195465736783"/>
          <c:w val="0.81606851601440222"/>
          <c:h val="9.2107821353183045E-2"/>
        </c:manualLayout>
      </c:layout>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14168639804227"/>
          <c:y val="5.9807997917637197E-2"/>
          <c:w val="0.58505202528581468"/>
          <c:h val="0.72758809950382075"/>
        </c:manualLayout>
      </c:layout>
      <c:barChart>
        <c:barDir val="bar"/>
        <c:grouping val="percentStacked"/>
        <c:ser>
          <c:idx val="0"/>
          <c:order val="0"/>
          <c:tx>
            <c:strRef>
              <c:f>'Benchmark tal'!$W$2</c:f>
              <c:strCache>
                <c:ptCount val="1"/>
                <c:pt idx="0">
                  <c:v>Office worker</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tal'!$W$14:$W$19</c:f>
              <c:numCache>
                <c:formatCode>0%</c:formatCode>
                <c:ptCount val="6"/>
                <c:pt idx="0">
                  <c:v>0.30991942095055314</c:v>
                </c:pt>
                <c:pt idx="1">
                  <c:v>0.26714973922044832</c:v>
                </c:pt>
                <c:pt idx="2">
                  <c:v>0.41889428335668139</c:v>
                </c:pt>
                <c:pt idx="3">
                  <c:v>0.28372948934212566</c:v>
                </c:pt>
                <c:pt idx="4">
                  <c:v>0.27236343712032784</c:v>
                </c:pt>
                <c:pt idx="5">
                  <c:v>0.32122665769242204</c:v>
                </c:pt>
              </c:numCache>
            </c:numRef>
          </c:val>
        </c:ser>
        <c:ser>
          <c:idx val="1"/>
          <c:order val="1"/>
          <c:tx>
            <c:strRef>
              <c:f>'Benchmark tal'!$X$2</c:f>
              <c:strCache>
                <c:ptCount val="1"/>
                <c:pt idx="0">
                  <c:v>Labourer</c:v>
                </c:pt>
              </c:strCache>
            </c:strRef>
          </c:tx>
          <c:spPr>
            <a:solidFill>
              <a:srgbClr val="A9C948"/>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tal'!$X$14:$X$19</c:f>
              <c:numCache>
                <c:formatCode>0%</c:formatCode>
                <c:ptCount val="6"/>
                <c:pt idx="0">
                  <c:v>1.8535180852978225E-2</c:v>
                </c:pt>
                <c:pt idx="1">
                  <c:v>2.0026277023529909E-2</c:v>
                </c:pt>
                <c:pt idx="2">
                  <c:v>0.15029456352785411</c:v>
                </c:pt>
                <c:pt idx="3">
                  <c:v>0.18363236722384088</c:v>
                </c:pt>
                <c:pt idx="4">
                  <c:v>0.14572265764585368</c:v>
                </c:pt>
                <c:pt idx="5">
                  <c:v>0.12454619231263177</c:v>
                </c:pt>
              </c:numCache>
            </c:numRef>
          </c:val>
        </c:ser>
        <c:ser>
          <c:idx val="2"/>
          <c:order val="2"/>
          <c:tx>
            <c:strRef>
              <c:f>'Benchmark tal'!$Y$2</c:f>
              <c:strCache>
                <c:ptCount val="1"/>
                <c:pt idx="0">
                  <c:v>CEO/senior manager/manager</c:v>
                </c:pt>
              </c:strCache>
            </c:strRef>
          </c:tx>
          <c:spPr>
            <a:solidFill>
              <a:schemeClr val="accent3"/>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tal'!$Y$14:$Y$19</c:f>
              <c:numCache>
                <c:formatCode>0%</c:formatCode>
                <c:ptCount val="6"/>
                <c:pt idx="0">
                  <c:v>0.16195789094835342</c:v>
                </c:pt>
                <c:pt idx="1">
                  <c:v>0.17529959788191282</c:v>
                </c:pt>
                <c:pt idx="2">
                  <c:v>4.9778357736370439E-2</c:v>
                </c:pt>
                <c:pt idx="3">
                  <c:v>0.14654194142002783</c:v>
                </c:pt>
                <c:pt idx="4">
                  <c:v>8.4141315482288009E-2</c:v>
                </c:pt>
                <c:pt idx="5">
                  <c:v>0.11060487639675989</c:v>
                </c:pt>
              </c:numCache>
            </c:numRef>
          </c:val>
        </c:ser>
        <c:ser>
          <c:idx val="3"/>
          <c:order val="3"/>
          <c:tx>
            <c:strRef>
              <c:f>'Benchmark tal'!$Z$2</c:f>
              <c:strCache>
                <c:ptCount val="1"/>
                <c:pt idx="0">
                  <c:v>Self-employed</c:v>
                </c:pt>
              </c:strCache>
            </c:strRef>
          </c:tx>
          <c:spPr>
            <a:solidFill>
              <a:schemeClr val="accent4"/>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tal'!$Z$14:$Z$19</c:f>
              <c:numCache>
                <c:formatCode>0%</c:formatCode>
                <c:ptCount val="6"/>
                <c:pt idx="0">
                  <c:v>0.10683222362185839</c:v>
                </c:pt>
                <c:pt idx="1">
                  <c:v>0.12186965003782299</c:v>
                </c:pt>
                <c:pt idx="2">
                  <c:v>9.4279518719656216E-2</c:v>
                </c:pt>
                <c:pt idx="3">
                  <c:v>7.492715841128661E-2</c:v>
                </c:pt>
                <c:pt idx="4">
                  <c:v>0.1001262596183625</c:v>
                </c:pt>
                <c:pt idx="5">
                  <c:v>9.4041290092790858E-2</c:v>
                </c:pt>
              </c:numCache>
            </c:numRef>
          </c:val>
        </c:ser>
        <c:ser>
          <c:idx val="4"/>
          <c:order val="4"/>
          <c:tx>
            <c:strRef>
              <c:f>'Benchmark tal'!$AA$2</c:f>
              <c:strCache>
                <c:ptCount val="1"/>
                <c:pt idx="0">
                  <c:v>Unemployed</c:v>
                </c:pt>
              </c:strCache>
            </c:strRef>
          </c:tx>
          <c:spPr>
            <a:solidFill>
              <a:srgbClr val="9B976B"/>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tal'!$AA$14:$AA$19</c:f>
              <c:numCache>
                <c:formatCode>0%</c:formatCode>
                <c:ptCount val="6"/>
                <c:pt idx="0">
                  <c:v>2.8692539939615687E-2</c:v>
                </c:pt>
                <c:pt idx="1">
                  <c:v>3.575267746944305E-2</c:v>
                </c:pt>
                <c:pt idx="2">
                  <c:v>1.6982978641745524E-2</c:v>
                </c:pt>
                <c:pt idx="3">
                  <c:v>4.3643612942800183E-2</c:v>
                </c:pt>
                <c:pt idx="4">
                  <c:v>2.0296829215999238E-2</c:v>
                </c:pt>
                <c:pt idx="5">
                  <c:v>2.7403990185040202E-2</c:v>
                </c:pt>
              </c:numCache>
            </c:numRef>
          </c:val>
        </c:ser>
        <c:ser>
          <c:idx val="5"/>
          <c:order val="5"/>
          <c:tx>
            <c:strRef>
              <c:f>'Benchmark tal'!$AB$2</c:f>
              <c:strCache>
                <c:ptCount val="1"/>
                <c:pt idx="0">
                  <c:v>Trainee/student</c:v>
                </c:pt>
              </c:strCache>
            </c:strRef>
          </c:tx>
          <c:spPr>
            <a:solidFill>
              <a:srgbClr val="BFBB93"/>
            </a:solidFill>
            <a:ln w="12700">
              <a:solidFill>
                <a:sysClr val="window" lastClr="FFFFFF"/>
              </a:solidFill>
            </a:ln>
            <a:effectLst/>
          </c:spPr>
          <c:dLbls>
            <c:spPr>
              <a:noFill/>
              <a:ln>
                <a:noFill/>
              </a:ln>
              <a:effectLst/>
            </c:spPr>
            <c:txPr>
              <a:bodyPr/>
              <a:lstStyle/>
              <a:p>
                <a:pPr>
                  <a:defRPr sz="800">
                    <a:solidFill>
                      <a:schemeClr val="tx1">
                        <a:lumMod val="75000"/>
                        <a:lumOff val="25000"/>
                      </a:schemeClr>
                    </a:solidFill>
                    <a:latin typeface="Calibri Light" panose="020F0302020204030204" pitchFamily="34" charset="0"/>
                  </a:defRPr>
                </a:pPr>
                <a:endParaRPr lang="en-US"/>
              </a:p>
            </c:txPr>
            <c:dLblPos val="ctr"/>
            <c:showVal val="1"/>
            <c:extLst>
              <c:ext xmlns:c15="http://schemas.microsoft.com/office/drawing/2012/chart" uri="{CE6537A1-D6FC-4f65-9D91-7224C49458BB}">
                <c15:layout/>
                <c15:showLeaderLines val="0"/>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tal'!$AB$14:$AB$19</c:f>
              <c:numCache>
                <c:formatCode>0%</c:formatCode>
                <c:ptCount val="6"/>
                <c:pt idx="0">
                  <c:v>6.7402475356407407E-2</c:v>
                </c:pt>
                <c:pt idx="1">
                  <c:v>7.9030138949715417E-2</c:v>
                </c:pt>
                <c:pt idx="2">
                  <c:v>3.5232484504231353E-2</c:v>
                </c:pt>
                <c:pt idx="3">
                  <c:v>6.6942697950212196E-2</c:v>
                </c:pt>
                <c:pt idx="4">
                  <c:v>3.794935321723801E-2</c:v>
                </c:pt>
                <c:pt idx="5">
                  <c:v>5.1881752757022212E-2</c:v>
                </c:pt>
              </c:numCache>
            </c:numRef>
          </c:val>
        </c:ser>
        <c:ser>
          <c:idx val="6"/>
          <c:order val="6"/>
          <c:tx>
            <c:strRef>
              <c:f>'Benchmark tal'!$AC$2</c:f>
              <c:strCache>
                <c:ptCount val="1"/>
                <c:pt idx="0">
                  <c:v>Retired</c:v>
                </c:pt>
              </c:strCache>
            </c:strRef>
          </c:tx>
          <c:spPr>
            <a:solidFill>
              <a:srgbClr val="954455"/>
            </a:solidFill>
            <a:ln w="12700">
              <a:solidFill>
                <a:sysClr val="window" lastClr="FFFFFF"/>
              </a:solidFill>
            </a:ln>
            <a:effectLst/>
          </c:spPr>
          <c:dLbls>
            <c:spPr>
              <a:noFill/>
              <a:ln>
                <a:noFill/>
              </a:ln>
              <a:effectLst/>
            </c:spPr>
            <c:txPr>
              <a:bodyPr/>
              <a:lstStyle/>
              <a:p>
                <a:pPr>
                  <a:defRPr sz="800">
                    <a:solidFill>
                      <a:schemeClr val="bg1"/>
                    </a:solidFill>
                    <a:latin typeface="Calibri Light" panose="020F0302020204030204" pitchFamily="34" charset="0"/>
                  </a:defRPr>
                </a:pPr>
                <a:endParaRPr lang="en-US"/>
              </a:p>
            </c:txPr>
            <c:dLblPos val="ctr"/>
            <c:showVal val="1"/>
            <c:extLst>
              <c:ext xmlns:c15="http://schemas.microsoft.com/office/drawing/2012/chart" uri="{CE6537A1-D6FC-4f65-9D91-7224C49458BB}">
                <c15:layout/>
                <c15:showLeaderLines val="0"/>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tal'!$AC$14:$AC$19</c:f>
              <c:numCache>
                <c:formatCode>0%</c:formatCode>
                <c:ptCount val="6"/>
                <c:pt idx="0">
                  <c:v>6.3303541079319389E-2</c:v>
                </c:pt>
                <c:pt idx="1">
                  <c:v>6.2985229127682479E-2</c:v>
                </c:pt>
                <c:pt idx="2">
                  <c:v>0.18493216403446508</c:v>
                </c:pt>
                <c:pt idx="3">
                  <c:v>0.13256657976792929</c:v>
                </c:pt>
                <c:pt idx="4">
                  <c:v>0.27000500273959549</c:v>
                </c:pt>
                <c:pt idx="5">
                  <c:v>0.16270182190532725</c:v>
                </c:pt>
              </c:numCache>
            </c:numRef>
          </c:val>
        </c:ser>
        <c:ser>
          <c:idx val="7"/>
          <c:order val="7"/>
          <c:tx>
            <c:strRef>
              <c:f>'Benchmark tal'!$AD$2</c:f>
              <c:strCache>
                <c:ptCount val="1"/>
                <c:pt idx="0">
                  <c:v>Other</c:v>
                </c:pt>
              </c:strCache>
            </c:strRef>
          </c:tx>
          <c:spPr>
            <a:solidFill>
              <a:srgbClr val="F9ADAD"/>
            </a:solidFill>
            <a:ln w="12700">
              <a:solidFill>
                <a:sysClr val="window" lastClr="FFFFFF"/>
              </a:solidFill>
            </a:ln>
            <a:effectLst/>
          </c:spPr>
          <c:dLbls>
            <c:spPr>
              <a:noFill/>
              <a:ln>
                <a:noFill/>
              </a:ln>
              <a:effectLst/>
            </c:spPr>
            <c:txPr>
              <a:bodyPr/>
              <a:lstStyle/>
              <a:p>
                <a:pPr>
                  <a:defRPr sz="800">
                    <a:solidFill>
                      <a:schemeClr val="tx1">
                        <a:lumMod val="75000"/>
                        <a:lumOff val="25000"/>
                      </a:schemeClr>
                    </a:solidFill>
                    <a:latin typeface="Calibri Light" panose="020F0302020204030204" pitchFamily="34" charset="0"/>
                  </a:defRPr>
                </a:pPr>
                <a:endParaRPr lang="en-US"/>
              </a:p>
            </c:txPr>
            <c:dLblPos val="ctr"/>
            <c:showVal val="1"/>
            <c:extLst>
              <c:ext xmlns:c15="http://schemas.microsoft.com/office/drawing/2012/chart" uri="{CE6537A1-D6FC-4f65-9D91-7224C49458BB}">
                <c15:layout/>
                <c15:showLeaderLines val="0"/>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tal'!$AD$14:$AD$19</c:f>
              <c:numCache>
                <c:formatCode>0%</c:formatCode>
                <c:ptCount val="6"/>
                <c:pt idx="0">
                  <c:v>0.24335672725091467</c:v>
                </c:pt>
                <c:pt idx="1">
                  <c:v>0.2378866902894454</c:v>
                </c:pt>
                <c:pt idx="2">
                  <c:v>4.9605649478996754E-2</c:v>
                </c:pt>
                <c:pt idx="3">
                  <c:v>6.8016152941777874E-2</c:v>
                </c:pt>
                <c:pt idx="4">
                  <c:v>6.9395144960335484E-2</c:v>
                </c:pt>
                <c:pt idx="5">
                  <c:v>0.1075934186580062</c:v>
                </c:pt>
              </c:numCache>
            </c:numRef>
          </c:val>
        </c:ser>
        <c:dLbls>
          <c:showVal val="1"/>
        </c:dLbls>
        <c:gapWidth val="50"/>
        <c:overlap val="100"/>
        <c:axId val="83817984"/>
        <c:axId val="83819520"/>
      </c:barChart>
      <c:catAx>
        <c:axId val="8381798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3819520"/>
        <c:crosses val="autoZero"/>
        <c:auto val="1"/>
        <c:lblAlgn val="ctr"/>
        <c:lblOffset val="100"/>
      </c:catAx>
      <c:valAx>
        <c:axId val="83819520"/>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381798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E"/>
  <c:chart>
    <c:autoTitleDeleted val="1"/>
    <c:plotArea>
      <c:layout>
        <c:manualLayout>
          <c:layoutTarget val="inner"/>
          <c:xMode val="edge"/>
          <c:yMode val="edge"/>
          <c:x val="7.282729745045062E-2"/>
          <c:y val="3.5383815801288444E-2"/>
          <c:w val="0.90972588739006166"/>
          <c:h val="0.89307847073308488"/>
        </c:manualLayout>
      </c:layout>
      <c:lineChart>
        <c:grouping val="standard"/>
        <c:ser>
          <c:idx val="0"/>
          <c:order val="0"/>
          <c:tx>
            <c:strRef>
              <c:f>'Benchmark tal'!$B$3</c:f>
              <c:strCache>
                <c:ptCount val="1"/>
                <c:pt idx="0">
                  <c:v>Met Éireann 2015  overall</c:v>
                </c:pt>
              </c:strCache>
            </c:strRef>
          </c:tx>
          <c:spPr>
            <a:ln w="28575" cap="rnd">
              <a:solidFill>
                <a:srgbClr val="A9C948"/>
              </a:solidFill>
              <a:round/>
            </a:ln>
            <a:effectLst/>
          </c:spPr>
          <c:marker>
            <c:symbol val="none"/>
          </c:marker>
          <c:cat>
            <c:strRef>
              <c:f>'Benchmark tal'!$K$2:$T$2</c:f>
              <c:strCache>
                <c:ptCount val="10"/>
                <c:pt idx="0">
                  <c:v>0-9 years</c:v>
                </c:pt>
                <c:pt idx="1">
                  <c:v>10-19 years</c:v>
                </c:pt>
                <c:pt idx="2">
                  <c:v>20-29 years</c:v>
                </c:pt>
                <c:pt idx="3">
                  <c:v>30-39 years</c:v>
                </c:pt>
                <c:pt idx="4">
                  <c:v>40-49 years</c:v>
                </c:pt>
                <c:pt idx="5">
                  <c:v>50-59 years</c:v>
                </c:pt>
                <c:pt idx="6">
                  <c:v>60-69 years</c:v>
                </c:pt>
                <c:pt idx="7">
                  <c:v>70-79 years</c:v>
                </c:pt>
                <c:pt idx="8">
                  <c:v>80-89 years</c:v>
                </c:pt>
                <c:pt idx="9">
                  <c:v>over 90 years</c:v>
                </c:pt>
              </c:strCache>
            </c:strRef>
          </c:cat>
          <c:val>
            <c:numRef>
              <c:f>'Benchmark tal'!$K$3:$T$3</c:f>
              <c:numCache>
                <c:formatCode>0%</c:formatCode>
                <c:ptCount val="10"/>
                <c:pt idx="0">
                  <c:v>1.412194716730354E-3</c:v>
                </c:pt>
                <c:pt idx="1">
                  <c:v>1.7777039375311512E-2</c:v>
                </c:pt>
                <c:pt idx="2">
                  <c:v>0.1145331450407045</c:v>
                </c:pt>
                <c:pt idx="3">
                  <c:v>0.29377803621864124</c:v>
                </c:pt>
                <c:pt idx="4">
                  <c:v>0.3056363183253033</c:v>
                </c:pt>
                <c:pt idx="5">
                  <c:v>0.17455142050174446</c:v>
                </c:pt>
                <c:pt idx="6">
                  <c:v>7.3849476657252042E-2</c:v>
                </c:pt>
                <c:pt idx="7">
                  <c:v>1.5887190563216483E-2</c:v>
                </c:pt>
                <c:pt idx="8">
                  <c:v>1.8275461040039888E-3</c:v>
                </c:pt>
                <c:pt idx="9">
                  <c:v>7.4763249709254088E-4</c:v>
                </c:pt>
              </c:numCache>
            </c:numRef>
          </c:val>
        </c:ser>
        <c:ser>
          <c:idx val="1"/>
          <c:order val="1"/>
          <c:tx>
            <c:strRef>
              <c:f>'Benchmark tal'!$B$4</c:f>
              <c:strCache>
                <c:ptCount val="1"/>
                <c:pt idx="0">
                  <c:v>Met Éireann 2015 desktop</c:v>
                </c:pt>
              </c:strCache>
            </c:strRef>
          </c:tx>
          <c:spPr>
            <a:ln w="28575" cap="rnd">
              <a:solidFill>
                <a:srgbClr val="889EC0"/>
              </a:solidFill>
              <a:prstDash val="dash"/>
              <a:round/>
            </a:ln>
            <a:effectLst/>
          </c:spPr>
          <c:marker>
            <c:symbol val="none"/>
          </c:marker>
          <c:cat>
            <c:strRef>
              <c:f>'Benchmark tal'!$K$2:$T$2</c:f>
              <c:strCache>
                <c:ptCount val="10"/>
                <c:pt idx="0">
                  <c:v>0-9 years</c:v>
                </c:pt>
                <c:pt idx="1">
                  <c:v>10-19 years</c:v>
                </c:pt>
                <c:pt idx="2">
                  <c:v>20-29 years</c:v>
                </c:pt>
                <c:pt idx="3">
                  <c:v>30-39 years</c:v>
                </c:pt>
                <c:pt idx="4">
                  <c:v>40-49 years</c:v>
                </c:pt>
                <c:pt idx="5">
                  <c:v>50-59 years</c:v>
                </c:pt>
                <c:pt idx="6">
                  <c:v>60-69 years</c:v>
                </c:pt>
                <c:pt idx="7">
                  <c:v>70-79 years</c:v>
                </c:pt>
                <c:pt idx="8">
                  <c:v>80-89 years</c:v>
                </c:pt>
                <c:pt idx="9">
                  <c:v>over 90 years</c:v>
                </c:pt>
              </c:strCache>
            </c:strRef>
          </c:cat>
          <c:val>
            <c:numRef>
              <c:f>'Benchmark tal'!$K$4:$T$4</c:f>
              <c:numCache>
                <c:formatCode>0%</c:formatCode>
                <c:ptCount val="10"/>
                <c:pt idx="0">
                  <c:v>1.489919015692212E-3</c:v>
                </c:pt>
                <c:pt idx="1">
                  <c:v>1.7037944872996404E-2</c:v>
                </c:pt>
                <c:pt idx="2">
                  <c:v>0.12270204022781354</c:v>
                </c:pt>
                <c:pt idx="3">
                  <c:v>0.29954581500973276</c:v>
                </c:pt>
                <c:pt idx="4">
                  <c:v>0.30190084829260133</c:v>
                </c:pt>
                <c:pt idx="5">
                  <c:v>0.17057169634489222</c:v>
                </c:pt>
                <c:pt idx="6">
                  <c:v>6.9809915170739908E-2</c:v>
                </c:pt>
                <c:pt idx="7">
                  <c:v>1.4490663975200048E-2</c:v>
                </c:pt>
                <c:pt idx="8">
                  <c:v>1.7061975824862439E-3</c:v>
                </c:pt>
                <c:pt idx="9">
                  <c:v>7.4495950784610632E-4</c:v>
                </c:pt>
              </c:numCache>
            </c:numRef>
          </c:val>
        </c:ser>
        <c:ser>
          <c:idx val="2"/>
          <c:order val="2"/>
          <c:tx>
            <c:strRef>
              <c:f>'Benchmark tal'!$B$5</c:f>
              <c:strCache>
                <c:ptCount val="1"/>
                <c:pt idx="0">
                  <c:v>Met Éireann 2015 tablet</c:v>
                </c:pt>
              </c:strCache>
            </c:strRef>
          </c:tx>
          <c:spPr>
            <a:ln>
              <a:solidFill>
                <a:srgbClr val="954455"/>
              </a:solidFill>
            </a:ln>
          </c:spPr>
          <c:marker>
            <c:symbol val="none"/>
          </c:marker>
          <c:cat>
            <c:strRef>
              <c:f>'Benchmark tal'!$K$2:$T$2</c:f>
              <c:strCache>
                <c:ptCount val="10"/>
                <c:pt idx="0">
                  <c:v>0-9 years</c:v>
                </c:pt>
                <c:pt idx="1">
                  <c:v>10-19 years</c:v>
                </c:pt>
                <c:pt idx="2">
                  <c:v>20-29 years</c:v>
                </c:pt>
                <c:pt idx="3">
                  <c:v>30-39 years</c:v>
                </c:pt>
                <c:pt idx="4">
                  <c:v>40-49 years</c:v>
                </c:pt>
                <c:pt idx="5">
                  <c:v>50-59 years</c:v>
                </c:pt>
                <c:pt idx="6">
                  <c:v>60-69 years</c:v>
                </c:pt>
                <c:pt idx="7">
                  <c:v>70-79 years</c:v>
                </c:pt>
                <c:pt idx="8">
                  <c:v>80-89 years</c:v>
                </c:pt>
                <c:pt idx="9">
                  <c:v>over 90 years</c:v>
                </c:pt>
              </c:strCache>
            </c:strRef>
          </c:cat>
          <c:val>
            <c:numRef>
              <c:f>'Benchmark tal'!$K$5:$T$5</c:f>
              <c:numCache>
                <c:formatCode>0%</c:formatCode>
                <c:ptCount val="10"/>
                <c:pt idx="0">
                  <c:v>9.1757149411225074E-4</c:v>
                </c:pt>
                <c:pt idx="1">
                  <c:v>2.2480501605750144E-2</c:v>
                </c:pt>
                <c:pt idx="2">
                  <c:v>6.2547790181985016E-2</c:v>
                </c:pt>
                <c:pt idx="3">
                  <c:v>0.25707294693378191</c:v>
                </c:pt>
                <c:pt idx="4">
                  <c:v>0.32940816638629805</c:v>
                </c:pt>
                <c:pt idx="5">
                  <c:v>0.19987765713411837</c:v>
                </c:pt>
                <c:pt idx="6">
                  <c:v>9.9556507111179235E-2</c:v>
                </c:pt>
                <c:pt idx="7">
                  <c:v>2.4774430341030728E-2</c:v>
                </c:pt>
                <c:pt idx="8">
                  <c:v>2.5997858999847073E-3</c:v>
                </c:pt>
                <c:pt idx="9">
                  <c:v>7.6464291176020884E-4</c:v>
                </c:pt>
              </c:numCache>
            </c:numRef>
          </c:val>
        </c:ser>
        <c:ser>
          <c:idx val="3"/>
          <c:order val="3"/>
          <c:tx>
            <c:strRef>
              <c:f>'Benchmark tal'!$B$6</c:f>
              <c:strCache>
                <c:ptCount val="1"/>
                <c:pt idx="0">
                  <c:v>MET 2015 mobile</c:v>
                </c:pt>
              </c:strCache>
            </c:strRef>
          </c:tx>
          <c:spPr>
            <a:ln>
              <a:solidFill>
                <a:srgbClr val="954455"/>
              </a:solidFill>
            </a:ln>
          </c:spPr>
          <c:marker>
            <c:symbol val="none"/>
          </c:marker>
          <c:cat>
            <c:strRef>
              <c:f>'Benchmark tal'!$K$2:$T$2</c:f>
              <c:strCache>
                <c:ptCount val="10"/>
                <c:pt idx="0">
                  <c:v>0-9 years</c:v>
                </c:pt>
                <c:pt idx="1">
                  <c:v>10-19 years</c:v>
                </c:pt>
                <c:pt idx="2">
                  <c:v>20-29 years</c:v>
                </c:pt>
                <c:pt idx="3">
                  <c:v>30-39 years</c:v>
                </c:pt>
                <c:pt idx="4">
                  <c:v>40-49 years</c:v>
                </c:pt>
                <c:pt idx="5">
                  <c:v>50-59 years</c:v>
                </c:pt>
                <c:pt idx="6">
                  <c:v>60-69 years</c:v>
                </c:pt>
                <c:pt idx="7">
                  <c:v>70-79 years</c:v>
                </c:pt>
                <c:pt idx="8">
                  <c:v>80-89 years</c:v>
                </c:pt>
                <c:pt idx="9">
                  <c:v>over 90 years</c:v>
                </c:pt>
              </c:strCache>
            </c:strRef>
          </c:cat>
          <c:val>
            <c:numRef>
              <c:f>'Benchmark tal'!$K$6:$T$6</c:f>
            </c:numRef>
          </c:val>
        </c:ser>
        <c:ser>
          <c:idx val="4"/>
          <c:order val="4"/>
          <c:tx>
            <c:strRef>
              <c:f>'Benchmark tal'!$B$7</c:f>
              <c:strCache>
                <c:ptCount val="1"/>
                <c:pt idx="0">
                  <c:v>Nordic travel sites</c:v>
                </c:pt>
              </c:strCache>
            </c:strRef>
          </c:tx>
          <c:spPr>
            <a:ln>
              <a:solidFill>
                <a:srgbClr val="E7A4A4"/>
              </a:solidFill>
            </a:ln>
          </c:spPr>
          <c:marker>
            <c:symbol val="none"/>
          </c:marker>
          <c:cat>
            <c:strRef>
              <c:f>'Benchmark tal'!$K$2:$T$2</c:f>
              <c:strCache>
                <c:ptCount val="10"/>
                <c:pt idx="0">
                  <c:v>0-9 years</c:v>
                </c:pt>
                <c:pt idx="1">
                  <c:v>10-19 years</c:v>
                </c:pt>
                <c:pt idx="2">
                  <c:v>20-29 years</c:v>
                </c:pt>
                <c:pt idx="3">
                  <c:v>30-39 years</c:v>
                </c:pt>
                <c:pt idx="4">
                  <c:v>40-49 years</c:v>
                </c:pt>
                <c:pt idx="5">
                  <c:v>50-59 years</c:v>
                </c:pt>
                <c:pt idx="6">
                  <c:v>60-69 years</c:v>
                </c:pt>
                <c:pt idx="7">
                  <c:v>70-79 years</c:v>
                </c:pt>
                <c:pt idx="8">
                  <c:v>80-89 years</c:v>
                </c:pt>
                <c:pt idx="9">
                  <c:v>over 90 years</c:v>
                </c:pt>
              </c:strCache>
            </c:strRef>
          </c:cat>
          <c:val>
            <c:numRef>
              <c:f>'Benchmark tal'!$K$7:$T$7</c:f>
            </c:numRef>
          </c:val>
        </c:ser>
        <c:ser>
          <c:idx val="5"/>
          <c:order val="5"/>
          <c:tx>
            <c:strRef>
              <c:f>'Benchmark tal'!$B$8</c:f>
              <c:strCache>
                <c:ptCount val="1"/>
                <c:pt idx="0">
                  <c:v>Benchmark 6</c:v>
                </c:pt>
              </c:strCache>
            </c:strRef>
          </c:tx>
          <c:marker>
            <c:symbol val="none"/>
          </c:marker>
          <c:cat>
            <c:strRef>
              <c:f>'Benchmark tal'!$K$2:$T$2</c:f>
              <c:strCache>
                <c:ptCount val="10"/>
                <c:pt idx="0">
                  <c:v>0-9 years</c:v>
                </c:pt>
                <c:pt idx="1">
                  <c:v>10-19 years</c:v>
                </c:pt>
                <c:pt idx="2">
                  <c:v>20-29 years</c:v>
                </c:pt>
                <c:pt idx="3">
                  <c:v>30-39 years</c:v>
                </c:pt>
                <c:pt idx="4">
                  <c:v>40-49 years</c:v>
                </c:pt>
                <c:pt idx="5">
                  <c:v>50-59 years</c:v>
                </c:pt>
                <c:pt idx="6">
                  <c:v>60-69 years</c:v>
                </c:pt>
                <c:pt idx="7">
                  <c:v>70-79 years</c:v>
                </c:pt>
                <c:pt idx="8">
                  <c:v>80-89 years</c:v>
                </c:pt>
                <c:pt idx="9">
                  <c:v>over 90 years</c:v>
                </c:pt>
              </c:strCache>
            </c:strRef>
          </c:cat>
          <c:val>
            <c:numRef>
              <c:f>'Benchmark tal'!$K$8:$T$8</c:f>
            </c:numRef>
          </c:val>
        </c:ser>
        <c:ser>
          <c:idx val="6"/>
          <c:order val="6"/>
          <c:tx>
            <c:strRef>
              <c:f>'Benchmark tal'!$B$9</c:f>
              <c:strCache>
                <c:ptCount val="1"/>
                <c:pt idx="0">
                  <c:v>Benchmark 7</c:v>
                </c:pt>
              </c:strCache>
            </c:strRef>
          </c:tx>
          <c:marker>
            <c:symbol val="none"/>
          </c:marker>
          <c:cat>
            <c:strRef>
              <c:f>'Benchmark tal'!$K$2:$T$2</c:f>
              <c:strCache>
                <c:ptCount val="10"/>
                <c:pt idx="0">
                  <c:v>0-9 years</c:v>
                </c:pt>
                <c:pt idx="1">
                  <c:v>10-19 years</c:v>
                </c:pt>
                <c:pt idx="2">
                  <c:v>20-29 years</c:v>
                </c:pt>
                <c:pt idx="3">
                  <c:v>30-39 years</c:v>
                </c:pt>
                <c:pt idx="4">
                  <c:v>40-49 years</c:v>
                </c:pt>
                <c:pt idx="5">
                  <c:v>50-59 years</c:v>
                </c:pt>
                <c:pt idx="6">
                  <c:v>60-69 years</c:v>
                </c:pt>
                <c:pt idx="7">
                  <c:v>70-79 years</c:v>
                </c:pt>
                <c:pt idx="8">
                  <c:v>80-89 years</c:v>
                </c:pt>
                <c:pt idx="9">
                  <c:v>over 90 years</c:v>
                </c:pt>
              </c:strCache>
            </c:strRef>
          </c:cat>
          <c:val>
            <c:numRef>
              <c:f>'Benchmark tal'!$K$9:$T$9</c:f>
            </c:numRef>
          </c:val>
        </c:ser>
        <c:ser>
          <c:idx val="7"/>
          <c:order val="7"/>
          <c:tx>
            <c:strRef>
              <c:f>'Benchmark tal'!$B$10</c:f>
              <c:strCache>
                <c:ptCount val="1"/>
                <c:pt idx="0">
                  <c:v>Benchmark 8</c:v>
                </c:pt>
              </c:strCache>
            </c:strRef>
          </c:tx>
          <c:marker>
            <c:symbol val="none"/>
          </c:marker>
          <c:cat>
            <c:strRef>
              <c:f>'Benchmark tal'!$K$2:$T$2</c:f>
              <c:strCache>
                <c:ptCount val="10"/>
                <c:pt idx="0">
                  <c:v>0-9 years</c:v>
                </c:pt>
                <c:pt idx="1">
                  <c:v>10-19 years</c:v>
                </c:pt>
                <c:pt idx="2">
                  <c:v>20-29 years</c:v>
                </c:pt>
                <c:pt idx="3">
                  <c:v>30-39 years</c:v>
                </c:pt>
                <c:pt idx="4">
                  <c:v>40-49 years</c:v>
                </c:pt>
                <c:pt idx="5">
                  <c:v>50-59 years</c:v>
                </c:pt>
                <c:pt idx="6">
                  <c:v>60-69 years</c:v>
                </c:pt>
                <c:pt idx="7">
                  <c:v>70-79 years</c:v>
                </c:pt>
                <c:pt idx="8">
                  <c:v>80-89 years</c:v>
                </c:pt>
                <c:pt idx="9">
                  <c:v>over 90 years</c:v>
                </c:pt>
              </c:strCache>
            </c:strRef>
          </c:cat>
          <c:val>
            <c:numRef>
              <c:f>'Benchmark tal'!$K$10:$T$10</c:f>
            </c:numRef>
          </c:val>
        </c:ser>
        <c:ser>
          <c:idx val="8"/>
          <c:order val="8"/>
          <c:tx>
            <c:strRef>
              <c:f>'Benchmark tal'!$B$11</c:f>
              <c:strCache>
                <c:ptCount val="1"/>
                <c:pt idx="0">
                  <c:v>Benchmark 9</c:v>
                </c:pt>
              </c:strCache>
            </c:strRef>
          </c:tx>
          <c:marker>
            <c:symbol val="none"/>
          </c:marker>
          <c:cat>
            <c:strRef>
              <c:f>'Benchmark tal'!$K$2:$T$2</c:f>
              <c:strCache>
                <c:ptCount val="10"/>
                <c:pt idx="0">
                  <c:v>0-9 years</c:v>
                </c:pt>
                <c:pt idx="1">
                  <c:v>10-19 years</c:v>
                </c:pt>
                <c:pt idx="2">
                  <c:v>20-29 years</c:v>
                </c:pt>
                <c:pt idx="3">
                  <c:v>30-39 years</c:v>
                </c:pt>
                <c:pt idx="4">
                  <c:v>40-49 years</c:v>
                </c:pt>
                <c:pt idx="5">
                  <c:v>50-59 years</c:v>
                </c:pt>
                <c:pt idx="6">
                  <c:v>60-69 years</c:v>
                </c:pt>
                <c:pt idx="7">
                  <c:v>70-79 years</c:v>
                </c:pt>
                <c:pt idx="8">
                  <c:v>80-89 years</c:v>
                </c:pt>
                <c:pt idx="9">
                  <c:v>over 90 years</c:v>
                </c:pt>
              </c:strCache>
            </c:strRef>
          </c:cat>
          <c:val>
            <c:numRef>
              <c:f>'Benchmark tal'!$K$11:$T$11</c:f>
            </c:numRef>
          </c:val>
        </c:ser>
        <c:ser>
          <c:idx val="9"/>
          <c:order val="9"/>
          <c:tx>
            <c:strRef>
              <c:f>'Benchmark tal'!$B$12</c:f>
              <c:strCache>
                <c:ptCount val="1"/>
                <c:pt idx="0">
                  <c:v>Benchmark 10</c:v>
                </c:pt>
              </c:strCache>
            </c:strRef>
          </c:tx>
          <c:marker>
            <c:symbol val="none"/>
          </c:marker>
          <c:cat>
            <c:strRef>
              <c:f>'Benchmark tal'!$K$2:$T$2</c:f>
              <c:strCache>
                <c:ptCount val="10"/>
                <c:pt idx="0">
                  <c:v>0-9 years</c:v>
                </c:pt>
                <c:pt idx="1">
                  <c:v>10-19 years</c:v>
                </c:pt>
                <c:pt idx="2">
                  <c:v>20-29 years</c:v>
                </c:pt>
                <c:pt idx="3">
                  <c:v>30-39 years</c:v>
                </c:pt>
                <c:pt idx="4">
                  <c:v>40-49 years</c:v>
                </c:pt>
                <c:pt idx="5">
                  <c:v>50-59 years</c:v>
                </c:pt>
                <c:pt idx="6">
                  <c:v>60-69 years</c:v>
                </c:pt>
                <c:pt idx="7">
                  <c:v>70-79 years</c:v>
                </c:pt>
                <c:pt idx="8">
                  <c:v>80-89 years</c:v>
                </c:pt>
                <c:pt idx="9">
                  <c:v>over 90 years</c:v>
                </c:pt>
              </c:strCache>
            </c:strRef>
          </c:cat>
          <c:val>
            <c:numRef>
              <c:f>'Benchmark tal'!$K$12:$T$12</c:f>
            </c:numRef>
          </c:val>
        </c:ser>
        <c:marker val="1"/>
        <c:axId val="83851136"/>
        <c:axId val="83852672"/>
      </c:lineChart>
      <c:catAx>
        <c:axId val="838511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3852672"/>
        <c:crosses val="autoZero"/>
        <c:auto val="1"/>
        <c:lblAlgn val="ctr"/>
        <c:lblOffset val="100"/>
      </c:catAx>
      <c:valAx>
        <c:axId val="8385267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3851136"/>
        <c:crosses val="autoZero"/>
        <c:crossBetween val="between"/>
      </c:valAx>
      <c:spPr>
        <a:noFill/>
        <a:ln>
          <a:noFill/>
        </a:ln>
        <a:effectLst/>
      </c:spPr>
    </c:plotArea>
    <c:legend>
      <c:legendPos val="r"/>
      <c:layout>
        <c:manualLayout>
          <c:xMode val="edge"/>
          <c:yMode val="edge"/>
          <c:x val="0.57185683058271353"/>
          <c:y val="5.6658278456122826E-2"/>
          <c:w val="0.18577990815720569"/>
          <c:h val="0.25851865013476438"/>
        </c:manualLayout>
      </c:layout>
      <c:txPr>
        <a:bodyPr/>
        <a:lstStyle/>
        <a:p>
          <a:pPr>
            <a:defRPr sz="800">
              <a:solidFill>
                <a:srgbClr val="404040"/>
              </a:solidFill>
              <a:latin typeface="Calibri Light" panose="020F0302020204030204" pitchFamily="34" charset="0"/>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28225753692225"/>
          <c:y val="5.9807997917637197E-2"/>
          <c:w val="0.58105025543125655"/>
          <c:h val="0.7278468827660286"/>
        </c:manualLayout>
      </c:layout>
      <c:barChart>
        <c:barDir val="bar"/>
        <c:grouping val="percentStacked"/>
        <c:ser>
          <c:idx val="0"/>
          <c:order val="0"/>
          <c:tx>
            <c:strRef>
              <c:f>'Benchmark tal'!$BW$2</c:f>
              <c:strCache>
                <c:ptCount val="1"/>
                <c:pt idx="0">
                  <c:v>This is my first visit</c:v>
                </c:pt>
              </c:strCache>
            </c:strRef>
          </c:tx>
          <c:spPr>
            <a:solidFill>
              <a:sysClr val="window" lastClr="FFFFFF">
                <a:lumMod val="95000"/>
              </a:sysClr>
            </a:solidFill>
            <a:ln w="12700">
              <a:solidFill>
                <a:sysClr val="window" lastClr="FFFFFF"/>
              </a:solidFill>
            </a:ln>
            <a:effectLst/>
          </c:spPr>
          <c:dLbls>
            <c:dLbl>
              <c:idx val="3"/>
              <c:layout>
                <c:manualLayout>
                  <c:x val="-1.1703340449354463E-7"/>
                  <c:y val="-3.6811274856037243E-7"/>
                </c:manualLayout>
              </c:layout>
              <c:dLblPos val="ctr"/>
              <c:showVal val="1"/>
              <c:extLst>
                <c:ext xmlns:c15="http://schemas.microsoft.com/office/drawing/2012/chart" uri="{CE6537A1-D6FC-4f65-9D91-7224C49458BB}">
                  <c15:layout/>
                </c:ext>
              </c:extLst>
            </c:dLbl>
            <c:dLbl>
              <c:idx val="4"/>
              <c:layout>
                <c:manualLayout>
                  <c:x val="4.4589727112040742E-3"/>
                  <c:y val="0"/>
                </c:manualLayout>
              </c:layout>
              <c:dLblPos val="ctr"/>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tal'!$BW$14:$BW$19</c:f>
              <c:numCache>
                <c:formatCode>0%</c:formatCode>
                <c:ptCount val="6"/>
                <c:pt idx="0">
                  <c:v>5.8881177623552466E-2</c:v>
                </c:pt>
                <c:pt idx="1">
                  <c:v>4.9876543209876563E-2</c:v>
                </c:pt>
                <c:pt idx="2">
                  <c:v>3.9083167590321925E-2</c:v>
                </c:pt>
                <c:pt idx="3">
                  <c:v>2.1054980273633606E-2</c:v>
                </c:pt>
                <c:pt idx="4">
                  <c:v>1.0273566327377987E-2</c:v>
                </c:pt>
                <c:pt idx="5">
                  <c:v>3.0072064350302508E-2</c:v>
                </c:pt>
              </c:numCache>
            </c:numRef>
          </c:val>
        </c:ser>
        <c:ser>
          <c:idx val="1"/>
          <c:order val="1"/>
          <c:tx>
            <c:strRef>
              <c:f>'Benchmark tal'!$BX$2</c:f>
              <c:strCache>
                <c:ptCount val="1"/>
                <c:pt idx="0">
                  <c:v>Every day</c:v>
                </c:pt>
              </c:strCache>
            </c:strRef>
          </c:tx>
          <c:spPr>
            <a:solidFill>
              <a:srgbClr val="8BB13F"/>
            </a:solidFill>
            <a:ln>
              <a:solidFill>
                <a:sysClr val="window" lastClr="FFFFFF"/>
              </a:solidFill>
            </a:ln>
          </c:spPr>
          <c:dLbls>
            <c:spPr>
              <a:noFill/>
              <a:ln>
                <a:noFill/>
              </a:ln>
              <a:effectLst/>
            </c:spPr>
            <c:txPr>
              <a:bodyPr wrap="square" lIns="38100" tIns="19050" rIns="38100" bIns="19050" anchor="ctr">
                <a:spAutoFit/>
              </a:bodyPr>
              <a:lstStyle/>
              <a:p>
                <a:pPr>
                  <a:defRPr sz="800">
                    <a:solidFill>
                      <a:srgbClr val="404040"/>
                    </a:solidFill>
                  </a:defRPr>
                </a:pPr>
                <a:endParaRPr lang="en-US"/>
              </a:p>
            </c:txPr>
            <c:dLblPos val="ctr"/>
            <c:showVal val="1"/>
            <c:extLst>
              <c:ext xmlns:c15="http://schemas.microsoft.com/office/drawing/2012/chart" uri="{CE6537A1-D6FC-4f65-9D91-7224C49458BB}">
                <c15:layout/>
                <c15:showLeaderLines val="1"/>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tal'!$BX$14:$BX$19</c:f>
              <c:numCache>
                <c:formatCode>0%</c:formatCode>
                <c:ptCount val="6"/>
                <c:pt idx="0">
                  <c:v>0.45534910698213965</c:v>
                </c:pt>
                <c:pt idx="1">
                  <c:v>0.45789173789173776</c:v>
                </c:pt>
                <c:pt idx="2">
                  <c:v>0.44281383358757992</c:v>
                </c:pt>
                <c:pt idx="3">
                  <c:v>0.65270438848264178</c:v>
                </c:pt>
                <c:pt idx="4">
                  <c:v>0.6540916316701082</c:v>
                </c:pt>
                <c:pt idx="5">
                  <c:v>0.55187539790801665</c:v>
                </c:pt>
              </c:numCache>
            </c:numRef>
          </c:val>
        </c:ser>
        <c:ser>
          <c:idx val="2"/>
          <c:order val="2"/>
          <c:tx>
            <c:strRef>
              <c:f>'Benchmark tal'!$BY$2</c:f>
              <c:strCache>
                <c:ptCount val="1"/>
                <c:pt idx="0">
                  <c:v>Every week</c:v>
                </c:pt>
              </c:strCache>
            </c:strRef>
          </c:tx>
          <c:spPr>
            <a:solidFill>
              <a:srgbClr val="A9C948"/>
            </a:solidFill>
            <a:ln>
              <a:solidFill>
                <a:sysClr val="window" lastClr="FFFFFF"/>
              </a:solidFill>
            </a:ln>
          </c:spPr>
          <c:dLbls>
            <c:spPr>
              <a:noFill/>
              <a:ln>
                <a:noFill/>
              </a:ln>
              <a:effectLst/>
            </c:spPr>
            <c:txPr>
              <a:bodyPr wrap="square" lIns="38100" tIns="19050" rIns="38100" bIns="19050" anchor="ctr">
                <a:spAutoFit/>
              </a:bodyPr>
              <a:lstStyle/>
              <a:p>
                <a:pPr>
                  <a:defRPr sz="800">
                    <a:solidFill>
                      <a:srgbClr val="404040"/>
                    </a:solidFill>
                  </a:defRPr>
                </a:pPr>
                <a:endParaRPr lang="en-US"/>
              </a:p>
            </c:txPr>
            <c:dLblPos val="ctr"/>
            <c:showVal val="1"/>
            <c:extLst>
              <c:ext xmlns:c15="http://schemas.microsoft.com/office/drawing/2012/chart" uri="{CE6537A1-D6FC-4f65-9D91-7224C49458BB}">
                <c15:layout/>
                <c15:showLeaderLines val="1"/>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tal'!$BY$14:$BY$19</c:f>
              <c:numCache>
                <c:formatCode>0%</c:formatCode>
                <c:ptCount val="6"/>
                <c:pt idx="0">
                  <c:v>0.35422708454169083</c:v>
                </c:pt>
                <c:pt idx="1">
                  <c:v>0.37766381766381796</c:v>
                </c:pt>
                <c:pt idx="2">
                  <c:v>0.39156545078880822</c:v>
                </c:pt>
                <c:pt idx="3">
                  <c:v>0.27362346474102178</c:v>
                </c:pt>
                <c:pt idx="4">
                  <c:v>0.28716160106294664</c:v>
                </c:pt>
                <c:pt idx="5">
                  <c:v>0.33250358356414889</c:v>
                </c:pt>
              </c:numCache>
            </c:numRef>
          </c:val>
        </c:ser>
        <c:ser>
          <c:idx val="3"/>
          <c:order val="3"/>
          <c:tx>
            <c:strRef>
              <c:f>'Benchmark tal'!$BZ$2</c:f>
              <c:strCache>
                <c:ptCount val="1"/>
                <c:pt idx="0">
                  <c:v>Every month</c:v>
                </c:pt>
              </c:strCache>
            </c:strRef>
          </c:tx>
          <c:spPr>
            <a:solidFill>
              <a:srgbClr val="889EC0"/>
            </a:solidFill>
            <a:ln>
              <a:solidFill>
                <a:sysClr val="window" lastClr="FFFFFF"/>
              </a:solidFill>
            </a:ln>
          </c:spPr>
          <c:dLbls>
            <c:spPr>
              <a:noFill/>
              <a:ln>
                <a:noFill/>
              </a:ln>
              <a:effectLst/>
            </c:spPr>
            <c:txPr>
              <a:bodyPr wrap="square" lIns="38100" tIns="19050" rIns="38100" bIns="19050" anchor="ctr">
                <a:spAutoFit/>
              </a:bodyPr>
              <a:lstStyle/>
              <a:p>
                <a:pPr>
                  <a:defRPr sz="800">
                    <a:solidFill>
                      <a:srgbClr val="404040"/>
                    </a:solidFill>
                  </a:defRPr>
                </a:pPr>
                <a:endParaRPr lang="en-US"/>
              </a:p>
            </c:txPr>
            <c:dLblPos val="ctr"/>
            <c:showVal val="1"/>
            <c:extLst>
              <c:ext xmlns:c15="http://schemas.microsoft.com/office/drawing/2012/chart" uri="{CE6537A1-D6FC-4f65-9D91-7224C49458BB}">
                <c15:layout/>
                <c15:showLeaderLines val="1"/>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tal'!$BZ$14:$BZ$19</c:f>
              <c:numCache>
                <c:formatCode>0%</c:formatCode>
                <c:ptCount val="6"/>
                <c:pt idx="0">
                  <c:v>7.6961539230784609E-2</c:v>
                </c:pt>
                <c:pt idx="1">
                  <c:v>6.9287749287749292E-2</c:v>
                </c:pt>
                <c:pt idx="2">
                  <c:v>8.9076409137428411E-2</c:v>
                </c:pt>
                <c:pt idx="3">
                  <c:v>3.6896925932311683E-2</c:v>
                </c:pt>
                <c:pt idx="4">
                  <c:v>3.6776045744655615E-2</c:v>
                </c:pt>
                <c:pt idx="5">
                  <c:v>5.8009282525536277E-2</c:v>
                </c:pt>
              </c:numCache>
            </c:numRef>
          </c:val>
        </c:ser>
        <c:ser>
          <c:idx val="4"/>
          <c:order val="4"/>
          <c:tx>
            <c:strRef>
              <c:f>'Benchmark tal'!$CA$2</c:f>
              <c:strCache>
                <c:ptCount val="1"/>
                <c:pt idx="0">
                  <c:v>Less often</c:v>
                </c:pt>
              </c:strCache>
            </c:strRef>
          </c:tx>
          <c:spPr>
            <a:solidFill>
              <a:srgbClr val="99C1E2"/>
            </a:solidFill>
            <a:ln>
              <a:solidFill>
                <a:sysClr val="window" lastClr="FFFFFF"/>
              </a:solidFill>
            </a:ln>
          </c:spPr>
          <c:dLbls>
            <c:dLbl>
              <c:idx val="3"/>
              <c:layout>
                <c:manualLayout>
                  <c:x val="8.9179454224080825E-3"/>
                  <c:y val="-4.2853964087264529E-17"/>
                </c:manualLayout>
              </c:layout>
              <c:dLblPos val="ctr"/>
              <c:showVal val="1"/>
              <c:extLst>
                <c:ext xmlns:c15="http://schemas.microsoft.com/office/drawing/2012/chart" uri="{CE6537A1-D6FC-4f65-9D91-7224C49458BB}">
                  <c15:layout/>
                </c:ext>
              </c:extLst>
            </c:dLbl>
            <c:dLbl>
              <c:idx val="4"/>
              <c:layout>
                <c:manualLayout>
                  <c:x val="7.4316211853400847E-3"/>
                  <c:y val="-4.2853964087264529E-17"/>
                </c:manualLayout>
              </c:layout>
              <c:dLblPos val="ctr"/>
              <c:showVal val="1"/>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800">
                    <a:solidFill>
                      <a:srgbClr val="404040"/>
                    </a:solidFill>
                  </a:defRPr>
                </a:pPr>
                <a:endParaRPr lang="en-US"/>
              </a:p>
            </c:txPr>
            <c:dLblPos val="ctr"/>
            <c:showVal val="1"/>
            <c:extLst>
              <c:ext xmlns:c15="http://schemas.microsoft.com/office/drawing/2012/chart" uri="{CE6537A1-D6FC-4f65-9D91-7224C49458BB}">
                <c15:layout/>
                <c15:showLeaderLines val="1"/>
              </c:ext>
            </c:extLst>
          </c:dLbls>
          <c:cat>
            <c:strRef>
              <c:f>'Benchmark tal'!$B$14:$B$19</c:f>
              <c:strCache>
                <c:ptCount val="6"/>
                <c:pt idx="0">
                  <c:v>Met Éireann 2015</c:v>
                </c:pt>
                <c:pt idx="1">
                  <c:v>Met Éireann 2013</c:v>
                </c:pt>
                <c:pt idx="2">
                  <c:v>Swedish Meteorological and Hydrological Institute</c:v>
                </c:pt>
                <c:pt idx="3">
                  <c:v>Finnish Metrological Institute</c:v>
                </c:pt>
                <c:pt idx="4">
                  <c:v>Danish Meteorological Institute</c:v>
                </c:pt>
                <c:pt idx="5">
                  <c:v>Meteorological benchmark </c:v>
                </c:pt>
              </c:strCache>
            </c:strRef>
          </c:cat>
          <c:val>
            <c:numRef>
              <c:f>'Benchmark tal'!$CA$14:$CA$19</c:f>
              <c:numCache>
                <c:formatCode>0%</c:formatCode>
                <c:ptCount val="6"/>
                <c:pt idx="0">
                  <c:v>5.4581091621832493E-2</c:v>
                </c:pt>
                <c:pt idx="1">
                  <c:v>4.5280151946818656E-2</c:v>
                </c:pt>
                <c:pt idx="2">
                  <c:v>3.7461138895861924E-2</c:v>
                </c:pt>
                <c:pt idx="3">
                  <c:v>1.5720240570391179E-2</c:v>
                </c:pt>
                <c:pt idx="4">
                  <c:v>1.1697155194913059E-2</c:v>
                </c:pt>
                <c:pt idx="5">
                  <c:v>2.7539671651996202E-2</c:v>
                </c:pt>
              </c:numCache>
            </c:numRef>
          </c:val>
        </c:ser>
        <c:dLbls>
          <c:showVal val="1"/>
        </c:dLbls>
        <c:gapWidth val="50"/>
        <c:overlap val="100"/>
        <c:axId val="83888000"/>
        <c:axId val="83889536"/>
      </c:barChart>
      <c:catAx>
        <c:axId val="8388800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3889536"/>
        <c:crosses val="autoZero"/>
        <c:auto val="1"/>
        <c:lblAlgn val="ctr"/>
        <c:lblOffset val="100"/>
      </c:catAx>
      <c:valAx>
        <c:axId val="83889536"/>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388800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54381672885162"/>
          <c:y val="5.9807997917637197E-2"/>
          <c:w val="0.58373866867449664"/>
          <c:h val="0.66969619619619725"/>
        </c:manualLayout>
      </c:layout>
      <c:barChart>
        <c:barDir val="bar"/>
        <c:grouping val="percentStacked"/>
        <c:ser>
          <c:idx val="0"/>
          <c:order val="0"/>
          <c:tx>
            <c:strRef>
              <c:f>'Benchmark tal'!$BW$2</c:f>
              <c:strCache>
                <c:ptCount val="1"/>
                <c:pt idx="0">
                  <c:v>This is my first visit</c:v>
                </c:pt>
              </c:strCache>
            </c:strRef>
          </c:tx>
          <c:spPr>
            <a:solidFill>
              <a:sysClr val="window" lastClr="FFFFFF">
                <a:lumMod val="95000"/>
              </a:sysClr>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tal'!$BW$3:$BW$12</c:f>
              <c:numCache>
                <c:formatCode>0%</c:formatCode>
                <c:ptCount val="3"/>
                <c:pt idx="0">
                  <c:v>5.9660452036246307E-2</c:v>
                </c:pt>
                <c:pt idx="1">
                  <c:v>5.7327097505668979E-2</c:v>
                </c:pt>
                <c:pt idx="2">
                  <c:v>7.7085905803492713E-2</c:v>
                </c:pt>
              </c:numCache>
            </c:numRef>
          </c:val>
        </c:ser>
        <c:ser>
          <c:idx val="1"/>
          <c:order val="1"/>
          <c:tx>
            <c:strRef>
              <c:f>'Benchmark tal'!$BX$2</c:f>
              <c:strCache>
                <c:ptCount val="1"/>
                <c:pt idx="0">
                  <c:v>Every day</c:v>
                </c:pt>
              </c:strCache>
            </c:strRef>
          </c:tx>
          <c:spPr>
            <a:solidFill>
              <a:srgbClr val="8BB13F"/>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tal'!$BX$3:$BX$12</c:f>
              <c:numCache>
                <c:formatCode>0%</c:formatCode>
                <c:ptCount val="3"/>
                <c:pt idx="0">
                  <c:v>0.44822414331840432</c:v>
                </c:pt>
                <c:pt idx="1">
                  <c:v>0.44635770975056688</c:v>
                </c:pt>
                <c:pt idx="2">
                  <c:v>0.4621626389133886</c:v>
                </c:pt>
              </c:numCache>
            </c:numRef>
          </c:val>
        </c:ser>
        <c:ser>
          <c:idx val="2"/>
          <c:order val="2"/>
          <c:tx>
            <c:strRef>
              <c:f>'Benchmark tal'!$BY$2</c:f>
              <c:strCache>
                <c:ptCount val="1"/>
                <c:pt idx="0">
                  <c:v>Every week</c:v>
                </c:pt>
              </c:strCache>
            </c:strRef>
          </c:tx>
          <c:spPr>
            <a:solidFill>
              <a:srgbClr val="A9C948"/>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tal'!$BY$3:$BY$12</c:f>
              <c:numCache>
                <c:formatCode>0%</c:formatCode>
                <c:ptCount val="3"/>
                <c:pt idx="0">
                  <c:v>0.35765024476617019</c:v>
                </c:pt>
                <c:pt idx="1">
                  <c:v>0.35950491307634197</c:v>
                </c:pt>
                <c:pt idx="2">
                  <c:v>0.34379961192450181</c:v>
                </c:pt>
              </c:numCache>
            </c:numRef>
          </c:val>
        </c:ser>
        <c:ser>
          <c:idx val="3"/>
          <c:order val="3"/>
          <c:tx>
            <c:strRef>
              <c:f>'Benchmark tal'!$BZ$2</c:f>
              <c:strCache>
                <c:ptCount val="1"/>
                <c:pt idx="0">
                  <c:v>Every month</c:v>
                </c:pt>
              </c:strCache>
            </c:strRef>
          </c:tx>
          <c:spPr>
            <a:solidFill>
              <a:srgbClr val="889EC0"/>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tal'!$BZ$3:$BZ$12</c:f>
              <c:numCache>
                <c:formatCode>0%</c:formatCode>
                <c:ptCount val="3"/>
                <c:pt idx="0">
                  <c:v>7.8408499114675581E-2</c:v>
                </c:pt>
                <c:pt idx="1">
                  <c:v>8.0215419501133783E-2</c:v>
                </c:pt>
                <c:pt idx="2">
                  <c:v>6.4914446992414901E-2</c:v>
                </c:pt>
              </c:numCache>
            </c:numRef>
          </c:val>
        </c:ser>
        <c:ser>
          <c:idx val="4"/>
          <c:order val="4"/>
          <c:tx>
            <c:strRef>
              <c:f>'Benchmark tal'!$CA$2</c:f>
              <c:strCache>
                <c:ptCount val="1"/>
                <c:pt idx="0">
                  <c:v>Less often</c:v>
                </c:pt>
              </c:strCache>
            </c:strRef>
          </c:tx>
          <c:spPr>
            <a:solidFill>
              <a:srgbClr val="99C1E2"/>
            </a:solidFill>
            <a:ln w="12700">
              <a:solidFill>
                <a:sysClr val="window" lastClr="FFFFFF"/>
              </a:solidFill>
            </a:ln>
            <a:effectLst/>
          </c:spP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Light" panose="020F0302020204030204" pitchFamily="34" charset="0"/>
                    <a:ea typeface="+mn-ea"/>
                    <a:cs typeface="+mn-cs"/>
                  </a:defRPr>
                </a:pPr>
                <a:endParaRPr lang="en-US"/>
              </a:p>
            </c:txPr>
            <c:dLblPos val="ct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tal'!$B$3:$B$12</c:f>
              <c:strCache>
                <c:ptCount val="3"/>
                <c:pt idx="0">
                  <c:v>Met Éireann 2015  overall</c:v>
                </c:pt>
                <c:pt idx="1">
                  <c:v>Met Éireann 2015 desktop</c:v>
                </c:pt>
                <c:pt idx="2">
                  <c:v>Met Éireann 2015 tablet</c:v>
                </c:pt>
              </c:strCache>
            </c:strRef>
          </c:cat>
          <c:val>
            <c:numRef>
              <c:f>'Benchmark tal'!$CA$3:$CA$12</c:f>
              <c:numCache>
                <c:formatCode>0%</c:formatCode>
                <c:ptCount val="3"/>
                <c:pt idx="0">
                  <c:v>5.6056660764503712E-2</c:v>
                </c:pt>
                <c:pt idx="1">
                  <c:v>5.6594860166288737E-2</c:v>
                </c:pt>
                <c:pt idx="2">
                  <c:v>5.2037396366202152E-2</c:v>
                </c:pt>
              </c:numCache>
            </c:numRef>
          </c:val>
        </c:ser>
        <c:dLbls>
          <c:showVal val="1"/>
        </c:dLbls>
        <c:gapWidth val="50"/>
        <c:overlap val="100"/>
        <c:axId val="84021248"/>
        <c:axId val="84022784"/>
      </c:barChart>
      <c:catAx>
        <c:axId val="8402124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4022784"/>
        <c:crosses val="autoZero"/>
        <c:auto val="1"/>
        <c:lblAlgn val="ctr"/>
        <c:lblOffset val="100"/>
      </c:catAx>
      <c:valAx>
        <c:axId val="84022784"/>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crossAx val="84021248"/>
        <c:crosses val="autoZero"/>
        <c:crossBetween val="between"/>
      </c:valAx>
      <c:spPr>
        <a:noFill/>
        <a:ln>
          <a:noFill/>
        </a:ln>
        <a:effectLst/>
      </c:spPr>
    </c:plotArea>
    <c:legend>
      <c:legendPos val="b"/>
      <c:layout>
        <c:manualLayout>
          <c:xMode val="edge"/>
          <c:yMode val="edge"/>
          <c:x val="0.27318760440648504"/>
          <c:y val="0.87266938265778871"/>
          <c:w val="0.43871167593589239"/>
          <c:h val="8.4290475208073312E-2"/>
        </c:manualLayout>
      </c:layout>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Light" panose="020F0302020204030204" pitchFamily="34"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IE"/>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dPt>
            <c:idx val="0"/>
            <c:spPr>
              <a:solidFill>
                <a:srgbClr val="8BB13F"/>
              </a:solidFill>
              <a:ln w="19050">
                <a:solidFill>
                  <a:schemeClr val="lt1"/>
                </a:solidFill>
              </a:ln>
              <a:effectLst/>
            </c:spPr>
          </c:dPt>
          <c:dPt>
            <c:idx val="1"/>
            <c:spPr>
              <a:solidFill>
                <a:srgbClr val="889EC0"/>
              </a:solidFill>
              <a:ln w="19050">
                <a:solidFill>
                  <a:schemeClr val="lt1"/>
                </a:solidFill>
              </a:ln>
              <a:effectLst/>
            </c:spPr>
          </c:dPt>
          <c:dPt>
            <c:idx val="2"/>
            <c:spPr>
              <a:solidFill>
                <a:srgbClr val="CC0000"/>
              </a:solidFill>
              <a:ln w="19050">
                <a:solidFill>
                  <a:schemeClr val="lt1"/>
                </a:solidFill>
              </a:ln>
              <a:effectLst/>
            </c:spPr>
          </c:dPt>
          <c:dLbls>
            <c:spPr>
              <a:noFill/>
              <a:ln>
                <a:noFill/>
              </a:ln>
              <a:effectLst/>
            </c:spPr>
            <c:txPr>
              <a:bodyPr rot="0" vert="horz"/>
              <a:lstStyle/>
              <a:p>
                <a:pPr>
                  <a:defRPr sz="900">
                    <a:solidFill>
                      <a:srgbClr val="5B5B5B"/>
                    </a:solidFill>
                    <a:latin typeface="Calibri Light" panose="020F030202020403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'Benchmark tal'!$ER$2:$ET$2</c:f>
              <c:strCache>
                <c:ptCount val="2"/>
                <c:pt idx="0">
                  <c:v>Desktop</c:v>
                </c:pt>
                <c:pt idx="1">
                  <c:v>Tablet</c:v>
                </c:pt>
              </c:strCache>
              <c:extLst/>
            </c:strRef>
          </c:cat>
          <c:val>
            <c:numRef>
              <c:f>'Benchmark tal'!$ER$3:$ET$3</c:f>
              <c:numCache>
                <c:formatCode>0%</c:formatCode>
                <c:ptCount val="2"/>
                <c:pt idx="0">
                  <c:v>0.86356262167423747</c:v>
                </c:pt>
                <c:pt idx="1">
                  <c:v>0.13643737832576261</c:v>
                </c:pt>
              </c:numCache>
              <c:extLst/>
            </c:numRef>
          </c:val>
          <c:extLst/>
        </c:ser>
        <c:gapWidth val="100"/>
        <c:axId val="84228736"/>
        <c:axId val="84255104"/>
      </c:barChart>
      <c:catAx>
        <c:axId val="84228736"/>
        <c:scaling>
          <c:orientation val="minMax"/>
        </c:scaling>
        <c:axPos val="b"/>
        <c:numFmt formatCode="General" sourceLinked="1"/>
        <c:tickLblPos val="nextTo"/>
        <c:txPr>
          <a:bodyPr/>
          <a:lstStyle/>
          <a:p>
            <a:pPr>
              <a:defRPr>
                <a:solidFill>
                  <a:schemeClr val="tx1">
                    <a:lumMod val="75000"/>
                    <a:lumOff val="25000"/>
                  </a:schemeClr>
                </a:solidFill>
                <a:latin typeface="+mj-lt"/>
              </a:defRPr>
            </a:pPr>
            <a:endParaRPr lang="en-US"/>
          </a:p>
        </c:txPr>
        <c:crossAx val="84255104"/>
        <c:crosses val="autoZero"/>
        <c:auto val="1"/>
        <c:lblAlgn val="ctr"/>
        <c:lblOffset val="100"/>
      </c:catAx>
      <c:valAx>
        <c:axId val="84255104"/>
        <c:scaling>
          <c:orientation val="minMax"/>
        </c:scaling>
        <c:axPos val="l"/>
        <c:majorGridlines/>
        <c:numFmt formatCode="0%" sourceLinked="1"/>
        <c:tickLblPos val="nextTo"/>
        <c:txPr>
          <a:bodyPr/>
          <a:lstStyle/>
          <a:p>
            <a:pPr>
              <a:defRPr>
                <a:solidFill>
                  <a:srgbClr val="5B5B5B"/>
                </a:solidFill>
              </a:defRPr>
            </a:pPr>
            <a:endParaRPr lang="en-US"/>
          </a:p>
        </c:txPr>
        <c:crossAx val="84228736"/>
        <c:crosses val="autoZero"/>
        <c:crossBetween val="between"/>
      </c:valAx>
      <c:spPr>
        <a:noFill/>
        <a:ln>
          <a:noFill/>
        </a:ln>
        <a:effectLst/>
      </c:spPr>
    </c:plotArea>
    <c:plotVisOnly val="1"/>
    <c:dispBlanksAs val="gap"/>
  </c:chart>
  <c:spPr>
    <a:noFill/>
    <a:ln>
      <a:noFill/>
    </a:ln>
    <a:effectLst/>
  </c:spPr>
  <c:txPr>
    <a:bodyPr/>
    <a:lstStyle/>
    <a:p>
      <a:pPr>
        <a:defRPr>
          <a:solidFill>
            <a:sysClr val="windowText" lastClr="000000"/>
          </a:solidFill>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74318299840788"/>
          <c:y val="0.16383182776842883"/>
          <c:w val="0.45325952330224106"/>
          <c:h val="0.64357732519844368"/>
        </c:manualLayout>
      </c:layout>
      <c:pieChart>
        <c:varyColors val="1"/>
        <c:ser>
          <c:idx val="0"/>
          <c:order val="0"/>
          <c:tx>
            <c:strRef>
              <c:f>'Benchmark tal'!$B$3</c:f>
              <c:strCache>
                <c:ptCount val="1"/>
                <c:pt idx="0">
                  <c:v>Met Éireann 2015  overall</c:v>
                </c:pt>
              </c:strCache>
            </c:strRef>
          </c:tx>
          <c:dPt>
            <c:idx val="0"/>
            <c:spPr>
              <a:solidFill>
                <a:srgbClr val="8BB13F"/>
              </a:solidFill>
              <a:ln w="19050">
                <a:solidFill>
                  <a:schemeClr val="lt1"/>
                </a:solidFill>
              </a:ln>
              <a:effectLst/>
            </c:spPr>
          </c:dPt>
          <c:dPt>
            <c:idx val="1"/>
            <c:spPr>
              <a:solidFill>
                <a:srgbClr val="A9C948"/>
              </a:solidFill>
              <a:ln w="19050">
                <a:solidFill>
                  <a:schemeClr val="lt1"/>
                </a:solidFill>
              </a:ln>
              <a:effectLst/>
            </c:spPr>
          </c:dPt>
          <c:dPt>
            <c:idx val="2"/>
            <c:spPr>
              <a:solidFill>
                <a:srgbClr val="99C1E2"/>
              </a:solidFill>
              <a:ln w="19050">
                <a:solidFill>
                  <a:schemeClr val="lt1"/>
                </a:solidFill>
              </a:ln>
              <a:effectLst/>
            </c:spPr>
          </c:dPt>
          <c:dPt>
            <c:idx val="3"/>
            <c:spPr>
              <a:solidFill>
                <a:srgbClr val="889EC0"/>
              </a:solidFill>
              <a:ln w="19050">
                <a:solidFill>
                  <a:schemeClr val="lt1"/>
                </a:solidFill>
              </a:ln>
              <a:effectLst/>
            </c:spPr>
          </c:dPt>
          <c:dLbls>
            <c:spPr>
              <a:noFill/>
              <a:ln>
                <a:noFill/>
              </a:ln>
              <a:effectLst/>
            </c:spPr>
            <c:txPr>
              <a:bodyPr rot="0" vert="horz"/>
              <a:lstStyle/>
              <a:p>
                <a:pPr>
                  <a:defRPr sz="900">
                    <a:solidFill>
                      <a:schemeClr val="tx1">
                        <a:lumMod val="75000"/>
                        <a:lumOff val="25000"/>
                      </a:schemeClr>
                    </a:solidFill>
                    <a:latin typeface="Calibri Light" panose="020F0302020204030204" pitchFamily="34" charset="0"/>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'Benchmark tal'!$DD$2:$DG$2</c:f>
              <c:strCache>
                <c:ptCount val="4"/>
                <c:pt idx="0">
                  <c:v>Very exciting</c:v>
                </c:pt>
                <c:pt idx="1">
                  <c:v>Exciting</c:v>
                </c:pt>
                <c:pt idx="2">
                  <c:v>Boring</c:v>
                </c:pt>
                <c:pt idx="3">
                  <c:v>Very boring</c:v>
                </c:pt>
              </c:strCache>
            </c:strRef>
          </c:cat>
          <c:val>
            <c:numRef>
              <c:f>'Benchmark tal'!$DD$3:$DG$3</c:f>
              <c:numCache>
                <c:formatCode>0%</c:formatCode>
                <c:ptCount val="4"/>
                <c:pt idx="0">
                  <c:v>8.7436955524988536E-2</c:v>
                </c:pt>
                <c:pt idx="1">
                  <c:v>0.50414947271893662</c:v>
                </c:pt>
                <c:pt idx="2">
                  <c:v>0.36178358551123335</c:v>
                </c:pt>
                <c:pt idx="3">
                  <c:v>4.6629986244841819E-2</c:v>
                </c:pt>
              </c:numCache>
            </c:numRef>
          </c:val>
        </c:ser>
        <c:dLbls>
          <c:showPercent val="1"/>
        </c:dLbls>
        <c:firstSliceAng val="0"/>
      </c:pieChart>
      <c:spPr>
        <a:noFill/>
        <a:ln>
          <a:noFill/>
        </a:ln>
        <a:effectLst/>
      </c:spPr>
    </c:plotArea>
    <c:legend>
      <c:legendPos val="t"/>
      <c:layout>
        <c:manualLayout>
          <c:xMode val="edge"/>
          <c:yMode val="edge"/>
          <c:x val="0.21997091721580939"/>
          <c:y val="2.7248209735406294E-2"/>
          <c:w val="0.61123258319494556"/>
          <c:h val="7.1151083098457565E-2"/>
        </c:manualLayout>
      </c:layout>
      <c:txPr>
        <a:bodyPr/>
        <a:lstStyle/>
        <a:p>
          <a:pPr>
            <a:defRPr sz="800">
              <a:solidFill>
                <a:srgbClr val="404040"/>
              </a:solidFill>
              <a:latin typeface="Calibri Light" panose="020F0302020204030204" pitchFamily="34" charset="0"/>
            </a:defRPr>
          </a:pPr>
          <a:endParaRPr lang="en-US"/>
        </a:p>
      </c:txPr>
    </c:legend>
    <c:plotVisOnly val="1"/>
    <c:dispBlanksAs val="zero"/>
  </c:chart>
  <c:spPr>
    <a:noFill/>
    <a:ln>
      <a:noFill/>
    </a:ln>
    <a:effectLst/>
  </c:spPr>
  <c:txPr>
    <a:bodyPr/>
    <a:lstStyle/>
    <a:p>
      <a:pPr>
        <a:defRPr>
          <a:solidFill>
            <a:sysClr val="windowText" lastClr="000000"/>
          </a:solidFill>
        </a:defRPr>
      </a:pPr>
      <a:endParaRPr lang="en-US"/>
    </a:p>
  </c:txPr>
  <c:externalData r:id="rId2"/>
</c:chartSpace>
</file>

<file path=ppt/drawings/drawing1.xml><?xml version="1.0" encoding="utf-8"?>
<c:userShapes xmlns:c="http://schemas.openxmlformats.org/drawingml/2006/chart">
  <cdr:relSizeAnchor xmlns:cdr="http://schemas.openxmlformats.org/drawingml/2006/chartDrawing">
    <cdr:from>
      <cdr:x>0</cdr:x>
      <cdr:y>0.87259</cdr:y>
    </cdr:from>
    <cdr:to>
      <cdr:x>1</cdr:x>
      <cdr:y>0.97525</cdr:y>
    </cdr:to>
    <cdr:sp macro="" textlink="">
      <cdr:nvSpPr>
        <cdr:cNvPr id="2" name="Navigation answers"/>
        <cdr:cNvSpPr txBox="1"/>
      </cdr:nvSpPr>
      <cdr:spPr>
        <a:xfrm xmlns:a="http://schemas.openxmlformats.org/drawingml/2006/main">
          <a:off x="-486645" y="1962073"/>
          <a:ext cx="1684856" cy="23083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da-DK" sz="900" dirty="0">
              <a:solidFill>
                <a:srgbClr val="797979"/>
              </a:solidFill>
              <a:latin typeface="+mj-lt"/>
            </a:rPr>
            <a:t> Number of answers: </a:t>
          </a:r>
          <a:r>
            <a:rPr lang="da-DK" sz="900" dirty="0" smtClean="0">
              <a:solidFill>
                <a:srgbClr val="797979"/>
              </a:solidFill>
              <a:latin typeface="+mj-lt"/>
            </a:rPr>
            <a:t>38,631 </a:t>
          </a:r>
          <a:endParaRPr lang="en-US" sz="900" dirty="0">
            <a:solidFill>
              <a:srgbClr val="797979"/>
            </a:solidFill>
            <a:latin typeface="+mj-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0.86546</cdr:y>
    </cdr:from>
    <cdr:to>
      <cdr:x>1</cdr:x>
      <cdr:y>0.97386</cdr:y>
    </cdr:to>
    <cdr:sp macro="" textlink="">
      <cdr:nvSpPr>
        <cdr:cNvPr id="2" name="Navigation answers"/>
        <cdr:cNvSpPr txBox="1"/>
      </cdr:nvSpPr>
      <cdr:spPr>
        <a:xfrm xmlns:a="http://schemas.openxmlformats.org/drawingml/2006/main">
          <a:off x="-1908175" y="1842888"/>
          <a:ext cx="1682475" cy="23082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da-DK" sz="900" dirty="0">
              <a:solidFill>
                <a:srgbClr val="797979"/>
              </a:solidFill>
              <a:latin typeface="+mj-lt"/>
            </a:rPr>
            <a:t> Number of answers: </a:t>
          </a:r>
          <a:r>
            <a:rPr lang="da-DK" sz="900" dirty="0" smtClean="0">
              <a:solidFill>
                <a:srgbClr val="797979"/>
              </a:solidFill>
              <a:latin typeface="+mj-lt"/>
            </a:rPr>
            <a:t>4,989 </a:t>
          </a:r>
          <a:endParaRPr lang="en-US" sz="900" dirty="0">
            <a:solidFill>
              <a:srgbClr val="797979"/>
            </a:solidFill>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0.88751</cdr:y>
    </cdr:from>
    <cdr:to>
      <cdr:x>1</cdr:x>
      <cdr:y>1</cdr:y>
    </cdr:to>
    <cdr:sp macro="" textlink="">
      <cdr:nvSpPr>
        <cdr:cNvPr id="2" name="Navigation answers"/>
        <cdr:cNvSpPr txBox="1"/>
      </cdr:nvSpPr>
      <cdr:spPr>
        <a:xfrm xmlns:a="http://schemas.openxmlformats.org/drawingml/2006/main">
          <a:off x="734368" y="3464992"/>
          <a:ext cx="1800126" cy="2308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da-DK" sz="900" dirty="0">
              <a:solidFill>
                <a:srgbClr val="797979"/>
              </a:solidFill>
              <a:latin typeface="+mj-lt"/>
            </a:rPr>
            <a:t> Number of answers: </a:t>
          </a:r>
          <a:r>
            <a:rPr lang="da-DK" sz="900" dirty="0" smtClean="0">
              <a:solidFill>
                <a:srgbClr val="797979"/>
              </a:solidFill>
              <a:latin typeface="+mj-lt"/>
            </a:rPr>
            <a:t>38,791 </a:t>
          </a:r>
          <a:endParaRPr lang="en-US" sz="900" dirty="0">
            <a:solidFill>
              <a:srgbClr val="797979"/>
            </a:solidFill>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0.88751</cdr:y>
    </cdr:from>
    <cdr:to>
      <cdr:x>1</cdr:x>
      <cdr:y>1</cdr:y>
    </cdr:to>
    <cdr:sp macro="" textlink="">
      <cdr:nvSpPr>
        <cdr:cNvPr id="2" name="Navigation answers"/>
        <cdr:cNvSpPr txBox="1"/>
      </cdr:nvSpPr>
      <cdr:spPr>
        <a:xfrm xmlns:a="http://schemas.openxmlformats.org/drawingml/2006/main">
          <a:off x="734368" y="3464992"/>
          <a:ext cx="1800126" cy="2308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da-DK" sz="900" dirty="0">
              <a:solidFill>
                <a:srgbClr val="797979"/>
              </a:solidFill>
              <a:latin typeface="+mj-lt"/>
            </a:rPr>
            <a:t> Number of answers: </a:t>
          </a:r>
          <a:r>
            <a:rPr lang="da-DK" sz="900" dirty="0" smtClean="0">
              <a:solidFill>
                <a:srgbClr val="797979"/>
              </a:solidFill>
              <a:latin typeface="+mj-lt"/>
            </a:rPr>
            <a:t>5,027 </a:t>
          </a:r>
          <a:endParaRPr lang="en-US" sz="900" dirty="0">
            <a:solidFill>
              <a:srgbClr val="797979"/>
            </a:solidFill>
            <a:latin typeface="+mj-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0.88751</cdr:y>
    </cdr:from>
    <cdr:to>
      <cdr:x>1</cdr:x>
      <cdr:y>1</cdr:y>
    </cdr:to>
    <cdr:sp macro="" textlink="">
      <cdr:nvSpPr>
        <cdr:cNvPr id="2" name="Navigation answers"/>
        <cdr:cNvSpPr txBox="1"/>
      </cdr:nvSpPr>
      <cdr:spPr>
        <a:xfrm xmlns:a="http://schemas.openxmlformats.org/drawingml/2006/main">
          <a:off x="734368" y="3464992"/>
          <a:ext cx="1800126" cy="2308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da-DK" sz="900" dirty="0">
              <a:solidFill>
                <a:srgbClr val="797979"/>
              </a:solidFill>
              <a:latin typeface="+mj-lt"/>
            </a:rPr>
            <a:t> Number of answers: </a:t>
          </a:r>
          <a:r>
            <a:rPr lang="da-DK" sz="900" dirty="0" smtClean="0">
              <a:solidFill>
                <a:srgbClr val="797979"/>
              </a:solidFill>
              <a:latin typeface="+mj-lt"/>
            </a:rPr>
            <a:t>38,974 </a:t>
          </a:r>
          <a:endParaRPr lang="en-US" sz="900" dirty="0">
            <a:solidFill>
              <a:srgbClr val="797979"/>
            </a:solidFill>
            <a:latin typeface="+mj-lt"/>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0.88751</cdr:y>
    </cdr:from>
    <cdr:to>
      <cdr:x>1</cdr:x>
      <cdr:y>1</cdr:y>
    </cdr:to>
    <cdr:sp macro="" textlink="">
      <cdr:nvSpPr>
        <cdr:cNvPr id="2" name="Navigation answers"/>
        <cdr:cNvSpPr txBox="1"/>
      </cdr:nvSpPr>
      <cdr:spPr>
        <a:xfrm xmlns:a="http://schemas.openxmlformats.org/drawingml/2006/main">
          <a:off x="734368" y="3464992"/>
          <a:ext cx="1800126" cy="2308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da-DK" sz="900" dirty="0">
              <a:solidFill>
                <a:srgbClr val="797979"/>
              </a:solidFill>
              <a:latin typeface="+mj-lt"/>
            </a:rPr>
            <a:t> Number of answers: </a:t>
          </a:r>
          <a:r>
            <a:rPr lang="da-DK" sz="900" dirty="0" smtClean="0">
              <a:solidFill>
                <a:srgbClr val="797979"/>
              </a:solidFill>
              <a:latin typeface="+mj-lt"/>
            </a:rPr>
            <a:t>5,077 </a:t>
          </a:r>
          <a:endParaRPr lang="en-US" sz="900" dirty="0">
            <a:solidFill>
              <a:srgbClr val="797979"/>
            </a:solidFill>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pPr>
              <a:defRPr/>
            </a:pPr>
            <a:endParaRPr lang="en-GB" altLang="en-US"/>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pPr>
              <a:defRPr/>
            </a:pPr>
            <a:endParaRPr lang="en-GB" altLang="en-US"/>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pPr>
              <a:defRPr/>
            </a:pPr>
            <a:endParaRPr lang="en-GB" altLang="en-US"/>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92544A87-A7CC-47D6-B23B-8577C74FF05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pPr>
              <a:defRPr/>
            </a:pPr>
            <a:endParaRPr lang="en-GB" altLang="en-US"/>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pPr>
              <a:defRPr/>
            </a:pPr>
            <a:endParaRPr lang="en-GB" altLang="en-US"/>
          </a:p>
        </p:txBody>
      </p:sp>
      <p:sp>
        <p:nvSpPr>
          <p:cNvPr id="4403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D49A03C7-6881-4192-9962-030550193CC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17575" y="744538"/>
            <a:ext cx="4962525" cy="3722687"/>
          </a:xfrm>
          <a:ln/>
        </p:spPr>
      </p:sp>
      <p:sp>
        <p:nvSpPr>
          <p:cNvPr id="45059"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98667F7C-3716-4DA5-986E-07A91CBD8602}" type="slidenum">
              <a:rPr lang="nb-NO" smtClean="0"/>
              <a:pPr/>
              <a:t>32</a:t>
            </a:fld>
            <a:endParaRPr lang="nb-NO"/>
          </a:p>
        </p:txBody>
      </p:sp>
    </p:spTree>
    <p:extLst>
      <p:ext uri="{BB962C8B-B14F-4D97-AF65-F5344CB8AC3E}">
        <p14:creationId xmlns:p14="http://schemas.microsoft.com/office/powerpoint/2010/main" xmlns="" val="2899370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468313" y="1341438"/>
            <a:ext cx="1079500" cy="366712"/>
          </a:xfrm>
          <a:prstGeom prst="rect">
            <a:avLst/>
          </a:prstGeom>
          <a:noFill/>
          <a:ln>
            <a:noFill/>
          </a:ln>
          <a:effectLs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defRPr/>
            </a:pPr>
            <a:r>
              <a:rPr lang="en-US" altLang="en-US" sz="1800" smtClean="0">
                <a:solidFill>
                  <a:schemeClr val="bg1"/>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lt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869C928A-E6E8-401C-8165-34B627C1385B}" type="slidenum">
              <a:rPr lang="en-US" altLang="en-US"/>
              <a:pPr>
                <a:defRPr/>
              </a:pPr>
              <a:t>‹#›</a:t>
            </a:fld>
            <a:endParaRPr lang="en-US" altLang="en-US"/>
          </a:p>
        </p:txBody>
      </p:sp>
    </p:spTree>
  </p:cSld>
  <p:clrMapOvr>
    <a:masterClrMapping/>
  </p:clrMapOvr>
  <p:transition spd="slow"/>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ltLang="en-US"/>
              <a:t>test footer</a:t>
            </a:r>
          </a:p>
        </p:txBody>
      </p:sp>
      <p:sp>
        <p:nvSpPr>
          <p:cNvPr id="6" name="Rectangle 5"/>
          <p:cNvSpPr>
            <a:spLocks noGrp="1" noChangeArrowheads="1"/>
          </p:cNvSpPr>
          <p:nvPr>
            <p:ph type="sldNum" sz="quarter" idx="11"/>
          </p:nvPr>
        </p:nvSpPr>
        <p:spPr/>
        <p:txBody>
          <a:bodyPr/>
          <a:lstStyle>
            <a:lvl1pPr>
              <a:defRPr/>
            </a:lvl1pPr>
          </a:lstStyle>
          <a:p>
            <a:pPr>
              <a:defRPr/>
            </a:pPr>
            <a:fld id="{0A1D7317-F1BF-4030-9D2A-F79FFFDD3FE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defRPr/>
            </a:lvl1pPr>
          </a:lstStyle>
          <a:p>
            <a:pPr>
              <a:defRPr/>
            </a:pPr>
            <a:r>
              <a:rPr lang="en-US" altLang="en-US"/>
              <a:t>test footer</a:t>
            </a:r>
          </a:p>
        </p:txBody>
      </p:sp>
      <p:sp>
        <p:nvSpPr>
          <p:cNvPr id="5" name="Rectangle 4"/>
          <p:cNvSpPr>
            <a:spLocks noGrp="1" noChangeArrowheads="1"/>
          </p:cNvSpPr>
          <p:nvPr>
            <p:ph type="sldNum" sz="quarter" idx="11"/>
          </p:nvPr>
        </p:nvSpPr>
        <p:spPr/>
        <p:txBody>
          <a:bodyPr/>
          <a:lstStyle>
            <a:lvl1pPr>
              <a:defRPr/>
            </a:lvl1pPr>
          </a:lstStyle>
          <a:p>
            <a:pPr>
              <a:defRPr/>
            </a:pPr>
            <a:fld id="{39B9BF29-66F4-460D-82C5-37DA29C56E85}"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defRPr/>
            </a:lvl1pPr>
          </a:lstStyle>
          <a:p>
            <a:pPr>
              <a:defRPr/>
            </a:pPr>
            <a:r>
              <a:rPr lang="en-US" altLang="en-US"/>
              <a:t>test footer</a:t>
            </a:r>
          </a:p>
        </p:txBody>
      </p:sp>
      <p:sp>
        <p:nvSpPr>
          <p:cNvPr id="5" name="Rectangle 4"/>
          <p:cNvSpPr>
            <a:spLocks noGrp="1" noChangeArrowheads="1"/>
          </p:cNvSpPr>
          <p:nvPr>
            <p:ph type="sldNum" sz="quarter" idx="11"/>
          </p:nvPr>
        </p:nvSpPr>
        <p:spPr/>
        <p:txBody>
          <a:bodyPr/>
          <a:lstStyle>
            <a:lvl1pPr>
              <a:defRPr/>
            </a:lvl1pPr>
          </a:lstStyle>
          <a:p>
            <a:pPr>
              <a:defRPr/>
            </a:pPr>
            <a:fld id="{D35ED461-2AFD-4428-AECC-C4DE76562AA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99530" y="6453336"/>
            <a:ext cx="936104" cy="205959"/>
          </a:xfrm>
          <a:prstGeom prst="rect">
            <a:avLst/>
          </a:prstGeom>
        </p:spPr>
        <p:txBody>
          <a:bodyPr/>
          <a:lstStyle>
            <a:lvl1pPr algn="l">
              <a:defRPr/>
            </a:lvl1pPr>
          </a:lstStyle>
          <a:p>
            <a:fld id="{BBBB461F-CA9A-4C50-806B-70D846878E43}" type="datetimeFigureOut">
              <a:rPr lang="nb-NO" smtClean="0"/>
              <a:pPr/>
              <a:t>19.04.2015</a:t>
            </a:fld>
            <a:endParaRPr lang="nb-NO" dirty="0"/>
          </a:p>
        </p:txBody>
      </p:sp>
      <p:sp>
        <p:nvSpPr>
          <p:cNvPr id="6" name="Slide Number Placeholder 5"/>
          <p:cNvSpPr>
            <a:spLocks noGrp="1"/>
          </p:cNvSpPr>
          <p:nvPr>
            <p:ph type="sldNum" sz="quarter" idx="12"/>
          </p:nvPr>
        </p:nvSpPr>
        <p:spPr>
          <a:xfrm>
            <a:off x="7452320" y="6453336"/>
            <a:ext cx="1063030" cy="212279"/>
          </a:xfrm>
        </p:spPr>
        <p:txBody>
          <a:bodyPr/>
          <a:lstStyle/>
          <a:p>
            <a:fld id="{9C2938C4-1D60-4BC0-A645-8170B3F370E1}" type="slidenum">
              <a:rPr lang="nb-NO" smtClean="0"/>
              <a:pPr/>
              <a:t>‹#›</a:t>
            </a:fld>
            <a:endParaRPr lang="nb-NO" dirty="0"/>
          </a:p>
        </p:txBody>
      </p:sp>
      <p:cxnSp>
        <p:nvCxnSpPr>
          <p:cNvPr id="7" name="Straight Connector 6"/>
          <p:cNvCxnSpPr/>
          <p:nvPr userDrawn="1"/>
        </p:nvCxnSpPr>
        <p:spPr>
          <a:xfrm>
            <a:off x="628650" y="404664"/>
            <a:ext cx="7886700" cy="0"/>
          </a:xfrm>
          <a:prstGeom prst="line">
            <a:avLst/>
          </a:prstGeom>
          <a:ln w="190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1184" y="203864"/>
            <a:ext cx="916481" cy="144426"/>
          </a:xfrm>
          <a:prstGeom prst="rect">
            <a:avLst/>
          </a:prstGeom>
        </p:spPr>
      </p:pic>
      <p:cxnSp>
        <p:nvCxnSpPr>
          <p:cNvPr id="9" name="Straight Connector 8"/>
          <p:cNvCxnSpPr/>
          <p:nvPr userDrawn="1"/>
        </p:nvCxnSpPr>
        <p:spPr>
          <a:xfrm>
            <a:off x="611189" y="6453336"/>
            <a:ext cx="7915821" cy="0"/>
          </a:xfrm>
          <a:prstGeom prst="line">
            <a:avLst/>
          </a:prstGeom>
          <a:ln w="190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5" name="Chart Placeholder 4"/>
          <p:cNvSpPr>
            <a:spLocks noGrp="1"/>
          </p:cNvSpPr>
          <p:nvPr>
            <p:ph type="chart" sz="quarter" idx="13"/>
          </p:nvPr>
        </p:nvSpPr>
        <p:spPr>
          <a:xfrm>
            <a:off x="3851920" y="1484313"/>
            <a:ext cx="4536430" cy="1800671"/>
          </a:xfrm>
        </p:spPr>
        <p:txBody>
          <a:bodyPr/>
          <a:lstStyle/>
          <a:p>
            <a:endParaRPr lang="en-US"/>
          </a:p>
        </p:txBody>
      </p:sp>
      <p:sp>
        <p:nvSpPr>
          <p:cNvPr id="11" name="Chart Placeholder 10"/>
          <p:cNvSpPr>
            <a:spLocks noGrp="1"/>
          </p:cNvSpPr>
          <p:nvPr>
            <p:ph type="chart" sz="quarter" idx="14"/>
          </p:nvPr>
        </p:nvSpPr>
        <p:spPr>
          <a:xfrm>
            <a:off x="1547813" y="4221163"/>
            <a:ext cx="5832475" cy="2197100"/>
          </a:xfrm>
        </p:spPr>
        <p:txBody>
          <a:bodyPr/>
          <a:lstStyle/>
          <a:p>
            <a:endParaRPr lang="en-US"/>
          </a:p>
        </p:txBody>
      </p:sp>
      <p:pic>
        <p:nvPicPr>
          <p:cNvPr id="14" name="Picture 13"/>
          <p:cNvPicPr>
            <a:picLocks noChangeAspect="1"/>
          </p:cNvPicPr>
          <p:nvPr userDrawn="1"/>
        </p:nvPicPr>
        <p:blipFill>
          <a:blip r:embed="rId3" cstate="print"/>
          <a:stretch>
            <a:fillRect/>
          </a:stretch>
        </p:blipFill>
        <p:spPr>
          <a:xfrm>
            <a:off x="4464050" y="6485440"/>
            <a:ext cx="248374" cy="355779"/>
          </a:xfrm>
          <a:prstGeom prst="rect">
            <a:avLst/>
          </a:prstGeom>
        </p:spPr>
      </p:pic>
    </p:spTree>
    <p:extLst>
      <p:ext uri="{BB962C8B-B14F-4D97-AF65-F5344CB8AC3E}">
        <p14:creationId xmlns:p14="http://schemas.microsoft.com/office/powerpoint/2010/main" xmlns="" val="234920049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3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8D28184A-627C-47F6-AAA6-B786594BBBE3}"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F0EA1B6-C6C5-4F1D-8DFE-0B65A3305213}"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21267C8-CF9E-4288-8DB2-BA645347E0B0}"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47B4E4DD-174A-4ACA-AF10-D8E3E7045872}"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8" name="Rectangle 11"/>
          <p:cNvSpPr>
            <a:spLocks noGrp="1" noChangeArrowheads="1"/>
          </p:cNvSpPr>
          <p:nvPr>
            <p:ph type="sldNum" sz="quarter" idx="11"/>
          </p:nvPr>
        </p:nvSpPr>
        <p:spPr>
          <a:ln/>
        </p:spPr>
        <p:txBody>
          <a:bodyPr/>
          <a:lstStyle>
            <a:lvl1pPr>
              <a:defRPr/>
            </a:lvl1pPr>
          </a:lstStyle>
          <a:p>
            <a:pPr>
              <a:defRPr/>
            </a:pPr>
            <a:fld id="{CBB0C6A0-3933-443D-8152-23C82E05C81A}"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4" name="Rectangle 11"/>
          <p:cNvSpPr>
            <a:spLocks noGrp="1" noChangeArrowheads="1"/>
          </p:cNvSpPr>
          <p:nvPr>
            <p:ph type="sldNum" sz="quarter" idx="11"/>
          </p:nvPr>
        </p:nvSpPr>
        <p:spPr>
          <a:ln/>
        </p:spPr>
        <p:txBody>
          <a:bodyPr/>
          <a:lstStyle>
            <a:lvl1pPr>
              <a:defRPr/>
            </a:lvl1pPr>
          </a:lstStyle>
          <a:p>
            <a:pPr>
              <a:defRPr/>
            </a:pPr>
            <a:fld id="{E4B76D0D-5162-4455-B34B-6857E981EF5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468313" y="1341438"/>
            <a:ext cx="1079500" cy="366712"/>
          </a:xfrm>
          <a:prstGeom prst="rect">
            <a:avLst/>
          </a:prstGeom>
          <a:noFill/>
          <a:ln>
            <a:noFill/>
          </a:ln>
          <a:effectLst/>
          <a:extLst/>
        </p:spPr>
        <p:txBody>
          <a:bodyPr>
            <a:spAutoFit/>
          </a:bodyPr>
          <a:lstStyle>
            <a:lvl1pPr>
              <a:spcBef>
                <a:spcPct val="0"/>
              </a:spcBef>
              <a:defRPr sz="2400">
                <a:solidFill>
                  <a:schemeClr val="tx1"/>
                </a:solidFill>
                <a:latin typeface="Times" charset="0"/>
              </a:defRPr>
            </a:lvl1pPr>
            <a:lvl2pPr marL="742950" indent="-285750">
              <a:spcBef>
                <a:spcPct val="0"/>
              </a:spcBef>
              <a:defRPr sz="2400">
                <a:solidFill>
                  <a:schemeClr val="tx1"/>
                </a:solidFill>
                <a:latin typeface="Times" charset="0"/>
              </a:defRPr>
            </a:lvl2pPr>
            <a:lvl3pPr marL="1143000" indent="-228600">
              <a:spcBef>
                <a:spcPct val="0"/>
              </a:spcBef>
              <a:defRPr sz="2400">
                <a:solidFill>
                  <a:schemeClr val="tx1"/>
                </a:solidFill>
                <a:latin typeface="Times" charset="0"/>
              </a:defRPr>
            </a:lvl3pPr>
            <a:lvl4pPr marL="1600200" indent="-228600">
              <a:spcBef>
                <a:spcPct val="0"/>
              </a:spcBef>
              <a:defRPr sz="2400">
                <a:solidFill>
                  <a:schemeClr val="tx1"/>
                </a:solidFill>
                <a:latin typeface="Times" charset="0"/>
              </a:defRPr>
            </a:lvl4pPr>
            <a:lvl5pPr marL="2057400" indent="-228600">
              <a:spcBef>
                <a:spcPct val="0"/>
              </a:spcBef>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a:spcBef>
                <a:spcPct val="50000"/>
              </a:spcBef>
              <a:defRPr/>
            </a:pPr>
            <a:r>
              <a:rPr lang="en-US" altLang="en-US" sz="1800" smtClean="0">
                <a:solidFill>
                  <a:schemeClr val="bg1"/>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lt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02478B24-4C44-4862-BFB2-9CDA5C9C31D9}" type="slidenum">
              <a:rPr lang="en-US" altLang="en-US"/>
              <a:pPr>
                <a:defRPr/>
              </a:pPr>
              <a:t>‹#›</a:t>
            </a:fld>
            <a:endParaRPr lang="en-US" altLang="en-US"/>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3" name="Rectangle 11"/>
          <p:cNvSpPr>
            <a:spLocks noGrp="1" noChangeArrowheads="1"/>
          </p:cNvSpPr>
          <p:nvPr>
            <p:ph type="sldNum" sz="quarter" idx="11"/>
          </p:nvPr>
        </p:nvSpPr>
        <p:spPr>
          <a:ln/>
        </p:spPr>
        <p:txBody>
          <a:bodyPr/>
          <a:lstStyle>
            <a:lvl1pPr>
              <a:defRPr/>
            </a:lvl1pPr>
          </a:lstStyle>
          <a:p>
            <a:pPr>
              <a:defRPr/>
            </a:pPr>
            <a:fld id="{FEE634A4-27D4-4A86-B274-65BC21B5714A}"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A1F58B73-EBB5-45C9-9C37-B68A442E1F62}"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4A94702C-20E1-4A42-8618-79C4DC224634}"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4C964313-924A-4DBA-AC6B-97DC4952218B}"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437A3612-0344-433B-B455-36A55176AC3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ltLang="en-US"/>
              <a:t>WMO Public Weather Services</a:t>
            </a:r>
          </a:p>
        </p:txBody>
      </p:sp>
      <p:sp>
        <p:nvSpPr>
          <p:cNvPr id="5" name="Rectangle 7"/>
          <p:cNvSpPr>
            <a:spLocks noGrp="1" noChangeArrowheads="1"/>
          </p:cNvSpPr>
          <p:nvPr>
            <p:ph type="sldNum" sz="quarter" idx="11"/>
          </p:nvPr>
        </p:nvSpPr>
        <p:spPr>
          <a:ln/>
        </p:spPr>
        <p:txBody>
          <a:bodyPr/>
          <a:lstStyle>
            <a:lvl1pPr>
              <a:defRPr/>
            </a:lvl1pPr>
          </a:lstStyle>
          <a:p>
            <a:pPr>
              <a:defRPr/>
            </a:pPr>
            <a:fld id="{E0E299D5-2974-4A00-B512-161348FEEA10}"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r>
              <a:rPr lang="en-US" altLang="en-US"/>
              <a:t>test footer</a:t>
            </a:r>
          </a:p>
        </p:txBody>
      </p:sp>
      <p:sp>
        <p:nvSpPr>
          <p:cNvPr id="5" name="Rectangle 4"/>
          <p:cNvSpPr>
            <a:spLocks noGrp="1" noChangeArrowheads="1"/>
          </p:cNvSpPr>
          <p:nvPr>
            <p:ph type="sldNum" sz="quarter" idx="11"/>
          </p:nvPr>
        </p:nvSpPr>
        <p:spPr/>
        <p:txBody>
          <a:bodyPr/>
          <a:lstStyle>
            <a:lvl1pPr>
              <a:defRPr/>
            </a:lvl1pPr>
          </a:lstStyle>
          <a:p>
            <a:pPr>
              <a:defRPr/>
            </a:pPr>
            <a:fld id="{3429ECAC-54B0-48A9-B482-BF07BE32DC9D}"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defRPr/>
            </a:lvl1pPr>
          </a:lstStyle>
          <a:p>
            <a:pPr>
              <a:defRPr/>
            </a:pPr>
            <a:r>
              <a:rPr lang="en-US" altLang="en-US"/>
              <a:t>test footer</a:t>
            </a:r>
          </a:p>
        </p:txBody>
      </p:sp>
      <p:sp>
        <p:nvSpPr>
          <p:cNvPr id="6" name="Rectangle 5"/>
          <p:cNvSpPr>
            <a:spLocks noGrp="1" noChangeArrowheads="1"/>
          </p:cNvSpPr>
          <p:nvPr>
            <p:ph type="sldNum" sz="quarter" idx="11"/>
          </p:nvPr>
        </p:nvSpPr>
        <p:spPr/>
        <p:txBody>
          <a:bodyPr/>
          <a:lstStyle>
            <a:lvl1pPr>
              <a:defRPr/>
            </a:lvl1pPr>
          </a:lstStyle>
          <a:p>
            <a:pPr>
              <a:defRPr/>
            </a:pPr>
            <a:fld id="{399700F6-376E-4277-90CA-533908348177}"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p:txBody>
          <a:bodyPr/>
          <a:lstStyle>
            <a:lvl1pPr>
              <a:defRPr/>
            </a:lvl1pPr>
          </a:lstStyle>
          <a:p>
            <a:pPr>
              <a:defRPr/>
            </a:pPr>
            <a:r>
              <a:rPr lang="en-US" altLang="en-US"/>
              <a:t>test footer</a:t>
            </a:r>
          </a:p>
        </p:txBody>
      </p:sp>
      <p:sp>
        <p:nvSpPr>
          <p:cNvPr id="8" name="Rectangle 7"/>
          <p:cNvSpPr>
            <a:spLocks noGrp="1" noChangeArrowheads="1"/>
          </p:cNvSpPr>
          <p:nvPr>
            <p:ph type="sldNum" sz="quarter" idx="11"/>
          </p:nvPr>
        </p:nvSpPr>
        <p:spPr/>
        <p:txBody>
          <a:bodyPr/>
          <a:lstStyle>
            <a:lvl1pPr>
              <a:defRPr/>
            </a:lvl1pPr>
          </a:lstStyle>
          <a:p>
            <a:pPr>
              <a:defRPr/>
            </a:pPr>
            <a:fld id="{13FB966E-73DD-4501-ADD0-0A464450183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a:defRPr/>
            </a:lvl1pPr>
          </a:lstStyle>
          <a:p>
            <a:pPr>
              <a:defRPr/>
            </a:pPr>
            <a:r>
              <a:rPr lang="en-US" altLang="en-US"/>
              <a:t>test footer</a:t>
            </a:r>
          </a:p>
        </p:txBody>
      </p:sp>
      <p:sp>
        <p:nvSpPr>
          <p:cNvPr id="4" name="Rectangle 3"/>
          <p:cNvSpPr>
            <a:spLocks noGrp="1" noChangeArrowheads="1"/>
          </p:cNvSpPr>
          <p:nvPr>
            <p:ph type="sldNum" sz="quarter" idx="11"/>
          </p:nvPr>
        </p:nvSpPr>
        <p:spPr/>
        <p:txBody>
          <a:bodyPr/>
          <a:lstStyle>
            <a:lvl1pPr>
              <a:defRPr/>
            </a:lvl1pPr>
          </a:lstStyle>
          <a:p>
            <a:pPr>
              <a:defRPr/>
            </a:pPr>
            <a:fld id="{0245C581-9055-480B-A906-1E99C4335A4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r>
              <a:rPr lang="en-US" altLang="en-US"/>
              <a:t>test footer</a:t>
            </a:r>
          </a:p>
        </p:txBody>
      </p:sp>
      <p:sp>
        <p:nvSpPr>
          <p:cNvPr id="3" name="Rectangle 2"/>
          <p:cNvSpPr>
            <a:spLocks noGrp="1" noChangeArrowheads="1"/>
          </p:cNvSpPr>
          <p:nvPr>
            <p:ph type="sldNum" sz="quarter" idx="11"/>
          </p:nvPr>
        </p:nvSpPr>
        <p:spPr/>
        <p:txBody>
          <a:bodyPr/>
          <a:lstStyle>
            <a:lvl1pPr>
              <a:defRPr/>
            </a:lvl1pPr>
          </a:lstStyle>
          <a:p>
            <a:pPr>
              <a:defRPr/>
            </a:pPr>
            <a:fld id="{80F99F5B-A907-4D53-AA66-9230C5853C24}"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altLang="en-US"/>
              <a:t>test footer</a:t>
            </a:r>
          </a:p>
        </p:txBody>
      </p:sp>
      <p:sp>
        <p:nvSpPr>
          <p:cNvPr id="6" name="Rectangle 5"/>
          <p:cNvSpPr>
            <a:spLocks noGrp="1" noChangeArrowheads="1"/>
          </p:cNvSpPr>
          <p:nvPr>
            <p:ph type="sldNum" sz="quarter" idx="11"/>
          </p:nvPr>
        </p:nvSpPr>
        <p:spPr/>
        <p:txBody>
          <a:bodyPr/>
          <a:lstStyle>
            <a:lvl1pPr>
              <a:defRPr/>
            </a:lvl1pPr>
          </a:lstStyle>
          <a:p>
            <a:pPr>
              <a:defRPr/>
            </a:pPr>
            <a:fld id="{576FAD27-E40A-4383-9AAB-27388AEA2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50825" y="188913"/>
            <a:ext cx="871378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dirty="0" smtClean="0">
                <a:latin typeface="Arial" charset="0"/>
              </a:defRPr>
            </a:lvl1pPr>
          </a:lstStyle>
          <a:p>
            <a:pPr>
              <a:defRPr/>
            </a:pPr>
            <a:r>
              <a:rPr lang="en-US" altLang="en-US"/>
              <a:t>WMO Public Weather Services</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BFEE8D0-BDFE-48A2-9CC9-180F050C44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089"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Lst>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wmo_ppt_2012_last.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8"/>
          <p:cNvSpPr>
            <a:spLocks noGrp="1" noChangeArrowheads="1"/>
          </p:cNvSpPr>
          <p:nvPr>
            <p:ph type="body" idx="1"/>
          </p:nvPr>
        </p:nvSpPr>
        <p:spPr bwMode="auto">
          <a:xfrm>
            <a:off x="179388" y="4365625"/>
            <a:ext cx="8785225" cy="172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This space can be used for contact information</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charset="0"/>
              </a:defRPr>
            </a:lvl1pPr>
          </a:lstStyle>
          <a:p>
            <a:pPr>
              <a:defRPr/>
            </a:pPr>
            <a:r>
              <a:rPr lang="en-US" alt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D68701D-A507-4FFC-B757-32050F8A9655}" type="slidenum">
              <a:rPr lang="en-US" altLang="en-US"/>
              <a:pPr>
                <a:defRPr/>
              </a:pPr>
              <a:t>‹#›</a:t>
            </a:fld>
            <a:endParaRPr lang="en-US" altLang="en-US"/>
          </a:p>
        </p:txBody>
      </p:sp>
      <p:sp>
        <p:nvSpPr>
          <p:cNvPr id="2054" name="Rectangle 13"/>
          <p:cNvSpPr>
            <a:spLocks noGrp="1" noChangeArrowheads="1"/>
          </p:cNvSpPr>
          <p:nvPr>
            <p:ph type="title"/>
          </p:nvPr>
        </p:nvSpPr>
        <p:spPr bwMode="auto">
          <a:xfrm>
            <a:off x="250825" y="3573463"/>
            <a:ext cx="8713788"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a:noFill/>
          </a:ln>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defRPr/>
            </a:pPr>
            <a:r>
              <a:rPr lang="en-US" altLang="en-US" sz="1200" smtClean="0">
                <a:cs typeface="Arial" charset="0"/>
              </a:rPr>
              <a:t>www.wmo.int</a:t>
            </a:r>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descr="wmo_ppt_2012_las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8"/>
          <p:cNvSpPr>
            <a:spLocks noGrp="1" noChangeArrowheads="1"/>
          </p:cNvSpPr>
          <p:nvPr>
            <p:ph type="body" idx="1"/>
          </p:nvPr>
        </p:nvSpPr>
        <p:spPr bwMode="auto">
          <a:xfrm>
            <a:off x="179388" y="4365625"/>
            <a:ext cx="8785225" cy="172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This space can be used for contact information</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rgbClr val="000000"/>
                </a:solidFill>
                <a:latin typeface="Arial" charset="0"/>
              </a:defRPr>
            </a:lvl1pPr>
          </a:lstStyle>
          <a:p>
            <a:pPr>
              <a:defRPr/>
            </a:pPr>
            <a:r>
              <a:rPr lang="en-US" alt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pPr>
              <a:defRPr/>
            </a:pPr>
            <a:fld id="{CACF8004-A9F0-474A-9A07-9FBA8502C040}" type="slidenum">
              <a:rPr lang="en-US" altLang="en-US"/>
              <a:pPr>
                <a:defRPr/>
              </a:pPr>
              <a:t>‹#›</a:t>
            </a:fld>
            <a:endParaRPr lang="en-US" altLang="en-US"/>
          </a:p>
        </p:txBody>
      </p:sp>
      <p:sp>
        <p:nvSpPr>
          <p:cNvPr id="3078" name="Rectangle 13"/>
          <p:cNvSpPr>
            <a:spLocks noGrp="1" noChangeArrowheads="1"/>
          </p:cNvSpPr>
          <p:nvPr>
            <p:ph type="title"/>
          </p:nvPr>
        </p:nvSpPr>
        <p:spPr bwMode="auto">
          <a:xfrm>
            <a:off x="250825" y="3573463"/>
            <a:ext cx="8713788"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a:noFill/>
          </a:ln>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defRPr/>
            </a:pPr>
            <a:r>
              <a:rPr lang="en-US" altLang="en-US" sz="1200" smtClean="0">
                <a:solidFill>
                  <a:srgbClr val="000000"/>
                </a:solidFill>
                <a:cs typeface="Arial" charset="0"/>
              </a:rPr>
              <a:t>www.wmo.int</a:t>
            </a: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3" descr="wmo_ppt_2012_las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Rectangle 8"/>
          <p:cNvSpPr>
            <a:spLocks noGrp="1" noChangeArrowheads="1"/>
          </p:cNvSpPr>
          <p:nvPr>
            <p:ph type="body" idx="1"/>
          </p:nvPr>
        </p:nvSpPr>
        <p:spPr bwMode="auto">
          <a:xfrm>
            <a:off x="179388" y="4365625"/>
            <a:ext cx="8785225" cy="172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This space can be used for contact information</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solidFill>
                  <a:srgbClr val="000000"/>
                </a:solidFill>
                <a:latin typeface="Arial" charset="0"/>
              </a:defRPr>
            </a:lvl1pPr>
          </a:lstStyle>
          <a:p>
            <a:pPr>
              <a:defRPr/>
            </a:pPr>
            <a:r>
              <a:rPr lang="en-US" alt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pPr>
              <a:defRPr/>
            </a:pPr>
            <a:fld id="{0A737E1C-B7CB-4B6E-91FC-59C3C25721D3}" type="slidenum">
              <a:rPr lang="en-US" altLang="en-US"/>
              <a:pPr>
                <a:defRPr/>
              </a:pPr>
              <a:t>‹#›</a:t>
            </a:fld>
            <a:endParaRPr lang="en-US" altLang="en-US"/>
          </a:p>
        </p:txBody>
      </p:sp>
      <p:sp>
        <p:nvSpPr>
          <p:cNvPr id="4102" name="Rectangle 13"/>
          <p:cNvSpPr>
            <a:spLocks noGrp="1" noChangeArrowheads="1"/>
          </p:cNvSpPr>
          <p:nvPr>
            <p:ph type="title"/>
          </p:nvPr>
        </p:nvSpPr>
        <p:spPr bwMode="auto">
          <a:xfrm>
            <a:off x="250825" y="3573463"/>
            <a:ext cx="8713788"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a:noFill/>
          </a:ln>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defRPr/>
            </a:pPr>
            <a:r>
              <a:rPr lang="en-US" altLang="en-US" sz="1200" smtClean="0">
                <a:solidFill>
                  <a:srgbClr val="000000"/>
                </a:solidFill>
                <a:cs typeface="Arial" charset="0"/>
              </a:rPr>
              <a:t>www.wmo.int</a:t>
            </a:r>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chart" Target="../charts/chart1.xml"/><Relationship Id="rId3" Type="http://schemas.microsoft.com/office/2007/relationships/hdphoto" Target="../media/hdphoto1.wdp"/><Relationship Id="rId7"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 Id="rId9"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chart" Target="../charts/chart18.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xml"/><Relationship Id="rId4" Type="http://schemas.openxmlformats.org/officeDocument/2006/relationships/chart" Target="../charts/char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611188" y="2438400"/>
            <a:ext cx="7921625" cy="1730375"/>
          </a:xfrm>
        </p:spPr>
        <p:txBody>
          <a:bodyPr/>
          <a:lstStyle/>
          <a:p>
            <a:r>
              <a:rPr lang="en-GB" altLang="en-US" sz="2000" b="1"/>
              <a:t>Social and Economic Benefit Studies</a:t>
            </a:r>
            <a:r>
              <a:rPr lang="en-GB" altLang="en-US" sz="2800" b="1"/>
              <a:t/>
            </a:r>
            <a:br>
              <a:rPr lang="en-GB" altLang="en-US" sz="2800" b="1"/>
            </a:br>
            <a:r>
              <a:rPr lang="en-GB" altLang="en-US" sz="2800" b="1"/>
              <a:t/>
            </a:r>
            <a:br>
              <a:rPr lang="en-GB" altLang="en-US" sz="2800" b="1"/>
            </a:br>
            <a:r>
              <a:rPr lang="en-GB" altLang="en-US" sz="2800" b="1"/>
              <a:t>Non-Economic Social Science Methods</a:t>
            </a:r>
            <a:br>
              <a:rPr lang="en-GB" altLang="en-US" sz="2800" b="1"/>
            </a:br>
            <a:r>
              <a:rPr lang="en-GB" altLang="en-US" sz="2800" b="1"/>
              <a:t>Assessing the Uptake of Services</a:t>
            </a:r>
            <a:br>
              <a:rPr lang="en-GB" altLang="en-US" sz="2800" b="1"/>
            </a:br>
            <a:endParaRPr lang="en-US" altLang="en-US" sz="2800"/>
          </a:p>
        </p:txBody>
      </p:sp>
      <p:sp>
        <p:nvSpPr>
          <p:cNvPr id="16387" name="Rectangle 6"/>
          <p:cNvSpPr>
            <a:spLocks noGrp="1" noChangeArrowheads="1"/>
          </p:cNvSpPr>
          <p:nvPr>
            <p:ph type="subTitle" idx="1"/>
          </p:nvPr>
        </p:nvSpPr>
        <p:spPr>
          <a:xfrm>
            <a:off x="609600" y="4114800"/>
            <a:ext cx="7921625" cy="2057400"/>
          </a:xfrm>
        </p:spPr>
        <p:txBody>
          <a:bodyPr/>
          <a:lstStyle/>
          <a:p>
            <a:pPr>
              <a:lnSpc>
                <a:spcPct val="80000"/>
              </a:lnSpc>
            </a:pPr>
            <a:r>
              <a:rPr lang="en-US" altLang="en-US" sz="1600"/>
              <a:t>Gerald Fleming</a:t>
            </a:r>
          </a:p>
          <a:p>
            <a:pPr>
              <a:lnSpc>
                <a:spcPct val="80000"/>
              </a:lnSpc>
            </a:pPr>
            <a:r>
              <a:rPr lang="en-US" altLang="en-US" sz="1600"/>
              <a:t>Chair, OPAG/PWS </a:t>
            </a:r>
          </a:p>
          <a:p>
            <a:pPr>
              <a:lnSpc>
                <a:spcPct val="80000"/>
              </a:lnSpc>
            </a:pPr>
            <a:r>
              <a:rPr lang="en-IE" altLang="en-US" sz="1600"/>
              <a:t>Mahé, Seychelles, 5</a:t>
            </a:r>
            <a:r>
              <a:rPr lang="en-IE" altLang="en-US" sz="1600" baseline="30000"/>
              <a:t>th</a:t>
            </a:r>
            <a:r>
              <a:rPr lang="en-IE" altLang="en-US" sz="1600"/>
              <a:t> May 2015</a:t>
            </a:r>
            <a:endParaRPr lang="en-US" altLang="en-US" sz="1600"/>
          </a:p>
        </p:txBody>
      </p:sp>
      <p:sp>
        <p:nvSpPr>
          <p:cNvPr id="15" name="Title 9"/>
          <p:cNvSpPr txBox="1">
            <a:spLocks/>
          </p:cNvSpPr>
          <p:nvPr/>
        </p:nvSpPr>
        <p:spPr>
          <a:xfrm>
            <a:off x="117475" y="6453188"/>
            <a:ext cx="2438400" cy="288925"/>
          </a:xfrm>
          <a:prstGeom prst="rect">
            <a:avLst/>
          </a:prstGeom>
        </p:spPr>
        <p:txBody>
          <a:bodyPr anchor="ctr">
            <a:normAutofit fontScale="85000" lnSpcReduction="10000"/>
          </a:bodyPr>
          <a:lstStyle/>
          <a:p>
            <a:pPr defTabSz="457200" eaLnBrk="1" fontAlgn="auto" hangingPunct="1">
              <a:spcAft>
                <a:spcPts val="0"/>
              </a:spcAft>
              <a:defRPr/>
            </a:pPr>
            <a:r>
              <a:rPr lang="en-US" sz="1200" dirty="0">
                <a:latin typeface="Arial"/>
                <a:ea typeface="+mj-ea"/>
                <a:cs typeface="Arial"/>
              </a:rPr>
              <a:t>WMO - Public Weather Services, WDS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IE" altLang="en-US" sz="3600" b="1" smtClean="0">
                <a:solidFill>
                  <a:srgbClr val="000066"/>
                </a:solidFill>
              </a:rPr>
              <a:t>Weather Warnings</a:t>
            </a:r>
          </a:p>
        </p:txBody>
      </p:sp>
      <p:sp>
        <p:nvSpPr>
          <p:cNvPr id="25603" name="Content Placeholder 2"/>
          <p:cNvSpPr>
            <a:spLocks noGrp="1"/>
          </p:cNvSpPr>
          <p:nvPr>
            <p:ph idx="1"/>
          </p:nvPr>
        </p:nvSpPr>
        <p:spPr>
          <a:xfrm>
            <a:off x="250825" y="1008063"/>
            <a:ext cx="6911975" cy="4824412"/>
          </a:xfrm>
        </p:spPr>
        <p:txBody>
          <a:bodyPr/>
          <a:lstStyle/>
          <a:p>
            <a:pPr>
              <a:spcAft>
                <a:spcPts val="600"/>
              </a:spcAft>
              <a:buFont typeface="Wingdings" pitchFamily="2" charset="2"/>
              <a:buNone/>
            </a:pPr>
            <a:r>
              <a:rPr lang="en-IE" smtClean="0"/>
              <a:t>What ways can we assess these?</a:t>
            </a:r>
          </a:p>
          <a:p>
            <a:pPr>
              <a:spcBef>
                <a:spcPts val="1800"/>
              </a:spcBef>
              <a:spcAft>
                <a:spcPts val="1200"/>
              </a:spcAft>
              <a:buFont typeface="Wingdings" pitchFamily="2" charset="2"/>
              <a:buChar char="Ø"/>
            </a:pPr>
            <a:r>
              <a:rPr lang="en-IE" sz="2600" smtClean="0"/>
              <a:t>Measure whether the consequences of the likely weather were understood</a:t>
            </a:r>
          </a:p>
          <a:p>
            <a:pPr>
              <a:spcBef>
                <a:spcPts val="1800"/>
              </a:spcBef>
              <a:spcAft>
                <a:spcPts val="1200"/>
              </a:spcAft>
              <a:buFont typeface="Wingdings" pitchFamily="2" charset="2"/>
              <a:buChar char="Ø"/>
            </a:pPr>
            <a:r>
              <a:rPr lang="en-IE" sz="2600" smtClean="0"/>
              <a:t>Measure the intended behaviour of the user before and after receiving the warning</a:t>
            </a:r>
          </a:p>
          <a:p>
            <a:pPr>
              <a:spcBef>
                <a:spcPts val="1800"/>
              </a:spcBef>
              <a:spcAft>
                <a:spcPts val="1200"/>
              </a:spcAft>
              <a:buFont typeface="Wingdings" pitchFamily="2" charset="2"/>
              <a:buChar char="Ø"/>
            </a:pPr>
            <a:r>
              <a:rPr lang="en-IE" sz="2600" smtClean="0"/>
              <a:t>Measure the warning outcomes</a:t>
            </a:r>
          </a:p>
          <a:p>
            <a:pPr>
              <a:spcBef>
                <a:spcPts val="1800"/>
              </a:spcBef>
              <a:spcAft>
                <a:spcPts val="1200"/>
              </a:spcAft>
              <a:buFont typeface="Wingdings" pitchFamily="2" charset="2"/>
              <a:buChar char="Ø"/>
            </a:pPr>
            <a:r>
              <a:rPr lang="en-IE" sz="2600" smtClean="0"/>
              <a:t>Measure the satisfaction of the users</a:t>
            </a:r>
          </a:p>
          <a:p>
            <a:pPr>
              <a:buFont typeface="Wingdings" pitchFamily="2" charset="2"/>
              <a:buChar char="Ø"/>
            </a:pPr>
            <a:endParaRPr lang="en-IE" smtClean="0"/>
          </a:p>
          <a:p>
            <a:endParaRPr lang="en-IE" smtClean="0"/>
          </a:p>
        </p:txBody>
      </p:sp>
      <p:sp>
        <p:nvSpPr>
          <p:cNvPr id="25604"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25605" name="Slide Number Placeholder 4"/>
          <p:cNvSpPr>
            <a:spLocks noGrp="1"/>
          </p:cNvSpPr>
          <p:nvPr>
            <p:ph type="sldNum" sz="quarter" idx="11"/>
          </p:nvPr>
        </p:nvSpPr>
        <p:spPr>
          <a:noFill/>
        </p:spPr>
        <p:txBody>
          <a:bodyPr/>
          <a:lstStyle/>
          <a:p>
            <a:fld id="{CAA8E6B4-92C9-412B-916F-6DB894943E93}" type="slidenum">
              <a:rPr lang="en-US" altLang="en-US" smtClean="0"/>
              <a:pPr/>
              <a:t>10</a:t>
            </a:fld>
            <a:endParaRPr lang="en-US" altLang="en-US" smtClean="0"/>
          </a:p>
        </p:txBody>
      </p:sp>
      <p:sp>
        <p:nvSpPr>
          <p:cNvPr id="6" name="Content Placeholder 6"/>
          <p:cNvSpPr txBox="1">
            <a:spLocks/>
          </p:cNvSpPr>
          <p:nvPr/>
        </p:nvSpPr>
        <p:spPr>
          <a:xfrm>
            <a:off x="7543800" y="990600"/>
            <a:ext cx="685800" cy="5105400"/>
          </a:xfrm>
          <a:prstGeom prst="rect">
            <a:avLst/>
          </a:prstGeom>
        </p:spPr>
        <p:txBody>
          <a:bodyPr/>
          <a:lstStyle/>
          <a:p>
            <a:pPr marL="533400" indent="-533400">
              <a:spcBef>
                <a:spcPct val="20000"/>
              </a:spcBef>
              <a:buClr>
                <a:srgbClr val="FF9900"/>
              </a:buClr>
              <a:buFont typeface="Wingdings" pitchFamily="2" charset="2"/>
              <a:buNone/>
              <a:defRPr/>
            </a:pPr>
            <a:endParaRPr lang="en-IE" sz="2800" kern="0" dirty="0"/>
          </a:p>
          <a:p>
            <a:pPr marL="533400" indent="-533400">
              <a:spcBef>
                <a:spcPct val="20000"/>
              </a:spcBef>
              <a:buClr>
                <a:srgbClr val="FF9900"/>
              </a:buClr>
              <a:buFont typeface="Wingdings" pitchFamily="2" charset="2"/>
              <a:buNone/>
              <a:defRPr/>
            </a:pPr>
            <a:endParaRPr lang="en-IE" sz="1200" kern="0" dirty="0"/>
          </a:p>
          <a:p>
            <a:pPr marL="533400" indent="-533400">
              <a:spcBef>
                <a:spcPct val="20000"/>
              </a:spcBef>
              <a:buClr>
                <a:srgbClr val="FF9900"/>
              </a:buClr>
              <a:defRPr/>
            </a:pPr>
            <a:r>
              <a:rPr lang="en-IE" sz="2800" kern="0" dirty="0">
                <a:solidFill>
                  <a:srgbClr val="FF0000"/>
                </a:solidFill>
              </a:rPr>
              <a:t>X</a:t>
            </a:r>
            <a:endParaRPr lang="en-IE" sz="1600" kern="0" dirty="0">
              <a:solidFill>
                <a:srgbClr val="FF0000"/>
              </a:solidFill>
            </a:endParaRPr>
          </a:p>
          <a:p>
            <a:pPr marL="533400" indent="-533400">
              <a:spcBef>
                <a:spcPct val="20000"/>
              </a:spcBef>
              <a:buClr>
                <a:srgbClr val="FF9900"/>
              </a:buClr>
              <a:buFont typeface="Wingdings" pitchFamily="2" charset="2"/>
              <a:buNone/>
              <a:defRPr/>
            </a:pPr>
            <a:endParaRPr lang="en-IE" sz="1600" kern="0" dirty="0">
              <a:solidFill>
                <a:srgbClr val="FF0000"/>
              </a:solidFill>
            </a:endParaRPr>
          </a:p>
          <a:p>
            <a:pPr marL="533400" indent="-533400">
              <a:spcBef>
                <a:spcPct val="20000"/>
              </a:spcBef>
              <a:buClr>
                <a:srgbClr val="FF9900"/>
              </a:buClr>
              <a:buFont typeface="Wingdings" pitchFamily="2" charset="2"/>
              <a:buNone/>
              <a:defRPr/>
            </a:pPr>
            <a:endParaRPr lang="en-IE" kern="0" dirty="0">
              <a:solidFill>
                <a:srgbClr val="FF0000"/>
              </a:solidFill>
            </a:endParaRPr>
          </a:p>
          <a:p>
            <a:pPr marL="533400" indent="-533400">
              <a:spcBef>
                <a:spcPct val="20000"/>
              </a:spcBef>
              <a:buClr>
                <a:srgbClr val="FF9900"/>
              </a:buClr>
              <a:defRPr/>
            </a:pPr>
            <a:r>
              <a:rPr lang="en-IE" sz="2800" kern="0" dirty="0">
                <a:solidFill>
                  <a:srgbClr val="FF0000"/>
                </a:solidFill>
              </a:rPr>
              <a:t>X</a:t>
            </a:r>
            <a:endParaRPr lang="en-IE" sz="1600" kern="0" dirty="0">
              <a:solidFill>
                <a:srgbClr val="FF0000"/>
              </a:solidFill>
            </a:endParaRPr>
          </a:p>
          <a:p>
            <a:pPr marL="533400" indent="-533400">
              <a:spcBef>
                <a:spcPct val="20000"/>
              </a:spcBef>
              <a:buClr>
                <a:srgbClr val="FF9900"/>
              </a:buClr>
              <a:buFont typeface="Wingdings" pitchFamily="2" charset="2"/>
              <a:buNone/>
              <a:defRPr/>
            </a:pPr>
            <a:endParaRPr lang="en-IE" sz="1600" kern="0" dirty="0">
              <a:solidFill>
                <a:srgbClr val="FF0000"/>
              </a:solidFill>
            </a:endParaRPr>
          </a:p>
          <a:p>
            <a:pPr marL="533400" indent="-533400">
              <a:spcBef>
                <a:spcPct val="20000"/>
              </a:spcBef>
              <a:buClr>
                <a:srgbClr val="FF9900"/>
              </a:buClr>
              <a:buFont typeface="Wingdings" pitchFamily="2" charset="2"/>
              <a:buNone/>
              <a:defRPr/>
            </a:pPr>
            <a:endParaRPr lang="en-IE" sz="1600" kern="0" dirty="0">
              <a:solidFill>
                <a:srgbClr val="FF0000"/>
              </a:solidFill>
            </a:endParaRPr>
          </a:p>
          <a:p>
            <a:pPr marL="533400" indent="-533400">
              <a:spcBef>
                <a:spcPct val="20000"/>
              </a:spcBef>
              <a:buClr>
                <a:srgbClr val="FF9900"/>
              </a:buClr>
              <a:buFont typeface="Wingdings" pitchFamily="2" charset="2"/>
              <a:buNone/>
              <a:defRPr/>
            </a:pPr>
            <a:endParaRPr lang="en-IE" kern="0" dirty="0">
              <a:solidFill>
                <a:srgbClr val="FF0000"/>
              </a:solidFill>
            </a:endParaRPr>
          </a:p>
          <a:p>
            <a:pPr marL="533400" indent="-533400">
              <a:spcBef>
                <a:spcPct val="20000"/>
              </a:spcBef>
              <a:buClr>
                <a:srgbClr val="FF9900"/>
              </a:buClr>
              <a:buFont typeface="Wingdings" pitchFamily="2" charset="2"/>
              <a:buNone/>
              <a:defRPr/>
            </a:pPr>
            <a:r>
              <a:rPr lang="en-IE" sz="2800" kern="0" dirty="0">
                <a:solidFill>
                  <a:srgbClr val="FF0000"/>
                </a:solidFill>
              </a:rPr>
              <a:t>X</a:t>
            </a:r>
            <a:endParaRPr lang="en-IE" sz="1600" kern="0" dirty="0">
              <a:solidFill>
                <a:srgbClr val="FF0000"/>
              </a:solidFill>
            </a:endParaRPr>
          </a:p>
          <a:p>
            <a:pPr marL="533400" indent="-533400">
              <a:spcBef>
                <a:spcPct val="20000"/>
              </a:spcBef>
              <a:buClr>
                <a:srgbClr val="FF9900"/>
              </a:buClr>
              <a:buFont typeface="Wingdings" pitchFamily="2" charset="2"/>
              <a:buNone/>
              <a:defRPr/>
            </a:pPr>
            <a:endParaRPr lang="en-IE" sz="1400" kern="0" dirty="0">
              <a:solidFill>
                <a:srgbClr val="FF0000"/>
              </a:solidFill>
            </a:endParaRPr>
          </a:p>
          <a:p>
            <a:pPr marL="533400" indent="-533400">
              <a:spcBef>
                <a:spcPct val="20000"/>
              </a:spcBef>
              <a:buClr>
                <a:srgbClr val="FF9900"/>
              </a:buClr>
              <a:buFont typeface="Wingdings" pitchFamily="2" charset="2"/>
              <a:buNone/>
              <a:defRPr/>
            </a:pPr>
            <a:r>
              <a:rPr lang="en-IE" sz="2800" kern="0" dirty="0">
                <a:solidFill>
                  <a:srgbClr val="FF0000"/>
                </a:solidFill>
              </a:rPr>
              <a:t>√</a:t>
            </a:r>
            <a:endParaRPr lang="en-IE" sz="28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20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animEffect transition="in" filter="fade">
                                      <p:cBhvr>
                                        <p:cTn id="17" dur="2000"/>
                                        <p:tgtEl>
                                          <p:spTgt spid="6">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1" end="11"/>
                                            </p:txEl>
                                          </p:spTgt>
                                        </p:tgtEl>
                                        <p:attrNameLst>
                                          <p:attrName>style.visibility</p:attrName>
                                        </p:attrNameLst>
                                      </p:cBhvr>
                                      <p:to>
                                        <p:strVal val="visible"/>
                                      </p:to>
                                    </p:set>
                                    <p:animEffect transition="in" filter="fade">
                                      <p:cBhvr>
                                        <p:cTn id="22" dur="20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IE" altLang="en-US" sz="3600" b="1" smtClean="0">
                <a:solidFill>
                  <a:srgbClr val="000066"/>
                </a:solidFill>
              </a:rPr>
              <a:t>Weather Forecasts and Warnings</a:t>
            </a:r>
          </a:p>
        </p:txBody>
      </p:sp>
      <p:sp>
        <p:nvSpPr>
          <p:cNvPr id="26627" name="Content Placeholder 2"/>
          <p:cNvSpPr>
            <a:spLocks noGrp="1"/>
          </p:cNvSpPr>
          <p:nvPr>
            <p:ph idx="1"/>
          </p:nvPr>
        </p:nvSpPr>
        <p:spPr/>
        <p:txBody>
          <a:bodyPr/>
          <a:lstStyle/>
          <a:p>
            <a:pPr>
              <a:spcAft>
                <a:spcPts val="600"/>
              </a:spcAft>
              <a:buFont typeface="Wingdings" pitchFamily="2" charset="2"/>
              <a:buNone/>
            </a:pPr>
            <a:r>
              <a:rPr lang="en-IE" smtClean="0"/>
              <a:t>We need to know more about the </a:t>
            </a:r>
            <a:r>
              <a:rPr lang="en-IE" b="1" smtClean="0"/>
              <a:t>behaviour </a:t>
            </a:r>
            <a:r>
              <a:rPr lang="en-IE" smtClean="0"/>
              <a:t>of those who receive the warnings</a:t>
            </a:r>
          </a:p>
          <a:p>
            <a:pPr>
              <a:spcBef>
                <a:spcPts val="1800"/>
              </a:spcBef>
              <a:spcAft>
                <a:spcPts val="1200"/>
              </a:spcAft>
              <a:buFont typeface="Wingdings" pitchFamily="2" charset="2"/>
              <a:buChar char="Ø"/>
            </a:pPr>
            <a:r>
              <a:rPr lang="en-IE" sz="2600" smtClean="0"/>
              <a:t>Especially – decision-making</a:t>
            </a:r>
          </a:p>
          <a:p>
            <a:pPr lvl="1">
              <a:spcBef>
                <a:spcPts val="1800"/>
              </a:spcBef>
              <a:spcAft>
                <a:spcPts val="1200"/>
              </a:spcAft>
              <a:buFont typeface="Courier New" pitchFamily="49" charset="0"/>
              <a:buChar char="o"/>
            </a:pPr>
            <a:r>
              <a:rPr lang="en-IE" sz="2600" smtClean="0"/>
              <a:t>Was it rational?</a:t>
            </a:r>
          </a:p>
          <a:p>
            <a:pPr lvl="1">
              <a:spcBef>
                <a:spcPts val="1800"/>
              </a:spcBef>
              <a:spcAft>
                <a:spcPts val="1200"/>
              </a:spcAft>
              <a:buFont typeface="Courier New" pitchFamily="49" charset="0"/>
              <a:buChar char="o"/>
            </a:pPr>
            <a:r>
              <a:rPr lang="en-IE" sz="2600" smtClean="0"/>
              <a:t>Was it logical?</a:t>
            </a:r>
          </a:p>
          <a:p>
            <a:pPr lvl="1">
              <a:spcBef>
                <a:spcPts val="1800"/>
              </a:spcBef>
              <a:spcAft>
                <a:spcPts val="1200"/>
              </a:spcAft>
              <a:buFont typeface="Courier New" pitchFamily="49" charset="0"/>
              <a:buChar char="o"/>
            </a:pPr>
            <a:r>
              <a:rPr lang="en-IE" sz="2600" smtClean="0"/>
              <a:t>Was it intuitive?</a:t>
            </a:r>
          </a:p>
          <a:p>
            <a:pPr>
              <a:buFont typeface="Wingdings" pitchFamily="2" charset="2"/>
              <a:buChar char="Ø"/>
            </a:pPr>
            <a:endParaRPr lang="en-IE" smtClean="0"/>
          </a:p>
          <a:p>
            <a:endParaRPr lang="en-IE" smtClean="0"/>
          </a:p>
        </p:txBody>
      </p:sp>
      <p:sp>
        <p:nvSpPr>
          <p:cNvPr id="26628"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26629" name="Slide Number Placeholder 4"/>
          <p:cNvSpPr>
            <a:spLocks noGrp="1"/>
          </p:cNvSpPr>
          <p:nvPr>
            <p:ph type="sldNum" sz="quarter" idx="11"/>
          </p:nvPr>
        </p:nvSpPr>
        <p:spPr>
          <a:noFill/>
        </p:spPr>
        <p:txBody>
          <a:bodyPr/>
          <a:lstStyle/>
          <a:p>
            <a:fld id="{28AA1516-18A8-4ECE-A253-010DE3093414}" type="slidenum">
              <a:rPr lang="en-US" altLang="en-US" smtClean="0"/>
              <a:pPr/>
              <a:t>11</a:t>
            </a:fld>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IE" altLang="en-US" sz="3600" b="1" smtClean="0">
                <a:solidFill>
                  <a:srgbClr val="000066"/>
                </a:solidFill>
              </a:rPr>
              <a:t>Weather Forecasts and Warnings</a:t>
            </a:r>
          </a:p>
        </p:txBody>
      </p:sp>
      <p:sp>
        <p:nvSpPr>
          <p:cNvPr id="27651" name="Content Placeholder 2"/>
          <p:cNvSpPr>
            <a:spLocks noGrp="1"/>
          </p:cNvSpPr>
          <p:nvPr>
            <p:ph idx="1"/>
          </p:nvPr>
        </p:nvSpPr>
        <p:spPr/>
        <p:txBody>
          <a:bodyPr/>
          <a:lstStyle/>
          <a:p>
            <a:pPr>
              <a:spcAft>
                <a:spcPts val="600"/>
              </a:spcAft>
              <a:buFont typeface="Wingdings" pitchFamily="2" charset="2"/>
              <a:buNone/>
            </a:pPr>
            <a:r>
              <a:rPr lang="en-IE" smtClean="0"/>
              <a:t>Decision-making by Users</a:t>
            </a:r>
          </a:p>
          <a:p>
            <a:pPr>
              <a:spcBef>
                <a:spcPts val="600"/>
              </a:spcBef>
              <a:spcAft>
                <a:spcPts val="600"/>
              </a:spcAft>
              <a:buFont typeface="Wingdings" pitchFamily="2" charset="2"/>
              <a:buChar char="Ø"/>
            </a:pPr>
            <a:r>
              <a:rPr lang="en-IE" sz="2600" smtClean="0"/>
              <a:t>What are the constraining factors?</a:t>
            </a:r>
          </a:p>
          <a:p>
            <a:pPr>
              <a:spcBef>
                <a:spcPts val="600"/>
              </a:spcBef>
              <a:spcAft>
                <a:spcPts val="600"/>
              </a:spcAft>
              <a:buFont typeface="Wingdings" pitchFamily="2" charset="2"/>
              <a:buChar char="Ø"/>
            </a:pPr>
            <a:r>
              <a:rPr lang="en-IE" sz="2600" smtClean="0"/>
              <a:t>Are there options?</a:t>
            </a:r>
          </a:p>
          <a:p>
            <a:pPr>
              <a:spcBef>
                <a:spcPts val="600"/>
              </a:spcBef>
              <a:spcAft>
                <a:spcPts val="600"/>
              </a:spcAft>
              <a:buFont typeface="Wingdings" pitchFamily="2" charset="2"/>
              <a:buChar char="Ø"/>
            </a:pPr>
            <a:r>
              <a:rPr lang="en-IE" sz="2600" smtClean="0"/>
              <a:t>Were these options weighed-up in an appropriate manner?</a:t>
            </a:r>
          </a:p>
          <a:p>
            <a:pPr>
              <a:spcBef>
                <a:spcPts val="600"/>
              </a:spcBef>
              <a:spcAft>
                <a:spcPts val="600"/>
              </a:spcAft>
              <a:buFont typeface="Wingdings" pitchFamily="2" charset="2"/>
              <a:buChar char="Ø"/>
            </a:pPr>
            <a:r>
              <a:rPr lang="en-IE" sz="2600" smtClean="0"/>
              <a:t>How did other peoples behaviour influence the decision-maker?</a:t>
            </a:r>
          </a:p>
          <a:p>
            <a:pPr>
              <a:spcBef>
                <a:spcPts val="600"/>
              </a:spcBef>
              <a:spcAft>
                <a:spcPts val="600"/>
              </a:spcAft>
              <a:buFont typeface="Wingdings" pitchFamily="2" charset="2"/>
              <a:buChar char="Ø"/>
            </a:pPr>
            <a:r>
              <a:rPr lang="en-IE" sz="2600" smtClean="0"/>
              <a:t>What were the uncertainties?</a:t>
            </a:r>
          </a:p>
          <a:p>
            <a:pPr>
              <a:spcBef>
                <a:spcPts val="1200"/>
              </a:spcBef>
              <a:spcAft>
                <a:spcPts val="600"/>
              </a:spcAft>
              <a:buFont typeface="Wingdings" pitchFamily="2" charset="2"/>
              <a:buNone/>
            </a:pPr>
            <a:r>
              <a:rPr lang="en-IE" sz="2600" smtClean="0"/>
              <a:t>All-in-all, a complex area for study.</a:t>
            </a:r>
          </a:p>
          <a:p>
            <a:pPr>
              <a:buFont typeface="Wingdings" pitchFamily="2" charset="2"/>
              <a:buChar char="Ø"/>
            </a:pPr>
            <a:endParaRPr lang="en-IE" smtClean="0"/>
          </a:p>
          <a:p>
            <a:endParaRPr lang="en-IE" smtClean="0"/>
          </a:p>
        </p:txBody>
      </p:sp>
      <p:sp>
        <p:nvSpPr>
          <p:cNvPr id="27652"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27653" name="Slide Number Placeholder 4"/>
          <p:cNvSpPr>
            <a:spLocks noGrp="1"/>
          </p:cNvSpPr>
          <p:nvPr>
            <p:ph type="sldNum" sz="quarter" idx="11"/>
          </p:nvPr>
        </p:nvSpPr>
        <p:spPr>
          <a:noFill/>
        </p:spPr>
        <p:txBody>
          <a:bodyPr/>
          <a:lstStyle/>
          <a:p>
            <a:fld id="{9722F16B-3C65-4574-B124-E32BF56241B6}" type="slidenum">
              <a:rPr lang="en-US" altLang="en-US" smtClean="0"/>
              <a:pPr/>
              <a:t>12</a:t>
            </a:fld>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IE" altLang="en-US" sz="3600" b="1" smtClean="0">
                <a:solidFill>
                  <a:srgbClr val="000066"/>
                </a:solidFill>
              </a:rPr>
              <a:t>Weather Forecasts and Warnings</a:t>
            </a:r>
          </a:p>
        </p:txBody>
      </p:sp>
      <p:sp>
        <p:nvSpPr>
          <p:cNvPr id="28675" name="Content Placeholder 2"/>
          <p:cNvSpPr>
            <a:spLocks noGrp="1"/>
          </p:cNvSpPr>
          <p:nvPr>
            <p:ph idx="1"/>
          </p:nvPr>
        </p:nvSpPr>
        <p:spPr/>
        <p:txBody>
          <a:bodyPr/>
          <a:lstStyle/>
          <a:p>
            <a:pPr>
              <a:spcAft>
                <a:spcPts val="600"/>
              </a:spcAft>
              <a:buFont typeface="Wingdings" pitchFamily="2" charset="2"/>
              <a:buNone/>
            </a:pPr>
            <a:r>
              <a:rPr lang="en-IE" dirty="0" smtClean="0"/>
              <a:t>How can we get to understand users – individually and collectively?</a:t>
            </a:r>
          </a:p>
          <a:p>
            <a:pPr>
              <a:spcBef>
                <a:spcPts val="600"/>
              </a:spcBef>
              <a:spcAft>
                <a:spcPts val="600"/>
              </a:spcAft>
              <a:buFont typeface="Wingdings" pitchFamily="2" charset="2"/>
              <a:buChar char="Ø"/>
            </a:pPr>
            <a:r>
              <a:rPr lang="en-IE" sz="2600" dirty="0" smtClean="0"/>
              <a:t>Surveys</a:t>
            </a:r>
          </a:p>
          <a:p>
            <a:pPr>
              <a:spcBef>
                <a:spcPts val="600"/>
              </a:spcBef>
              <a:spcAft>
                <a:spcPts val="600"/>
              </a:spcAft>
              <a:buFont typeface="Wingdings" pitchFamily="2" charset="2"/>
              <a:buChar char="Ø"/>
            </a:pPr>
            <a:r>
              <a:rPr lang="en-IE" sz="2600" dirty="0" smtClean="0"/>
              <a:t>Focus Groups</a:t>
            </a:r>
          </a:p>
          <a:p>
            <a:pPr>
              <a:spcBef>
                <a:spcPts val="600"/>
              </a:spcBef>
              <a:spcAft>
                <a:spcPts val="600"/>
              </a:spcAft>
              <a:buFont typeface="Wingdings" pitchFamily="2" charset="2"/>
              <a:buChar char="Ø"/>
            </a:pPr>
            <a:r>
              <a:rPr lang="en-IE" sz="2600" dirty="0" smtClean="0"/>
              <a:t>Seminars</a:t>
            </a:r>
          </a:p>
          <a:p>
            <a:pPr>
              <a:spcBef>
                <a:spcPts val="600"/>
              </a:spcBef>
              <a:spcAft>
                <a:spcPts val="600"/>
              </a:spcAft>
              <a:buFont typeface="Wingdings" pitchFamily="2" charset="2"/>
              <a:buChar char="Ø"/>
            </a:pPr>
            <a:r>
              <a:rPr lang="en-IE" sz="2600" dirty="0" smtClean="0"/>
              <a:t>Field Research</a:t>
            </a:r>
          </a:p>
          <a:p>
            <a:pPr>
              <a:buFont typeface="Wingdings" pitchFamily="2" charset="2"/>
              <a:buChar char="Ø"/>
            </a:pPr>
            <a:endParaRPr lang="en-IE" dirty="0" smtClean="0"/>
          </a:p>
          <a:p>
            <a:endParaRPr lang="en-IE" dirty="0" smtClean="0"/>
          </a:p>
        </p:txBody>
      </p:sp>
      <p:sp>
        <p:nvSpPr>
          <p:cNvPr id="28676"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28677" name="Slide Number Placeholder 4"/>
          <p:cNvSpPr>
            <a:spLocks noGrp="1"/>
          </p:cNvSpPr>
          <p:nvPr>
            <p:ph type="sldNum" sz="quarter" idx="11"/>
          </p:nvPr>
        </p:nvSpPr>
        <p:spPr>
          <a:noFill/>
        </p:spPr>
        <p:txBody>
          <a:bodyPr/>
          <a:lstStyle/>
          <a:p>
            <a:fld id="{ED681511-1734-4A6B-B73E-B687BFACBF75}" type="slidenum">
              <a:rPr lang="en-US" altLang="en-US" smtClean="0"/>
              <a:pPr/>
              <a:t>13</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20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20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20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20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en-IE" altLang="en-US" sz="3600" b="1" smtClean="0">
                <a:solidFill>
                  <a:srgbClr val="000066"/>
                </a:solidFill>
              </a:rPr>
              <a:t>Weather Forecasts and Warnings</a:t>
            </a:r>
          </a:p>
        </p:txBody>
      </p:sp>
      <p:sp>
        <p:nvSpPr>
          <p:cNvPr id="29699" name="Content Placeholder 2"/>
          <p:cNvSpPr>
            <a:spLocks noGrp="1"/>
          </p:cNvSpPr>
          <p:nvPr>
            <p:ph idx="1"/>
          </p:nvPr>
        </p:nvSpPr>
        <p:spPr/>
        <p:txBody>
          <a:bodyPr/>
          <a:lstStyle/>
          <a:p>
            <a:pPr>
              <a:spcAft>
                <a:spcPts val="600"/>
              </a:spcAft>
              <a:buFont typeface="Wingdings" pitchFamily="2" charset="2"/>
              <a:buNone/>
            </a:pPr>
            <a:r>
              <a:rPr lang="en-IE" smtClean="0"/>
              <a:t>Surveys</a:t>
            </a:r>
          </a:p>
          <a:p>
            <a:pPr>
              <a:spcBef>
                <a:spcPts val="600"/>
              </a:spcBef>
              <a:spcAft>
                <a:spcPts val="600"/>
              </a:spcAft>
              <a:buFont typeface="Wingdings" pitchFamily="2" charset="2"/>
              <a:buChar char="Ø"/>
            </a:pPr>
            <a:r>
              <a:rPr lang="en-IE" sz="2600" smtClean="0"/>
              <a:t>Can be random (e.g. telephone surveys) or self-selecting (e.g. users of websites)</a:t>
            </a:r>
          </a:p>
          <a:p>
            <a:pPr>
              <a:spcBef>
                <a:spcPts val="600"/>
              </a:spcBef>
              <a:spcAft>
                <a:spcPts val="600"/>
              </a:spcAft>
              <a:buFont typeface="Wingdings" pitchFamily="2" charset="2"/>
              <a:buChar char="Ø"/>
            </a:pPr>
            <a:r>
              <a:rPr lang="en-IE" sz="2600" smtClean="0"/>
              <a:t>Can be Closed (questions with a limited range of answers) or Open (invite free text / comment)</a:t>
            </a:r>
          </a:p>
          <a:p>
            <a:pPr>
              <a:spcBef>
                <a:spcPts val="600"/>
              </a:spcBef>
              <a:spcAft>
                <a:spcPts val="600"/>
              </a:spcAft>
              <a:buFont typeface="Wingdings" pitchFamily="2" charset="2"/>
              <a:buChar char="Ø"/>
            </a:pPr>
            <a:r>
              <a:rPr lang="en-IE" sz="2600" smtClean="0"/>
              <a:t>Were the questions properly designed (e.g. not asked in a leading manner)</a:t>
            </a:r>
          </a:p>
          <a:p>
            <a:pPr>
              <a:spcBef>
                <a:spcPts val="600"/>
              </a:spcBef>
              <a:spcAft>
                <a:spcPts val="600"/>
              </a:spcAft>
              <a:buFont typeface="Wingdings" pitchFamily="2" charset="2"/>
              <a:buChar char="Ø"/>
            </a:pPr>
            <a:r>
              <a:rPr lang="en-IE" sz="2600" smtClean="0"/>
              <a:t>Were the number of respondents statistically significant?</a:t>
            </a:r>
          </a:p>
          <a:p>
            <a:pPr>
              <a:spcBef>
                <a:spcPts val="600"/>
              </a:spcBef>
              <a:spcAft>
                <a:spcPts val="600"/>
              </a:spcAft>
              <a:buFont typeface="Wingdings" pitchFamily="2" charset="2"/>
              <a:buChar char="Ø"/>
            </a:pPr>
            <a:endParaRPr lang="en-IE" sz="2600" smtClean="0"/>
          </a:p>
          <a:p>
            <a:pPr>
              <a:buFont typeface="Wingdings" pitchFamily="2" charset="2"/>
              <a:buChar char="Ø"/>
            </a:pPr>
            <a:endParaRPr lang="en-IE" smtClean="0"/>
          </a:p>
          <a:p>
            <a:endParaRPr lang="en-IE" smtClean="0"/>
          </a:p>
        </p:txBody>
      </p:sp>
      <p:sp>
        <p:nvSpPr>
          <p:cNvPr id="29700"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29701" name="Slide Number Placeholder 4"/>
          <p:cNvSpPr>
            <a:spLocks noGrp="1"/>
          </p:cNvSpPr>
          <p:nvPr>
            <p:ph type="sldNum" sz="quarter" idx="11"/>
          </p:nvPr>
        </p:nvSpPr>
        <p:spPr>
          <a:noFill/>
        </p:spPr>
        <p:txBody>
          <a:bodyPr/>
          <a:lstStyle/>
          <a:p>
            <a:fld id="{68873241-F94B-447D-8482-E60B40C72E87}" type="slidenum">
              <a:rPr lang="en-US" altLang="en-US" smtClean="0"/>
              <a:pPr/>
              <a:t>14</a:t>
            </a:fld>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IE" altLang="en-US" sz="3600" b="1" smtClean="0">
                <a:solidFill>
                  <a:srgbClr val="000066"/>
                </a:solidFill>
              </a:rPr>
              <a:t>Weather Forecasts and Warnings</a:t>
            </a:r>
          </a:p>
        </p:txBody>
      </p:sp>
      <p:sp>
        <p:nvSpPr>
          <p:cNvPr id="30723" name="Content Placeholder 2"/>
          <p:cNvSpPr>
            <a:spLocks noGrp="1"/>
          </p:cNvSpPr>
          <p:nvPr>
            <p:ph idx="1"/>
          </p:nvPr>
        </p:nvSpPr>
        <p:spPr/>
        <p:txBody>
          <a:bodyPr/>
          <a:lstStyle/>
          <a:p>
            <a:pPr>
              <a:spcAft>
                <a:spcPts val="600"/>
              </a:spcAft>
              <a:buFont typeface="Wingdings" pitchFamily="2" charset="2"/>
              <a:buNone/>
            </a:pPr>
            <a:r>
              <a:rPr lang="en-IE" smtClean="0"/>
              <a:t>Field Surveys</a:t>
            </a:r>
          </a:p>
          <a:p>
            <a:pPr>
              <a:spcBef>
                <a:spcPts val="600"/>
              </a:spcBef>
              <a:spcAft>
                <a:spcPts val="600"/>
              </a:spcAft>
              <a:buFont typeface="Wingdings" pitchFamily="2" charset="2"/>
              <a:buChar char="Ø"/>
            </a:pPr>
            <a:r>
              <a:rPr lang="en-IE" sz="2600" smtClean="0"/>
              <a:t>Can entail close collaboration with decision-makers, to observe their activities and processes at first hand (intrusive)</a:t>
            </a:r>
          </a:p>
          <a:p>
            <a:pPr>
              <a:spcBef>
                <a:spcPts val="600"/>
              </a:spcBef>
              <a:spcAft>
                <a:spcPts val="600"/>
              </a:spcAft>
              <a:buFont typeface="Wingdings" pitchFamily="2" charset="2"/>
              <a:buChar char="Ø"/>
            </a:pPr>
            <a:r>
              <a:rPr lang="en-IE" sz="2600" smtClean="0"/>
              <a:t>Can use other data sets</a:t>
            </a:r>
          </a:p>
          <a:p>
            <a:pPr lvl="1">
              <a:spcBef>
                <a:spcPts val="400"/>
              </a:spcBef>
              <a:spcAft>
                <a:spcPts val="400"/>
              </a:spcAft>
              <a:buFont typeface="Arial" charset="0"/>
              <a:buChar char="•"/>
            </a:pPr>
            <a:r>
              <a:rPr lang="en-IE" sz="2600" smtClean="0"/>
              <a:t>Health statistics</a:t>
            </a:r>
          </a:p>
          <a:p>
            <a:pPr lvl="1">
              <a:spcBef>
                <a:spcPts val="400"/>
              </a:spcBef>
              <a:spcAft>
                <a:spcPts val="400"/>
              </a:spcAft>
              <a:buFont typeface="Arial" charset="0"/>
              <a:buChar char="•"/>
            </a:pPr>
            <a:r>
              <a:rPr lang="en-IE" sz="2600" smtClean="0"/>
              <a:t>Traffic information</a:t>
            </a:r>
          </a:p>
          <a:p>
            <a:pPr lvl="1">
              <a:spcBef>
                <a:spcPts val="400"/>
              </a:spcBef>
              <a:spcAft>
                <a:spcPts val="400"/>
              </a:spcAft>
              <a:buFont typeface="Arial" charset="0"/>
              <a:buChar char="•"/>
            </a:pPr>
            <a:r>
              <a:rPr lang="en-IE" sz="2600" smtClean="0"/>
              <a:t>Consumer behaviour</a:t>
            </a:r>
          </a:p>
          <a:p>
            <a:pPr lvl="1">
              <a:spcBef>
                <a:spcPts val="400"/>
              </a:spcBef>
              <a:spcAft>
                <a:spcPts val="400"/>
              </a:spcAft>
              <a:buFont typeface="Arial" charset="0"/>
              <a:buChar char="•"/>
            </a:pPr>
            <a:r>
              <a:rPr lang="en-IE" sz="2600" smtClean="0"/>
              <a:t>Agricultural inputs and outputs</a:t>
            </a:r>
          </a:p>
          <a:p>
            <a:pPr lvl="1">
              <a:spcBef>
                <a:spcPts val="400"/>
              </a:spcBef>
              <a:spcAft>
                <a:spcPts val="400"/>
              </a:spcAft>
              <a:buFont typeface="Arial" charset="0"/>
              <a:buChar char="•"/>
            </a:pPr>
            <a:r>
              <a:rPr lang="en-IE" sz="2600" smtClean="0"/>
              <a:t>Communication / Social Media data</a:t>
            </a:r>
          </a:p>
          <a:p>
            <a:pPr>
              <a:spcBef>
                <a:spcPts val="600"/>
              </a:spcBef>
              <a:spcAft>
                <a:spcPts val="600"/>
              </a:spcAft>
              <a:buFont typeface="Wingdings" pitchFamily="2" charset="2"/>
              <a:buChar char="Ø"/>
            </a:pPr>
            <a:endParaRPr lang="en-IE" sz="2600" smtClean="0"/>
          </a:p>
          <a:p>
            <a:pPr>
              <a:buFont typeface="Wingdings" pitchFamily="2" charset="2"/>
              <a:buChar char="Ø"/>
            </a:pPr>
            <a:endParaRPr lang="en-IE" smtClean="0"/>
          </a:p>
          <a:p>
            <a:endParaRPr lang="en-IE" smtClean="0"/>
          </a:p>
        </p:txBody>
      </p:sp>
      <p:sp>
        <p:nvSpPr>
          <p:cNvPr id="30724"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30725" name="Slide Number Placeholder 4"/>
          <p:cNvSpPr>
            <a:spLocks noGrp="1"/>
          </p:cNvSpPr>
          <p:nvPr>
            <p:ph type="sldNum" sz="quarter" idx="11"/>
          </p:nvPr>
        </p:nvSpPr>
        <p:spPr>
          <a:noFill/>
        </p:spPr>
        <p:txBody>
          <a:bodyPr/>
          <a:lstStyle/>
          <a:p>
            <a:fld id="{8128ED7C-86F8-4576-A175-B53F2DAC3012}" type="slidenum">
              <a:rPr lang="en-US" altLang="en-US" smtClean="0"/>
              <a:pPr/>
              <a:t>15</a:t>
            </a:fld>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IE" altLang="en-US" sz="3600" b="1" smtClean="0">
                <a:solidFill>
                  <a:srgbClr val="000066"/>
                </a:solidFill>
              </a:rPr>
              <a:t>Weather Forecasts and Warnings</a:t>
            </a:r>
          </a:p>
        </p:txBody>
      </p:sp>
      <p:sp>
        <p:nvSpPr>
          <p:cNvPr id="31747" name="Content Placeholder 2"/>
          <p:cNvSpPr>
            <a:spLocks noGrp="1"/>
          </p:cNvSpPr>
          <p:nvPr>
            <p:ph idx="1"/>
          </p:nvPr>
        </p:nvSpPr>
        <p:spPr/>
        <p:txBody>
          <a:bodyPr/>
          <a:lstStyle/>
          <a:p>
            <a:pPr>
              <a:spcAft>
                <a:spcPts val="600"/>
              </a:spcAft>
              <a:buFont typeface="Wingdings" pitchFamily="2" charset="2"/>
              <a:buNone/>
            </a:pPr>
            <a:r>
              <a:rPr lang="en-IE" smtClean="0"/>
              <a:t>All surveys</a:t>
            </a:r>
          </a:p>
          <a:p>
            <a:pPr>
              <a:spcAft>
                <a:spcPts val="600"/>
              </a:spcAft>
            </a:pPr>
            <a:r>
              <a:rPr lang="en-IE" smtClean="0"/>
              <a:t>Must be careful to recognise the differences between “Stated Preference” (what people say they will do) and “Revealed Preference” (what they actually do, as indicated by the evidence.</a:t>
            </a:r>
          </a:p>
          <a:p>
            <a:pPr>
              <a:spcAft>
                <a:spcPts val="600"/>
              </a:spcAft>
            </a:pPr>
            <a:endParaRPr lang="en-IE" sz="1100" smtClean="0"/>
          </a:p>
          <a:p>
            <a:pPr>
              <a:spcAft>
                <a:spcPts val="600"/>
              </a:spcAft>
              <a:buFont typeface="Wingdings" pitchFamily="2" charset="2"/>
              <a:buNone/>
            </a:pPr>
            <a:r>
              <a:rPr lang="en-IE" smtClean="0"/>
              <a:t>Understanding user needs is much more complex than just asking them!</a:t>
            </a:r>
          </a:p>
          <a:p>
            <a:pPr>
              <a:spcAft>
                <a:spcPts val="600"/>
              </a:spcAft>
              <a:buFont typeface="Wingdings" pitchFamily="2" charset="2"/>
              <a:buNone/>
            </a:pPr>
            <a:endParaRPr lang="en-IE" sz="1100" smtClean="0"/>
          </a:p>
          <a:p>
            <a:pPr>
              <a:spcAft>
                <a:spcPts val="600"/>
              </a:spcAft>
              <a:buFont typeface="Wingdings" pitchFamily="2" charset="2"/>
              <a:buNone/>
            </a:pPr>
            <a:r>
              <a:rPr lang="en-IE" smtClean="0"/>
              <a:t>A research area in itself.</a:t>
            </a:r>
          </a:p>
          <a:p>
            <a:pPr>
              <a:spcBef>
                <a:spcPts val="600"/>
              </a:spcBef>
              <a:spcAft>
                <a:spcPts val="600"/>
              </a:spcAft>
              <a:buFont typeface="Wingdings" pitchFamily="2" charset="2"/>
              <a:buChar char="Ø"/>
            </a:pPr>
            <a:endParaRPr lang="en-IE" sz="2600" smtClean="0"/>
          </a:p>
          <a:p>
            <a:pPr>
              <a:buFont typeface="Wingdings" pitchFamily="2" charset="2"/>
              <a:buChar char="Ø"/>
            </a:pPr>
            <a:endParaRPr lang="en-IE" smtClean="0"/>
          </a:p>
          <a:p>
            <a:endParaRPr lang="en-IE" smtClean="0"/>
          </a:p>
        </p:txBody>
      </p:sp>
      <p:sp>
        <p:nvSpPr>
          <p:cNvPr id="31748"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31749" name="Slide Number Placeholder 4"/>
          <p:cNvSpPr>
            <a:spLocks noGrp="1"/>
          </p:cNvSpPr>
          <p:nvPr>
            <p:ph type="sldNum" sz="quarter" idx="11"/>
          </p:nvPr>
        </p:nvSpPr>
        <p:spPr>
          <a:noFill/>
        </p:spPr>
        <p:txBody>
          <a:bodyPr/>
          <a:lstStyle/>
          <a:p>
            <a:fld id="{3310D166-5E4E-4D94-9609-2ED7448DE1CA}" type="slidenum">
              <a:rPr lang="en-US" altLang="en-US" smtClean="0"/>
              <a:pPr/>
              <a:t>16</a:t>
            </a:fld>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IE" altLang="en-US" sz="3600" b="1" smtClean="0">
                <a:solidFill>
                  <a:srgbClr val="000066"/>
                </a:solidFill>
              </a:rPr>
              <a:t>Weather Forecasts and Warnings</a:t>
            </a:r>
          </a:p>
        </p:txBody>
      </p:sp>
      <p:sp>
        <p:nvSpPr>
          <p:cNvPr id="32771" name="Content Placeholder 2"/>
          <p:cNvSpPr>
            <a:spLocks noGrp="1"/>
          </p:cNvSpPr>
          <p:nvPr>
            <p:ph idx="1"/>
          </p:nvPr>
        </p:nvSpPr>
        <p:spPr/>
        <p:txBody>
          <a:bodyPr/>
          <a:lstStyle/>
          <a:p>
            <a:pPr>
              <a:spcAft>
                <a:spcPts val="600"/>
              </a:spcAft>
              <a:buFont typeface="Wingdings" pitchFamily="2" charset="2"/>
              <a:buNone/>
            </a:pPr>
            <a:r>
              <a:rPr lang="en-IE" smtClean="0"/>
              <a:t>In this context...</a:t>
            </a:r>
          </a:p>
          <a:p>
            <a:pPr>
              <a:spcAft>
                <a:spcPts val="600"/>
              </a:spcAft>
              <a:buFont typeface="Wingdings" pitchFamily="2" charset="2"/>
              <a:buNone/>
            </a:pPr>
            <a:endParaRPr lang="en-IE" smtClean="0"/>
          </a:p>
          <a:p>
            <a:pPr>
              <a:spcAft>
                <a:spcPts val="600"/>
              </a:spcAft>
            </a:pPr>
            <a:r>
              <a:rPr lang="en-IE" smtClean="0"/>
              <a:t>Economics can be seen as the study of social behaviour as revealed by financial evidence</a:t>
            </a:r>
          </a:p>
          <a:p>
            <a:pPr>
              <a:spcAft>
                <a:spcPts val="600"/>
              </a:spcAft>
            </a:pPr>
            <a:r>
              <a:rPr lang="en-IE" smtClean="0"/>
              <a:t>Social Sciences encompass a broader, more holistic view of social behaviour</a:t>
            </a:r>
          </a:p>
          <a:p>
            <a:pPr>
              <a:spcBef>
                <a:spcPts val="600"/>
              </a:spcBef>
              <a:spcAft>
                <a:spcPts val="600"/>
              </a:spcAft>
              <a:buFont typeface="Wingdings" pitchFamily="2" charset="2"/>
              <a:buChar char="Ø"/>
            </a:pPr>
            <a:endParaRPr lang="en-IE" sz="2600" smtClean="0"/>
          </a:p>
          <a:p>
            <a:pPr>
              <a:buFont typeface="Wingdings" pitchFamily="2" charset="2"/>
              <a:buChar char="Ø"/>
            </a:pPr>
            <a:endParaRPr lang="en-IE" smtClean="0"/>
          </a:p>
          <a:p>
            <a:endParaRPr lang="en-IE" smtClean="0"/>
          </a:p>
        </p:txBody>
      </p:sp>
      <p:sp>
        <p:nvSpPr>
          <p:cNvPr id="32772"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32773" name="Slide Number Placeholder 4"/>
          <p:cNvSpPr>
            <a:spLocks noGrp="1"/>
          </p:cNvSpPr>
          <p:nvPr>
            <p:ph type="sldNum" sz="quarter" idx="11"/>
          </p:nvPr>
        </p:nvSpPr>
        <p:spPr>
          <a:noFill/>
        </p:spPr>
        <p:txBody>
          <a:bodyPr/>
          <a:lstStyle/>
          <a:p>
            <a:fld id="{3C5F1002-91A7-4D8C-8A08-C7749D2719E0}" type="slidenum">
              <a:rPr lang="en-US" altLang="en-US" smtClean="0"/>
              <a:pPr/>
              <a:t>17</a:t>
            </a:fld>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altLang="en-US" smtClean="0"/>
              <a:t>WMO Public Weather Services</a:t>
            </a:r>
          </a:p>
        </p:txBody>
      </p:sp>
      <p:sp>
        <p:nvSpPr>
          <p:cNvPr id="43011" name="Slide Number Placeholder 4"/>
          <p:cNvSpPr>
            <a:spLocks noGrp="1"/>
          </p:cNvSpPr>
          <p:nvPr>
            <p:ph type="sldNum" sz="quarter" idx="11"/>
          </p:nvPr>
        </p:nvSpPr>
        <p:spPr>
          <a:noFill/>
        </p:spPr>
        <p:txBody>
          <a:bodyPr/>
          <a:lstStyle/>
          <a:p>
            <a:fld id="{5BB84BE9-452F-4459-856E-76837A93CCC0}" type="slidenum">
              <a:rPr lang="en-US" altLang="en-US" smtClean="0"/>
              <a:pPr/>
              <a:t>18</a:t>
            </a:fld>
            <a:endParaRPr lang="en-US" altLang="en-US" smtClean="0"/>
          </a:p>
        </p:txBody>
      </p:sp>
      <p:pic>
        <p:nvPicPr>
          <p:cNvPr id="43012" name="Picture 5"/>
          <p:cNvPicPr>
            <a:picLocks noChangeAspect="1"/>
          </p:cNvPicPr>
          <p:nvPr/>
        </p:nvPicPr>
        <p:blipFill>
          <a:blip r:embed="rId2" cstate="print"/>
          <a:srcRect/>
          <a:stretch>
            <a:fillRect/>
          </a:stretch>
        </p:blipFill>
        <p:spPr bwMode="auto">
          <a:xfrm>
            <a:off x="-309602" y="481014"/>
            <a:ext cx="9990607" cy="5157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IE" altLang="en-US" sz="3600" b="1" dirty="0" smtClean="0">
                <a:solidFill>
                  <a:srgbClr val="000066"/>
                </a:solidFill>
              </a:rPr>
              <a:t>Surveys of Users</a:t>
            </a:r>
          </a:p>
        </p:txBody>
      </p:sp>
      <p:sp>
        <p:nvSpPr>
          <p:cNvPr id="32771" name="Content Placeholder 2"/>
          <p:cNvSpPr>
            <a:spLocks noGrp="1"/>
          </p:cNvSpPr>
          <p:nvPr>
            <p:ph idx="1"/>
          </p:nvPr>
        </p:nvSpPr>
        <p:spPr/>
        <p:txBody>
          <a:bodyPr/>
          <a:lstStyle/>
          <a:p>
            <a:pPr>
              <a:spcAft>
                <a:spcPts val="600"/>
              </a:spcAft>
              <a:buFont typeface="Wingdings" pitchFamily="2" charset="2"/>
              <a:buNone/>
            </a:pPr>
            <a:r>
              <a:rPr lang="en-IE" dirty="0" smtClean="0"/>
              <a:t>Need to know the profile of the survey respondents</a:t>
            </a:r>
          </a:p>
          <a:p>
            <a:pPr>
              <a:spcAft>
                <a:spcPts val="600"/>
              </a:spcAft>
              <a:buFont typeface="Wingdings" pitchFamily="2" charset="2"/>
              <a:buChar char="Ø"/>
            </a:pPr>
            <a:r>
              <a:rPr lang="en-IE" dirty="0" smtClean="0"/>
              <a:t>Male / Female</a:t>
            </a:r>
          </a:p>
          <a:p>
            <a:pPr>
              <a:spcAft>
                <a:spcPts val="600"/>
              </a:spcAft>
              <a:buFont typeface="Wingdings" pitchFamily="2" charset="2"/>
              <a:buChar char="Ø"/>
            </a:pPr>
            <a:r>
              <a:rPr lang="en-IE" dirty="0" smtClean="0"/>
              <a:t>Age group</a:t>
            </a:r>
          </a:p>
          <a:p>
            <a:pPr>
              <a:spcAft>
                <a:spcPts val="600"/>
              </a:spcAft>
              <a:buFont typeface="Wingdings" pitchFamily="2" charset="2"/>
              <a:buChar char="Ø"/>
            </a:pPr>
            <a:r>
              <a:rPr lang="en-IE" dirty="0" smtClean="0"/>
              <a:t>Occupation</a:t>
            </a:r>
          </a:p>
          <a:p>
            <a:pPr>
              <a:spcAft>
                <a:spcPts val="600"/>
              </a:spcAft>
              <a:buFont typeface="Wingdings" pitchFamily="2" charset="2"/>
              <a:buChar char="Ø"/>
            </a:pPr>
            <a:r>
              <a:rPr lang="en-IE" dirty="0" smtClean="0"/>
              <a:t>Location</a:t>
            </a:r>
          </a:p>
          <a:p>
            <a:pPr>
              <a:spcAft>
                <a:spcPts val="600"/>
              </a:spcAft>
              <a:buFont typeface="Wingdings" pitchFamily="2" charset="2"/>
              <a:buChar char="Ø"/>
            </a:pPr>
            <a:r>
              <a:rPr lang="en-IE" dirty="0" smtClean="0"/>
              <a:t>etc </a:t>
            </a:r>
            <a:r>
              <a:rPr lang="en-IE" dirty="0" err="1" smtClean="0"/>
              <a:t>etc</a:t>
            </a:r>
            <a:r>
              <a:rPr lang="en-IE" dirty="0" smtClean="0"/>
              <a:t>..</a:t>
            </a:r>
          </a:p>
          <a:p>
            <a:pPr>
              <a:spcBef>
                <a:spcPts val="600"/>
              </a:spcBef>
              <a:spcAft>
                <a:spcPts val="600"/>
              </a:spcAft>
              <a:buFont typeface="Wingdings" pitchFamily="2" charset="2"/>
              <a:buChar char="Ø"/>
            </a:pPr>
            <a:endParaRPr lang="en-IE" sz="2600" dirty="0" smtClean="0"/>
          </a:p>
          <a:p>
            <a:pPr>
              <a:buFont typeface="Wingdings" pitchFamily="2" charset="2"/>
              <a:buChar char="Ø"/>
            </a:pPr>
            <a:endParaRPr lang="en-IE" dirty="0" smtClean="0"/>
          </a:p>
          <a:p>
            <a:endParaRPr lang="en-IE" dirty="0" smtClean="0"/>
          </a:p>
        </p:txBody>
      </p:sp>
      <p:sp>
        <p:nvSpPr>
          <p:cNvPr id="32772"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32773" name="Slide Number Placeholder 4"/>
          <p:cNvSpPr>
            <a:spLocks noGrp="1"/>
          </p:cNvSpPr>
          <p:nvPr>
            <p:ph type="sldNum" sz="quarter" idx="11"/>
          </p:nvPr>
        </p:nvSpPr>
        <p:spPr>
          <a:noFill/>
        </p:spPr>
        <p:txBody>
          <a:bodyPr/>
          <a:lstStyle/>
          <a:p>
            <a:fld id="{3C5F1002-91A7-4D8C-8A08-C7749D2719E0}" type="slidenum">
              <a:rPr lang="en-US" altLang="en-US" smtClean="0"/>
              <a:pPr/>
              <a:t>19</a:t>
            </a:fld>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IE" altLang="en-US" sz="3600" b="1" smtClean="0">
                <a:solidFill>
                  <a:srgbClr val="000066"/>
                </a:solidFill>
              </a:rPr>
              <a:t>Social Sciences</a:t>
            </a:r>
          </a:p>
        </p:txBody>
      </p:sp>
      <p:sp>
        <p:nvSpPr>
          <p:cNvPr id="17411" name="Content Placeholder 2"/>
          <p:cNvSpPr>
            <a:spLocks noGrp="1"/>
          </p:cNvSpPr>
          <p:nvPr>
            <p:ph idx="1"/>
          </p:nvPr>
        </p:nvSpPr>
        <p:spPr/>
        <p:txBody>
          <a:bodyPr/>
          <a:lstStyle/>
          <a:p>
            <a:r>
              <a:rPr lang="en-IE" b="1" dirty="0" smtClean="0"/>
              <a:t>Social science</a:t>
            </a:r>
            <a:r>
              <a:rPr lang="en-IE" dirty="0" smtClean="0"/>
              <a:t> is a major branch of science, and a major category of academic disciplines, concerned with society and the relationships among individuals within a society.</a:t>
            </a:r>
          </a:p>
          <a:p>
            <a:r>
              <a:rPr lang="en-IE" b="1" dirty="0" smtClean="0"/>
              <a:t>Social science </a:t>
            </a:r>
            <a:r>
              <a:rPr lang="en-IE" dirty="0" smtClean="0"/>
              <a:t>dates from the Age of Enlightenment, and attempts to use scientific methods to examine social behaviour and characteristics.</a:t>
            </a:r>
          </a:p>
        </p:txBody>
      </p:sp>
      <p:sp>
        <p:nvSpPr>
          <p:cNvPr id="17412" name="Footer Placeholder 3"/>
          <p:cNvSpPr>
            <a:spLocks noGrp="1"/>
          </p:cNvSpPr>
          <p:nvPr>
            <p:ph type="ftr" sz="quarter" idx="10"/>
          </p:nvPr>
        </p:nvSpPr>
        <p:spPr>
          <a:noFill/>
        </p:spPr>
        <p:txBody>
          <a:bodyPr/>
          <a:lstStyle/>
          <a:p>
            <a:r>
              <a:rPr lang="en-US" altLang="en-US"/>
              <a:t>WMO Public Weather Services</a:t>
            </a:r>
          </a:p>
        </p:txBody>
      </p:sp>
      <p:sp>
        <p:nvSpPr>
          <p:cNvPr id="17413" name="Slide Number Placeholder 4"/>
          <p:cNvSpPr>
            <a:spLocks noGrp="1"/>
          </p:cNvSpPr>
          <p:nvPr>
            <p:ph type="sldNum" sz="quarter" idx="11"/>
          </p:nvPr>
        </p:nvSpPr>
        <p:spPr>
          <a:noFill/>
        </p:spPr>
        <p:txBody>
          <a:bodyPr/>
          <a:lstStyle/>
          <a:p>
            <a:fld id="{09025689-6492-4E10-8AB6-34A06E67208A}" type="slidenum">
              <a:rPr lang="en-US" altLang="en-US" smtClean="0"/>
              <a:pPr/>
              <a:t>2</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IE" altLang="en-US" sz="3600" b="1" dirty="0" smtClean="0">
                <a:solidFill>
                  <a:srgbClr val="000066"/>
                </a:solidFill>
              </a:rPr>
              <a:t>Surveys of Users</a:t>
            </a:r>
          </a:p>
        </p:txBody>
      </p:sp>
      <p:sp>
        <p:nvSpPr>
          <p:cNvPr id="32771" name="Content Placeholder 2"/>
          <p:cNvSpPr>
            <a:spLocks noGrp="1"/>
          </p:cNvSpPr>
          <p:nvPr>
            <p:ph idx="1"/>
          </p:nvPr>
        </p:nvSpPr>
        <p:spPr/>
        <p:txBody>
          <a:bodyPr/>
          <a:lstStyle/>
          <a:p>
            <a:pPr>
              <a:spcAft>
                <a:spcPts val="600"/>
              </a:spcAft>
              <a:buFont typeface="Wingdings" pitchFamily="2" charset="2"/>
              <a:buNone/>
            </a:pPr>
            <a:r>
              <a:rPr lang="en-IE" dirty="0" smtClean="0"/>
              <a:t>A recent example from Met Éireann</a:t>
            </a:r>
          </a:p>
          <a:p>
            <a:pPr>
              <a:spcAft>
                <a:spcPts val="600"/>
              </a:spcAft>
              <a:buFont typeface="Wingdings" pitchFamily="2" charset="2"/>
              <a:buChar char="Ø"/>
            </a:pPr>
            <a:r>
              <a:rPr lang="en-IE" dirty="0" smtClean="0"/>
              <a:t>Survey conducted of users of the website met.ie</a:t>
            </a:r>
          </a:p>
          <a:p>
            <a:pPr>
              <a:spcAft>
                <a:spcPts val="600"/>
              </a:spcAft>
              <a:buFont typeface="Wingdings" pitchFamily="2" charset="2"/>
              <a:buChar char="Ø"/>
            </a:pPr>
            <a:r>
              <a:rPr lang="en-IE" dirty="0" smtClean="0"/>
              <a:t>Therefore not a random survey, but self-selecting</a:t>
            </a:r>
          </a:p>
          <a:p>
            <a:pPr>
              <a:spcAft>
                <a:spcPts val="600"/>
              </a:spcAft>
              <a:buFont typeface="Wingdings" pitchFamily="2" charset="2"/>
              <a:buChar char="Ø"/>
            </a:pPr>
            <a:r>
              <a:rPr lang="en-IE" dirty="0" smtClean="0"/>
              <a:t>Website users could choose whether or not to take the survey</a:t>
            </a:r>
          </a:p>
          <a:p>
            <a:pPr>
              <a:spcAft>
                <a:spcPts val="600"/>
              </a:spcAft>
              <a:buFont typeface="Wingdings" pitchFamily="2" charset="2"/>
              <a:buChar char="Ø"/>
            </a:pPr>
            <a:r>
              <a:rPr lang="en-IE" dirty="0" smtClean="0"/>
              <a:t>Each user asked only once (minimise the nuisance value)</a:t>
            </a:r>
          </a:p>
          <a:p>
            <a:pPr>
              <a:spcAft>
                <a:spcPts val="600"/>
              </a:spcAft>
              <a:buFont typeface="Wingdings" pitchFamily="2" charset="2"/>
              <a:buChar char="Ø"/>
            </a:pPr>
            <a:r>
              <a:rPr lang="en-IE" dirty="0" smtClean="0"/>
              <a:t>Mix of Closed and Open questions</a:t>
            </a:r>
          </a:p>
          <a:p>
            <a:pPr>
              <a:spcBef>
                <a:spcPts val="600"/>
              </a:spcBef>
              <a:spcAft>
                <a:spcPts val="600"/>
              </a:spcAft>
              <a:buFont typeface="Wingdings" pitchFamily="2" charset="2"/>
              <a:buChar char="Ø"/>
            </a:pPr>
            <a:endParaRPr lang="en-IE" sz="2600" dirty="0" smtClean="0"/>
          </a:p>
          <a:p>
            <a:pPr>
              <a:buFont typeface="Wingdings" pitchFamily="2" charset="2"/>
              <a:buChar char="Ø"/>
            </a:pPr>
            <a:endParaRPr lang="en-IE" dirty="0" smtClean="0"/>
          </a:p>
          <a:p>
            <a:endParaRPr lang="en-IE" dirty="0" smtClean="0"/>
          </a:p>
        </p:txBody>
      </p:sp>
      <p:sp>
        <p:nvSpPr>
          <p:cNvPr id="32772"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32773" name="Slide Number Placeholder 4"/>
          <p:cNvSpPr>
            <a:spLocks noGrp="1"/>
          </p:cNvSpPr>
          <p:nvPr>
            <p:ph type="sldNum" sz="quarter" idx="11"/>
          </p:nvPr>
        </p:nvSpPr>
        <p:spPr>
          <a:noFill/>
        </p:spPr>
        <p:txBody>
          <a:bodyPr/>
          <a:lstStyle/>
          <a:p>
            <a:fld id="{3C5F1002-91A7-4D8C-8A08-C7749D2719E0}" type="slidenum">
              <a:rPr lang="en-US" altLang="en-US" smtClean="0"/>
              <a:pPr/>
              <a:t>20</a:t>
            </a:fld>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187" y="692695"/>
            <a:ext cx="7848601" cy="504057"/>
          </a:xfrm>
        </p:spPr>
        <p:txBody>
          <a:bodyPr>
            <a:noAutofit/>
          </a:bodyPr>
          <a:lstStyle/>
          <a:p>
            <a:r>
              <a:rPr lang="nb-NO" sz="3000" dirty="0" smtClean="0"/>
              <a:t>General </a:t>
            </a:r>
            <a:r>
              <a:rPr lang="nb-NO" sz="3000" dirty="0" err="1" smtClean="0"/>
              <a:t>information</a:t>
            </a:r>
            <a:endParaRPr lang="nb-NO" sz="3000" dirty="0"/>
          </a:p>
        </p:txBody>
      </p:sp>
      <p:sp>
        <p:nvSpPr>
          <p:cNvPr id="3" name="TextBox 2"/>
          <p:cNvSpPr txBox="1"/>
          <p:nvPr/>
        </p:nvSpPr>
        <p:spPr>
          <a:xfrm>
            <a:off x="593726" y="1268098"/>
            <a:ext cx="3744788" cy="276999"/>
          </a:xfrm>
          <a:prstGeom prst="rect">
            <a:avLst/>
          </a:prstGeom>
          <a:noFill/>
        </p:spPr>
        <p:txBody>
          <a:bodyPr wrap="square" rtlCol="0">
            <a:spAutoFit/>
          </a:bodyPr>
          <a:lstStyle/>
          <a:p>
            <a:r>
              <a:rPr lang="nb-NO" sz="1200" dirty="0" err="1" smtClean="0">
                <a:solidFill>
                  <a:schemeClr val="tx2">
                    <a:lumMod val="75000"/>
                  </a:schemeClr>
                </a:solidFill>
              </a:rPr>
              <a:t>Current</a:t>
            </a:r>
            <a:r>
              <a:rPr lang="nb-NO" sz="1200" dirty="0" smtClean="0">
                <a:solidFill>
                  <a:schemeClr val="tx2">
                    <a:lumMod val="75000"/>
                  </a:schemeClr>
                </a:solidFill>
              </a:rPr>
              <a:t> survey</a:t>
            </a:r>
          </a:p>
        </p:txBody>
      </p:sp>
      <p:sp>
        <p:nvSpPr>
          <p:cNvPr id="4" name="TextBox 3"/>
          <p:cNvSpPr txBox="1"/>
          <p:nvPr/>
        </p:nvSpPr>
        <p:spPr>
          <a:xfrm>
            <a:off x="4500563" y="1295086"/>
            <a:ext cx="3744788" cy="276999"/>
          </a:xfrm>
          <a:prstGeom prst="rect">
            <a:avLst/>
          </a:prstGeom>
          <a:noFill/>
        </p:spPr>
        <p:txBody>
          <a:bodyPr wrap="square" rtlCol="0">
            <a:spAutoFit/>
          </a:bodyPr>
          <a:lstStyle/>
          <a:p>
            <a:r>
              <a:rPr lang="nb-NO" sz="1200" dirty="0" smtClean="0">
                <a:solidFill>
                  <a:schemeClr val="tx2">
                    <a:lumMod val="75000"/>
                  </a:schemeClr>
                </a:solidFill>
              </a:rPr>
              <a:t>Previous Survey</a:t>
            </a:r>
          </a:p>
        </p:txBody>
      </p:sp>
      <p:graphicFrame>
        <p:nvGraphicFramePr>
          <p:cNvPr id="7" name="Table 6"/>
          <p:cNvGraphicFramePr>
            <a:graphicFrameLocks noGrp="1"/>
          </p:cNvGraphicFramePr>
          <p:nvPr>
            <p:extLst>
              <p:ext uri="{D42A27DB-BD31-4B8C-83A1-F6EECF244321}">
                <p14:modId xmlns:p14="http://schemas.microsoft.com/office/powerpoint/2010/main" xmlns="" val="1393566197"/>
              </p:ext>
            </p:extLst>
          </p:nvPr>
        </p:nvGraphicFramePr>
        <p:xfrm>
          <a:off x="611188" y="1565258"/>
          <a:ext cx="3738986" cy="1950189"/>
        </p:xfrm>
        <a:graphic>
          <a:graphicData uri="http://schemas.openxmlformats.org/drawingml/2006/table">
            <a:tbl>
              <a:tblPr bandRow="1">
                <a:tableStyleId>{72833802-FEF1-4C79-8D5D-14CF1EAF98D9}</a:tableStyleId>
              </a:tblPr>
              <a:tblGrid>
                <a:gridCol w="1999134"/>
                <a:gridCol w="1739852"/>
              </a:tblGrid>
              <a:tr h="299129">
                <a:tc>
                  <a:txBody>
                    <a:bodyPr/>
                    <a:lstStyle/>
                    <a:p>
                      <a:r>
                        <a:rPr lang="da-DK" sz="900" dirty="0" err="1" smtClean="0">
                          <a:solidFill>
                            <a:schemeClr val="tx2">
                              <a:lumMod val="75000"/>
                            </a:schemeClr>
                          </a:solidFill>
                        </a:rPr>
                        <a:t>Survey</a:t>
                      </a:r>
                      <a:r>
                        <a:rPr lang="da-DK" sz="900" dirty="0" smtClean="0">
                          <a:solidFill>
                            <a:schemeClr val="tx2">
                              <a:lumMod val="75000"/>
                            </a:schemeClr>
                          </a:solidFill>
                        </a:rPr>
                        <a:t> </a:t>
                      </a:r>
                      <a:r>
                        <a:rPr lang="da-DK" sz="900" dirty="0" err="1" smtClean="0">
                          <a:solidFill>
                            <a:schemeClr val="tx2">
                              <a:lumMod val="75000"/>
                            </a:schemeClr>
                          </a:solidFill>
                        </a:rPr>
                        <a:t>period</a:t>
                      </a:r>
                      <a:endParaRPr lang="en-US" sz="900" b="1" dirty="0">
                        <a:solidFill>
                          <a:schemeClr val="tx2">
                            <a:lumMod val="75000"/>
                          </a:schemeClr>
                        </a:solidFill>
                      </a:endParaRPr>
                    </a:p>
                  </a:txBody>
                  <a:tcPr/>
                </a:tc>
                <a:tc>
                  <a:txBody>
                    <a:bodyPr/>
                    <a:lstStyle/>
                    <a:p>
                      <a:pPr algn="l"/>
                      <a:r>
                        <a:rPr lang="en-US" sz="900" dirty="0" smtClean="0">
                          <a:solidFill>
                            <a:srgbClr val="5B5B5B"/>
                          </a:solidFill>
                        </a:rPr>
                        <a:t>13.01.2015 – 13.02.2015</a:t>
                      </a:r>
                      <a:endParaRPr lang="en-US" sz="900" dirty="0">
                        <a:solidFill>
                          <a:srgbClr val="5B5B5B"/>
                        </a:solidFill>
                      </a:endParaRPr>
                    </a:p>
                  </a:txBody>
                  <a:tcPr/>
                </a:tc>
              </a:tr>
              <a:tr h="330212">
                <a:tc>
                  <a:txBody>
                    <a:bodyPr/>
                    <a:lstStyle/>
                    <a:p>
                      <a:r>
                        <a:rPr lang="da-DK" sz="900" dirty="0" err="1" smtClean="0">
                          <a:solidFill>
                            <a:schemeClr val="tx2">
                              <a:lumMod val="75000"/>
                            </a:schemeClr>
                          </a:solidFill>
                        </a:rPr>
                        <a:t>Questionnaire</a:t>
                      </a:r>
                      <a:r>
                        <a:rPr lang="da-DK" sz="900" baseline="0" dirty="0" smtClean="0">
                          <a:solidFill>
                            <a:schemeClr val="tx2">
                              <a:lumMod val="75000"/>
                            </a:schemeClr>
                          </a:solidFill>
                        </a:rPr>
                        <a:t> </a:t>
                      </a:r>
                      <a:r>
                        <a:rPr lang="da-DK" sz="900" baseline="0" dirty="0" err="1" smtClean="0">
                          <a:solidFill>
                            <a:schemeClr val="tx2">
                              <a:lumMod val="75000"/>
                            </a:schemeClr>
                          </a:solidFill>
                        </a:rPr>
                        <a:t>views</a:t>
                      </a:r>
                      <a:endParaRPr lang="en-US" sz="900" b="1" dirty="0">
                        <a:solidFill>
                          <a:schemeClr val="tx2">
                            <a:lumMod val="75000"/>
                          </a:schemeClr>
                        </a:solidFill>
                      </a:endParaRPr>
                    </a:p>
                  </a:txBody>
                  <a:tcPr/>
                </a:tc>
                <a:tc>
                  <a:txBody>
                    <a:bodyPr/>
                    <a:lstStyle/>
                    <a:p>
                      <a:pPr algn="l"/>
                      <a:r>
                        <a:rPr lang="da-DK" sz="900" dirty="0" smtClean="0">
                          <a:solidFill>
                            <a:srgbClr val="5B5B5B"/>
                          </a:solidFill>
                        </a:rPr>
                        <a:t>497</a:t>
                      </a:r>
                      <a:r>
                        <a:rPr lang="da-DK" sz="900" baseline="0" dirty="0" smtClean="0">
                          <a:solidFill>
                            <a:srgbClr val="5B5B5B"/>
                          </a:solidFill>
                        </a:rPr>
                        <a:t>,699</a:t>
                      </a:r>
                      <a:endParaRPr lang="da-DK" sz="900" dirty="0" smtClean="0">
                        <a:solidFill>
                          <a:srgbClr val="5B5B5B"/>
                        </a:solidFill>
                      </a:endParaRPr>
                    </a:p>
                  </a:txBody>
                  <a:tcPr/>
                </a:tc>
              </a:tr>
              <a:tr h="330212">
                <a:tc>
                  <a:txBody>
                    <a:bodyPr/>
                    <a:lstStyle/>
                    <a:p>
                      <a:r>
                        <a:rPr lang="da-DK" sz="900" dirty="0" err="1" smtClean="0">
                          <a:solidFill>
                            <a:schemeClr val="tx2">
                              <a:lumMod val="75000"/>
                            </a:schemeClr>
                          </a:solidFill>
                        </a:rPr>
                        <a:t>Number</a:t>
                      </a:r>
                      <a:r>
                        <a:rPr lang="da-DK" sz="900" dirty="0" smtClean="0">
                          <a:solidFill>
                            <a:schemeClr val="tx2">
                              <a:lumMod val="75000"/>
                            </a:schemeClr>
                          </a:solidFill>
                        </a:rPr>
                        <a:t> of</a:t>
                      </a:r>
                      <a:r>
                        <a:rPr lang="da-DK" sz="900" baseline="0" dirty="0" smtClean="0">
                          <a:solidFill>
                            <a:schemeClr val="tx2">
                              <a:lumMod val="75000"/>
                            </a:schemeClr>
                          </a:solidFill>
                        </a:rPr>
                        <a:t> </a:t>
                      </a:r>
                      <a:r>
                        <a:rPr lang="da-DK" sz="900" baseline="0" dirty="0" err="1" smtClean="0">
                          <a:solidFill>
                            <a:schemeClr val="tx2">
                              <a:lumMod val="75000"/>
                            </a:schemeClr>
                          </a:solidFill>
                        </a:rPr>
                        <a:t>answers</a:t>
                      </a:r>
                      <a:endParaRPr lang="en-US" sz="900" b="1" dirty="0">
                        <a:solidFill>
                          <a:schemeClr val="tx2">
                            <a:lumMod val="75000"/>
                          </a:schemeClr>
                        </a:solidFill>
                      </a:endParaRPr>
                    </a:p>
                  </a:txBody>
                  <a:tcPr/>
                </a:tc>
                <a:tc>
                  <a:txBody>
                    <a:bodyPr/>
                    <a:lstStyle/>
                    <a:p>
                      <a:pPr algn="l"/>
                      <a:r>
                        <a:rPr lang="en-US" sz="900" dirty="0" smtClean="0">
                          <a:solidFill>
                            <a:srgbClr val="5B5B5B"/>
                          </a:solidFill>
                        </a:rPr>
                        <a:t>50,221</a:t>
                      </a:r>
                      <a:endParaRPr lang="en-US" sz="900" dirty="0">
                        <a:solidFill>
                          <a:srgbClr val="5B5B5B"/>
                        </a:solidFill>
                      </a:endParaRPr>
                    </a:p>
                  </a:txBody>
                  <a:tcPr/>
                </a:tc>
              </a:tr>
              <a:tr h="330212">
                <a:tc>
                  <a:txBody>
                    <a:bodyPr/>
                    <a:lstStyle/>
                    <a:p>
                      <a:r>
                        <a:rPr lang="da-DK" sz="900" dirty="0" err="1" smtClean="0">
                          <a:solidFill>
                            <a:schemeClr val="tx2">
                              <a:lumMod val="75000"/>
                            </a:schemeClr>
                          </a:solidFill>
                        </a:rPr>
                        <a:t>Response</a:t>
                      </a:r>
                      <a:r>
                        <a:rPr lang="da-DK" sz="900" dirty="0" smtClean="0">
                          <a:solidFill>
                            <a:schemeClr val="tx2">
                              <a:lumMod val="75000"/>
                            </a:schemeClr>
                          </a:solidFill>
                        </a:rPr>
                        <a:t> rate</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10</a:t>
                      </a:r>
                      <a:r>
                        <a:rPr lang="en-CA" sz="900" dirty="0" smtClean="0">
                          <a:solidFill>
                            <a:srgbClr val="5B5B5B"/>
                          </a:solidFill>
                        </a:rPr>
                        <a:t>.1</a:t>
                      </a:r>
                      <a:r>
                        <a:rPr lang="en-US" sz="900" dirty="0" smtClean="0">
                          <a:solidFill>
                            <a:srgbClr val="5B5B5B"/>
                          </a:solidFill>
                        </a:rPr>
                        <a:t>%</a:t>
                      </a:r>
                      <a:endParaRPr lang="en-US" sz="900" dirty="0">
                        <a:solidFill>
                          <a:srgbClr val="5B5B5B"/>
                        </a:solidFill>
                      </a:endParaRPr>
                    </a:p>
                  </a:txBody>
                  <a:tcPr/>
                </a:tc>
              </a:tr>
              <a:tr h="330212">
                <a:tc>
                  <a:txBody>
                    <a:bodyPr/>
                    <a:lstStyle/>
                    <a:p>
                      <a:r>
                        <a:rPr lang="da-DK" sz="900" dirty="0" smtClean="0">
                          <a:solidFill>
                            <a:schemeClr val="tx2">
                              <a:lumMod val="75000"/>
                            </a:schemeClr>
                          </a:solidFill>
                        </a:rPr>
                        <a:t>First time </a:t>
                      </a:r>
                      <a:r>
                        <a:rPr lang="da-DK" sz="900" dirty="0" err="1" smtClean="0">
                          <a:solidFill>
                            <a:schemeClr val="tx2">
                              <a:lumMod val="75000"/>
                            </a:schemeClr>
                          </a:solidFill>
                        </a:rPr>
                        <a:t>visitors</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2</a:t>
                      </a:r>
                      <a:r>
                        <a:rPr lang="en-US" sz="900" baseline="0" dirty="0" smtClean="0">
                          <a:solidFill>
                            <a:srgbClr val="5B5B5B"/>
                          </a:solidFill>
                        </a:rPr>
                        <a:t>,864</a:t>
                      </a:r>
                      <a:endParaRPr lang="en-US" sz="900" dirty="0">
                        <a:solidFill>
                          <a:srgbClr val="5B5B5B"/>
                        </a:solidFill>
                      </a:endParaRPr>
                    </a:p>
                  </a:txBody>
                  <a:tcPr/>
                </a:tc>
              </a:tr>
              <a:tr h="330212">
                <a:tc>
                  <a:txBody>
                    <a:bodyPr/>
                    <a:lstStyle/>
                    <a:p>
                      <a:r>
                        <a:rPr lang="da-DK" sz="900" dirty="0" smtClean="0">
                          <a:solidFill>
                            <a:schemeClr val="tx2">
                              <a:lumMod val="75000"/>
                            </a:schemeClr>
                          </a:solidFill>
                        </a:rPr>
                        <a:t>Open </a:t>
                      </a:r>
                      <a:r>
                        <a:rPr lang="da-DK" sz="900" dirty="0" err="1" smtClean="0">
                          <a:solidFill>
                            <a:schemeClr val="tx2">
                              <a:lumMod val="75000"/>
                            </a:schemeClr>
                          </a:solidFill>
                        </a:rPr>
                        <a:t>answers</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18,</a:t>
                      </a:r>
                      <a:r>
                        <a:rPr lang="en-US" sz="900" baseline="0" dirty="0" smtClean="0">
                          <a:solidFill>
                            <a:srgbClr val="5B5B5B"/>
                          </a:solidFill>
                        </a:rPr>
                        <a:t>125</a:t>
                      </a:r>
                      <a:endParaRPr lang="en-US" sz="900" dirty="0">
                        <a:solidFill>
                          <a:srgbClr val="5B5B5B"/>
                        </a:solidFill>
                      </a:endParaRPr>
                    </a:p>
                  </a:txBody>
                  <a:tcPr/>
                </a:tc>
              </a:tr>
            </a:tbl>
          </a:graphicData>
        </a:graphic>
      </p:graphicFrame>
      <p:sp>
        <p:nvSpPr>
          <p:cNvPr id="9" name="TextBox 8"/>
          <p:cNvSpPr txBox="1"/>
          <p:nvPr/>
        </p:nvSpPr>
        <p:spPr>
          <a:xfrm>
            <a:off x="4494647" y="4181114"/>
            <a:ext cx="3727326" cy="784830"/>
          </a:xfrm>
          <a:prstGeom prst="rect">
            <a:avLst/>
          </a:prstGeom>
          <a:noFill/>
        </p:spPr>
        <p:txBody>
          <a:bodyPr wrap="square" rtlCol="0">
            <a:spAutoFit/>
          </a:bodyPr>
          <a:lstStyle/>
          <a:p>
            <a:pPr algn="just"/>
            <a:r>
              <a:rPr lang="nb-NO" sz="900" dirty="0" err="1" smtClean="0">
                <a:solidFill>
                  <a:schemeClr val="tx2">
                    <a:lumMod val="75000"/>
                  </a:schemeClr>
                </a:solidFill>
              </a:rPr>
              <a:t>Demographics</a:t>
            </a:r>
            <a:endParaRPr lang="nb-NO" sz="900" dirty="0" smtClean="0">
              <a:solidFill>
                <a:schemeClr val="tx2">
                  <a:lumMod val="75000"/>
                </a:schemeClr>
              </a:solidFill>
            </a:endParaRPr>
          </a:p>
          <a:p>
            <a:pPr algn="just"/>
            <a:r>
              <a:rPr lang="nb-NO" sz="900" dirty="0" smtClean="0">
                <a:solidFill>
                  <a:schemeClr val="tx2">
                    <a:lumMod val="75000"/>
                  </a:schemeClr>
                </a:solidFill>
              </a:rPr>
              <a:t>User feedback</a:t>
            </a:r>
          </a:p>
          <a:p>
            <a:pPr algn="just"/>
            <a:r>
              <a:rPr lang="nb-NO" sz="900" dirty="0" err="1" smtClean="0">
                <a:solidFill>
                  <a:schemeClr val="tx2">
                    <a:lumMod val="75000"/>
                  </a:schemeClr>
                </a:solidFill>
              </a:rPr>
              <a:t>Benchmark</a:t>
            </a:r>
            <a:endParaRPr lang="nb-NO" sz="900" dirty="0" smtClean="0">
              <a:solidFill>
                <a:schemeClr val="tx2">
                  <a:lumMod val="75000"/>
                </a:schemeClr>
              </a:solidFill>
            </a:endParaRPr>
          </a:p>
          <a:p>
            <a:pPr algn="just"/>
            <a:r>
              <a:rPr lang="nb-NO" sz="900" dirty="0" err="1" smtClean="0">
                <a:solidFill>
                  <a:schemeClr val="tx2">
                    <a:lumMod val="75000"/>
                  </a:schemeClr>
                </a:solidFill>
              </a:rPr>
              <a:t>Summary</a:t>
            </a:r>
            <a:endParaRPr lang="nb-NO" sz="900" dirty="0" smtClean="0">
              <a:solidFill>
                <a:schemeClr val="tx2">
                  <a:lumMod val="75000"/>
                </a:schemeClr>
              </a:solidFill>
            </a:endParaRPr>
          </a:p>
          <a:p>
            <a:pPr algn="just"/>
            <a:r>
              <a:rPr lang="nb-NO" sz="900" dirty="0" err="1" smtClean="0">
                <a:solidFill>
                  <a:schemeClr val="tx2">
                    <a:lumMod val="75000"/>
                  </a:schemeClr>
                </a:solidFill>
              </a:rPr>
              <a:t>About</a:t>
            </a:r>
            <a:r>
              <a:rPr lang="nb-NO" sz="900" dirty="0" smtClean="0">
                <a:solidFill>
                  <a:schemeClr val="tx2">
                    <a:lumMod val="75000"/>
                  </a:schemeClr>
                </a:solidFill>
              </a:rPr>
              <a:t> </a:t>
            </a:r>
            <a:r>
              <a:rPr lang="nb-NO" sz="900" dirty="0" err="1" smtClean="0">
                <a:solidFill>
                  <a:schemeClr val="tx2">
                    <a:lumMod val="75000"/>
                  </a:schemeClr>
                </a:solidFill>
              </a:rPr>
              <a:t>the</a:t>
            </a:r>
            <a:r>
              <a:rPr lang="nb-NO" sz="900" dirty="0" smtClean="0">
                <a:solidFill>
                  <a:schemeClr val="tx2">
                    <a:lumMod val="75000"/>
                  </a:schemeClr>
                </a:solidFill>
              </a:rPr>
              <a:t> survey</a:t>
            </a:r>
            <a:endParaRPr lang="nb-NO" sz="900" dirty="0">
              <a:solidFill>
                <a:schemeClr val="tx2">
                  <a:lumMod val="75000"/>
                </a:schemeClr>
              </a:solidFill>
            </a:endParaRPr>
          </a:p>
        </p:txBody>
      </p:sp>
      <p:sp>
        <p:nvSpPr>
          <p:cNvPr id="10" name="TextBox 9"/>
          <p:cNvSpPr txBox="1"/>
          <p:nvPr/>
        </p:nvSpPr>
        <p:spPr>
          <a:xfrm>
            <a:off x="4500563" y="3967617"/>
            <a:ext cx="3721410" cy="276999"/>
          </a:xfrm>
          <a:prstGeom prst="rect">
            <a:avLst/>
          </a:prstGeom>
          <a:noFill/>
        </p:spPr>
        <p:txBody>
          <a:bodyPr wrap="square" rtlCol="0">
            <a:spAutoFit/>
          </a:bodyPr>
          <a:lstStyle/>
          <a:p>
            <a:r>
              <a:rPr lang="nb-NO" sz="1200" dirty="0" smtClean="0">
                <a:solidFill>
                  <a:schemeClr val="tx2">
                    <a:lumMod val="75000"/>
                  </a:schemeClr>
                </a:solidFill>
              </a:rPr>
              <a:t>Content</a:t>
            </a:r>
          </a:p>
        </p:txBody>
      </p:sp>
      <p:sp>
        <p:nvSpPr>
          <p:cNvPr id="13" name="TextBox 3"/>
          <p:cNvSpPr txBox="1"/>
          <p:nvPr/>
        </p:nvSpPr>
        <p:spPr>
          <a:xfrm>
            <a:off x="522288" y="3829117"/>
            <a:ext cx="3744788" cy="276999"/>
          </a:xfrm>
          <a:prstGeom prst="rect">
            <a:avLst/>
          </a:prstGeom>
          <a:noFill/>
        </p:spPr>
        <p:txBody>
          <a:bodyPr wrap="square" rtlCol="0">
            <a:spAutoFit/>
          </a:bodyPr>
          <a:lstStyle/>
          <a:p>
            <a:r>
              <a:rPr lang="nb-NO" sz="1200" dirty="0" err="1" smtClean="0">
                <a:solidFill>
                  <a:schemeClr val="tx2">
                    <a:lumMod val="75000"/>
                  </a:schemeClr>
                </a:solidFill>
              </a:rPr>
              <a:t>Benchmark</a:t>
            </a:r>
            <a:endParaRPr lang="nb-NO" sz="1200" dirty="0" smtClean="0">
              <a:solidFill>
                <a:schemeClr val="tx2">
                  <a:lumMod val="75000"/>
                </a:schemeClr>
              </a:solidFill>
            </a:endParaRPr>
          </a:p>
        </p:txBody>
      </p:sp>
      <p:graphicFrame>
        <p:nvGraphicFramePr>
          <p:cNvPr id="14" name="Table 7"/>
          <p:cNvGraphicFramePr>
            <a:graphicFrameLocks noGrp="1"/>
          </p:cNvGraphicFramePr>
          <p:nvPr>
            <p:extLst>
              <p:ext uri="{D42A27DB-BD31-4B8C-83A1-F6EECF244321}">
                <p14:modId xmlns:p14="http://schemas.microsoft.com/office/powerpoint/2010/main" xmlns="" val="3469184816"/>
              </p:ext>
            </p:extLst>
          </p:nvPr>
        </p:nvGraphicFramePr>
        <p:xfrm>
          <a:off x="539750" y="4106116"/>
          <a:ext cx="3738986" cy="1289765"/>
        </p:xfrm>
        <a:graphic>
          <a:graphicData uri="http://schemas.openxmlformats.org/drawingml/2006/table">
            <a:tbl>
              <a:tblPr bandRow="1">
                <a:tableStyleId>{72833802-FEF1-4C79-8D5D-14CF1EAF98D9}</a:tableStyleId>
              </a:tblPr>
              <a:tblGrid>
                <a:gridCol w="1999134"/>
                <a:gridCol w="1739852"/>
              </a:tblGrid>
              <a:tr h="299129">
                <a:tc>
                  <a:txBody>
                    <a:bodyPr/>
                    <a:lstStyle/>
                    <a:p>
                      <a:r>
                        <a:rPr lang="da-DK" sz="900" dirty="0" err="1" smtClean="0">
                          <a:solidFill>
                            <a:srgbClr val="5B5B5B"/>
                          </a:solidFill>
                        </a:rPr>
                        <a:t>Benchmark</a:t>
                      </a:r>
                      <a:r>
                        <a:rPr lang="da-DK" sz="900" dirty="0" smtClean="0">
                          <a:solidFill>
                            <a:srgbClr val="5B5B5B"/>
                          </a:solidFill>
                        </a:rPr>
                        <a:t> Group</a:t>
                      </a:r>
                      <a:endParaRPr lang="en-US" sz="900" b="1" dirty="0">
                        <a:solidFill>
                          <a:srgbClr val="5B5B5B"/>
                        </a:solidFill>
                      </a:endParaRPr>
                    </a:p>
                  </a:txBody>
                  <a:tcPr/>
                </a:tc>
                <a:tc>
                  <a:txBody>
                    <a:bodyPr/>
                    <a:lstStyle/>
                    <a:p>
                      <a:pPr algn="l"/>
                      <a:r>
                        <a:rPr lang="en-US" sz="900" dirty="0" smtClean="0">
                          <a:solidFill>
                            <a:srgbClr val="5B5B5B"/>
                          </a:solidFill>
                        </a:rPr>
                        <a:t>Meteorological benchmark </a:t>
                      </a:r>
                      <a:endParaRPr lang="en-US" sz="900" dirty="0">
                        <a:solidFill>
                          <a:srgbClr val="5B5B5B"/>
                        </a:solidFill>
                      </a:endParaRPr>
                    </a:p>
                  </a:txBody>
                  <a:tcPr/>
                </a:tc>
              </a:tr>
              <a:tr h="330212">
                <a:tc>
                  <a:txBody>
                    <a:bodyPr/>
                    <a:lstStyle/>
                    <a:p>
                      <a:r>
                        <a:rPr lang="da-DK" sz="900" dirty="0" err="1" smtClean="0">
                          <a:solidFill>
                            <a:srgbClr val="5B5B5B"/>
                          </a:solidFill>
                        </a:rPr>
                        <a:t>Survey</a:t>
                      </a:r>
                      <a:r>
                        <a:rPr lang="da-DK" sz="900" dirty="0" smtClean="0">
                          <a:solidFill>
                            <a:srgbClr val="5B5B5B"/>
                          </a:solidFill>
                        </a:rPr>
                        <a:t> </a:t>
                      </a:r>
                      <a:r>
                        <a:rPr lang="da-DK" sz="900" dirty="0" err="1" smtClean="0">
                          <a:solidFill>
                            <a:srgbClr val="5B5B5B"/>
                          </a:solidFill>
                        </a:rPr>
                        <a:t>Period</a:t>
                      </a:r>
                      <a:endParaRPr lang="en-US" sz="900" b="1" dirty="0">
                        <a:solidFill>
                          <a:srgbClr val="5B5B5B"/>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5B5B5B"/>
                          </a:solidFill>
                        </a:rPr>
                        <a:t>25.11.2013</a:t>
                      </a:r>
                      <a:r>
                        <a:rPr lang="en-US" sz="900" baseline="0" dirty="0" smtClean="0">
                          <a:solidFill>
                            <a:srgbClr val="5B5B5B"/>
                          </a:solidFill>
                        </a:rPr>
                        <a:t> – 13.02.2015</a:t>
                      </a:r>
                      <a:endParaRPr lang="en-US" sz="900" dirty="0" smtClean="0">
                        <a:solidFill>
                          <a:srgbClr val="5B5B5B"/>
                        </a:solidFill>
                      </a:endParaRPr>
                    </a:p>
                  </a:txBody>
                  <a:tcPr/>
                </a:tc>
              </a:tr>
              <a:tr h="330212">
                <a:tc>
                  <a:txBody>
                    <a:bodyPr/>
                    <a:lstStyle/>
                    <a:p>
                      <a:r>
                        <a:rPr lang="da-DK" sz="900" dirty="0" err="1" smtClean="0">
                          <a:solidFill>
                            <a:srgbClr val="5B5B5B"/>
                          </a:solidFill>
                        </a:rPr>
                        <a:t>Number</a:t>
                      </a:r>
                      <a:r>
                        <a:rPr lang="da-DK" sz="900" dirty="0" smtClean="0">
                          <a:solidFill>
                            <a:srgbClr val="5B5B5B"/>
                          </a:solidFill>
                        </a:rPr>
                        <a:t> of Websites</a:t>
                      </a:r>
                      <a:endParaRPr lang="en-US" sz="900" b="1" dirty="0">
                        <a:solidFill>
                          <a:srgbClr val="5B5B5B"/>
                        </a:solidFill>
                      </a:endParaRPr>
                    </a:p>
                  </a:txBody>
                  <a:tcPr/>
                </a:tc>
                <a:tc>
                  <a:txBody>
                    <a:bodyPr/>
                    <a:lstStyle/>
                    <a:p>
                      <a:pPr algn="l"/>
                      <a:r>
                        <a:rPr lang="en-US" sz="900" dirty="0" smtClean="0">
                          <a:solidFill>
                            <a:srgbClr val="5B5B5B"/>
                          </a:solidFill>
                        </a:rPr>
                        <a:t>4</a:t>
                      </a:r>
                      <a:endParaRPr lang="en-US" sz="900" dirty="0">
                        <a:solidFill>
                          <a:srgbClr val="5B5B5B"/>
                        </a:solidFill>
                      </a:endParaRPr>
                    </a:p>
                  </a:txBody>
                  <a:tcPr/>
                </a:tc>
              </a:tr>
              <a:tr h="330212">
                <a:tc>
                  <a:txBody>
                    <a:bodyPr/>
                    <a:lstStyle/>
                    <a:p>
                      <a:r>
                        <a:rPr lang="da-DK" sz="900" dirty="0" smtClean="0">
                          <a:solidFill>
                            <a:srgbClr val="5B5B5B"/>
                          </a:solidFill>
                        </a:rPr>
                        <a:t>Total</a:t>
                      </a:r>
                      <a:r>
                        <a:rPr lang="da-DK" sz="900" baseline="0" dirty="0" smtClean="0">
                          <a:solidFill>
                            <a:srgbClr val="5B5B5B"/>
                          </a:solidFill>
                        </a:rPr>
                        <a:t> </a:t>
                      </a:r>
                      <a:r>
                        <a:rPr lang="da-DK" sz="900" baseline="0" dirty="0" err="1" smtClean="0">
                          <a:solidFill>
                            <a:srgbClr val="5B5B5B"/>
                          </a:solidFill>
                        </a:rPr>
                        <a:t>Number</a:t>
                      </a:r>
                      <a:r>
                        <a:rPr lang="da-DK" sz="900" baseline="0" dirty="0" smtClean="0">
                          <a:solidFill>
                            <a:srgbClr val="5B5B5B"/>
                          </a:solidFill>
                        </a:rPr>
                        <a:t> of </a:t>
                      </a:r>
                      <a:r>
                        <a:rPr lang="da-DK" sz="900" baseline="0" dirty="0" err="1" smtClean="0">
                          <a:solidFill>
                            <a:srgbClr val="5B5B5B"/>
                          </a:solidFill>
                        </a:rPr>
                        <a:t>Answers</a:t>
                      </a:r>
                      <a:endParaRPr lang="da-DK" sz="900" b="1" dirty="0" smtClean="0">
                        <a:solidFill>
                          <a:srgbClr val="5B5B5B"/>
                        </a:solidFill>
                      </a:endParaRPr>
                    </a:p>
                  </a:txBody>
                  <a:tcPr/>
                </a:tc>
                <a:tc>
                  <a:txBody>
                    <a:bodyPr/>
                    <a:lstStyle/>
                    <a:p>
                      <a:pPr algn="l"/>
                      <a:r>
                        <a:rPr lang="en-US" sz="900" dirty="0" smtClean="0">
                          <a:solidFill>
                            <a:srgbClr val="5B5B5B"/>
                          </a:solidFill>
                        </a:rPr>
                        <a:t>215,108</a:t>
                      </a:r>
                      <a:endParaRPr lang="en-US" sz="900" dirty="0">
                        <a:solidFill>
                          <a:srgbClr val="5B5B5B"/>
                        </a:solidFill>
                      </a:endParaRPr>
                    </a:p>
                  </a:txBody>
                  <a:tcPr/>
                </a:tc>
              </a:tr>
            </a:tbl>
          </a:graphicData>
        </a:graphic>
      </p:graphicFrame>
      <p:graphicFrame>
        <p:nvGraphicFramePr>
          <p:cNvPr id="15" name="Table 6"/>
          <p:cNvGraphicFramePr>
            <a:graphicFrameLocks noGrp="1"/>
          </p:cNvGraphicFramePr>
          <p:nvPr>
            <p:extLst>
              <p:ext uri="{D42A27DB-BD31-4B8C-83A1-F6EECF244321}">
                <p14:modId xmlns:p14="http://schemas.microsoft.com/office/powerpoint/2010/main" xmlns="" val="1968591379"/>
              </p:ext>
            </p:extLst>
          </p:nvPr>
        </p:nvGraphicFramePr>
        <p:xfrm>
          <a:off x="4572000" y="1556792"/>
          <a:ext cx="3738986" cy="1950189"/>
        </p:xfrm>
        <a:graphic>
          <a:graphicData uri="http://schemas.openxmlformats.org/drawingml/2006/table">
            <a:tbl>
              <a:tblPr bandRow="1">
                <a:tableStyleId>{72833802-FEF1-4C79-8D5D-14CF1EAF98D9}</a:tableStyleId>
              </a:tblPr>
              <a:tblGrid>
                <a:gridCol w="1999134"/>
                <a:gridCol w="1739852"/>
              </a:tblGrid>
              <a:tr h="299129">
                <a:tc>
                  <a:txBody>
                    <a:bodyPr/>
                    <a:lstStyle/>
                    <a:p>
                      <a:r>
                        <a:rPr lang="da-DK" sz="900" dirty="0" err="1" smtClean="0">
                          <a:solidFill>
                            <a:schemeClr val="tx2">
                              <a:lumMod val="75000"/>
                            </a:schemeClr>
                          </a:solidFill>
                        </a:rPr>
                        <a:t>Survey</a:t>
                      </a:r>
                      <a:r>
                        <a:rPr lang="da-DK" sz="900" dirty="0" smtClean="0">
                          <a:solidFill>
                            <a:schemeClr val="tx2">
                              <a:lumMod val="75000"/>
                            </a:schemeClr>
                          </a:solidFill>
                        </a:rPr>
                        <a:t> </a:t>
                      </a:r>
                      <a:r>
                        <a:rPr lang="da-DK" sz="900" dirty="0" err="1" smtClean="0">
                          <a:solidFill>
                            <a:schemeClr val="tx2">
                              <a:lumMod val="75000"/>
                            </a:schemeClr>
                          </a:solidFill>
                        </a:rPr>
                        <a:t>period</a:t>
                      </a:r>
                      <a:endParaRPr lang="en-US" sz="900" b="1" dirty="0">
                        <a:solidFill>
                          <a:schemeClr val="tx2">
                            <a:lumMod val="75000"/>
                          </a:schemeClr>
                        </a:solidFill>
                      </a:endParaRPr>
                    </a:p>
                  </a:txBody>
                  <a:tcPr/>
                </a:tc>
                <a:tc>
                  <a:txBody>
                    <a:bodyPr/>
                    <a:lstStyle/>
                    <a:p>
                      <a:pPr algn="l"/>
                      <a:r>
                        <a:rPr lang="en-US" sz="900" dirty="0" smtClean="0">
                          <a:solidFill>
                            <a:srgbClr val="5B5B5B"/>
                          </a:solidFill>
                        </a:rPr>
                        <a:t>21.01.2013 – 22.02.2013</a:t>
                      </a:r>
                      <a:endParaRPr lang="en-US" sz="900" dirty="0">
                        <a:solidFill>
                          <a:srgbClr val="5B5B5B"/>
                        </a:solidFill>
                      </a:endParaRPr>
                    </a:p>
                  </a:txBody>
                  <a:tcPr/>
                </a:tc>
              </a:tr>
              <a:tr h="330212">
                <a:tc>
                  <a:txBody>
                    <a:bodyPr/>
                    <a:lstStyle/>
                    <a:p>
                      <a:r>
                        <a:rPr lang="da-DK" sz="900" dirty="0" err="1" smtClean="0">
                          <a:solidFill>
                            <a:schemeClr val="tx2">
                              <a:lumMod val="75000"/>
                            </a:schemeClr>
                          </a:solidFill>
                        </a:rPr>
                        <a:t>Questionnaire</a:t>
                      </a:r>
                      <a:r>
                        <a:rPr lang="da-DK" sz="900" baseline="0" dirty="0" smtClean="0">
                          <a:solidFill>
                            <a:schemeClr val="tx2">
                              <a:lumMod val="75000"/>
                            </a:schemeClr>
                          </a:solidFill>
                        </a:rPr>
                        <a:t> </a:t>
                      </a:r>
                      <a:r>
                        <a:rPr lang="da-DK" sz="900" baseline="0" dirty="0" err="1" smtClean="0">
                          <a:solidFill>
                            <a:schemeClr val="tx2">
                              <a:lumMod val="75000"/>
                            </a:schemeClr>
                          </a:solidFill>
                        </a:rPr>
                        <a:t>views</a:t>
                      </a:r>
                      <a:endParaRPr lang="en-US" sz="900" b="1" dirty="0">
                        <a:solidFill>
                          <a:schemeClr val="tx2">
                            <a:lumMod val="75000"/>
                          </a:schemeClr>
                        </a:solidFill>
                      </a:endParaRPr>
                    </a:p>
                  </a:txBody>
                  <a:tcPr/>
                </a:tc>
                <a:tc>
                  <a:txBody>
                    <a:bodyPr/>
                    <a:lstStyle/>
                    <a:p>
                      <a:pPr algn="l"/>
                      <a:r>
                        <a:rPr lang="da-DK" sz="900" dirty="0" smtClean="0">
                          <a:solidFill>
                            <a:srgbClr val="5B5B5B"/>
                          </a:solidFill>
                        </a:rPr>
                        <a:t>364</a:t>
                      </a:r>
                      <a:r>
                        <a:rPr lang="da-DK" sz="900" baseline="0" dirty="0" smtClean="0">
                          <a:solidFill>
                            <a:srgbClr val="5B5B5B"/>
                          </a:solidFill>
                        </a:rPr>
                        <a:t>,414</a:t>
                      </a:r>
                      <a:endParaRPr lang="da-DK" sz="900" dirty="0" smtClean="0">
                        <a:solidFill>
                          <a:srgbClr val="5B5B5B"/>
                        </a:solidFill>
                      </a:endParaRPr>
                    </a:p>
                  </a:txBody>
                  <a:tcPr/>
                </a:tc>
              </a:tr>
              <a:tr h="330212">
                <a:tc>
                  <a:txBody>
                    <a:bodyPr/>
                    <a:lstStyle/>
                    <a:p>
                      <a:r>
                        <a:rPr lang="da-DK" sz="900" dirty="0" err="1" smtClean="0">
                          <a:solidFill>
                            <a:schemeClr val="tx2">
                              <a:lumMod val="75000"/>
                            </a:schemeClr>
                          </a:solidFill>
                        </a:rPr>
                        <a:t>Number</a:t>
                      </a:r>
                      <a:r>
                        <a:rPr lang="da-DK" sz="900" dirty="0" smtClean="0">
                          <a:solidFill>
                            <a:schemeClr val="tx2">
                              <a:lumMod val="75000"/>
                            </a:schemeClr>
                          </a:solidFill>
                        </a:rPr>
                        <a:t> of</a:t>
                      </a:r>
                      <a:r>
                        <a:rPr lang="da-DK" sz="900" baseline="0" dirty="0" smtClean="0">
                          <a:solidFill>
                            <a:schemeClr val="tx2">
                              <a:lumMod val="75000"/>
                            </a:schemeClr>
                          </a:solidFill>
                        </a:rPr>
                        <a:t> </a:t>
                      </a:r>
                      <a:r>
                        <a:rPr lang="da-DK" sz="900" baseline="0" dirty="0" err="1" smtClean="0">
                          <a:solidFill>
                            <a:schemeClr val="tx2">
                              <a:lumMod val="75000"/>
                            </a:schemeClr>
                          </a:solidFill>
                        </a:rPr>
                        <a:t>answers</a:t>
                      </a:r>
                      <a:endParaRPr lang="en-US" sz="900" b="1" dirty="0">
                        <a:solidFill>
                          <a:schemeClr val="tx2">
                            <a:lumMod val="75000"/>
                          </a:schemeClr>
                        </a:solidFill>
                      </a:endParaRPr>
                    </a:p>
                  </a:txBody>
                  <a:tcPr/>
                </a:tc>
                <a:tc>
                  <a:txBody>
                    <a:bodyPr/>
                    <a:lstStyle/>
                    <a:p>
                      <a:pPr algn="l"/>
                      <a:r>
                        <a:rPr lang="en-US" sz="900" dirty="0" smtClean="0">
                          <a:solidFill>
                            <a:srgbClr val="5B5B5B"/>
                          </a:solidFill>
                        </a:rPr>
                        <a:t>3</a:t>
                      </a:r>
                      <a:r>
                        <a:rPr lang="en-US" sz="900" baseline="0" dirty="0" smtClean="0">
                          <a:solidFill>
                            <a:srgbClr val="5B5B5B"/>
                          </a:solidFill>
                        </a:rPr>
                        <a:t>7,891</a:t>
                      </a:r>
                      <a:endParaRPr lang="en-US" sz="900" dirty="0">
                        <a:solidFill>
                          <a:srgbClr val="5B5B5B"/>
                        </a:solidFill>
                      </a:endParaRPr>
                    </a:p>
                  </a:txBody>
                  <a:tcPr/>
                </a:tc>
              </a:tr>
              <a:tr h="330212">
                <a:tc>
                  <a:txBody>
                    <a:bodyPr/>
                    <a:lstStyle/>
                    <a:p>
                      <a:r>
                        <a:rPr lang="da-DK" sz="900" dirty="0" err="1" smtClean="0">
                          <a:solidFill>
                            <a:schemeClr val="tx2">
                              <a:lumMod val="75000"/>
                            </a:schemeClr>
                          </a:solidFill>
                        </a:rPr>
                        <a:t>Response</a:t>
                      </a:r>
                      <a:r>
                        <a:rPr lang="da-DK" sz="900" dirty="0" smtClean="0">
                          <a:solidFill>
                            <a:schemeClr val="tx2">
                              <a:lumMod val="75000"/>
                            </a:schemeClr>
                          </a:solidFill>
                        </a:rPr>
                        <a:t> rate</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10.4%</a:t>
                      </a:r>
                      <a:endParaRPr lang="en-US" sz="900" dirty="0">
                        <a:solidFill>
                          <a:srgbClr val="5B5B5B"/>
                        </a:solidFill>
                      </a:endParaRPr>
                    </a:p>
                  </a:txBody>
                  <a:tcPr/>
                </a:tc>
              </a:tr>
              <a:tr h="330212">
                <a:tc>
                  <a:txBody>
                    <a:bodyPr/>
                    <a:lstStyle/>
                    <a:p>
                      <a:r>
                        <a:rPr lang="da-DK" sz="900" dirty="0" smtClean="0">
                          <a:solidFill>
                            <a:schemeClr val="tx2">
                              <a:lumMod val="75000"/>
                            </a:schemeClr>
                          </a:solidFill>
                        </a:rPr>
                        <a:t>First time </a:t>
                      </a:r>
                      <a:r>
                        <a:rPr lang="da-DK" sz="900" dirty="0" err="1" smtClean="0">
                          <a:solidFill>
                            <a:schemeClr val="tx2">
                              <a:lumMod val="75000"/>
                            </a:schemeClr>
                          </a:solidFill>
                        </a:rPr>
                        <a:t>visitors</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2</a:t>
                      </a:r>
                      <a:r>
                        <a:rPr lang="en-US" sz="900" baseline="0" dirty="0" smtClean="0">
                          <a:solidFill>
                            <a:srgbClr val="5B5B5B"/>
                          </a:solidFill>
                        </a:rPr>
                        <a:t>,161</a:t>
                      </a:r>
                      <a:endParaRPr lang="en-US" sz="900" dirty="0">
                        <a:solidFill>
                          <a:srgbClr val="5B5B5B"/>
                        </a:solidFill>
                      </a:endParaRPr>
                    </a:p>
                  </a:txBody>
                  <a:tcPr/>
                </a:tc>
              </a:tr>
              <a:tr h="330212">
                <a:tc>
                  <a:txBody>
                    <a:bodyPr/>
                    <a:lstStyle/>
                    <a:p>
                      <a:r>
                        <a:rPr lang="da-DK" sz="900" dirty="0" smtClean="0">
                          <a:solidFill>
                            <a:schemeClr val="tx2">
                              <a:lumMod val="75000"/>
                            </a:schemeClr>
                          </a:solidFill>
                        </a:rPr>
                        <a:t>Open </a:t>
                      </a:r>
                      <a:r>
                        <a:rPr lang="da-DK" sz="900" dirty="0" err="1" smtClean="0">
                          <a:solidFill>
                            <a:schemeClr val="tx2">
                              <a:lumMod val="75000"/>
                            </a:schemeClr>
                          </a:solidFill>
                        </a:rPr>
                        <a:t>answers</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11,</a:t>
                      </a:r>
                      <a:r>
                        <a:rPr lang="en-US" sz="900" baseline="0" dirty="0" smtClean="0">
                          <a:solidFill>
                            <a:srgbClr val="5B5B5B"/>
                          </a:solidFill>
                        </a:rPr>
                        <a:t>246</a:t>
                      </a:r>
                      <a:endParaRPr lang="en-US" sz="900" dirty="0">
                        <a:solidFill>
                          <a:srgbClr val="5B5B5B"/>
                        </a:solidFill>
                      </a:endParaRPr>
                    </a:p>
                  </a:txBody>
                  <a:tcPr/>
                </a:tc>
              </a:tr>
            </a:tbl>
          </a:graphicData>
        </a:graphic>
      </p:graphicFrame>
    </p:spTree>
    <p:extLst>
      <p:ext uri="{BB962C8B-B14F-4D97-AF65-F5344CB8AC3E}">
        <p14:creationId xmlns:p14="http://schemas.microsoft.com/office/powerpoint/2010/main" xmlns="" val="1522986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187" y="692695"/>
            <a:ext cx="7848601" cy="504057"/>
          </a:xfrm>
        </p:spPr>
        <p:txBody>
          <a:bodyPr>
            <a:noAutofit/>
          </a:bodyPr>
          <a:lstStyle/>
          <a:p>
            <a:r>
              <a:rPr lang="nb-NO" sz="3000" dirty="0" smtClean="0"/>
              <a:t>General </a:t>
            </a:r>
            <a:r>
              <a:rPr lang="nb-NO" sz="3000" dirty="0" err="1" smtClean="0"/>
              <a:t>information</a:t>
            </a:r>
            <a:endParaRPr lang="nb-NO" sz="3000" dirty="0"/>
          </a:p>
        </p:txBody>
      </p:sp>
      <p:sp>
        <p:nvSpPr>
          <p:cNvPr id="3" name="TextBox 2"/>
          <p:cNvSpPr txBox="1"/>
          <p:nvPr/>
        </p:nvSpPr>
        <p:spPr>
          <a:xfrm>
            <a:off x="593725" y="1268098"/>
            <a:ext cx="3834259" cy="276999"/>
          </a:xfrm>
          <a:prstGeom prst="rect">
            <a:avLst/>
          </a:prstGeom>
          <a:noFill/>
        </p:spPr>
        <p:txBody>
          <a:bodyPr wrap="square" rtlCol="0">
            <a:spAutoFit/>
          </a:bodyPr>
          <a:lstStyle/>
          <a:p>
            <a:r>
              <a:rPr lang="en-CA" sz="1200" dirty="0">
                <a:solidFill>
                  <a:schemeClr val="tx2">
                    <a:lumMod val="75000"/>
                  </a:schemeClr>
                </a:solidFill>
              </a:rPr>
              <a:t>Swedish Meteorological </a:t>
            </a:r>
            <a:r>
              <a:rPr lang="en-CA" sz="1200" dirty="0" smtClean="0">
                <a:solidFill>
                  <a:schemeClr val="tx2">
                    <a:lumMod val="75000"/>
                  </a:schemeClr>
                </a:solidFill>
              </a:rPr>
              <a:t>and Hydrological </a:t>
            </a:r>
            <a:r>
              <a:rPr lang="en-CA" sz="1200" dirty="0">
                <a:solidFill>
                  <a:schemeClr val="tx2">
                    <a:lumMod val="75000"/>
                  </a:schemeClr>
                </a:solidFill>
              </a:rPr>
              <a:t>Institute</a:t>
            </a:r>
            <a:endParaRPr lang="nb-NO" sz="1200" dirty="0" smtClean="0">
              <a:solidFill>
                <a:schemeClr val="tx2">
                  <a:lumMod val="75000"/>
                </a:schemeClr>
              </a:solidFill>
            </a:endParaRPr>
          </a:p>
        </p:txBody>
      </p:sp>
      <p:sp>
        <p:nvSpPr>
          <p:cNvPr id="4" name="TextBox 3"/>
          <p:cNvSpPr txBox="1"/>
          <p:nvPr/>
        </p:nvSpPr>
        <p:spPr>
          <a:xfrm>
            <a:off x="4500563" y="1295086"/>
            <a:ext cx="3744788" cy="276999"/>
          </a:xfrm>
          <a:prstGeom prst="rect">
            <a:avLst/>
          </a:prstGeom>
          <a:noFill/>
        </p:spPr>
        <p:txBody>
          <a:bodyPr wrap="square" rtlCol="0">
            <a:spAutoFit/>
          </a:bodyPr>
          <a:lstStyle/>
          <a:p>
            <a:r>
              <a:rPr lang="nb-NO" sz="1200" dirty="0">
                <a:solidFill>
                  <a:schemeClr val="tx2">
                    <a:lumMod val="75000"/>
                  </a:schemeClr>
                </a:solidFill>
              </a:rPr>
              <a:t>Finnish Metrological Institute</a:t>
            </a:r>
            <a:endParaRPr lang="nb-NO" sz="1200" dirty="0" smtClean="0">
              <a:solidFill>
                <a:schemeClr val="tx2">
                  <a:lumMod val="75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387308830"/>
              </p:ext>
            </p:extLst>
          </p:nvPr>
        </p:nvGraphicFramePr>
        <p:xfrm>
          <a:off x="611188" y="1565258"/>
          <a:ext cx="3738986" cy="1950189"/>
        </p:xfrm>
        <a:graphic>
          <a:graphicData uri="http://schemas.openxmlformats.org/drawingml/2006/table">
            <a:tbl>
              <a:tblPr bandRow="1">
                <a:tableStyleId>{72833802-FEF1-4C79-8D5D-14CF1EAF98D9}</a:tableStyleId>
              </a:tblPr>
              <a:tblGrid>
                <a:gridCol w="1999134"/>
                <a:gridCol w="1739852"/>
              </a:tblGrid>
              <a:tr h="299129">
                <a:tc>
                  <a:txBody>
                    <a:bodyPr/>
                    <a:lstStyle/>
                    <a:p>
                      <a:r>
                        <a:rPr lang="da-DK" sz="900" dirty="0" err="1" smtClean="0">
                          <a:solidFill>
                            <a:schemeClr val="tx2">
                              <a:lumMod val="75000"/>
                            </a:schemeClr>
                          </a:solidFill>
                        </a:rPr>
                        <a:t>Survey</a:t>
                      </a:r>
                      <a:r>
                        <a:rPr lang="da-DK" sz="900" dirty="0" smtClean="0">
                          <a:solidFill>
                            <a:schemeClr val="tx2">
                              <a:lumMod val="75000"/>
                            </a:schemeClr>
                          </a:solidFill>
                        </a:rPr>
                        <a:t> </a:t>
                      </a:r>
                      <a:r>
                        <a:rPr lang="da-DK" sz="900" dirty="0" err="1" smtClean="0">
                          <a:solidFill>
                            <a:schemeClr val="tx2">
                              <a:lumMod val="75000"/>
                            </a:schemeClr>
                          </a:solidFill>
                        </a:rPr>
                        <a:t>period</a:t>
                      </a:r>
                      <a:endParaRPr lang="en-US" sz="900" b="1" dirty="0">
                        <a:solidFill>
                          <a:schemeClr val="tx2">
                            <a:lumMod val="75000"/>
                          </a:schemeClr>
                        </a:solidFill>
                      </a:endParaRPr>
                    </a:p>
                  </a:txBody>
                  <a:tcPr/>
                </a:tc>
                <a:tc>
                  <a:txBody>
                    <a:bodyPr/>
                    <a:lstStyle/>
                    <a:p>
                      <a:pPr algn="l"/>
                      <a:r>
                        <a:rPr lang="en-US" sz="900" dirty="0" smtClean="0">
                          <a:solidFill>
                            <a:srgbClr val="5B5B5B"/>
                          </a:solidFill>
                        </a:rPr>
                        <a:t>03.03.2014 – 31.03.2014</a:t>
                      </a:r>
                      <a:endParaRPr lang="en-US" sz="900" dirty="0">
                        <a:solidFill>
                          <a:srgbClr val="5B5B5B"/>
                        </a:solidFill>
                      </a:endParaRPr>
                    </a:p>
                  </a:txBody>
                  <a:tcPr/>
                </a:tc>
              </a:tr>
              <a:tr h="330212">
                <a:tc>
                  <a:txBody>
                    <a:bodyPr/>
                    <a:lstStyle/>
                    <a:p>
                      <a:r>
                        <a:rPr lang="da-DK" sz="900" dirty="0" err="1" smtClean="0">
                          <a:solidFill>
                            <a:schemeClr val="tx2">
                              <a:lumMod val="75000"/>
                            </a:schemeClr>
                          </a:solidFill>
                        </a:rPr>
                        <a:t>Questionnaire</a:t>
                      </a:r>
                      <a:r>
                        <a:rPr lang="da-DK" sz="900" baseline="0" dirty="0" smtClean="0">
                          <a:solidFill>
                            <a:schemeClr val="tx2">
                              <a:lumMod val="75000"/>
                            </a:schemeClr>
                          </a:solidFill>
                        </a:rPr>
                        <a:t> </a:t>
                      </a:r>
                      <a:r>
                        <a:rPr lang="da-DK" sz="900" baseline="0" dirty="0" err="1" smtClean="0">
                          <a:solidFill>
                            <a:schemeClr val="tx2">
                              <a:lumMod val="75000"/>
                            </a:schemeClr>
                          </a:solidFill>
                        </a:rPr>
                        <a:t>views</a:t>
                      </a:r>
                      <a:endParaRPr lang="en-US" sz="900" b="1" dirty="0">
                        <a:solidFill>
                          <a:schemeClr val="tx2">
                            <a:lumMod val="75000"/>
                          </a:schemeClr>
                        </a:solidFill>
                      </a:endParaRPr>
                    </a:p>
                  </a:txBody>
                  <a:tcPr/>
                </a:tc>
                <a:tc>
                  <a:txBody>
                    <a:bodyPr/>
                    <a:lstStyle/>
                    <a:p>
                      <a:pPr algn="l"/>
                      <a:r>
                        <a:rPr lang="da-DK" sz="900" dirty="0" smtClean="0">
                          <a:solidFill>
                            <a:srgbClr val="5B5B5B"/>
                          </a:solidFill>
                        </a:rPr>
                        <a:t>1,180,762</a:t>
                      </a:r>
                    </a:p>
                  </a:txBody>
                  <a:tcPr/>
                </a:tc>
              </a:tr>
              <a:tr h="330212">
                <a:tc>
                  <a:txBody>
                    <a:bodyPr/>
                    <a:lstStyle/>
                    <a:p>
                      <a:r>
                        <a:rPr lang="da-DK" sz="900" dirty="0" err="1" smtClean="0">
                          <a:solidFill>
                            <a:schemeClr val="tx2">
                              <a:lumMod val="75000"/>
                            </a:schemeClr>
                          </a:solidFill>
                        </a:rPr>
                        <a:t>Number</a:t>
                      </a:r>
                      <a:r>
                        <a:rPr lang="da-DK" sz="900" dirty="0" smtClean="0">
                          <a:solidFill>
                            <a:schemeClr val="tx2">
                              <a:lumMod val="75000"/>
                            </a:schemeClr>
                          </a:solidFill>
                        </a:rPr>
                        <a:t> of</a:t>
                      </a:r>
                      <a:r>
                        <a:rPr lang="da-DK" sz="900" baseline="0" dirty="0" smtClean="0">
                          <a:solidFill>
                            <a:schemeClr val="tx2">
                              <a:lumMod val="75000"/>
                            </a:schemeClr>
                          </a:solidFill>
                        </a:rPr>
                        <a:t> </a:t>
                      </a:r>
                      <a:r>
                        <a:rPr lang="da-DK" sz="900" baseline="0" dirty="0" err="1" smtClean="0">
                          <a:solidFill>
                            <a:schemeClr val="tx2">
                              <a:lumMod val="75000"/>
                            </a:schemeClr>
                          </a:solidFill>
                        </a:rPr>
                        <a:t>answers</a:t>
                      </a:r>
                      <a:endParaRPr lang="en-US" sz="900" b="1" dirty="0">
                        <a:solidFill>
                          <a:schemeClr val="tx2">
                            <a:lumMod val="75000"/>
                          </a:schemeClr>
                        </a:solidFill>
                      </a:endParaRPr>
                    </a:p>
                  </a:txBody>
                  <a:tcPr/>
                </a:tc>
                <a:tc>
                  <a:txBody>
                    <a:bodyPr/>
                    <a:lstStyle/>
                    <a:p>
                      <a:pPr algn="l"/>
                      <a:r>
                        <a:rPr lang="en-US" sz="900" dirty="0" smtClean="0">
                          <a:solidFill>
                            <a:srgbClr val="5B5B5B"/>
                          </a:solidFill>
                        </a:rPr>
                        <a:t>53</a:t>
                      </a:r>
                      <a:r>
                        <a:rPr lang="en-US" sz="900" baseline="0" dirty="0" smtClean="0">
                          <a:solidFill>
                            <a:srgbClr val="5B5B5B"/>
                          </a:solidFill>
                        </a:rPr>
                        <a:t>,199</a:t>
                      </a:r>
                      <a:endParaRPr lang="en-US" sz="900" dirty="0">
                        <a:solidFill>
                          <a:srgbClr val="5B5B5B"/>
                        </a:solidFill>
                      </a:endParaRPr>
                    </a:p>
                  </a:txBody>
                  <a:tcPr/>
                </a:tc>
              </a:tr>
              <a:tr h="330212">
                <a:tc>
                  <a:txBody>
                    <a:bodyPr/>
                    <a:lstStyle/>
                    <a:p>
                      <a:r>
                        <a:rPr lang="da-DK" sz="900" dirty="0" err="1" smtClean="0">
                          <a:solidFill>
                            <a:schemeClr val="tx2">
                              <a:lumMod val="75000"/>
                            </a:schemeClr>
                          </a:solidFill>
                        </a:rPr>
                        <a:t>Response</a:t>
                      </a:r>
                      <a:r>
                        <a:rPr lang="da-DK" sz="900" dirty="0" smtClean="0">
                          <a:solidFill>
                            <a:schemeClr val="tx2">
                              <a:lumMod val="75000"/>
                            </a:schemeClr>
                          </a:solidFill>
                        </a:rPr>
                        <a:t> rate</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4.5%</a:t>
                      </a:r>
                      <a:endParaRPr lang="en-US" sz="900" dirty="0">
                        <a:solidFill>
                          <a:srgbClr val="5B5B5B"/>
                        </a:solidFill>
                      </a:endParaRPr>
                    </a:p>
                  </a:txBody>
                  <a:tcPr/>
                </a:tc>
              </a:tr>
              <a:tr h="330212">
                <a:tc>
                  <a:txBody>
                    <a:bodyPr/>
                    <a:lstStyle/>
                    <a:p>
                      <a:r>
                        <a:rPr lang="da-DK" sz="900" dirty="0" smtClean="0">
                          <a:solidFill>
                            <a:schemeClr val="tx2">
                              <a:lumMod val="75000"/>
                            </a:schemeClr>
                          </a:solidFill>
                        </a:rPr>
                        <a:t>First time </a:t>
                      </a:r>
                      <a:r>
                        <a:rPr lang="da-DK" sz="900" dirty="0" err="1" smtClean="0">
                          <a:solidFill>
                            <a:schemeClr val="tx2">
                              <a:lumMod val="75000"/>
                            </a:schemeClr>
                          </a:solidFill>
                        </a:rPr>
                        <a:t>visitors</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2</a:t>
                      </a:r>
                      <a:r>
                        <a:rPr lang="en-US" sz="900" baseline="0" dirty="0" smtClean="0">
                          <a:solidFill>
                            <a:srgbClr val="5B5B5B"/>
                          </a:solidFill>
                        </a:rPr>
                        <a:t>,024</a:t>
                      </a:r>
                      <a:endParaRPr lang="en-US" sz="900" dirty="0">
                        <a:solidFill>
                          <a:srgbClr val="5B5B5B"/>
                        </a:solidFill>
                      </a:endParaRPr>
                    </a:p>
                  </a:txBody>
                  <a:tcPr/>
                </a:tc>
              </a:tr>
              <a:tr h="330212">
                <a:tc>
                  <a:txBody>
                    <a:bodyPr/>
                    <a:lstStyle/>
                    <a:p>
                      <a:r>
                        <a:rPr lang="da-DK" sz="900" dirty="0" smtClean="0">
                          <a:solidFill>
                            <a:schemeClr val="tx2">
                              <a:lumMod val="75000"/>
                            </a:schemeClr>
                          </a:solidFill>
                        </a:rPr>
                        <a:t>Open </a:t>
                      </a:r>
                      <a:r>
                        <a:rPr lang="da-DK" sz="900" dirty="0" err="1" smtClean="0">
                          <a:solidFill>
                            <a:schemeClr val="tx2">
                              <a:lumMod val="75000"/>
                            </a:schemeClr>
                          </a:solidFill>
                        </a:rPr>
                        <a:t>answers</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11,</a:t>
                      </a:r>
                      <a:r>
                        <a:rPr lang="en-US" sz="900" baseline="0" dirty="0" smtClean="0">
                          <a:solidFill>
                            <a:srgbClr val="5B5B5B"/>
                          </a:solidFill>
                        </a:rPr>
                        <a:t>082</a:t>
                      </a:r>
                      <a:endParaRPr lang="en-US" sz="900" dirty="0">
                        <a:solidFill>
                          <a:srgbClr val="5B5B5B"/>
                        </a:solidFill>
                      </a:endParaRPr>
                    </a:p>
                  </a:txBody>
                  <a:tcPr/>
                </a:tc>
              </a:tr>
            </a:tbl>
          </a:graphicData>
        </a:graphic>
      </p:graphicFrame>
      <p:sp>
        <p:nvSpPr>
          <p:cNvPr id="13" name="TextBox 3"/>
          <p:cNvSpPr txBox="1"/>
          <p:nvPr/>
        </p:nvSpPr>
        <p:spPr>
          <a:xfrm>
            <a:off x="522288" y="3829117"/>
            <a:ext cx="3744788" cy="276999"/>
          </a:xfrm>
          <a:prstGeom prst="rect">
            <a:avLst/>
          </a:prstGeom>
          <a:noFill/>
        </p:spPr>
        <p:txBody>
          <a:bodyPr wrap="square" rtlCol="0">
            <a:spAutoFit/>
          </a:bodyPr>
          <a:lstStyle/>
          <a:p>
            <a:r>
              <a:rPr lang="nb-NO" sz="1200" dirty="0">
                <a:solidFill>
                  <a:schemeClr val="tx2">
                    <a:lumMod val="75000"/>
                  </a:schemeClr>
                </a:solidFill>
              </a:rPr>
              <a:t>Danish Meteorological </a:t>
            </a:r>
            <a:r>
              <a:rPr lang="nb-NO" sz="1200" dirty="0" smtClean="0">
                <a:solidFill>
                  <a:schemeClr val="tx2">
                    <a:lumMod val="75000"/>
                  </a:schemeClr>
                </a:solidFill>
              </a:rPr>
              <a:t>Institute</a:t>
            </a:r>
          </a:p>
        </p:txBody>
      </p:sp>
      <p:graphicFrame>
        <p:nvGraphicFramePr>
          <p:cNvPr id="15" name="Table 6"/>
          <p:cNvGraphicFramePr>
            <a:graphicFrameLocks noGrp="1"/>
          </p:cNvGraphicFramePr>
          <p:nvPr>
            <p:extLst>
              <p:ext uri="{D42A27DB-BD31-4B8C-83A1-F6EECF244321}">
                <p14:modId xmlns:p14="http://schemas.microsoft.com/office/powerpoint/2010/main" xmlns="" val="3214594419"/>
              </p:ext>
            </p:extLst>
          </p:nvPr>
        </p:nvGraphicFramePr>
        <p:xfrm>
          <a:off x="4572000" y="1556792"/>
          <a:ext cx="3738986" cy="1950189"/>
        </p:xfrm>
        <a:graphic>
          <a:graphicData uri="http://schemas.openxmlformats.org/drawingml/2006/table">
            <a:tbl>
              <a:tblPr bandRow="1">
                <a:tableStyleId>{72833802-FEF1-4C79-8D5D-14CF1EAF98D9}</a:tableStyleId>
              </a:tblPr>
              <a:tblGrid>
                <a:gridCol w="1999134"/>
                <a:gridCol w="1739852"/>
              </a:tblGrid>
              <a:tr h="299129">
                <a:tc>
                  <a:txBody>
                    <a:bodyPr/>
                    <a:lstStyle/>
                    <a:p>
                      <a:r>
                        <a:rPr lang="da-DK" sz="900" dirty="0" err="1" smtClean="0">
                          <a:solidFill>
                            <a:schemeClr val="tx2">
                              <a:lumMod val="75000"/>
                            </a:schemeClr>
                          </a:solidFill>
                        </a:rPr>
                        <a:t>Survey</a:t>
                      </a:r>
                      <a:r>
                        <a:rPr lang="da-DK" sz="900" dirty="0" smtClean="0">
                          <a:solidFill>
                            <a:schemeClr val="tx2">
                              <a:lumMod val="75000"/>
                            </a:schemeClr>
                          </a:solidFill>
                        </a:rPr>
                        <a:t> </a:t>
                      </a:r>
                      <a:r>
                        <a:rPr lang="da-DK" sz="900" dirty="0" err="1" smtClean="0">
                          <a:solidFill>
                            <a:schemeClr val="tx2">
                              <a:lumMod val="75000"/>
                            </a:schemeClr>
                          </a:solidFill>
                        </a:rPr>
                        <a:t>period</a:t>
                      </a:r>
                      <a:endParaRPr lang="en-US" sz="900" b="1" dirty="0">
                        <a:solidFill>
                          <a:schemeClr val="tx2">
                            <a:lumMod val="75000"/>
                          </a:schemeClr>
                        </a:solidFill>
                      </a:endParaRPr>
                    </a:p>
                  </a:txBody>
                  <a:tcPr/>
                </a:tc>
                <a:tc>
                  <a:txBody>
                    <a:bodyPr/>
                    <a:lstStyle/>
                    <a:p>
                      <a:pPr algn="l"/>
                      <a:r>
                        <a:rPr lang="en-US" sz="900" dirty="0" smtClean="0">
                          <a:solidFill>
                            <a:srgbClr val="5B5B5B"/>
                          </a:solidFill>
                        </a:rPr>
                        <a:t>25.11.2013 – 23.12.2013</a:t>
                      </a:r>
                      <a:endParaRPr lang="en-US" sz="900" dirty="0">
                        <a:solidFill>
                          <a:srgbClr val="5B5B5B"/>
                        </a:solidFill>
                      </a:endParaRPr>
                    </a:p>
                  </a:txBody>
                  <a:tcPr/>
                </a:tc>
              </a:tr>
              <a:tr h="330212">
                <a:tc>
                  <a:txBody>
                    <a:bodyPr/>
                    <a:lstStyle/>
                    <a:p>
                      <a:r>
                        <a:rPr lang="da-DK" sz="900" dirty="0" err="1" smtClean="0">
                          <a:solidFill>
                            <a:schemeClr val="tx2">
                              <a:lumMod val="75000"/>
                            </a:schemeClr>
                          </a:solidFill>
                        </a:rPr>
                        <a:t>Questionnaire</a:t>
                      </a:r>
                      <a:r>
                        <a:rPr lang="da-DK" sz="900" baseline="0" dirty="0" smtClean="0">
                          <a:solidFill>
                            <a:schemeClr val="tx2">
                              <a:lumMod val="75000"/>
                            </a:schemeClr>
                          </a:solidFill>
                        </a:rPr>
                        <a:t> </a:t>
                      </a:r>
                      <a:r>
                        <a:rPr lang="da-DK" sz="900" baseline="0" dirty="0" err="1" smtClean="0">
                          <a:solidFill>
                            <a:schemeClr val="tx2">
                              <a:lumMod val="75000"/>
                            </a:schemeClr>
                          </a:solidFill>
                        </a:rPr>
                        <a:t>views</a:t>
                      </a:r>
                      <a:endParaRPr lang="en-US" sz="900" b="1" dirty="0">
                        <a:solidFill>
                          <a:schemeClr val="tx2">
                            <a:lumMod val="75000"/>
                          </a:schemeClr>
                        </a:solidFill>
                      </a:endParaRPr>
                    </a:p>
                  </a:txBody>
                  <a:tcPr/>
                </a:tc>
                <a:tc>
                  <a:txBody>
                    <a:bodyPr/>
                    <a:lstStyle/>
                    <a:p>
                      <a:pPr algn="l"/>
                      <a:r>
                        <a:rPr lang="da-DK" sz="900" dirty="0" smtClean="0">
                          <a:solidFill>
                            <a:srgbClr val="5B5B5B"/>
                          </a:solidFill>
                        </a:rPr>
                        <a:t>2</a:t>
                      </a:r>
                      <a:r>
                        <a:rPr lang="da-DK" sz="900" baseline="0" dirty="0" smtClean="0">
                          <a:solidFill>
                            <a:srgbClr val="5B5B5B"/>
                          </a:solidFill>
                        </a:rPr>
                        <a:t>,074,919</a:t>
                      </a:r>
                      <a:endParaRPr lang="da-DK" sz="900" dirty="0" smtClean="0">
                        <a:solidFill>
                          <a:srgbClr val="5B5B5B"/>
                        </a:solidFill>
                      </a:endParaRPr>
                    </a:p>
                  </a:txBody>
                  <a:tcPr/>
                </a:tc>
              </a:tr>
              <a:tr h="330212">
                <a:tc>
                  <a:txBody>
                    <a:bodyPr/>
                    <a:lstStyle/>
                    <a:p>
                      <a:r>
                        <a:rPr lang="da-DK" sz="900" dirty="0" err="1" smtClean="0">
                          <a:solidFill>
                            <a:schemeClr val="tx2">
                              <a:lumMod val="75000"/>
                            </a:schemeClr>
                          </a:solidFill>
                        </a:rPr>
                        <a:t>Number</a:t>
                      </a:r>
                      <a:r>
                        <a:rPr lang="da-DK" sz="900" dirty="0" smtClean="0">
                          <a:solidFill>
                            <a:schemeClr val="tx2">
                              <a:lumMod val="75000"/>
                            </a:schemeClr>
                          </a:solidFill>
                        </a:rPr>
                        <a:t> of</a:t>
                      </a:r>
                      <a:r>
                        <a:rPr lang="da-DK" sz="900" baseline="0" dirty="0" smtClean="0">
                          <a:solidFill>
                            <a:schemeClr val="tx2">
                              <a:lumMod val="75000"/>
                            </a:schemeClr>
                          </a:solidFill>
                        </a:rPr>
                        <a:t> </a:t>
                      </a:r>
                      <a:r>
                        <a:rPr lang="da-DK" sz="900" baseline="0" dirty="0" err="1" smtClean="0">
                          <a:solidFill>
                            <a:schemeClr val="tx2">
                              <a:lumMod val="75000"/>
                            </a:schemeClr>
                          </a:solidFill>
                        </a:rPr>
                        <a:t>answers</a:t>
                      </a:r>
                      <a:endParaRPr lang="en-US" sz="900" b="1" dirty="0">
                        <a:solidFill>
                          <a:schemeClr val="tx2">
                            <a:lumMod val="75000"/>
                          </a:schemeClr>
                        </a:solidFill>
                      </a:endParaRPr>
                    </a:p>
                  </a:txBody>
                  <a:tcPr/>
                </a:tc>
                <a:tc>
                  <a:txBody>
                    <a:bodyPr/>
                    <a:lstStyle/>
                    <a:p>
                      <a:pPr algn="l"/>
                      <a:r>
                        <a:rPr lang="en-US" sz="900" dirty="0" smtClean="0">
                          <a:solidFill>
                            <a:srgbClr val="5B5B5B"/>
                          </a:solidFill>
                        </a:rPr>
                        <a:t>100</a:t>
                      </a:r>
                      <a:r>
                        <a:rPr lang="en-US" sz="900" baseline="0" dirty="0" smtClean="0">
                          <a:solidFill>
                            <a:srgbClr val="5B5B5B"/>
                          </a:solidFill>
                        </a:rPr>
                        <a:t>,814</a:t>
                      </a:r>
                      <a:endParaRPr lang="en-US" sz="900" dirty="0">
                        <a:solidFill>
                          <a:srgbClr val="5B5B5B"/>
                        </a:solidFill>
                      </a:endParaRPr>
                    </a:p>
                  </a:txBody>
                  <a:tcPr/>
                </a:tc>
              </a:tr>
              <a:tr h="330212">
                <a:tc>
                  <a:txBody>
                    <a:bodyPr/>
                    <a:lstStyle/>
                    <a:p>
                      <a:r>
                        <a:rPr lang="da-DK" sz="900" dirty="0" err="1" smtClean="0">
                          <a:solidFill>
                            <a:schemeClr val="tx2">
                              <a:lumMod val="75000"/>
                            </a:schemeClr>
                          </a:solidFill>
                        </a:rPr>
                        <a:t>Response</a:t>
                      </a:r>
                      <a:r>
                        <a:rPr lang="da-DK" sz="900" dirty="0" smtClean="0">
                          <a:solidFill>
                            <a:schemeClr val="tx2">
                              <a:lumMod val="75000"/>
                            </a:schemeClr>
                          </a:solidFill>
                        </a:rPr>
                        <a:t> rate</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4.9%</a:t>
                      </a:r>
                      <a:endParaRPr lang="en-US" sz="900" dirty="0">
                        <a:solidFill>
                          <a:srgbClr val="5B5B5B"/>
                        </a:solidFill>
                      </a:endParaRPr>
                    </a:p>
                  </a:txBody>
                  <a:tcPr/>
                </a:tc>
              </a:tr>
              <a:tr h="330212">
                <a:tc>
                  <a:txBody>
                    <a:bodyPr/>
                    <a:lstStyle/>
                    <a:p>
                      <a:r>
                        <a:rPr lang="da-DK" sz="900" dirty="0" smtClean="0">
                          <a:solidFill>
                            <a:schemeClr val="tx2">
                              <a:lumMod val="75000"/>
                            </a:schemeClr>
                          </a:solidFill>
                        </a:rPr>
                        <a:t>First time </a:t>
                      </a:r>
                      <a:r>
                        <a:rPr lang="da-DK" sz="900" dirty="0" err="1" smtClean="0">
                          <a:solidFill>
                            <a:schemeClr val="tx2">
                              <a:lumMod val="75000"/>
                            </a:schemeClr>
                          </a:solidFill>
                        </a:rPr>
                        <a:t>visitors</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2</a:t>
                      </a:r>
                      <a:r>
                        <a:rPr lang="en-US" sz="900" baseline="0" dirty="0" smtClean="0">
                          <a:solidFill>
                            <a:srgbClr val="5B5B5B"/>
                          </a:solidFill>
                        </a:rPr>
                        <a:t> ,076</a:t>
                      </a:r>
                      <a:endParaRPr lang="en-US" sz="900" dirty="0">
                        <a:solidFill>
                          <a:srgbClr val="5B5B5B"/>
                        </a:solidFill>
                      </a:endParaRPr>
                    </a:p>
                  </a:txBody>
                  <a:tcPr/>
                </a:tc>
              </a:tr>
              <a:tr h="330212">
                <a:tc>
                  <a:txBody>
                    <a:bodyPr/>
                    <a:lstStyle/>
                    <a:p>
                      <a:r>
                        <a:rPr lang="da-DK" sz="900" dirty="0" smtClean="0">
                          <a:solidFill>
                            <a:schemeClr val="tx2">
                              <a:lumMod val="75000"/>
                            </a:schemeClr>
                          </a:solidFill>
                        </a:rPr>
                        <a:t>Open </a:t>
                      </a:r>
                      <a:r>
                        <a:rPr lang="da-DK" sz="900" dirty="0" err="1" smtClean="0">
                          <a:solidFill>
                            <a:schemeClr val="tx2">
                              <a:lumMod val="75000"/>
                            </a:schemeClr>
                          </a:solidFill>
                        </a:rPr>
                        <a:t>answers</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19,</a:t>
                      </a:r>
                      <a:r>
                        <a:rPr lang="en-US" sz="900" baseline="0" dirty="0" smtClean="0">
                          <a:solidFill>
                            <a:srgbClr val="5B5B5B"/>
                          </a:solidFill>
                        </a:rPr>
                        <a:t>599</a:t>
                      </a:r>
                      <a:endParaRPr lang="en-US" sz="900" dirty="0">
                        <a:solidFill>
                          <a:srgbClr val="5B5B5B"/>
                        </a:solidFill>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3328031928"/>
              </p:ext>
            </p:extLst>
          </p:nvPr>
        </p:nvGraphicFramePr>
        <p:xfrm>
          <a:off x="611187" y="4149080"/>
          <a:ext cx="3738986" cy="1950189"/>
        </p:xfrm>
        <a:graphic>
          <a:graphicData uri="http://schemas.openxmlformats.org/drawingml/2006/table">
            <a:tbl>
              <a:tblPr bandRow="1">
                <a:tableStyleId>{72833802-FEF1-4C79-8D5D-14CF1EAF98D9}</a:tableStyleId>
              </a:tblPr>
              <a:tblGrid>
                <a:gridCol w="1999134"/>
                <a:gridCol w="1739852"/>
              </a:tblGrid>
              <a:tr h="299129">
                <a:tc>
                  <a:txBody>
                    <a:bodyPr/>
                    <a:lstStyle/>
                    <a:p>
                      <a:r>
                        <a:rPr lang="da-DK" sz="900" dirty="0" err="1" smtClean="0">
                          <a:solidFill>
                            <a:schemeClr val="tx2">
                              <a:lumMod val="75000"/>
                            </a:schemeClr>
                          </a:solidFill>
                        </a:rPr>
                        <a:t>Survey</a:t>
                      </a:r>
                      <a:r>
                        <a:rPr lang="da-DK" sz="900" dirty="0" smtClean="0">
                          <a:solidFill>
                            <a:schemeClr val="tx2">
                              <a:lumMod val="75000"/>
                            </a:schemeClr>
                          </a:solidFill>
                        </a:rPr>
                        <a:t> </a:t>
                      </a:r>
                      <a:r>
                        <a:rPr lang="da-DK" sz="900" dirty="0" err="1" smtClean="0">
                          <a:solidFill>
                            <a:schemeClr val="tx2">
                              <a:lumMod val="75000"/>
                            </a:schemeClr>
                          </a:solidFill>
                        </a:rPr>
                        <a:t>period</a:t>
                      </a:r>
                      <a:endParaRPr lang="en-US" sz="900" b="1" dirty="0">
                        <a:solidFill>
                          <a:schemeClr val="tx2">
                            <a:lumMod val="75000"/>
                          </a:schemeClr>
                        </a:solidFill>
                      </a:endParaRPr>
                    </a:p>
                  </a:txBody>
                  <a:tcPr/>
                </a:tc>
                <a:tc>
                  <a:txBody>
                    <a:bodyPr/>
                    <a:lstStyle/>
                    <a:p>
                      <a:pPr algn="l"/>
                      <a:r>
                        <a:rPr lang="en-US" sz="900" dirty="0" smtClean="0">
                          <a:solidFill>
                            <a:srgbClr val="5B5B5B"/>
                          </a:solidFill>
                        </a:rPr>
                        <a:t>14.12.2014 – 22.12.2014</a:t>
                      </a:r>
                      <a:endParaRPr lang="en-US" sz="900" dirty="0">
                        <a:solidFill>
                          <a:srgbClr val="5B5B5B"/>
                        </a:solidFill>
                      </a:endParaRPr>
                    </a:p>
                  </a:txBody>
                  <a:tcPr/>
                </a:tc>
              </a:tr>
              <a:tr h="330212">
                <a:tc>
                  <a:txBody>
                    <a:bodyPr/>
                    <a:lstStyle/>
                    <a:p>
                      <a:r>
                        <a:rPr lang="da-DK" sz="900" dirty="0" err="1" smtClean="0">
                          <a:solidFill>
                            <a:schemeClr val="tx2">
                              <a:lumMod val="75000"/>
                            </a:schemeClr>
                          </a:solidFill>
                        </a:rPr>
                        <a:t>Questionnaire</a:t>
                      </a:r>
                      <a:r>
                        <a:rPr lang="da-DK" sz="900" baseline="0" dirty="0" smtClean="0">
                          <a:solidFill>
                            <a:schemeClr val="tx2">
                              <a:lumMod val="75000"/>
                            </a:schemeClr>
                          </a:solidFill>
                        </a:rPr>
                        <a:t> </a:t>
                      </a:r>
                      <a:r>
                        <a:rPr lang="da-DK" sz="900" baseline="0" dirty="0" err="1" smtClean="0">
                          <a:solidFill>
                            <a:schemeClr val="tx2">
                              <a:lumMod val="75000"/>
                            </a:schemeClr>
                          </a:solidFill>
                        </a:rPr>
                        <a:t>views</a:t>
                      </a:r>
                      <a:endParaRPr lang="en-US" sz="900" b="1" dirty="0">
                        <a:solidFill>
                          <a:schemeClr val="tx2">
                            <a:lumMod val="75000"/>
                          </a:schemeClr>
                        </a:solidFill>
                      </a:endParaRPr>
                    </a:p>
                  </a:txBody>
                  <a:tcPr/>
                </a:tc>
                <a:tc>
                  <a:txBody>
                    <a:bodyPr/>
                    <a:lstStyle/>
                    <a:p>
                      <a:pPr algn="l"/>
                      <a:r>
                        <a:rPr lang="da-DK" sz="900" dirty="0" smtClean="0">
                          <a:solidFill>
                            <a:srgbClr val="5B5B5B"/>
                          </a:solidFill>
                        </a:rPr>
                        <a:t>794,330</a:t>
                      </a:r>
                    </a:p>
                  </a:txBody>
                  <a:tcPr/>
                </a:tc>
              </a:tr>
              <a:tr h="330212">
                <a:tc>
                  <a:txBody>
                    <a:bodyPr/>
                    <a:lstStyle/>
                    <a:p>
                      <a:r>
                        <a:rPr lang="da-DK" sz="900" dirty="0" err="1" smtClean="0">
                          <a:solidFill>
                            <a:schemeClr val="tx2">
                              <a:lumMod val="75000"/>
                            </a:schemeClr>
                          </a:solidFill>
                        </a:rPr>
                        <a:t>Number</a:t>
                      </a:r>
                      <a:r>
                        <a:rPr lang="da-DK" sz="900" dirty="0" smtClean="0">
                          <a:solidFill>
                            <a:schemeClr val="tx2">
                              <a:lumMod val="75000"/>
                            </a:schemeClr>
                          </a:solidFill>
                        </a:rPr>
                        <a:t> of</a:t>
                      </a:r>
                      <a:r>
                        <a:rPr lang="da-DK" sz="900" baseline="0" dirty="0" smtClean="0">
                          <a:solidFill>
                            <a:schemeClr val="tx2">
                              <a:lumMod val="75000"/>
                            </a:schemeClr>
                          </a:solidFill>
                        </a:rPr>
                        <a:t> </a:t>
                      </a:r>
                      <a:r>
                        <a:rPr lang="da-DK" sz="900" baseline="0" dirty="0" err="1" smtClean="0">
                          <a:solidFill>
                            <a:schemeClr val="tx2">
                              <a:lumMod val="75000"/>
                            </a:schemeClr>
                          </a:solidFill>
                        </a:rPr>
                        <a:t>answers</a:t>
                      </a:r>
                      <a:endParaRPr lang="en-US" sz="900" b="1" dirty="0">
                        <a:solidFill>
                          <a:schemeClr val="tx2">
                            <a:lumMod val="75000"/>
                          </a:schemeClr>
                        </a:solidFill>
                      </a:endParaRPr>
                    </a:p>
                  </a:txBody>
                  <a:tcPr/>
                </a:tc>
                <a:tc>
                  <a:txBody>
                    <a:bodyPr/>
                    <a:lstStyle/>
                    <a:p>
                      <a:pPr algn="l"/>
                      <a:r>
                        <a:rPr lang="en-US" sz="900" dirty="0" smtClean="0">
                          <a:solidFill>
                            <a:srgbClr val="5B5B5B"/>
                          </a:solidFill>
                        </a:rPr>
                        <a:t>23,204</a:t>
                      </a:r>
                      <a:endParaRPr lang="en-US" sz="900" dirty="0">
                        <a:solidFill>
                          <a:srgbClr val="5B5B5B"/>
                        </a:solidFill>
                      </a:endParaRPr>
                    </a:p>
                  </a:txBody>
                  <a:tcPr/>
                </a:tc>
              </a:tr>
              <a:tr h="330212">
                <a:tc>
                  <a:txBody>
                    <a:bodyPr/>
                    <a:lstStyle/>
                    <a:p>
                      <a:r>
                        <a:rPr lang="da-DK" sz="900" dirty="0" err="1" smtClean="0">
                          <a:solidFill>
                            <a:schemeClr val="tx2">
                              <a:lumMod val="75000"/>
                            </a:schemeClr>
                          </a:solidFill>
                        </a:rPr>
                        <a:t>Response</a:t>
                      </a:r>
                      <a:r>
                        <a:rPr lang="da-DK" sz="900" dirty="0" smtClean="0">
                          <a:solidFill>
                            <a:schemeClr val="tx2">
                              <a:lumMod val="75000"/>
                            </a:schemeClr>
                          </a:solidFill>
                        </a:rPr>
                        <a:t> rate</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5.5%</a:t>
                      </a:r>
                      <a:endParaRPr lang="en-US" sz="900" dirty="0">
                        <a:solidFill>
                          <a:srgbClr val="5B5B5B"/>
                        </a:solidFill>
                      </a:endParaRPr>
                    </a:p>
                  </a:txBody>
                  <a:tcPr/>
                </a:tc>
              </a:tr>
              <a:tr h="330212">
                <a:tc>
                  <a:txBody>
                    <a:bodyPr/>
                    <a:lstStyle/>
                    <a:p>
                      <a:r>
                        <a:rPr lang="da-DK" sz="900" dirty="0" smtClean="0">
                          <a:solidFill>
                            <a:schemeClr val="tx2">
                              <a:lumMod val="75000"/>
                            </a:schemeClr>
                          </a:solidFill>
                        </a:rPr>
                        <a:t>First time </a:t>
                      </a:r>
                      <a:r>
                        <a:rPr lang="da-DK" sz="900" dirty="0" err="1" smtClean="0">
                          <a:solidFill>
                            <a:schemeClr val="tx2">
                              <a:lumMod val="75000"/>
                            </a:schemeClr>
                          </a:solidFill>
                        </a:rPr>
                        <a:t>visitors</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433</a:t>
                      </a:r>
                      <a:endParaRPr lang="en-US" sz="900" dirty="0">
                        <a:solidFill>
                          <a:srgbClr val="5B5B5B"/>
                        </a:solidFill>
                      </a:endParaRPr>
                    </a:p>
                  </a:txBody>
                  <a:tcPr/>
                </a:tc>
              </a:tr>
              <a:tr h="330212">
                <a:tc>
                  <a:txBody>
                    <a:bodyPr/>
                    <a:lstStyle/>
                    <a:p>
                      <a:r>
                        <a:rPr lang="da-DK" sz="900" dirty="0" smtClean="0">
                          <a:solidFill>
                            <a:schemeClr val="tx2">
                              <a:lumMod val="75000"/>
                            </a:schemeClr>
                          </a:solidFill>
                        </a:rPr>
                        <a:t>Open </a:t>
                      </a:r>
                      <a:r>
                        <a:rPr lang="da-DK" sz="900" dirty="0" err="1" smtClean="0">
                          <a:solidFill>
                            <a:schemeClr val="tx2">
                              <a:lumMod val="75000"/>
                            </a:schemeClr>
                          </a:solidFill>
                        </a:rPr>
                        <a:t>answers</a:t>
                      </a:r>
                      <a:endParaRPr lang="da-DK" sz="900" b="1" dirty="0" smtClean="0">
                        <a:solidFill>
                          <a:schemeClr val="tx2">
                            <a:lumMod val="75000"/>
                          </a:schemeClr>
                        </a:solidFill>
                      </a:endParaRPr>
                    </a:p>
                  </a:txBody>
                  <a:tcPr/>
                </a:tc>
                <a:tc>
                  <a:txBody>
                    <a:bodyPr/>
                    <a:lstStyle/>
                    <a:p>
                      <a:pPr algn="l"/>
                      <a:r>
                        <a:rPr lang="en-US" sz="900" dirty="0" smtClean="0">
                          <a:solidFill>
                            <a:srgbClr val="5B5B5B"/>
                          </a:solidFill>
                        </a:rPr>
                        <a:t>6</a:t>
                      </a:r>
                      <a:r>
                        <a:rPr lang="en-US" sz="900" baseline="0" dirty="0" smtClean="0">
                          <a:solidFill>
                            <a:srgbClr val="5B5B5B"/>
                          </a:solidFill>
                        </a:rPr>
                        <a:t>,378</a:t>
                      </a:r>
                      <a:endParaRPr lang="en-US" sz="900" dirty="0">
                        <a:solidFill>
                          <a:srgbClr val="5B5B5B"/>
                        </a:solidFill>
                      </a:endParaRPr>
                    </a:p>
                  </a:txBody>
                  <a:tcPr/>
                </a:tc>
              </a:tr>
            </a:tbl>
          </a:graphicData>
        </a:graphic>
      </p:graphicFrame>
    </p:spTree>
    <p:extLst>
      <p:ext uri="{BB962C8B-B14F-4D97-AF65-F5344CB8AC3E}">
        <p14:creationId xmlns:p14="http://schemas.microsoft.com/office/powerpoint/2010/main" xmlns="" val="3720252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11560" y="3429000"/>
            <a:ext cx="1454485" cy="307777"/>
          </a:xfrm>
          <a:prstGeom prst="rect">
            <a:avLst/>
          </a:prstGeom>
          <a:noFill/>
        </p:spPr>
        <p:txBody>
          <a:bodyPr wrap="square" rtlCol="0">
            <a:spAutoFit/>
          </a:bodyPr>
          <a:lstStyle/>
          <a:p>
            <a:pPr algn="ctr"/>
            <a:r>
              <a:rPr lang="nb-NO" sz="1400" dirty="0" smtClean="0">
                <a:solidFill>
                  <a:schemeClr val="tx2"/>
                </a:solidFill>
                <a:latin typeface="+mj-lt"/>
              </a:rPr>
              <a:t>Gender - Website</a:t>
            </a:r>
            <a:endParaRPr lang="nb-NO" sz="1400" dirty="0">
              <a:solidFill>
                <a:schemeClr val="tx2"/>
              </a:solidFill>
              <a:latin typeface="+mj-lt"/>
            </a:endParaRPr>
          </a:p>
        </p:txBody>
      </p:sp>
      <p:sp>
        <p:nvSpPr>
          <p:cNvPr id="19" name="Title 1"/>
          <p:cNvSpPr>
            <a:spLocks noGrp="1"/>
          </p:cNvSpPr>
          <p:nvPr>
            <p:ph type="title"/>
          </p:nvPr>
        </p:nvSpPr>
        <p:spPr>
          <a:xfrm>
            <a:off x="611187" y="692695"/>
            <a:ext cx="7921625" cy="504057"/>
          </a:xfrm>
        </p:spPr>
        <p:txBody>
          <a:bodyPr>
            <a:noAutofit/>
          </a:bodyPr>
          <a:lstStyle/>
          <a:p>
            <a:r>
              <a:rPr lang="nb-NO" sz="3000" dirty="0" smtClean="0"/>
              <a:t>Who </a:t>
            </a:r>
            <a:r>
              <a:rPr lang="nb-NO" sz="3000" dirty="0"/>
              <a:t>A</a:t>
            </a:r>
            <a:r>
              <a:rPr lang="nb-NO" sz="3000" dirty="0" smtClean="0"/>
              <a:t>re </a:t>
            </a:r>
            <a:r>
              <a:rPr lang="nb-NO" sz="3000" dirty="0"/>
              <a:t>Y</a:t>
            </a:r>
            <a:r>
              <a:rPr lang="nb-NO" sz="3000" dirty="0" smtClean="0"/>
              <a:t>our </a:t>
            </a:r>
            <a:r>
              <a:rPr lang="nb-NO" sz="3000" dirty="0"/>
              <a:t>U</a:t>
            </a:r>
            <a:r>
              <a:rPr lang="nb-NO" sz="3000" dirty="0" smtClean="0"/>
              <a:t>sers?</a:t>
            </a:r>
            <a:endParaRPr lang="nb-NO" sz="3000" dirty="0"/>
          </a:p>
        </p:txBody>
      </p:sp>
      <p:sp>
        <p:nvSpPr>
          <p:cNvPr id="31" name="TextBox 30"/>
          <p:cNvSpPr txBox="1"/>
          <p:nvPr/>
        </p:nvSpPr>
        <p:spPr>
          <a:xfrm>
            <a:off x="611560" y="1293444"/>
            <a:ext cx="1607207" cy="307777"/>
          </a:xfrm>
          <a:prstGeom prst="rect">
            <a:avLst/>
          </a:prstGeom>
          <a:noFill/>
        </p:spPr>
        <p:txBody>
          <a:bodyPr wrap="square" rtlCol="0">
            <a:spAutoFit/>
          </a:bodyPr>
          <a:lstStyle/>
          <a:p>
            <a:pPr algn="ctr"/>
            <a:r>
              <a:rPr lang="nb-NO" sz="1400" dirty="0" smtClean="0">
                <a:solidFill>
                  <a:schemeClr val="tx2"/>
                </a:solidFill>
                <a:latin typeface="+mj-lt"/>
              </a:rPr>
              <a:t>Gender – Device</a:t>
            </a:r>
            <a:endParaRPr lang="nb-NO" sz="1400" dirty="0">
              <a:solidFill>
                <a:schemeClr val="tx2"/>
              </a:solidFill>
              <a:latin typeface="+mj-lt"/>
            </a:endParaRPr>
          </a:p>
        </p:txBody>
      </p:sp>
      <p:pic>
        <p:nvPicPr>
          <p:cNvPr id="13" name="Picture 21"/>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0000" b="96792" l="9874" r="89916">
                        <a14:foregroundMark x1="52101" y1="14151" x2="52101" y2="14151"/>
                        <a14:foregroundMark x1="35924" y1="94340" x2="35924" y2="94340"/>
                        <a14:foregroundMark x1="60084" y1="95660" x2="60084" y2="95660"/>
                        <a14:foregroundMark x1="35504" y1="96792" x2="35504" y2="96792"/>
                      </a14:backgroundRemoval>
                    </a14:imgEffect>
                  </a14:imgLayer>
                </a14:imgProps>
              </a:ext>
              <a:ext uri="{28A0092B-C50C-407E-A947-70E740481C1C}">
                <a14:useLocalDpi xmlns:a14="http://schemas.microsoft.com/office/drawing/2010/main" xmlns="" val="0"/>
              </a:ext>
            </a:extLst>
          </a:blip>
          <a:stretch>
            <a:fillRect/>
          </a:stretch>
        </p:blipFill>
        <p:spPr>
          <a:xfrm>
            <a:off x="681808" y="1438484"/>
            <a:ext cx="922966" cy="2011899"/>
          </a:xfrm>
          <a:prstGeom prst="rect">
            <a:avLst/>
          </a:prstGeom>
        </p:spPr>
      </p:pic>
      <p:pic>
        <p:nvPicPr>
          <p:cNvPr id="16" name="Picture 26"/>
          <p:cNvPicPr>
            <a:picLocks noChangeAspect="1"/>
          </p:cNvPicPr>
          <p:nvPr/>
        </p:nvPicPr>
        <p:blipFill>
          <a:blip r:embed="rId4" cstate="print">
            <a:extLst>
              <a:ext uri="{BEBA8EAE-BF5A-486C-A8C5-ECC9F3942E4B}">
                <a14:imgProps xmlns:a14="http://schemas.microsoft.com/office/drawing/2010/main" xmlns="">
                  <a14:imgLayer r:embed="rId5">
                    <a14:imgEffect>
                      <a14:backgroundRemoval t="9964" b="94112" l="9470" r="89773">
                        <a14:foregroundMark x1="55682" y1="14130" x2="55682" y2="14130"/>
                        <a14:foregroundMark x1="41667" y1="91486" x2="41667" y2="91486"/>
                        <a14:foregroundMark x1="57955" y1="93025" x2="57955" y2="93025"/>
                        <a14:foregroundMark x1="41667" y1="94112" x2="41667" y2="94112"/>
                      </a14:backgroundRemoval>
                    </a14:imgEffect>
                  </a14:imgLayer>
                </a14:imgProps>
              </a:ext>
              <a:ext uri="{28A0092B-C50C-407E-A947-70E740481C1C}">
                <a14:useLocalDpi xmlns:a14="http://schemas.microsoft.com/office/drawing/2010/main" xmlns="" val="0"/>
              </a:ext>
            </a:extLst>
          </a:blip>
          <a:stretch>
            <a:fillRect/>
          </a:stretch>
        </p:blipFill>
        <p:spPr>
          <a:xfrm>
            <a:off x="2267744" y="1388587"/>
            <a:ext cx="991920" cy="2111691"/>
          </a:xfrm>
          <a:prstGeom prst="rect">
            <a:avLst/>
          </a:prstGeom>
        </p:spPr>
      </p:pic>
      <p:sp>
        <p:nvSpPr>
          <p:cNvPr id="17" name="Line Callout 2 (Accent Bar) 33"/>
          <p:cNvSpPr/>
          <p:nvPr/>
        </p:nvSpPr>
        <p:spPr>
          <a:xfrm>
            <a:off x="1929719" y="2818907"/>
            <a:ext cx="914089" cy="255912"/>
          </a:xfrm>
          <a:prstGeom prst="accentCallout2">
            <a:avLst>
              <a:gd name="adj1" fmla="val 18751"/>
              <a:gd name="adj2" fmla="val 1379"/>
              <a:gd name="adj3" fmla="val 15282"/>
              <a:gd name="adj4" fmla="val -23018"/>
              <a:gd name="adj5" fmla="val -68773"/>
              <a:gd name="adj6" fmla="val -59104"/>
            </a:avLst>
          </a:prstGeom>
          <a:solidFill>
            <a:schemeClr val="bg1"/>
          </a:solidFill>
          <a:ln cap="rnd">
            <a:solidFill>
              <a:schemeClr val="accent3"/>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900" dirty="0" smtClean="0">
                <a:solidFill>
                  <a:schemeClr val="tx2"/>
                </a:solidFill>
              </a:rPr>
              <a:t>Men</a:t>
            </a:r>
          </a:p>
          <a:p>
            <a:r>
              <a:rPr lang="nb-NO" sz="900" dirty="0" smtClean="0">
                <a:solidFill>
                  <a:schemeClr val="tx2"/>
                </a:solidFill>
              </a:rPr>
              <a:t>59%</a:t>
            </a:r>
            <a:endParaRPr lang="nb-NO" sz="900" dirty="0">
              <a:solidFill>
                <a:schemeClr val="tx2"/>
              </a:solidFill>
            </a:endParaRPr>
          </a:p>
        </p:txBody>
      </p:sp>
      <p:sp>
        <p:nvSpPr>
          <p:cNvPr id="18" name="Line Callout 2 (Accent Bar) 34"/>
          <p:cNvSpPr/>
          <p:nvPr/>
        </p:nvSpPr>
        <p:spPr>
          <a:xfrm rot="10800000" flipV="1">
            <a:off x="1115617" y="2105446"/>
            <a:ext cx="914089" cy="273637"/>
          </a:xfrm>
          <a:prstGeom prst="accentCallout2">
            <a:avLst>
              <a:gd name="adj1" fmla="val 15506"/>
              <a:gd name="adj2" fmla="val 408"/>
              <a:gd name="adj3" fmla="val 15282"/>
              <a:gd name="adj4" fmla="val -23018"/>
              <a:gd name="adj5" fmla="val 66779"/>
              <a:gd name="adj6" fmla="val -48060"/>
            </a:avLst>
          </a:prstGeom>
          <a:solidFill>
            <a:schemeClr val="bg1"/>
          </a:solidFill>
          <a:ln cap="rnd">
            <a:solidFill>
              <a:schemeClr val="accent2"/>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b-NO" sz="900" dirty="0" smtClean="0">
                <a:solidFill>
                  <a:schemeClr val="tx2"/>
                </a:solidFill>
              </a:rPr>
              <a:t>Women</a:t>
            </a:r>
          </a:p>
          <a:p>
            <a:pPr algn="r"/>
            <a:r>
              <a:rPr lang="nb-NO" sz="900" dirty="0" smtClean="0">
                <a:solidFill>
                  <a:schemeClr val="tx2"/>
                </a:solidFill>
              </a:rPr>
              <a:t>41%</a:t>
            </a:r>
            <a:endParaRPr lang="nb-NO" sz="900" dirty="0">
              <a:solidFill>
                <a:schemeClr val="tx2"/>
              </a:solidFill>
            </a:endParaRPr>
          </a:p>
        </p:txBody>
      </p:sp>
      <p:pic>
        <p:nvPicPr>
          <p:cNvPr id="20" name="Picture 2"/>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104" r="-1"/>
          <a:stretch/>
        </p:blipFill>
        <p:spPr>
          <a:xfrm>
            <a:off x="2267744" y="1388019"/>
            <a:ext cx="998796" cy="2111692"/>
          </a:xfrm>
          <a:prstGeom prst="rect">
            <a:avLst/>
          </a:prstGeom>
        </p:spPr>
      </p:pic>
      <p:pic>
        <p:nvPicPr>
          <p:cNvPr id="21" name="Picture 14"/>
          <p:cNvPicPr>
            <a:picLocks noChangeAspect="1"/>
          </p:cNvPicPr>
          <p:nvPr/>
        </p:nvPicPr>
        <p:blipFill rotWithShape="1">
          <a:blip r:embed="rId7"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r="-1080"/>
          <a:stretch/>
        </p:blipFill>
        <p:spPr>
          <a:xfrm>
            <a:off x="691562" y="1437916"/>
            <a:ext cx="913211" cy="2011899"/>
          </a:xfrm>
          <a:prstGeom prst="rect">
            <a:avLst/>
          </a:prstGeom>
        </p:spPr>
      </p:pic>
      <p:sp>
        <p:nvSpPr>
          <p:cNvPr id="3" name="TextBox 2"/>
          <p:cNvSpPr txBox="1"/>
          <p:nvPr/>
        </p:nvSpPr>
        <p:spPr>
          <a:xfrm>
            <a:off x="7235825" y="1719680"/>
            <a:ext cx="1284326" cy="215444"/>
          </a:xfrm>
          <a:prstGeom prst="rect">
            <a:avLst/>
          </a:prstGeom>
          <a:noFill/>
        </p:spPr>
        <p:txBody>
          <a:bodyPr wrap="none" rtlCol="0">
            <a:spAutoFit/>
          </a:bodyPr>
          <a:lstStyle/>
          <a:p>
            <a:r>
              <a:rPr lang="en-CA" sz="800" dirty="0" smtClean="0">
                <a:solidFill>
                  <a:srgbClr val="5B5B5B"/>
                </a:solidFill>
                <a:latin typeface="+mj-lt"/>
              </a:rPr>
              <a:t>Number of answers: 5,172</a:t>
            </a:r>
            <a:endParaRPr lang="en-CA" sz="800" dirty="0">
              <a:solidFill>
                <a:srgbClr val="5B5B5B"/>
              </a:solidFill>
              <a:latin typeface="+mj-lt"/>
            </a:endParaRPr>
          </a:p>
        </p:txBody>
      </p:sp>
      <p:sp>
        <p:nvSpPr>
          <p:cNvPr id="24" name="TextBox 23"/>
          <p:cNvSpPr txBox="1"/>
          <p:nvPr/>
        </p:nvSpPr>
        <p:spPr>
          <a:xfrm>
            <a:off x="7226751" y="2188948"/>
            <a:ext cx="1335622" cy="215444"/>
          </a:xfrm>
          <a:prstGeom prst="rect">
            <a:avLst/>
          </a:prstGeom>
          <a:noFill/>
        </p:spPr>
        <p:txBody>
          <a:bodyPr wrap="none" rtlCol="0">
            <a:spAutoFit/>
          </a:bodyPr>
          <a:lstStyle/>
          <a:p>
            <a:r>
              <a:rPr lang="en-CA" sz="800" dirty="0" smtClean="0">
                <a:solidFill>
                  <a:srgbClr val="5B5B5B"/>
                </a:solidFill>
                <a:latin typeface="+mj-lt"/>
              </a:rPr>
              <a:t>Number of answers: 38,857</a:t>
            </a:r>
            <a:endParaRPr lang="en-CA" sz="800" dirty="0">
              <a:solidFill>
                <a:srgbClr val="5B5B5B"/>
              </a:solidFill>
              <a:latin typeface="+mj-lt"/>
            </a:endParaRPr>
          </a:p>
        </p:txBody>
      </p:sp>
      <p:sp>
        <p:nvSpPr>
          <p:cNvPr id="25" name="TextBox 24"/>
          <p:cNvSpPr txBox="1"/>
          <p:nvPr/>
        </p:nvSpPr>
        <p:spPr>
          <a:xfrm>
            <a:off x="7226169" y="2721876"/>
            <a:ext cx="1335622" cy="215444"/>
          </a:xfrm>
          <a:prstGeom prst="rect">
            <a:avLst/>
          </a:prstGeom>
          <a:noFill/>
        </p:spPr>
        <p:txBody>
          <a:bodyPr wrap="none" rtlCol="0">
            <a:spAutoFit/>
          </a:bodyPr>
          <a:lstStyle/>
          <a:p>
            <a:r>
              <a:rPr lang="en-CA" sz="800" dirty="0" smtClean="0">
                <a:solidFill>
                  <a:srgbClr val="5B5B5B"/>
                </a:solidFill>
                <a:latin typeface="+mj-lt"/>
              </a:rPr>
              <a:t>Number of answers: 44,029</a:t>
            </a:r>
            <a:endParaRPr lang="en-CA" sz="800" dirty="0">
              <a:solidFill>
                <a:srgbClr val="5B5B5B"/>
              </a:solidFill>
              <a:latin typeface="+mj-lt"/>
            </a:endParaRPr>
          </a:p>
        </p:txBody>
      </p:sp>
      <p:sp>
        <p:nvSpPr>
          <p:cNvPr id="28" name="TextBox 27"/>
          <p:cNvSpPr txBox="1"/>
          <p:nvPr/>
        </p:nvSpPr>
        <p:spPr>
          <a:xfrm>
            <a:off x="7275349" y="4268730"/>
            <a:ext cx="1380506" cy="215444"/>
          </a:xfrm>
          <a:prstGeom prst="rect">
            <a:avLst/>
          </a:prstGeom>
          <a:noFill/>
        </p:spPr>
        <p:txBody>
          <a:bodyPr wrap="none" rtlCol="0">
            <a:spAutoFit/>
          </a:bodyPr>
          <a:lstStyle/>
          <a:p>
            <a:r>
              <a:rPr lang="en-CA" sz="800" dirty="0" smtClean="0">
                <a:solidFill>
                  <a:srgbClr val="5B5B5B"/>
                </a:solidFill>
                <a:latin typeface="+mj-lt"/>
              </a:rPr>
              <a:t>Number of answers: 37,863  </a:t>
            </a:r>
            <a:endParaRPr lang="en-CA" sz="800" dirty="0">
              <a:solidFill>
                <a:srgbClr val="5B5B5B"/>
              </a:solidFill>
              <a:latin typeface="+mj-lt"/>
            </a:endParaRPr>
          </a:p>
        </p:txBody>
      </p:sp>
      <p:sp>
        <p:nvSpPr>
          <p:cNvPr id="29" name="TextBox 28"/>
          <p:cNvSpPr txBox="1"/>
          <p:nvPr/>
        </p:nvSpPr>
        <p:spPr>
          <a:xfrm>
            <a:off x="7275349" y="4611549"/>
            <a:ext cx="1346844" cy="215444"/>
          </a:xfrm>
          <a:prstGeom prst="rect">
            <a:avLst/>
          </a:prstGeom>
          <a:noFill/>
        </p:spPr>
        <p:txBody>
          <a:bodyPr wrap="none" rtlCol="0">
            <a:spAutoFit/>
          </a:bodyPr>
          <a:lstStyle/>
          <a:p>
            <a:r>
              <a:rPr lang="en-CA" sz="800" dirty="0" smtClean="0">
                <a:solidFill>
                  <a:srgbClr val="5B5B5B"/>
                </a:solidFill>
                <a:latin typeface="+mj-lt"/>
              </a:rPr>
              <a:t>Number of answers:  92,193</a:t>
            </a:r>
            <a:endParaRPr lang="en-CA" sz="800" dirty="0">
              <a:solidFill>
                <a:srgbClr val="5B5B5B"/>
              </a:solidFill>
              <a:latin typeface="+mj-lt"/>
            </a:endParaRPr>
          </a:p>
        </p:txBody>
      </p:sp>
      <p:sp>
        <p:nvSpPr>
          <p:cNvPr id="30" name="TextBox 29"/>
          <p:cNvSpPr txBox="1"/>
          <p:nvPr/>
        </p:nvSpPr>
        <p:spPr>
          <a:xfrm>
            <a:off x="7299230" y="4942907"/>
            <a:ext cx="1358064" cy="215444"/>
          </a:xfrm>
          <a:prstGeom prst="rect">
            <a:avLst/>
          </a:prstGeom>
          <a:noFill/>
        </p:spPr>
        <p:txBody>
          <a:bodyPr wrap="none" rtlCol="0">
            <a:spAutoFit/>
          </a:bodyPr>
          <a:lstStyle/>
          <a:p>
            <a:r>
              <a:rPr lang="en-CA" sz="800" dirty="0" smtClean="0">
                <a:solidFill>
                  <a:srgbClr val="5B5B5B"/>
                </a:solidFill>
                <a:latin typeface="+mj-lt"/>
              </a:rPr>
              <a:t>Number of answers: 48, 204</a:t>
            </a:r>
            <a:endParaRPr lang="en-CA" sz="800" dirty="0">
              <a:solidFill>
                <a:srgbClr val="5B5B5B"/>
              </a:solidFill>
              <a:latin typeface="+mj-lt"/>
            </a:endParaRPr>
          </a:p>
        </p:txBody>
      </p:sp>
      <p:sp>
        <p:nvSpPr>
          <p:cNvPr id="32" name="TextBox 31"/>
          <p:cNvSpPr txBox="1"/>
          <p:nvPr/>
        </p:nvSpPr>
        <p:spPr>
          <a:xfrm>
            <a:off x="7275349" y="5272387"/>
            <a:ext cx="1358064" cy="215444"/>
          </a:xfrm>
          <a:prstGeom prst="rect">
            <a:avLst/>
          </a:prstGeom>
          <a:noFill/>
        </p:spPr>
        <p:txBody>
          <a:bodyPr wrap="none" rtlCol="0">
            <a:spAutoFit/>
          </a:bodyPr>
          <a:lstStyle/>
          <a:p>
            <a:r>
              <a:rPr lang="en-CA" sz="800" dirty="0" smtClean="0">
                <a:solidFill>
                  <a:srgbClr val="5B5B5B"/>
                </a:solidFill>
                <a:latin typeface="+mj-lt"/>
              </a:rPr>
              <a:t>Number of answers:  33,138</a:t>
            </a:r>
            <a:endParaRPr lang="en-CA" sz="800" dirty="0">
              <a:solidFill>
                <a:srgbClr val="5B5B5B"/>
              </a:solidFill>
              <a:latin typeface="+mj-lt"/>
            </a:endParaRPr>
          </a:p>
        </p:txBody>
      </p:sp>
      <p:sp>
        <p:nvSpPr>
          <p:cNvPr id="33" name="TextBox 32"/>
          <p:cNvSpPr txBox="1"/>
          <p:nvPr/>
        </p:nvSpPr>
        <p:spPr>
          <a:xfrm>
            <a:off x="7299230" y="5623062"/>
            <a:ext cx="1335622" cy="215444"/>
          </a:xfrm>
          <a:prstGeom prst="rect">
            <a:avLst/>
          </a:prstGeom>
          <a:noFill/>
        </p:spPr>
        <p:txBody>
          <a:bodyPr wrap="none" rtlCol="0">
            <a:spAutoFit/>
          </a:bodyPr>
          <a:lstStyle/>
          <a:p>
            <a:r>
              <a:rPr lang="en-CA" sz="800" dirty="0" smtClean="0">
                <a:solidFill>
                  <a:srgbClr val="5B5B5B"/>
                </a:solidFill>
                <a:latin typeface="+mj-lt"/>
              </a:rPr>
              <a:t>Number of answers: 44,029</a:t>
            </a:r>
            <a:endParaRPr lang="en-CA" sz="800" dirty="0">
              <a:solidFill>
                <a:srgbClr val="5B5B5B"/>
              </a:solidFill>
              <a:latin typeface="+mj-lt"/>
            </a:endParaRPr>
          </a:p>
        </p:txBody>
      </p:sp>
      <p:graphicFrame>
        <p:nvGraphicFramePr>
          <p:cNvPr id="23" name="Gender"/>
          <p:cNvGraphicFramePr>
            <a:graphicFrameLocks/>
          </p:cNvGraphicFramePr>
          <p:nvPr>
            <p:extLst>
              <p:ext uri="{D42A27DB-BD31-4B8C-83A1-F6EECF244321}">
                <p14:modId xmlns:p14="http://schemas.microsoft.com/office/powerpoint/2010/main" xmlns="" val="253791258"/>
              </p:ext>
            </p:extLst>
          </p:nvPr>
        </p:nvGraphicFramePr>
        <p:xfrm>
          <a:off x="3266540" y="1371086"/>
          <a:ext cx="4305121" cy="2365691"/>
        </p:xfrm>
        <a:graphic>
          <a:graphicData uri="http://schemas.openxmlformats.org/drawingml/2006/chart">
            <c:chart xmlns:c="http://schemas.openxmlformats.org/drawingml/2006/chart" xmlns:r="http://schemas.openxmlformats.org/officeDocument/2006/relationships" r:id="rId8"/>
          </a:graphicData>
        </a:graphic>
      </p:graphicFrame>
      <p:sp>
        <p:nvSpPr>
          <p:cNvPr id="26"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latin typeface="+mj-lt"/>
              </a:rPr>
              <a:t>Note: </a:t>
            </a:r>
            <a:r>
              <a:rPr lang="en-IE" sz="900" dirty="0" smtClean="0">
                <a:solidFill>
                  <a:srgbClr val="797979"/>
                </a:solidFill>
                <a:latin typeface="+mj-lt"/>
              </a:rPr>
              <a:t>Percentages</a:t>
            </a:r>
            <a:r>
              <a:rPr lang="da-DK" sz="900" dirty="0" smtClean="0">
                <a:solidFill>
                  <a:srgbClr val="797979"/>
                </a:solidFill>
                <a:latin typeface="+mj-lt"/>
              </a:rPr>
              <a:t> </a:t>
            </a:r>
            <a:r>
              <a:rPr lang="en-IE" sz="900" dirty="0" smtClean="0">
                <a:solidFill>
                  <a:srgbClr val="797979"/>
                </a:solidFill>
                <a:latin typeface="+mj-lt"/>
              </a:rPr>
              <a:t>are</a:t>
            </a:r>
            <a:r>
              <a:rPr lang="da-DK" sz="900" dirty="0" smtClean="0">
                <a:solidFill>
                  <a:srgbClr val="797979"/>
                </a:solidFill>
                <a:latin typeface="+mj-lt"/>
              </a:rPr>
              <a:t> </a:t>
            </a:r>
            <a:r>
              <a:rPr lang="en-IE" sz="900" dirty="0" smtClean="0">
                <a:solidFill>
                  <a:srgbClr val="797979"/>
                </a:solidFill>
                <a:latin typeface="+mj-lt"/>
              </a:rPr>
              <a:t>rounded</a:t>
            </a:r>
            <a:r>
              <a:rPr lang="da-DK" sz="900" dirty="0" smtClean="0">
                <a:solidFill>
                  <a:srgbClr val="797979"/>
                </a:solidFill>
                <a:latin typeface="+mj-lt"/>
              </a:rPr>
              <a:t> to the </a:t>
            </a:r>
            <a:r>
              <a:rPr lang="en-IE" sz="900" dirty="0" smtClean="0">
                <a:solidFill>
                  <a:srgbClr val="797979"/>
                </a:solidFill>
                <a:latin typeface="+mj-lt"/>
              </a:rPr>
              <a:t>closest</a:t>
            </a:r>
            <a:r>
              <a:rPr lang="da-DK" sz="900" dirty="0" smtClean="0">
                <a:solidFill>
                  <a:srgbClr val="797979"/>
                </a:solidFill>
                <a:latin typeface="+mj-lt"/>
              </a:rPr>
              <a:t> </a:t>
            </a:r>
            <a:r>
              <a:rPr lang="en-IE" sz="900" dirty="0" smtClean="0">
                <a:solidFill>
                  <a:srgbClr val="797979"/>
                </a:solidFill>
                <a:latin typeface="+mj-lt"/>
              </a:rPr>
              <a:t>whole</a:t>
            </a:r>
            <a:r>
              <a:rPr lang="da-DK" sz="900" dirty="0" smtClean="0">
                <a:solidFill>
                  <a:srgbClr val="797979"/>
                </a:solidFill>
                <a:latin typeface="+mj-lt"/>
              </a:rPr>
              <a:t> </a:t>
            </a:r>
            <a:r>
              <a:rPr lang="en-IE" sz="900" dirty="0" smtClean="0">
                <a:solidFill>
                  <a:srgbClr val="797979"/>
                </a:solidFill>
                <a:latin typeface="+mj-lt"/>
              </a:rPr>
              <a:t>number</a:t>
            </a:r>
            <a:r>
              <a:rPr lang="da-DK" sz="900" dirty="0" smtClean="0">
                <a:solidFill>
                  <a:srgbClr val="797979"/>
                </a:solidFill>
                <a:latin typeface="+mj-lt"/>
              </a:rPr>
              <a:t>.</a:t>
            </a:r>
            <a:endParaRPr lang="da-DK" sz="900" dirty="0">
              <a:solidFill>
                <a:srgbClr val="797979"/>
              </a:solidFill>
              <a:latin typeface="+mj-lt"/>
            </a:endParaRPr>
          </a:p>
        </p:txBody>
      </p:sp>
      <p:graphicFrame>
        <p:nvGraphicFramePr>
          <p:cNvPr id="22" name="Gender"/>
          <p:cNvGraphicFramePr>
            <a:graphicFrameLocks/>
          </p:cNvGraphicFramePr>
          <p:nvPr>
            <p:extLst>
              <p:ext uri="{D42A27DB-BD31-4B8C-83A1-F6EECF244321}">
                <p14:modId xmlns:p14="http://schemas.microsoft.com/office/powerpoint/2010/main" xmlns="" val="1722338307"/>
              </p:ext>
            </p:extLst>
          </p:nvPr>
        </p:nvGraphicFramePr>
        <p:xfrm>
          <a:off x="681808" y="3749241"/>
          <a:ext cx="6914528" cy="2644975"/>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xmlns="" val="4121228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ccupation"/>
          <p:cNvGraphicFramePr>
            <a:graphicFrameLocks/>
          </p:cNvGraphicFramePr>
          <p:nvPr>
            <p:extLst>
              <p:ext uri="{D42A27DB-BD31-4B8C-83A1-F6EECF244321}">
                <p14:modId xmlns:p14="http://schemas.microsoft.com/office/powerpoint/2010/main" xmlns="" val="4193367193"/>
              </p:ext>
            </p:extLst>
          </p:nvPr>
        </p:nvGraphicFramePr>
        <p:xfrm>
          <a:off x="675057" y="1268760"/>
          <a:ext cx="7890710"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631772" y="3429000"/>
            <a:ext cx="1454485" cy="307777"/>
          </a:xfrm>
          <a:prstGeom prst="rect">
            <a:avLst/>
          </a:prstGeom>
          <a:noFill/>
        </p:spPr>
        <p:txBody>
          <a:bodyPr wrap="square" rtlCol="0">
            <a:spAutoFit/>
          </a:bodyPr>
          <a:lstStyle/>
          <a:p>
            <a:r>
              <a:rPr lang="nb-NO" sz="1400" dirty="0" smtClean="0">
                <a:solidFill>
                  <a:schemeClr val="tx2"/>
                </a:solidFill>
                <a:latin typeface="+mj-lt"/>
              </a:rPr>
              <a:t>Website</a:t>
            </a:r>
            <a:endParaRPr lang="nb-NO" sz="1400" dirty="0">
              <a:solidFill>
                <a:schemeClr val="tx2"/>
              </a:solidFill>
              <a:latin typeface="+mj-lt"/>
            </a:endParaRPr>
          </a:p>
        </p:txBody>
      </p:sp>
      <p:sp>
        <p:nvSpPr>
          <p:cNvPr id="19" name="Title 1"/>
          <p:cNvSpPr>
            <a:spLocks noGrp="1"/>
          </p:cNvSpPr>
          <p:nvPr>
            <p:ph type="title"/>
          </p:nvPr>
        </p:nvSpPr>
        <p:spPr>
          <a:xfrm>
            <a:off x="611187" y="692695"/>
            <a:ext cx="7921625" cy="504057"/>
          </a:xfrm>
        </p:spPr>
        <p:txBody>
          <a:bodyPr>
            <a:noAutofit/>
          </a:bodyPr>
          <a:lstStyle/>
          <a:p>
            <a:r>
              <a:rPr lang="nb-NO" sz="3000" dirty="0" smtClean="0"/>
              <a:t>Occupation</a:t>
            </a:r>
            <a:endParaRPr lang="nb-NO" sz="3000" dirty="0"/>
          </a:p>
        </p:txBody>
      </p:sp>
      <p:sp>
        <p:nvSpPr>
          <p:cNvPr id="31" name="TextBox 30"/>
          <p:cNvSpPr txBox="1"/>
          <p:nvPr/>
        </p:nvSpPr>
        <p:spPr>
          <a:xfrm>
            <a:off x="611560" y="1234130"/>
            <a:ext cx="1607207" cy="307777"/>
          </a:xfrm>
          <a:prstGeom prst="rect">
            <a:avLst/>
          </a:prstGeom>
          <a:noFill/>
        </p:spPr>
        <p:txBody>
          <a:bodyPr wrap="square" rtlCol="0">
            <a:spAutoFit/>
          </a:bodyPr>
          <a:lstStyle/>
          <a:p>
            <a:r>
              <a:rPr lang="nb-NO" sz="1400" dirty="0" smtClean="0">
                <a:solidFill>
                  <a:schemeClr val="tx2"/>
                </a:solidFill>
                <a:latin typeface="+mj-lt"/>
              </a:rPr>
              <a:t>Device</a:t>
            </a:r>
            <a:endParaRPr lang="nb-NO" sz="1400" dirty="0">
              <a:solidFill>
                <a:schemeClr val="tx2"/>
              </a:solidFill>
              <a:latin typeface="+mj-lt"/>
            </a:endParaRPr>
          </a:p>
        </p:txBody>
      </p:sp>
      <p:graphicFrame>
        <p:nvGraphicFramePr>
          <p:cNvPr id="7" name="Occupation"/>
          <p:cNvGraphicFramePr>
            <a:graphicFrameLocks/>
          </p:cNvGraphicFramePr>
          <p:nvPr>
            <p:extLst>
              <p:ext uri="{D42A27DB-BD31-4B8C-83A1-F6EECF244321}">
                <p14:modId xmlns:p14="http://schemas.microsoft.com/office/powerpoint/2010/main" xmlns="" val="3717642849"/>
              </p:ext>
            </p:extLst>
          </p:nvPr>
        </p:nvGraphicFramePr>
        <p:xfrm>
          <a:off x="646113" y="3429000"/>
          <a:ext cx="8497887" cy="27165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235825" y="1719680"/>
            <a:ext cx="1329210" cy="215444"/>
          </a:xfrm>
          <a:prstGeom prst="rect">
            <a:avLst/>
          </a:prstGeom>
          <a:noFill/>
        </p:spPr>
        <p:txBody>
          <a:bodyPr wrap="none" rtlCol="0">
            <a:spAutoFit/>
          </a:bodyPr>
          <a:lstStyle/>
          <a:p>
            <a:r>
              <a:rPr lang="en-CA" sz="800" dirty="0" smtClean="0">
                <a:solidFill>
                  <a:srgbClr val="5B5B5B"/>
                </a:solidFill>
                <a:latin typeface="+mj-lt"/>
              </a:rPr>
              <a:t>Number of answers: 6,509  </a:t>
            </a:r>
            <a:endParaRPr lang="en-CA" sz="800" dirty="0">
              <a:solidFill>
                <a:srgbClr val="5B5B5B"/>
              </a:solidFill>
              <a:latin typeface="+mj-lt"/>
            </a:endParaRPr>
          </a:p>
        </p:txBody>
      </p:sp>
      <p:sp>
        <p:nvSpPr>
          <p:cNvPr id="10" name="TextBox 9"/>
          <p:cNvSpPr txBox="1"/>
          <p:nvPr/>
        </p:nvSpPr>
        <p:spPr>
          <a:xfrm>
            <a:off x="7226751" y="2188948"/>
            <a:ext cx="1335622" cy="215444"/>
          </a:xfrm>
          <a:prstGeom prst="rect">
            <a:avLst/>
          </a:prstGeom>
          <a:noFill/>
        </p:spPr>
        <p:txBody>
          <a:bodyPr wrap="none" rtlCol="0">
            <a:spAutoFit/>
          </a:bodyPr>
          <a:lstStyle/>
          <a:p>
            <a:r>
              <a:rPr lang="en-CA" sz="800" dirty="0" smtClean="0">
                <a:solidFill>
                  <a:srgbClr val="5B5B5B"/>
                </a:solidFill>
                <a:latin typeface="+mj-lt"/>
              </a:rPr>
              <a:t>Number of answers: 41,515</a:t>
            </a:r>
            <a:endParaRPr lang="en-CA" sz="800" dirty="0">
              <a:solidFill>
                <a:srgbClr val="5B5B5B"/>
              </a:solidFill>
              <a:latin typeface="+mj-lt"/>
            </a:endParaRPr>
          </a:p>
        </p:txBody>
      </p:sp>
      <p:sp>
        <p:nvSpPr>
          <p:cNvPr id="11" name="TextBox 10"/>
          <p:cNvSpPr txBox="1"/>
          <p:nvPr/>
        </p:nvSpPr>
        <p:spPr>
          <a:xfrm>
            <a:off x="7226169" y="2721876"/>
            <a:ext cx="1335622" cy="215444"/>
          </a:xfrm>
          <a:prstGeom prst="rect">
            <a:avLst/>
          </a:prstGeom>
          <a:noFill/>
        </p:spPr>
        <p:txBody>
          <a:bodyPr wrap="none" rtlCol="0">
            <a:spAutoFit/>
          </a:bodyPr>
          <a:lstStyle/>
          <a:p>
            <a:r>
              <a:rPr lang="en-CA" sz="800" dirty="0" smtClean="0">
                <a:solidFill>
                  <a:srgbClr val="5B5B5B"/>
                </a:solidFill>
                <a:latin typeface="+mj-lt"/>
              </a:rPr>
              <a:t>Number of answers: 48,024</a:t>
            </a:r>
            <a:endParaRPr lang="en-CA" sz="800" dirty="0">
              <a:solidFill>
                <a:srgbClr val="5B5B5B"/>
              </a:solidFill>
              <a:latin typeface="+mj-lt"/>
            </a:endParaRPr>
          </a:p>
        </p:txBody>
      </p:sp>
      <p:sp>
        <p:nvSpPr>
          <p:cNvPr id="12" name="TextBox 11"/>
          <p:cNvSpPr txBox="1"/>
          <p:nvPr/>
        </p:nvSpPr>
        <p:spPr>
          <a:xfrm>
            <a:off x="7275349" y="4268730"/>
            <a:ext cx="1380506" cy="215444"/>
          </a:xfrm>
          <a:prstGeom prst="rect">
            <a:avLst/>
          </a:prstGeom>
          <a:noFill/>
        </p:spPr>
        <p:txBody>
          <a:bodyPr wrap="none" rtlCol="0">
            <a:spAutoFit/>
          </a:bodyPr>
          <a:lstStyle/>
          <a:p>
            <a:r>
              <a:rPr lang="en-CA" sz="800" dirty="0" smtClean="0">
                <a:solidFill>
                  <a:srgbClr val="5B5B5B"/>
                </a:solidFill>
                <a:latin typeface="+mj-lt"/>
              </a:rPr>
              <a:t>Number of answers : 41,977 </a:t>
            </a:r>
            <a:endParaRPr lang="en-CA" sz="800" dirty="0">
              <a:solidFill>
                <a:srgbClr val="5B5B5B"/>
              </a:solidFill>
              <a:latin typeface="+mj-lt"/>
            </a:endParaRPr>
          </a:p>
        </p:txBody>
      </p:sp>
      <p:sp>
        <p:nvSpPr>
          <p:cNvPr id="13" name="TextBox 12"/>
          <p:cNvSpPr txBox="1"/>
          <p:nvPr/>
        </p:nvSpPr>
        <p:spPr>
          <a:xfrm>
            <a:off x="7275349" y="4611549"/>
            <a:ext cx="1358064" cy="215444"/>
          </a:xfrm>
          <a:prstGeom prst="rect">
            <a:avLst/>
          </a:prstGeom>
          <a:noFill/>
        </p:spPr>
        <p:txBody>
          <a:bodyPr wrap="none" rtlCol="0">
            <a:spAutoFit/>
          </a:bodyPr>
          <a:lstStyle/>
          <a:p>
            <a:r>
              <a:rPr lang="en-CA" sz="800" dirty="0" smtClean="0">
                <a:solidFill>
                  <a:srgbClr val="5B5B5B"/>
                </a:solidFill>
                <a:latin typeface="+mj-lt"/>
              </a:rPr>
              <a:t>Number of answers: 97,815 </a:t>
            </a:r>
            <a:endParaRPr lang="en-CA" sz="800" dirty="0">
              <a:solidFill>
                <a:srgbClr val="5B5B5B"/>
              </a:solidFill>
              <a:latin typeface="+mj-lt"/>
            </a:endParaRPr>
          </a:p>
        </p:txBody>
      </p:sp>
      <p:sp>
        <p:nvSpPr>
          <p:cNvPr id="15" name="TextBox 14"/>
          <p:cNvSpPr txBox="1"/>
          <p:nvPr/>
        </p:nvSpPr>
        <p:spPr>
          <a:xfrm>
            <a:off x="7299230" y="4942907"/>
            <a:ext cx="1358064" cy="215444"/>
          </a:xfrm>
          <a:prstGeom prst="rect">
            <a:avLst/>
          </a:prstGeom>
          <a:noFill/>
        </p:spPr>
        <p:txBody>
          <a:bodyPr wrap="none" rtlCol="0">
            <a:spAutoFit/>
          </a:bodyPr>
          <a:lstStyle/>
          <a:p>
            <a:r>
              <a:rPr lang="en-CA" sz="800" dirty="0" smtClean="0">
                <a:solidFill>
                  <a:srgbClr val="5B5B5B"/>
                </a:solidFill>
                <a:latin typeface="+mj-lt"/>
              </a:rPr>
              <a:t>Number of answers: 52,111 </a:t>
            </a:r>
            <a:endParaRPr lang="en-CA" sz="800" dirty="0">
              <a:solidFill>
                <a:srgbClr val="5B5B5B"/>
              </a:solidFill>
              <a:latin typeface="+mj-lt"/>
            </a:endParaRPr>
          </a:p>
        </p:txBody>
      </p:sp>
      <p:sp>
        <p:nvSpPr>
          <p:cNvPr id="16" name="TextBox 15"/>
          <p:cNvSpPr txBox="1"/>
          <p:nvPr/>
        </p:nvSpPr>
        <p:spPr>
          <a:xfrm>
            <a:off x="7275349" y="5272387"/>
            <a:ext cx="1358064" cy="215444"/>
          </a:xfrm>
          <a:prstGeom prst="rect">
            <a:avLst/>
          </a:prstGeom>
          <a:noFill/>
        </p:spPr>
        <p:txBody>
          <a:bodyPr wrap="none" rtlCol="0">
            <a:spAutoFit/>
          </a:bodyPr>
          <a:lstStyle/>
          <a:p>
            <a:r>
              <a:rPr lang="en-CA" sz="800" dirty="0" smtClean="0">
                <a:solidFill>
                  <a:srgbClr val="5B5B5B"/>
                </a:solidFill>
                <a:latin typeface="+mj-lt"/>
              </a:rPr>
              <a:t>Number of answers: 34,963 </a:t>
            </a:r>
            <a:endParaRPr lang="en-CA" sz="800" dirty="0">
              <a:solidFill>
                <a:srgbClr val="5B5B5B"/>
              </a:solidFill>
              <a:latin typeface="+mj-lt"/>
            </a:endParaRPr>
          </a:p>
        </p:txBody>
      </p:sp>
      <p:sp>
        <p:nvSpPr>
          <p:cNvPr id="17" name="TextBox 16"/>
          <p:cNvSpPr txBox="1"/>
          <p:nvPr/>
        </p:nvSpPr>
        <p:spPr>
          <a:xfrm>
            <a:off x="7299230" y="5623062"/>
            <a:ext cx="1335622" cy="215444"/>
          </a:xfrm>
          <a:prstGeom prst="rect">
            <a:avLst/>
          </a:prstGeom>
          <a:noFill/>
        </p:spPr>
        <p:txBody>
          <a:bodyPr wrap="none" rtlCol="0">
            <a:spAutoFit/>
          </a:bodyPr>
          <a:lstStyle/>
          <a:p>
            <a:r>
              <a:rPr lang="en-CA" sz="800" dirty="0" smtClean="0">
                <a:solidFill>
                  <a:srgbClr val="5B5B5B"/>
                </a:solidFill>
                <a:latin typeface="+mj-lt"/>
              </a:rPr>
              <a:t>Number of answers: 48,024</a:t>
            </a:r>
            <a:endParaRPr lang="en-CA" sz="800" dirty="0">
              <a:solidFill>
                <a:srgbClr val="5B5B5B"/>
              </a:solidFill>
              <a:latin typeface="+mj-lt"/>
            </a:endParaRPr>
          </a:p>
        </p:txBody>
      </p:sp>
      <p:sp>
        <p:nvSpPr>
          <p:cNvPr id="20"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latin typeface="+mj-lt"/>
              </a:rPr>
              <a:t>Note: </a:t>
            </a:r>
            <a:r>
              <a:rPr lang="en-IE" sz="900" dirty="0" smtClean="0">
                <a:solidFill>
                  <a:srgbClr val="797979"/>
                </a:solidFill>
                <a:latin typeface="+mj-lt"/>
              </a:rPr>
              <a:t>Percentages</a:t>
            </a:r>
            <a:r>
              <a:rPr lang="da-DK" sz="900" dirty="0" smtClean="0">
                <a:solidFill>
                  <a:srgbClr val="797979"/>
                </a:solidFill>
                <a:latin typeface="+mj-lt"/>
              </a:rPr>
              <a:t> </a:t>
            </a:r>
            <a:r>
              <a:rPr lang="en-IE" sz="900" dirty="0" smtClean="0">
                <a:solidFill>
                  <a:srgbClr val="797979"/>
                </a:solidFill>
                <a:latin typeface="+mj-lt"/>
              </a:rPr>
              <a:t>are</a:t>
            </a:r>
            <a:r>
              <a:rPr lang="da-DK" sz="900" dirty="0" smtClean="0">
                <a:solidFill>
                  <a:srgbClr val="797979"/>
                </a:solidFill>
                <a:latin typeface="+mj-lt"/>
              </a:rPr>
              <a:t> </a:t>
            </a:r>
            <a:r>
              <a:rPr lang="en-IE" sz="900" dirty="0" smtClean="0">
                <a:solidFill>
                  <a:srgbClr val="797979"/>
                </a:solidFill>
                <a:latin typeface="+mj-lt"/>
              </a:rPr>
              <a:t>rounded</a:t>
            </a:r>
            <a:r>
              <a:rPr lang="da-DK" sz="900" dirty="0" smtClean="0">
                <a:solidFill>
                  <a:srgbClr val="797979"/>
                </a:solidFill>
                <a:latin typeface="+mj-lt"/>
              </a:rPr>
              <a:t> to the </a:t>
            </a:r>
            <a:r>
              <a:rPr lang="en-IE" sz="900" dirty="0" smtClean="0">
                <a:solidFill>
                  <a:srgbClr val="797979"/>
                </a:solidFill>
                <a:latin typeface="+mj-lt"/>
              </a:rPr>
              <a:t>closest</a:t>
            </a:r>
            <a:r>
              <a:rPr lang="da-DK" sz="900" dirty="0" smtClean="0">
                <a:solidFill>
                  <a:srgbClr val="797979"/>
                </a:solidFill>
                <a:latin typeface="+mj-lt"/>
              </a:rPr>
              <a:t> </a:t>
            </a:r>
            <a:r>
              <a:rPr lang="en-IE" sz="900" dirty="0" smtClean="0">
                <a:solidFill>
                  <a:srgbClr val="797979"/>
                </a:solidFill>
                <a:latin typeface="+mj-lt"/>
              </a:rPr>
              <a:t>whole</a:t>
            </a:r>
            <a:r>
              <a:rPr lang="da-DK" sz="900" dirty="0" smtClean="0">
                <a:solidFill>
                  <a:srgbClr val="797979"/>
                </a:solidFill>
                <a:latin typeface="+mj-lt"/>
              </a:rPr>
              <a:t> </a:t>
            </a:r>
            <a:r>
              <a:rPr lang="en-IE" sz="900" dirty="0" smtClean="0">
                <a:solidFill>
                  <a:srgbClr val="797979"/>
                </a:solidFill>
                <a:latin typeface="+mj-lt"/>
              </a:rPr>
              <a:t>number</a:t>
            </a:r>
            <a:r>
              <a:rPr lang="da-DK" sz="900" dirty="0" smtClean="0">
                <a:solidFill>
                  <a:srgbClr val="797979"/>
                </a:solidFill>
                <a:latin typeface="+mj-lt"/>
              </a:rPr>
              <a:t>.</a:t>
            </a:r>
            <a:endParaRPr lang="da-DK" sz="900" dirty="0">
              <a:solidFill>
                <a:srgbClr val="797979"/>
              </a:solidFill>
              <a:latin typeface="+mj-lt"/>
            </a:endParaRPr>
          </a:p>
        </p:txBody>
      </p:sp>
    </p:spTree>
    <p:extLst>
      <p:ext uri="{BB962C8B-B14F-4D97-AF65-F5344CB8AC3E}">
        <p14:creationId xmlns:p14="http://schemas.microsoft.com/office/powerpoint/2010/main" xmlns="" val="3912628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sz="3000" dirty="0" smtClean="0"/>
              <a:t>Age - Device</a:t>
            </a:r>
            <a:endParaRPr lang="nb-NO" sz="3000" dirty="0"/>
          </a:p>
        </p:txBody>
      </p:sp>
      <p:sp>
        <p:nvSpPr>
          <p:cNvPr id="2" name="Rektangel 1"/>
          <p:cNvSpPr/>
          <p:nvPr/>
        </p:nvSpPr>
        <p:spPr>
          <a:xfrm>
            <a:off x="6732240" y="5733256"/>
            <a:ext cx="115212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8" name="Age"/>
          <p:cNvGraphicFramePr>
            <a:graphicFrameLocks/>
          </p:cNvGraphicFramePr>
          <p:nvPr>
            <p:extLst>
              <p:ext uri="{D42A27DB-BD31-4B8C-83A1-F6EECF244321}">
                <p14:modId xmlns:p14="http://schemas.microsoft.com/office/powerpoint/2010/main" xmlns="" val="954106410"/>
              </p:ext>
            </p:extLst>
          </p:nvPr>
        </p:nvGraphicFramePr>
        <p:xfrm>
          <a:off x="379945" y="1196752"/>
          <a:ext cx="8384109"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522531" y="1743101"/>
            <a:ext cx="1380506" cy="215444"/>
          </a:xfrm>
          <a:prstGeom prst="rect">
            <a:avLst/>
          </a:prstGeom>
          <a:noFill/>
        </p:spPr>
        <p:txBody>
          <a:bodyPr wrap="none" rtlCol="0">
            <a:spAutoFit/>
          </a:bodyPr>
          <a:lstStyle/>
          <a:p>
            <a:r>
              <a:rPr lang="en-CA" sz="800" dirty="0" smtClean="0">
                <a:solidFill>
                  <a:srgbClr val="5B5B5B"/>
                </a:solidFill>
                <a:latin typeface="+mj-lt"/>
              </a:rPr>
              <a:t>Number of answers: 48,152  </a:t>
            </a:r>
            <a:endParaRPr lang="en-CA" sz="800" dirty="0">
              <a:solidFill>
                <a:srgbClr val="5B5B5B"/>
              </a:solidFill>
              <a:latin typeface="+mj-lt"/>
            </a:endParaRPr>
          </a:p>
        </p:txBody>
      </p:sp>
      <p:sp>
        <p:nvSpPr>
          <p:cNvPr id="6" name="TextBox 5"/>
          <p:cNvSpPr txBox="1"/>
          <p:nvPr/>
        </p:nvSpPr>
        <p:spPr>
          <a:xfrm>
            <a:off x="5522531" y="2259850"/>
            <a:ext cx="1358064" cy="215444"/>
          </a:xfrm>
          <a:prstGeom prst="rect">
            <a:avLst/>
          </a:prstGeom>
          <a:noFill/>
        </p:spPr>
        <p:txBody>
          <a:bodyPr wrap="none" rtlCol="0">
            <a:spAutoFit/>
          </a:bodyPr>
          <a:lstStyle/>
          <a:p>
            <a:r>
              <a:rPr lang="en-CA" sz="800" dirty="0" smtClean="0">
                <a:solidFill>
                  <a:srgbClr val="5B5B5B"/>
                </a:solidFill>
                <a:latin typeface="+mj-lt"/>
              </a:rPr>
              <a:t>Number of answers:  41,613</a:t>
            </a:r>
            <a:endParaRPr lang="en-CA" sz="800" dirty="0">
              <a:solidFill>
                <a:srgbClr val="5B5B5B"/>
              </a:solidFill>
              <a:latin typeface="+mj-lt"/>
            </a:endParaRPr>
          </a:p>
        </p:txBody>
      </p:sp>
      <p:sp>
        <p:nvSpPr>
          <p:cNvPr id="7" name="TextBox 6"/>
          <p:cNvSpPr txBox="1"/>
          <p:nvPr/>
        </p:nvSpPr>
        <p:spPr>
          <a:xfrm>
            <a:off x="5505239" y="2718011"/>
            <a:ext cx="1284326" cy="215444"/>
          </a:xfrm>
          <a:prstGeom prst="rect">
            <a:avLst/>
          </a:prstGeom>
          <a:noFill/>
        </p:spPr>
        <p:txBody>
          <a:bodyPr wrap="none" rtlCol="0">
            <a:spAutoFit/>
          </a:bodyPr>
          <a:lstStyle/>
          <a:p>
            <a:r>
              <a:rPr lang="en-CA" sz="800" dirty="0" smtClean="0">
                <a:solidFill>
                  <a:srgbClr val="5B5B5B"/>
                </a:solidFill>
                <a:latin typeface="+mj-lt"/>
              </a:rPr>
              <a:t>Number of answers: 6,539</a:t>
            </a:r>
            <a:endParaRPr lang="en-CA" sz="800" dirty="0">
              <a:solidFill>
                <a:srgbClr val="5B5B5B"/>
              </a:solidFill>
              <a:latin typeface="+mj-lt"/>
            </a:endParaRPr>
          </a:p>
        </p:txBody>
      </p:sp>
      <p:sp>
        <p:nvSpPr>
          <p:cNvPr id="10"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latin typeface="+mj-lt"/>
              </a:rPr>
              <a:t>Note: </a:t>
            </a:r>
            <a:r>
              <a:rPr lang="en-IE" sz="900" dirty="0" smtClean="0">
                <a:solidFill>
                  <a:srgbClr val="797979"/>
                </a:solidFill>
                <a:latin typeface="+mj-lt"/>
              </a:rPr>
              <a:t>Percentages</a:t>
            </a:r>
            <a:r>
              <a:rPr lang="da-DK" sz="900" dirty="0" smtClean="0">
                <a:solidFill>
                  <a:srgbClr val="797979"/>
                </a:solidFill>
                <a:latin typeface="+mj-lt"/>
              </a:rPr>
              <a:t> </a:t>
            </a:r>
            <a:r>
              <a:rPr lang="en-IE" sz="900" dirty="0" smtClean="0">
                <a:solidFill>
                  <a:srgbClr val="797979"/>
                </a:solidFill>
                <a:latin typeface="+mj-lt"/>
              </a:rPr>
              <a:t>are</a:t>
            </a:r>
            <a:r>
              <a:rPr lang="da-DK" sz="900" dirty="0" smtClean="0">
                <a:solidFill>
                  <a:srgbClr val="797979"/>
                </a:solidFill>
                <a:latin typeface="+mj-lt"/>
              </a:rPr>
              <a:t> </a:t>
            </a:r>
            <a:r>
              <a:rPr lang="en-IE" sz="900" dirty="0" smtClean="0">
                <a:solidFill>
                  <a:srgbClr val="797979"/>
                </a:solidFill>
                <a:latin typeface="+mj-lt"/>
              </a:rPr>
              <a:t>rounded</a:t>
            </a:r>
            <a:r>
              <a:rPr lang="da-DK" sz="900" dirty="0" smtClean="0">
                <a:solidFill>
                  <a:srgbClr val="797979"/>
                </a:solidFill>
                <a:latin typeface="+mj-lt"/>
              </a:rPr>
              <a:t> to the </a:t>
            </a:r>
            <a:r>
              <a:rPr lang="en-IE" sz="900" dirty="0" smtClean="0">
                <a:solidFill>
                  <a:srgbClr val="797979"/>
                </a:solidFill>
                <a:latin typeface="+mj-lt"/>
              </a:rPr>
              <a:t>closest</a:t>
            </a:r>
            <a:r>
              <a:rPr lang="da-DK" sz="900" dirty="0" smtClean="0">
                <a:solidFill>
                  <a:srgbClr val="797979"/>
                </a:solidFill>
                <a:latin typeface="+mj-lt"/>
              </a:rPr>
              <a:t> </a:t>
            </a:r>
            <a:r>
              <a:rPr lang="en-IE" sz="900" dirty="0" smtClean="0">
                <a:solidFill>
                  <a:srgbClr val="797979"/>
                </a:solidFill>
                <a:latin typeface="+mj-lt"/>
              </a:rPr>
              <a:t>whole</a:t>
            </a:r>
            <a:r>
              <a:rPr lang="da-DK" sz="900" dirty="0" smtClean="0">
                <a:solidFill>
                  <a:srgbClr val="797979"/>
                </a:solidFill>
                <a:latin typeface="+mj-lt"/>
              </a:rPr>
              <a:t> </a:t>
            </a:r>
            <a:r>
              <a:rPr lang="en-IE" sz="900" dirty="0" smtClean="0">
                <a:solidFill>
                  <a:srgbClr val="797979"/>
                </a:solidFill>
                <a:latin typeface="+mj-lt"/>
              </a:rPr>
              <a:t>number</a:t>
            </a:r>
            <a:r>
              <a:rPr lang="da-DK" sz="900" dirty="0" smtClean="0">
                <a:solidFill>
                  <a:srgbClr val="797979"/>
                </a:solidFill>
                <a:latin typeface="+mj-lt"/>
              </a:rPr>
              <a:t>.</a:t>
            </a:r>
            <a:endParaRPr lang="da-DK" sz="900" dirty="0">
              <a:solidFill>
                <a:srgbClr val="797979"/>
              </a:solidFill>
              <a:latin typeface="+mj-lt"/>
            </a:endParaRPr>
          </a:p>
        </p:txBody>
      </p:sp>
    </p:spTree>
    <p:extLst>
      <p:ext uri="{BB962C8B-B14F-4D97-AF65-F5344CB8AC3E}">
        <p14:creationId xmlns:p14="http://schemas.microsoft.com/office/powerpoint/2010/main" xmlns="" val="2699257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smtClean="0"/>
              <a:t>Frequency</a:t>
            </a:r>
            <a:endParaRPr lang="en-US" sz="3000" dirty="0"/>
          </a:p>
        </p:txBody>
      </p:sp>
      <p:graphicFrame>
        <p:nvGraphicFramePr>
          <p:cNvPr id="11" name="Frequency"/>
          <p:cNvGraphicFramePr>
            <a:graphicFrameLocks/>
          </p:cNvGraphicFramePr>
          <p:nvPr>
            <p:extLst>
              <p:ext uri="{D42A27DB-BD31-4B8C-83A1-F6EECF244321}">
                <p14:modId xmlns:p14="http://schemas.microsoft.com/office/powerpoint/2010/main" xmlns="" val="302383005"/>
              </p:ext>
            </p:extLst>
          </p:nvPr>
        </p:nvGraphicFramePr>
        <p:xfrm>
          <a:off x="599431" y="3505200"/>
          <a:ext cx="8544569" cy="27165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Frequency"/>
          <p:cNvGraphicFramePr>
            <a:graphicFrameLocks/>
          </p:cNvGraphicFramePr>
          <p:nvPr>
            <p:extLst>
              <p:ext uri="{D42A27DB-BD31-4B8C-83A1-F6EECF244321}">
                <p14:modId xmlns:p14="http://schemas.microsoft.com/office/powerpoint/2010/main" xmlns="" val="1053384491"/>
              </p:ext>
            </p:extLst>
          </p:nvPr>
        </p:nvGraphicFramePr>
        <p:xfrm>
          <a:off x="628006" y="990600"/>
          <a:ext cx="8515994" cy="236058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31772" y="3429000"/>
            <a:ext cx="1454485" cy="307777"/>
          </a:xfrm>
          <a:prstGeom prst="rect">
            <a:avLst/>
          </a:prstGeom>
          <a:noFill/>
        </p:spPr>
        <p:txBody>
          <a:bodyPr wrap="square" rtlCol="0">
            <a:spAutoFit/>
          </a:bodyPr>
          <a:lstStyle/>
          <a:p>
            <a:r>
              <a:rPr lang="nb-NO" sz="1400" dirty="0" smtClean="0">
                <a:solidFill>
                  <a:schemeClr val="tx2"/>
                </a:solidFill>
                <a:latin typeface="+mj-lt"/>
              </a:rPr>
              <a:t>Website</a:t>
            </a:r>
            <a:endParaRPr lang="nb-NO" sz="1400" dirty="0">
              <a:solidFill>
                <a:schemeClr val="tx2"/>
              </a:solidFill>
              <a:latin typeface="+mj-lt"/>
            </a:endParaRPr>
          </a:p>
        </p:txBody>
      </p:sp>
      <p:sp>
        <p:nvSpPr>
          <p:cNvPr id="16" name="TextBox 15"/>
          <p:cNvSpPr txBox="1"/>
          <p:nvPr/>
        </p:nvSpPr>
        <p:spPr>
          <a:xfrm>
            <a:off x="611560" y="1234130"/>
            <a:ext cx="1607207" cy="307777"/>
          </a:xfrm>
          <a:prstGeom prst="rect">
            <a:avLst/>
          </a:prstGeom>
          <a:noFill/>
        </p:spPr>
        <p:txBody>
          <a:bodyPr wrap="square" rtlCol="0">
            <a:spAutoFit/>
          </a:bodyPr>
          <a:lstStyle/>
          <a:p>
            <a:r>
              <a:rPr lang="nb-NO" sz="1400" dirty="0" smtClean="0">
                <a:solidFill>
                  <a:schemeClr val="tx2"/>
                </a:solidFill>
                <a:latin typeface="+mj-lt"/>
              </a:rPr>
              <a:t>Device</a:t>
            </a:r>
            <a:endParaRPr lang="nb-NO" sz="1400" dirty="0">
              <a:solidFill>
                <a:schemeClr val="tx2"/>
              </a:solidFill>
              <a:latin typeface="+mj-lt"/>
            </a:endParaRPr>
          </a:p>
        </p:txBody>
      </p:sp>
      <p:sp>
        <p:nvSpPr>
          <p:cNvPr id="7" name="TextBox 6"/>
          <p:cNvSpPr txBox="1"/>
          <p:nvPr/>
        </p:nvSpPr>
        <p:spPr>
          <a:xfrm>
            <a:off x="7235825" y="1719680"/>
            <a:ext cx="1284326" cy="215444"/>
          </a:xfrm>
          <a:prstGeom prst="rect">
            <a:avLst/>
          </a:prstGeom>
          <a:noFill/>
        </p:spPr>
        <p:txBody>
          <a:bodyPr wrap="none" rtlCol="0">
            <a:spAutoFit/>
          </a:bodyPr>
          <a:lstStyle/>
          <a:p>
            <a:r>
              <a:rPr lang="en-CA" sz="800" dirty="0" smtClean="0">
                <a:solidFill>
                  <a:srgbClr val="5B5B5B"/>
                </a:solidFill>
                <a:latin typeface="+mj-lt"/>
              </a:rPr>
              <a:t>Number of answers: 6,728</a:t>
            </a:r>
            <a:endParaRPr lang="en-CA" sz="800" dirty="0">
              <a:solidFill>
                <a:srgbClr val="5B5B5B"/>
              </a:solidFill>
              <a:latin typeface="+mj-lt"/>
            </a:endParaRPr>
          </a:p>
        </p:txBody>
      </p:sp>
      <p:sp>
        <p:nvSpPr>
          <p:cNvPr id="8" name="TextBox 7"/>
          <p:cNvSpPr txBox="1"/>
          <p:nvPr/>
        </p:nvSpPr>
        <p:spPr>
          <a:xfrm>
            <a:off x="7226751" y="2188948"/>
            <a:ext cx="1335622" cy="215444"/>
          </a:xfrm>
          <a:prstGeom prst="rect">
            <a:avLst/>
          </a:prstGeom>
          <a:noFill/>
        </p:spPr>
        <p:txBody>
          <a:bodyPr wrap="none" rtlCol="0">
            <a:spAutoFit/>
          </a:bodyPr>
          <a:lstStyle/>
          <a:p>
            <a:r>
              <a:rPr lang="en-CA" sz="800" dirty="0" smtClean="0">
                <a:solidFill>
                  <a:srgbClr val="5B5B5B"/>
                </a:solidFill>
                <a:latin typeface="+mj-lt"/>
              </a:rPr>
              <a:t>Number of answers</a:t>
            </a:r>
            <a:r>
              <a:rPr lang="en-CA" sz="800" smtClean="0">
                <a:solidFill>
                  <a:srgbClr val="5B5B5B"/>
                </a:solidFill>
                <a:latin typeface="+mj-lt"/>
              </a:rPr>
              <a:t>: 42,584</a:t>
            </a:r>
            <a:endParaRPr lang="en-CA" sz="800" dirty="0">
              <a:solidFill>
                <a:srgbClr val="5B5B5B"/>
              </a:solidFill>
              <a:latin typeface="+mj-lt"/>
            </a:endParaRPr>
          </a:p>
        </p:txBody>
      </p:sp>
      <p:sp>
        <p:nvSpPr>
          <p:cNvPr id="9" name="TextBox 8"/>
          <p:cNvSpPr txBox="1"/>
          <p:nvPr/>
        </p:nvSpPr>
        <p:spPr>
          <a:xfrm>
            <a:off x="7226169" y="2721876"/>
            <a:ext cx="1335622" cy="215444"/>
          </a:xfrm>
          <a:prstGeom prst="rect">
            <a:avLst/>
          </a:prstGeom>
          <a:noFill/>
        </p:spPr>
        <p:txBody>
          <a:bodyPr wrap="none" rtlCol="0">
            <a:spAutoFit/>
          </a:bodyPr>
          <a:lstStyle/>
          <a:p>
            <a:r>
              <a:rPr lang="en-CA" sz="800" dirty="0" smtClean="0">
                <a:solidFill>
                  <a:srgbClr val="5B5B5B"/>
                </a:solidFill>
                <a:latin typeface="+mj-lt"/>
              </a:rPr>
              <a:t>Number of answers: 48,005</a:t>
            </a:r>
            <a:endParaRPr lang="en-CA" sz="800" dirty="0">
              <a:solidFill>
                <a:srgbClr val="5B5B5B"/>
              </a:solidFill>
              <a:latin typeface="+mj-lt"/>
            </a:endParaRPr>
          </a:p>
        </p:txBody>
      </p:sp>
      <p:sp>
        <p:nvSpPr>
          <p:cNvPr id="10" name="TextBox 9"/>
          <p:cNvSpPr txBox="1"/>
          <p:nvPr/>
        </p:nvSpPr>
        <p:spPr>
          <a:xfrm>
            <a:off x="7275349" y="4268730"/>
            <a:ext cx="1380506" cy="215444"/>
          </a:xfrm>
          <a:prstGeom prst="rect">
            <a:avLst/>
          </a:prstGeom>
          <a:noFill/>
        </p:spPr>
        <p:txBody>
          <a:bodyPr wrap="none" rtlCol="0">
            <a:spAutoFit/>
          </a:bodyPr>
          <a:lstStyle/>
          <a:p>
            <a:r>
              <a:rPr lang="en-CA" sz="800" dirty="0" smtClean="0">
                <a:solidFill>
                  <a:srgbClr val="5B5B5B"/>
                </a:solidFill>
                <a:latin typeface="+mj-lt"/>
              </a:rPr>
              <a:t>Number of answers: 42,147  </a:t>
            </a:r>
            <a:endParaRPr lang="en-CA" sz="800" dirty="0">
              <a:solidFill>
                <a:srgbClr val="5B5B5B"/>
              </a:solidFill>
              <a:latin typeface="+mj-lt"/>
            </a:endParaRPr>
          </a:p>
        </p:txBody>
      </p:sp>
      <p:sp>
        <p:nvSpPr>
          <p:cNvPr id="12" name="TextBox 11"/>
          <p:cNvSpPr txBox="1"/>
          <p:nvPr/>
        </p:nvSpPr>
        <p:spPr>
          <a:xfrm>
            <a:off x="7275349" y="4611549"/>
            <a:ext cx="1380506" cy="215444"/>
          </a:xfrm>
          <a:prstGeom prst="rect">
            <a:avLst/>
          </a:prstGeom>
          <a:noFill/>
        </p:spPr>
        <p:txBody>
          <a:bodyPr wrap="none" rtlCol="0">
            <a:spAutoFit/>
          </a:bodyPr>
          <a:lstStyle/>
          <a:p>
            <a:r>
              <a:rPr lang="en-CA" sz="800" dirty="0" smtClean="0">
                <a:solidFill>
                  <a:srgbClr val="5B5B5B"/>
                </a:solidFill>
                <a:latin typeface="+mj-lt"/>
              </a:rPr>
              <a:t>Number of answers: 98,599  </a:t>
            </a:r>
            <a:endParaRPr lang="en-CA" sz="800" dirty="0">
              <a:solidFill>
                <a:srgbClr val="5B5B5B"/>
              </a:solidFill>
              <a:latin typeface="+mj-lt"/>
            </a:endParaRPr>
          </a:p>
        </p:txBody>
      </p:sp>
      <p:sp>
        <p:nvSpPr>
          <p:cNvPr id="14" name="TextBox 13"/>
          <p:cNvSpPr txBox="1"/>
          <p:nvPr/>
        </p:nvSpPr>
        <p:spPr>
          <a:xfrm>
            <a:off x="7299230" y="4942907"/>
            <a:ext cx="1335622" cy="215444"/>
          </a:xfrm>
          <a:prstGeom prst="rect">
            <a:avLst/>
          </a:prstGeom>
          <a:noFill/>
        </p:spPr>
        <p:txBody>
          <a:bodyPr wrap="none" rtlCol="0">
            <a:spAutoFit/>
          </a:bodyPr>
          <a:lstStyle/>
          <a:p>
            <a:r>
              <a:rPr lang="en-CA" sz="800" dirty="0" smtClean="0">
                <a:solidFill>
                  <a:srgbClr val="5B5B5B"/>
                </a:solidFill>
                <a:latin typeface="+mj-lt"/>
              </a:rPr>
              <a:t>Number of answers: 51,787</a:t>
            </a:r>
            <a:endParaRPr lang="en-CA" sz="800" dirty="0">
              <a:solidFill>
                <a:srgbClr val="5B5B5B"/>
              </a:solidFill>
              <a:latin typeface="+mj-lt"/>
            </a:endParaRPr>
          </a:p>
        </p:txBody>
      </p:sp>
      <p:sp>
        <p:nvSpPr>
          <p:cNvPr id="17" name="TextBox 16"/>
          <p:cNvSpPr txBox="1"/>
          <p:nvPr/>
        </p:nvSpPr>
        <p:spPr>
          <a:xfrm>
            <a:off x="7275349" y="5272387"/>
            <a:ext cx="1335622" cy="215444"/>
          </a:xfrm>
          <a:prstGeom prst="rect">
            <a:avLst/>
          </a:prstGeom>
          <a:noFill/>
        </p:spPr>
        <p:txBody>
          <a:bodyPr wrap="none" rtlCol="0">
            <a:spAutoFit/>
          </a:bodyPr>
          <a:lstStyle/>
          <a:p>
            <a:r>
              <a:rPr lang="en-CA" sz="800" dirty="0" smtClean="0">
                <a:solidFill>
                  <a:srgbClr val="5B5B5B"/>
                </a:solidFill>
                <a:latin typeface="+mj-lt"/>
              </a:rPr>
              <a:t>Number of answers: 36,852</a:t>
            </a:r>
            <a:endParaRPr lang="en-CA" sz="800" dirty="0">
              <a:solidFill>
                <a:srgbClr val="5B5B5B"/>
              </a:solidFill>
              <a:latin typeface="+mj-lt"/>
            </a:endParaRPr>
          </a:p>
        </p:txBody>
      </p:sp>
      <p:sp>
        <p:nvSpPr>
          <p:cNvPr id="18" name="TextBox 17"/>
          <p:cNvSpPr txBox="1"/>
          <p:nvPr/>
        </p:nvSpPr>
        <p:spPr>
          <a:xfrm>
            <a:off x="7299230" y="5623062"/>
            <a:ext cx="1335622" cy="215444"/>
          </a:xfrm>
          <a:prstGeom prst="rect">
            <a:avLst/>
          </a:prstGeom>
          <a:noFill/>
        </p:spPr>
        <p:txBody>
          <a:bodyPr wrap="none" rtlCol="0">
            <a:spAutoFit/>
          </a:bodyPr>
          <a:lstStyle/>
          <a:p>
            <a:r>
              <a:rPr lang="en-CA" sz="800" dirty="0" smtClean="0">
                <a:solidFill>
                  <a:srgbClr val="5B5B5B"/>
                </a:solidFill>
                <a:latin typeface="+mj-lt"/>
              </a:rPr>
              <a:t>Number of answers: 48,005</a:t>
            </a:r>
            <a:endParaRPr lang="en-CA" sz="800" dirty="0">
              <a:solidFill>
                <a:srgbClr val="5B5B5B"/>
              </a:solidFill>
              <a:latin typeface="+mj-lt"/>
            </a:endParaRPr>
          </a:p>
        </p:txBody>
      </p:sp>
      <p:sp>
        <p:nvSpPr>
          <p:cNvPr id="20"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latin typeface="+mj-lt"/>
              </a:rPr>
              <a:t>Note: </a:t>
            </a:r>
            <a:r>
              <a:rPr lang="en-IE" sz="900" dirty="0" smtClean="0">
                <a:solidFill>
                  <a:srgbClr val="797979"/>
                </a:solidFill>
                <a:latin typeface="+mj-lt"/>
              </a:rPr>
              <a:t>Percentages</a:t>
            </a:r>
            <a:r>
              <a:rPr lang="da-DK" sz="900" dirty="0" smtClean="0">
                <a:solidFill>
                  <a:srgbClr val="797979"/>
                </a:solidFill>
                <a:latin typeface="+mj-lt"/>
              </a:rPr>
              <a:t> </a:t>
            </a:r>
            <a:r>
              <a:rPr lang="en-IE" sz="900" dirty="0" smtClean="0">
                <a:solidFill>
                  <a:srgbClr val="797979"/>
                </a:solidFill>
                <a:latin typeface="+mj-lt"/>
              </a:rPr>
              <a:t>are</a:t>
            </a:r>
            <a:r>
              <a:rPr lang="da-DK" sz="900" dirty="0" smtClean="0">
                <a:solidFill>
                  <a:srgbClr val="797979"/>
                </a:solidFill>
                <a:latin typeface="+mj-lt"/>
              </a:rPr>
              <a:t> </a:t>
            </a:r>
            <a:r>
              <a:rPr lang="en-IE" sz="900" dirty="0" smtClean="0">
                <a:solidFill>
                  <a:srgbClr val="797979"/>
                </a:solidFill>
                <a:latin typeface="+mj-lt"/>
              </a:rPr>
              <a:t>rounded</a:t>
            </a:r>
            <a:r>
              <a:rPr lang="da-DK" sz="900" dirty="0" smtClean="0">
                <a:solidFill>
                  <a:srgbClr val="797979"/>
                </a:solidFill>
                <a:latin typeface="+mj-lt"/>
              </a:rPr>
              <a:t> to the </a:t>
            </a:r>
            <a:r>
              <a:rPr lang="en-IE" sz="900" dirty="0" smtClean="0">
                <a:solidFill>
                  <a:srgbClr val="797979"/>
                </a:solidFill>
                <a:latin typeface="+mj-lt"/>
              </a:rPr>
              <a:t>closest</a:t>
            </a:r>
            <a:r>
              <a:rPr lang="da-DK" sz="900" dirty="0" smtClean="0">
                <a:solidFill>
                  <a:srgbClr val="797979"/>
                </a:solidFill>
                <a:latin typeface="+mj-lt"/>
              </a:rPr>
              <a:t> </a:t>
            </a:r>
            <a:r>
              <a:rPr lang="en-IE" sz="900" dirty="0" smtClean="0">
                <a:solidFill>
                  <a:srgbClr val="797979"/>
                </a:solidFill>
                <a:latin typeface="+mj-lt"/>
              </a:rPr>
              <a:t>whole</a:t>
            </a:r>
            <a:r>
              <a:rPr lang="da-DK" sz="900" dirty="0" smtClean="0">
                <a:solidFill>
                  <a:srgbClr val="797979"/>
                </a:solidFill>
                <a:latin typeface="+mj-lt"/>
              </a:rPr>
              <a:t> </a:t>
            </a:r>
            <a:r>
              <a:rPr lang="en-IE" sz="900" dirty="0" smtClean="0">
                <a:solidFill>
                  <a:srgbClr val="797979"/>
                </a:solidFill>
                <a:latin typeface="+mj-lt"/>
              </a:rPr>
              <a:t>number</a:t>
            </a:r>
            <a:r>
              <a:rPr lang="da-DK" sz="900" dirty="0" smtClean="0">
                <a:solidFill>
                  <a:srgbClr val="797979"/>
                </a:solidFill>
                <a:latin typeface="+mj-lt"/>
              </a:rPr>
              <a:t>.</a:t>
            </a:r>
            <a:endParaRPr lang="da-DK" sz="900" dirty="0">
              <a:solidFill>
                <a:srgbClr val="797979"/>
              </a:solidFill>
              <a:latin typeface="+mj-lt"/>
            </a:endParaRPr>
          </a:p>
        </p:txBody>
      </p:sp>
    </p:spTree>
    <p:extLst>
      <p:ext uri="{BB962C8B-B14F-4D97-AF65-F5344CB8AC3E}">
        <p14:creationId xmlns:p14="http://schemas.microsoft.com/office/powerpoint/2010/main" xmlns="" val="4184756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1187" y="692695"/>
            <a:ext cx="7921625" cy="504057"/>
          </a:xfrm>
        </p:spPr>
        <p:txBody>
          <a:bodyPr/>
          <a:lstStyle/>
          <a:p>
            <a:r>
              <a:rPr lang="en-US" sz="3000" dirty="0" smtClean="0"/>
              <a:t>Device Type</a:t>
            </a:r>
            <a:endParaRPr lang="en-US" sz="3000" dirty="0"/>
          </a:p>
        </p:txBody>
      </p:sp>
      <p:sp>
        <p:nvSpPr>
          <p:cNvPr id="6" name="Purpose answers"/>
          <p:cNvSpPr txBox="1"/>
          <p:nvPr/>
        </p:nvSpPr>
        <p:spPr>
          <a:xfrm>
            <a:off x="6732240" y="3702993"/>
            <a:ext cx="1640061" cy="369332"/>
          </a:xfrm>
          <a:prstGeom prst="rect">
            <a:avLst/>
          </a:prstGeom>
          <a:noFill/>
          <a:ln>
            <a:noFill/>
          </a:ln>
        </p:spPr>
        <p:txBody>
          <a:bodyPr wrap="square" rtlCol="0">
            <a:spAutoFit/>
          </a:bodyPr>
          <a:lstStyle/>
          <a:p>
            <a:r>
              <a:rPr lang="da-DK" sz="900" dirty="0">
                <a:solidFill>
                  <a:srgbClr val="797979"/>
                </a:solidFill>
                <a:latin typeface="+mj-lt"/>
              </a:rPr>
              <a:t> </a:t>
            </a:r>
            <a:r>
              <a:rPr lang="da-DK" sz="900" dirty="0" err="1">
                <a:solidFill>
                  <a:srgbClr val="5B5B5B"/>
                </a:solidFill>
                <a:latin typeface="+mj-lt"/>
              </a:rPr>
              <a:t>Number</a:t>
            </a:r>
            <a:r>
              <a:rPr lang="da-DK" sz="900" dirty="0">
                <a:solidFill>
                  <a:srgbClr val="5B5B5B"/>
                </a:solidFill>
                <a:latin typeface="+mj-lt"/>
              </a:rPr>
              <a:t> of </a:t>
            </a:r>
            <a:r>
              <a:rPr lang="da-DK" sz="900" dirty="0" err="1" smtClean="0">
                <a:solidFill>
                  <a:srgbClr val="5B5B5B"/>
                </a:solidFill>
                <a:latin typeface="+mj-lt"/>
              </a:rPr>
              <a:t>answers</a:t>
            </a:r>
            <a:r>
              <a:rPr lang="da-DK" sz="900" dirty="0" smtClean="0">
                <a:solidFill>
                  <a:srgbClr val="5B5B5B"/>
                </a:solidFill>
                <a:latin typeface="+mj-lt"/>
              </a:rPr>
              <a:t>: 49,312</a:t>
            </a:r>
            <a:endParaRPr lang="da-DK" sz="900" dirty="0">
              <a:solidFill>
                <a:srgbClr val="5B5B5B"/>
              </a:solidFill>
              <a:latin typeface="+mj-lt"/>
            </a:endParaRPr>
          </a:p>
          <a:p>
            <a:r>
              <a:rPr lang="da-DK" sz="900" dirty="0" smtClean="0">
                <a:solidFill>
                  <a:srgbClr val="797979"/>
                </a:solidFill>
                <a:latin typeface="+mj-lt"/>
              </a:rPr>
              <a:t>  </a:t>
            </a:r>
            <a:endParaRPr lang="en-US" sz="900" dirty="0">
              <a:solidFill>
                <a:srgbClr val="797979"/>
              </a:solidFill>
              <a:latin typeface="+mj-lt"/>
            </a:endParaRPr>
          </a:p>
        </p:txBody>
      </p:sp>
      <p:sp>
        <p:nvSpPr>
          <p:cNvPr id="8" name="TextBox 7"/>
          <p:cNvSpPr txBox="1"/>
          <p:nvPr/>
        </p:nvSpPr>
        <p:spPr>
          <a:xfrm>
            <a:off x="2915816" y="3564493"/>
            <a:ext cx="3600400" cy="276999"/>
          </a:xfrm>
          <a:prstGeom prst="rect">
            <a:avLst/>
          </a:prstGeom>
          <a:noFill/>
        </p:spPr>
        <p:txBody>
          <a:bodyPr wrap="square" rtlCol="0">
            <a:spAutoFit/>
          </a:bodyPr>
          <a:lstStyle/>
          <a:p>
            <a:pPr algn="ctr"/>
            <a:r>
              <a:rPr lang="da-DK" sz="1200" dirty="0">
                <a:solidFill>
                  <a:srgbClr val="5B5B5B"/>
                </a:solidFill>
                <a:latin typeface="+mj-lt"/>
              </a:rPr>
              <a:t>Met Éireann 2015</a:t>
            </a:r>
          </a:p>
        </p:txBody>
      </p:sp>
      <p:graphicFrame>
        <p:nvGraphicFramePr>
          <p:cNvPr id="9" name="Navigation"/>
          <p:cNvGraphicFramePr>
            <a:graphicFrameLocks/>
          </p:cNvGraphicFramePr>
          <p:nvPr>
            <p:extLst>
              <p:ext uri="{D42A27DB-BD31-4B8C-83A1-F6EECF244321}">
                <p14:modId xmlns:p14="http://schemas.microsoft.com/office/powerpoint/2010/main" xmlns="" val="3009023565"/>
              </p:ext>
            </p:extLst>
          </p:nvPr>
        </p:nvGraphicFramePr>
        <p:xfrm>
          <a:off x="611187" y="1356675"/>
          <a:ext cx="7921625" cy="220781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latin typeface="+mj-lt"/>
              </a:rPr>
              <a:t>Note: </a:t>
            </a:r>
            <a:r>
              <a:rPr lang="en-IE" sz="900" dirty="0" smtClean="0">
                <a:solidFill>
                  <a:srgbClr val="797979"/>
                </a:solidFill>
                <a:latin typeface="+mj-lt"/>
              </a:rPr>
              <a:t>Percentages</a:t>
            </a:r>
            <a:r>
              <a:rPr lang="da-DK" sz="900" dirty="0" smtClean="0">
                <a:solidFill>
                  <a:srgbClr val="797979"/>
                </a:solidFill>
                <a:latin typeface="+mj-lt"/>
              </a:rPr>
              <a:t> </a:t>
            </a:r>
            <a:r>
              <a:rPr lang="en-IE" sz="900" dirty="0" smtClean="0">
                <a:solidFill>
                  <a:srgbClr val="797979"/>
                </a:solidFill>
                <a:latin typeface="+mj-lt"/>
              </a:rPr>
              <a:t>are</a:t>
            </a:r>
            <a:r>
              <a:rPr lang="da-DK" sz="900" dirty="0" smtClean="0">
                <a:solidFill>
                  <a:srgbClr val="797979"/>
                </a:solidFill>
                <a:latin typeface="+mj-lt"/>
              </a:rPr>
              <a:t> </a:t>
            </a:r>
            <a:r>
              <a:rPr lang="en-IE" sz="900" dirty="0" smtClean="0">
                <a:solidFill>
                  <a:srgbClr val="797979"/>
                </a:solidFill>
                <a:latin typeface="+mj-lt"/>
              </a:rPr>
              <a:t>rounded</a:t>
            </a:r>
            <a:r>
              <a:rPr lang="da-DK" sz="900" dirty="0" smtClean="0">
                <a:solidFill>
                  <a:srgbClr val="797979"/>
                </a:solidFill>
                <a:latin typeface="+mj-lt"/>
              </a:rPr>
              <a:t> to the </a:t>
            </a:r>
            <a:r>
              <a:rPr lang="en-IE" sz="900" dirty="0" smtClean="0">
                <a:solidFill>
                  <a:srgbClr val="797979"/>
                </a:solidFill>
                <a:latin typeface="+mj-lt"/>
              </a:rPr>
              <a:t>closest</a:t>
            </a:r>
            <a:r>
              <a:rPr lang="da-DK" sz="900" dirty="0" smtClean="0">
                <a:solidFill>
                  <a:srgbClr val="797979"/>
                </a:solidFill>
                <a:latin typeface="+mj-lt"/>
              </a:rPr>
              <a:t> </a:t>
            </a:r>
            <a:r>
              <a:rPr lang="en-IE" sz="900" dirty="0" smtClean="0">
                <a:solidFill>
                  <a:srgbClr val="797979"/>
                </a:solidFill>
                <a:latin typeface="+mj-lt"/>
              </a:rPr>
              <a:t>whole</a:t>
            </a:r>
            <a:r>
              <a:rPr lang="da-DK" sz="900" dirty="0" smtClean="0">
                <a:solidFill>
                  <a:srgbClr val="797979"/>
                </a:solidFill>
                <a:latin typeface="+mj-lt"/>
              </a:rPr>
              <a:t> </a:t>
            </a:r>
            <a:r>
              <a:rPr lang="en-IE" sz="900" dirty="0" smtClean="0">
                <a:solidFill>
                  <a:srgbClr val="797979"/>
                </a:solidFill>
                <a:latin typeface="+mj-lt"/>
              </a:rPr>
              <a:t>number</a:t>
            </a:r>
            <a:r>
              <a:rPr lang="da-DK" sz="900" dirty="0" smtClean="0">
                <a:solidFill>
                  <a:srgbClr val="797979"/>
                </a:solidFill>
                <a:latin typeface="+mj-lt"/>
              </a:rPr>
              <a:t>.</a:t>
            </a:r>
            <a:endParaRPr lang="da-DK" sz="900" dirty="0">
              <a:solidFill>
                <a:srgbClr val="797979"/>
              </a:solidFill>
              <a:latin typeface="+mj-lt"/>
            </a:endParaRPr>
          </a:p>
        </p:txBody>
      </p:sp>
    </p:spTree>
    <p:extLst>
      <p:ext uri="{BB962C8B-B14F-4D97-AF65-F5344CB8AC3E}">
        <p14:creationId xmlns:p14="http://schemas.microsoft.com/office/powerpoint/2010/main" xmlns="" val="3810117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Exciting"/>
          <p:cNvGraphicFramePr>
            <a:graphicFrameLocks/>
          </p:cNvGraphicFramePr>
          <p:nvPr>
            <p:extLst>
              <p:ext uri="{D42A27DB-BD31-4B8C-83A1-F6EECF244321}">
                <p14:modId xmlns:p14="http://schemas.microsoft.com/office/powerpoint/2010/main" xmlns="" val="2129661827"/>
              </p:ext>
            </p:extLst>
          </p:nvPr>
        </p:nvGraphicFramePr>
        <p:xfrm>
          <a:off x="-118814" y="1043445"/>
          <a:ext cx="3970734" cy="279651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2"/>
          <p:cNvSpPr txBox="1"/>
          <p:nvPr/>
        </p:nvSpPr>
        <p:spPr>
          <a:xfrm>
            <a:off x="467173" y="692696"/>
            <a:ext cx="3096715" cy="276999"/>
          </a:xfrm>
          <a:prstGeom prst="rect">
            <a:avLst/>
          </a:prstGeom>
          <a:noFill/>
        </p:spPr>
        <p:txBody>
          <a:bodyPr wrap="square" rtlCol="0">
            <a:spAutoFit/>
          </a:bodyPr>
          <a:lstStyle/>
          <a:p>
            <a:pPr algn="ctr"/>
            <a:r>
              <a:rPr lang="nb-NO" sz="1200" dirty="0" err="1">
                <a:solidFill>
                  <a:schemeClr val="tx2"/>
                </a:solidFill>
              </a:rPr>
              <a:t>Exciting</a:t>
            </a:r>
            <a:r>
              <a:rPr lang="nb-NO" sz="1200" dirty="0">
                <a:solidFill>
                  <a:schemeClr val="tx2"/>
                </a:solidFill>
              </a:rPr>
              <a:t>/Boring</a:t>
            </a:r>
            <a:endParaRPr lang="nb-NO" sz="1200" dirty="0" smtClean="0">
              <a:solidFill>
                <a:schemeClr val="tx2"/>
              </a:solidFill>
            </a:endParaRPr>
          </a:p>
        </p:txBody>
      </p:sp>
      <p:sp>
        <p:nvSpPr>
          <p:cNvPr id="13" name="TextBox 39"/>
          <p:cNvSpPr txBox="1"/>
          <p:nvPr/>
        </p:nvSpPr>
        <p:spPr>
          <a:xfrm>
            <a:off x="3851920" y="3645024"/>
            <a:ext cx="1117615" cy="830997"/>
          </a:xfrm>
          <a:prstGeom prst="rect">
            <a:avLst/>
          </a:prstGeom>
          <a:noFill/>
        </p:spPr>
        <p:txBody>
          <a:bodyPr wrap="square" rtlCol="0">
            <a:spAutoFit/>
          </a:bodyPr>
          <a:lstStyle/>
          <a:p>
            <a:r>
              <a:rPr lang="nb-NO" sz="4800" dirty="0" smtClean="0">
                <a:solidFill>
                  <a:schemeClr val="tx2">
                    <a:lumMod val="20000"/>
                    <a:lumOff val="80000"/>
                  </a:schemeClr>
                </a:solidFill>
                <a:latin typeface="+mj-lt"/>
                <a:ea typeface="Kozuka Gothic Pro L" panose="020B0200000000000000" pitchFamily="34" charset="-128"/>
              </a:rPr>
              <a:t>«</a:t>
            </a:r>
            <a:endParaRPr lang="nb-NO" sz="4800" dirty="0">
              <a:solidFill>
                <a:schemeClr val="tx2">
                  <a:lumMod val="20000"/>
                  <a:lumOff val="80000"/>
                </a:schemeClr>
              </a:solidFill>
              <a:latin typeface="+mj-lt"/>
              <a:ea typeface="Kozuka Gothic Pro L" panose="020B0200000000000000" pitchFamily="34" charset="-128"/>
            </a:endParaRPr>
          </a:p>
        </p:txBody>
      </p:sp>
      <p:sp>
        <p:nvSpPr>
          <p:cNvPr id="14" name="TextBox 13"/>
          <p:cNvSpPr txBox="1"/>
          <p:nvPr/>
        </p:nvSpPr>
        <p:spPr>
          <a:xfrm>
            <a:off x="3851920" y="653789"/>
            <a:ext cx="1117615" cy="830997"/>
          </a:xfrm>
          <a:prstGeom prst="rect">
            <a:avLst/>
          </a:prstGeom>
          <a:noFill/>
        </p:spPr>
        <p:txBody>
          <a:bodyPr wrap="square" rtlCol="0">
            <a:spAutoFit/>
          </a:bodyPr>
          <a:lstStyle/>
          <a:p>
            <a:r>
              <a:rPr lang="nb-NO" sz="4800" dirty="0" smtClean="0">
                <a:solidFill>
                  <a:schemeClr val="tx2">
                    <a:lumMod val="20000"/>
                    <a:lumOff val="80000"/>
                  </a:schemeClr>
                </a:solidFill>
                <a:latin typeface="+mj-lt"/>
                <a:ea typeface="Kozuka Gothic Pro L" panose="020B0200000000000000" pitchFamily="34" charset="-128"/>
              </a:rPr>
              <a:t>«</a:t>
            </a:r>
            <a:endParaRPr lang="nb-NO" sz="4800" dirty="0">
              <a:solidFill>
                <a:schemeClr val="tx2">
                  <a:lumMod val="20000"/>
                  <a:lumOff val="80000"/>
                </a:schemeClr>
              </a:solidFill>
              <a:latin typeface="+mj-lt"/>
              <a:ea typeface="Kozuka Gothic Pro L" panose="020B0200000000000000" pitchFamily="34" charset="-128"/>
            </a:endParaRPr>
          </a:p>
        </p:txBody>
      </p:sp>
      <p:sp>
        <p:nvSpPr>
          <p:cNvPr id="15" name="TextBox 37"/>
          <p:cNvSpPr txBox="1"/>
          <p:nvPr/>
        </p:nvSpPr>
        <p:spPr>
          <a:xfrm>
            <a:off x="4062164" y="1043444"/>
            <a:ext cx="4470649" cy="3000821"/>
          </a:xfrm>
          <a:prstGeom prst="rect">
            <a:avLst/>
          </a:prstGeom>
          <a:noFill/>
        </p:spPr>
        <p:txBody>
          <a:bodyPr wrap="square" rtlCol="0">
            <a:spAutoFit/>
          </a:bodyPr>
          <a:lstStyle/>
          <a:p>
            <a:r>
              <a:rPr lang="en-CA" sz="900" dirty="0">
                <a:solidFill>
                  <a:srgbClr val="5B5B5B"/>
                </a:solidFill>
              </a:rPr>
              <a:t>more interactive </a:t>
            </a:r>
            <a:r>
              <a:rPr lang="en-CA" sz="900" dirty="0" smtClean="0">
                <a:solidFill>
                  <a:srgbClr val="5B5B5B"/>
                </a:solidFill>
              </a:rPr>
              <a:t>features</a:t>
            </a:r>
          </a:p>
          <a:p>
            <a:endParaRPr lang="en-CA" sz="900" dirty="0">
              <a:solidFill>
                <a:srgbClr val="5B5B5B"/>
              </a:solidFill>
            </a:endParaRPr>
          </a:p>
          <a:p>
            <a:r>
              <a:rPr lang="en-CA" sz="900" dirty="0">
                <a:solidFill>
                  <a:srgbClr val="5B5B5B"/>
                </a:solidFill>
              </a:rPr>
              <a:t>More detail for the areas of interest.  Maybe live stats for particular areas around the country</a:t>
            </a:r>
            <a:r>
              <a:rPr lang="en-CA" sz="900" dirty="0" smtClean="0">
                <a:solidFill>
                  <a:srgbClr val="5B5B5B"/>
                </a:solidFill>
              </a:rPr>
              <a:t>.</a:t>
            </a:r>
          </a:p>
          <a:p>
            <a:endParaRPr lang="en-CA" sz="900" dirty="0">
              <a:solidFill>
                <a:srgbClr val="5B5B5B"/>
              </a:solidFill>
            </a:endParaRPr>
          </a:p>
          <a:p>
            <a:r>
              <a:rPr lang="en-CA" sz="900" dirty="0">
                <a:solidFill>
                  <a:srgbClr val="5B5B5B"/>
                </a:solidFill>
              </a:rPr>
              <a:t>Add 5 to 15 day location forecast for specific locations. And product more images with </a:t>
            </a:r>
            <a:r>
              <a:rPr lang="en-CA" sz="900" dirty="0" smtClean="0">
                <a:solidFill>
                  <a:srgbClr val="5B5B5B"/>
                </a:solidFill>
              </a:rPr>
              <a:t>animations</a:t>
            </a:r>
          </a:p>
          <a:p>
            <a:endParaRPr lang="en-CA" sz="900" dirty="0">
              <a:solidFill>
                <a:srgbClr val="5B5B5B"/>
              </a:solidFill>
            </a:endParaRPr>
          </a:p>
          <a:p>
            <a:r>
              <a:rPr lang="en-CA" sz="900" dirty="0">
                <a:solidFill>
                  <a:srgbClr val="5B5B5B"/>
                </a:solidFill>
              </a:rPr>
              <a:t>more interactive and county specific </a:t>
            </a:r>
            <a:r>
              <a:rPr lang="en-CA" sz="900" dirty="0" smtClean="0">
                <a:solidFill>
                  <a:srgbClr val="5B5B5B"/>
                </a:solidFill>
              </a:rPr>
              <a:t>illustrations</a:t>
            </a:r>
          </a:p>
          <a:p>
            <a:endParaRPr lang="en-CA" sz="900" dirty="0">
              <a:solidFill>
                <a:srgbClr val="5B5B5B"/>
              </a:solidFill>
            </a:endParaRPr>
          </a:p>
          <a:p>
            <a:r>
              <a:rPr lang="en-CA" sz="900" dirty="0">
                <a:solidFill>
                  <a:srgbClr val="5B5B5B"/>
                </a:solidFill>
              </a:rPr>
              <a:t>More interactive, the radar option is very good</a:t>
            </a:r>
            <a:r>
              <a:rPr lang="en-CA" sz="900" dirty="0" smtClean="0">
                <a:solidFill>
                  <a:srgbClr val="5B5B5B"/>
                </a:solidFill>
              </a:rPr>
              <a:t>.</a:t>
            </a:r>
          </a:p>
          <a:p>
            <a:endParaRPr lang="en-CA" sz="900" dirty="0">
              <a:solidFill>
                <a:srgbClr val="5B5B5B"/>
              </a:solidFill>
            </a:endParaRPr>
          </a:p>
          <a:p>
            <a:r>
              <a:rPr lang="en-CA" sz="900" dirty="0">
                <a:solidFill>
                  <a:srgbClr val="5B5B5B"/>
                </a:solidFill>
              </a:rPr>
              <a:t>Some Video ?</a:t>
            </a:r>
            <a:endParaRPr lang="en-CA" sz="900" dirty="0" smtClean="0">
              <a:solidFill>
                <a:srgbClr val="5B5B5B"/>
              </a:solidFill>
            </a:endParaRPr>
          </a:p>
          <a:p>
            <a:endParaRPr lang="en-CA" sz="900" dirty="0">
              <a:solidFill>
                <a:srgbClr val="5B5B5B"/>
              </a:solidFill>
            </a:endParaRPr>
          </a:p>
          <a:p>
            <a:r>
              <a:rPr lang="en-CA" sz="900" dirty="0">
                <a:solidFill>
                  <a:srgbClr val="5B5B5B"/>
                </a:solidFill>
              </a:rPr>
              <a:t>Take a look at how other Weather Sites do it. No need to re-invent the wheel. But you are so </a:t>
            </a:r>
            <a:r>
              <a:rPr lang="en-CA" sz="900" dirty="0" err="1">
                <a:solidFill>
                  <a:srgbClr val="5B5B5B"/>
                </a:solidFill>
              </a:rPr>
              <a:t>so</a:t>
            </a:r>
            <a:r>
              <a:rPr lang="en-CA" sz="900" dirty="0">
                <a:solidFill>
                  <a:srgbClr val="5B5B5B"/>
                </a:solidFill>
              </a:rPr>
              <a:t> </a:t>
            </a:r>
            <a:r>
              <a:rPr lang="en-CA" sz="900" dirty="0" err="1">
                <a:solidFill>
                  <a:srgbClr val="5B5B5B"/>
                </a:solidFill>
              </a:rPr>
              <a:t>so</a:t>
            </a:r>
            <a:r>
              <a:rPr lang="en-CA" sz="900" dirty="0">
                <a:solidFill>
                  <a:srgbClr val="5B5B5B"/>
                </a:solidFill>
              </a:rPr>
              <a:t> boring </a:t>
            </a:r>
            <a:r>
              <a:rPr lang="en-CA" sz="900" dirty="0" smtClean="0">
                <a:solidFill>
                  <a:srgbClr val="5B5B5B"/>
                </a:solidFill>
              </a:rPr>
              <a:t>:)</a:t>
            </a:r>
          </a:p>
          <a:p>
            <a:endParaRPr lang="en-CA" sz="900" dirty="0">
              <a:solidFill>
                <a:srgbClr val="5B5B5B"/>
              </a:solidFill>
            </a:endParaRPr>
          </a:p>
          <a:p>
            <a:r>
              <a:rPr lang="en-CA" sz="900" dirty="0">
                <a:solidFill>
                  <a:srgbClr val="5B5B5B"/>
                </a:solidFill>
              </a:rPr>
              <a:t>Pictures are always interesting to look at. More pictures would break up the text better. Pictures of today's weather</a:t>
            </a:r>
            <a:r>
              <a:rPr lang="en-CA" sz="900" dirty="0" smtClean="0">
                <a:solidFill>
                  <a:srgbClr val="5B5B5B"/>
                </a:solidFill>
              </a:rPr>
              <a:t>?</a:t>
            </a:r>
          </a:p>
          <a:p>
            <a:endParaRPr lang="en-CA" sz="900" dirty="0">
              <a:solidFill>
                <a:srgbClr val="5B5B5B"/>
              </a:solidFill>
            </a:endParaRPr>
          </a:p>
          <a:p>
            <a:endParaRPr lang="en-CA" sz="900" dirty="0">
              <a:solidFill>
                <a:srgbClr val="5B5B5B"/>
              </a:solidFill>
            </a:endParaRPr>
          </a:p>
        </p:txBody>
      </p:sp>
      <p:sp>
        <p:nvSpPr>
          <p:cNvPr id="19" name="Textfeld 25"/>
          <p:cNvSpPr txBox="1"/>
          <p:nvPr/>
        </p:nvSpPr>
        <p:spPr>
          <a:xfrm>
            <a:off x="3851920" y="836712"/>
            <a:ext cx="1526780" cy="276999"/>
          </a:xfrm>
          <a:prstGeom prst="rect">
            <a:avLst/>
          </a:prstGeom>
          <a:noFill/>
        </p:spPr>
        <p:txBody>
          <a:bodyPr wrap="square" rtlCol="0">
            <a:spAutoFit/>
          </a:bodyPr>
          <a:lstStyle/>
          <a:p>
            <a:r>
              <a:rPr lang="en-US" sz="1200" dirty="0" smtClean="0">
                <a:solidFill>
                  <a:srgbClr val="797979"/>
                </a:solidFill>
              </a:rPr>
              <a:t>Desktop</a:t>
            </a:r>
            <a:endParaRPr lang="en-US" sz="1200" dirty="0">
              <a:solidFill>
                <a:srgbClr val="797979"/>
              </a:solidFill>
            </a:endParaRPr>
          </a:p>
        </p:txBody>
      </p:sp>
      <p:sp>
        <p:nvSpPr>
          <p:cNvPr id="20" name="Textfeld 26"/>
          <p:cNvSpPr txBox="1"/>
          <p:nvPr/>
        </p:nvSpPr>
        <p:spPr>
          <a:xfrm>
            <a:off x="3867152" y="3839959"/>
            <a:ext cx="1526780" cy="276999"/>
          </a:xfrm>
          <a:prstGeom prst="rect">
            <a:avLst/>
          </a:prstGeom>
          <a:noFill/>
        </p:spPr>
        <p:txBody>
          <a:bodyPr wrap="square" rtlCol="0">
            <a:spAutoFit/>
          </a:bodyPr>
          <a:lstStyle/>
          <a:p>
            <a:r>
              <a:rPr lang="en-US" sz="1200" dirty="0" smtClean="0">
                <a:solidFill>
                  <a:srgbClr val="797979"/>
                </a:solidFill>
              </a:rPr>
              <a:t>Tablet</a:t>
            </a:r>
            <a:endParaRPr lang="en-US" sz="1200" dirty="0">
              <a:solidFill>
                <a:srgbClr val="797979"/>
              </a:solidFill>
            </a:endParaRPr>
          </a:p>
        </p:txBody>
      </p:sp>
      <p:sp>
        <p:nvSpPr>
          <p:cNvPr id="22" name="TextBox 23"/>
          <p:cNvSpPr txBox="1"/>
          <p:nvPr/>
        </p:nvSpPr>
        <p:spPr>
          <a:xfrm>
            <a:off x="4067199" y="4015080"/>
            <a:ext cx="4465614" cy="2308324"/>
          </a:xfrm>
          <a:prstGeom prst="rect">
            <a:avLst/>
          </a:prstGeom>
          <a:noFill/>
        </p:spPr>
        <p:txBody>
          <a:bodyPr wrap="square" rtlCol="0">
            <a:spAutoFit/>
          </a:bodyPr>
          <a:lstStyle/>
          <a:p>
            <a:r>
              <a:rPr lang="en-CA" sz="900" dirty="0">
                <a:solidFill>
                  <a:srgbClr val="5B5B5B"/>
                </a:solidFill>
              </a:rPr>
              <a:t>Look at other providers, I like rainfall radar and thing that are more integrated with </a:t>
            </a:r>
            <a:r>
              <a:rPr lang="en-CA" sz="900" dirty="0" smtClean="0">
                <a:solidFill>
                  <a:srgbClr val="5B5B5B"/>
                </a:solidFill>
              </a:rPr>
              <a:t>users</a:t>
            </a:r>
          </a:p>
          <a:p>
            <a:endParaRPr lang="en-CA" sz="900" dirty="0">
              <a:solidFill>
                <a:srgbClr val="5B5B5B"/>
              </a:solidFill>
            </a:endParaRPr>
          </a:p>
          <a:p>
            <a:r>
              <a:rPr lang="en-CA" sz="900" dirty="0">
                <a:solidFill>
                  <a:srgbClr val="5B5B5B"/>
                </a:solidFill>
              </a:rPr>
              <a:t>Perhaps more interactive regarding maps at regional level</a:t>
            </a:r>
            <a:r>
              <a:rPr lang="en-CA" sz="900" dirty="0" smtClean="0">
                <a:solidFill>
                  <a:srgbClr val="5B5B5B"/>
                </a:solidFill>
              </a:rPr>
              <a:t>.</a:t>
            </a:r>
          </a:p>
          <a:p>
            <a:endParaRPr lang="en-CA" sz="900" dirty="0">
              <a:solidFill>
                <a:srgbClr val="5B5B5B"/>
              </a:solidFill>
            </a:endParaRPr>
          </a:p>
          <a:p>
            <a:r>
              <a:rPr lang="en-CA" sz="900" dirty="0">
                <a:solidFill>
                  <a:srgbClr val="5B5B5B"/>
                </a:solidFill>
              </a:rPr>
              <a:t>Strategic webcams would be interesting and more info about why a </a:t>
            </a:r>
            <a:r>
              <a:rPr lang="en-CA" sz="900" dirty="0" err="1">
                <a:solidFill>
                  <a:srgbClr val="5B5B5B"/>
                </a:solidFill>
              </a:rPr>
              <a:t>aprticular</a:t>
            </a:r>
            <a:r>
              <a:rPr lang="en-CA" sz="900" dirty="0">
                <a:solidFill>
                  <a:srgbClr val="5B5B5B"/>
                </a:solidFill>
              </a:rPr>
              <a:t> forecast has been made</a:t>
            </a:r>
            <a:r>
              <a:rPr lang="en-CA" sz="900" dirty="0" smtClean="0">
                <a:solidFill>
                  <a:srgbClr val="5B5B5B"/>
                </a:solidFill>
              </a:rPr>
              <a:t>.</a:t>
            </a:r>
          </a:p>
          <a:p>
            <a:endParaRPr lang="en-CA" sz="900" dirty="0">
              <a:solidFill>
                <a:srgbClr val="5B5B5B"/>
              </a:solidFill>
            </a:endParaRPr>
          </a:p>
          <a:p>
            <a:r>
              <a:rPr lang="en-CA" sz="900" dirty="0">
                <a:solidFill>
                  <a:srgbClr val="5B5B5B"/>
                </a:solidFill>
              </a:rPr>
              <a:t>Your website could have better graphics and more interesting content.  I have always found met.ie quite boring however it does supply what's important and that's the weather</a:t>
            </a:r>
            <a:r>
              <a:rPr lang="en-CA" sz="900" dirty="0" smtClean="0">
                <a:solidFill>
                  <a:srgbClr val="5B5B5B"/>
                </a:solidFill>
              </a:rPr>
              <a:t>.</a:t>
            </a:r>
          </a:p>
          <a:p>
            <a:endParaRPr lang="en-CA" sz="900" dirty="0">
              <a:solidFill>
                <a:srgbClr val="5B5B5B"/>
              </a:solidFill>
            </a:endParaRPr>
          </a:p>
          <a:p>
            <a:r>
              <a:rPr lang="en-CA" sz="900" dirty="0">
                <a:solidFill>
                  <a:srgbClr val="5B5B5B"/>
                </a:solidFill>
              </a:rPr>
              <a:t>More local information.  I especially like yr.no and the detailed local info that it gives.      More graphical info as opposed to text might also be </a:t>
            </a:r>
            <a:r>
              <a:rPr lang="en-CA" sz="900" dirty="0" smtClean="0">
                <a:solidFill>
                  <a:srgbClr val="5B5B5B"/>
                </a:solidFill>
              </a:rPr>
              <a:t>good</a:t>
            </a:r>
          </a:p>
          <a:p>
            <a:endParaRPr lang="en-CA" sz="900" dirty="0">
              <a:solidFill>
                <a:srgbClr val="5B5B5B"/>
              </a:solidFill>
            </a:endParaRPr>
          </a:p>
          <a:p>
            <a:r>
              <a:rPr lang="en-CA" sz="900" dirty="0">
                <a:solidFill>
                  <a:srgbClr val="5B5B5B"/>
                </a:solidFill>
              </a:rPr>
              <a:t>Would like more responsive elements in </a:t>
            </a:r>
            <a:r>
              <a:rPr lang="en-CA" sz="900" dirty="0" smtClean="0">
                <a:solidFill>
                  <a:srgbClr val="5B5B5B"/>
                </a:solidFill>
              </a:rPr>
              <a:t>it</a:t>
            </a:r>
          </a:p>
          <a:p>
            <a:endParaRPr lang="en-CA" sz="900" dirty="0">
              <a:solidFill>
                <a:srgbClr val="5B5B5B"/>
              </a:solidFill>
            </a:endParaRPr>
          </a:p>
          <a:p>
            <a:r>
              <a:rPr lang="nb-NO" sz="900" dirty="0">
                <a:solidFill>
                  <a:srgbClr val="5B5B5B"/>
                </a:solidFill>
              </a:rPr>
              <a:t>Some video forecast</a:t>
            </a:r>
            <a:endParaRPr lang="nb-NO" sz="900" dirty="0" smtClean="0">
              <a:solidFill>
                <a:srgbClr val="5B5B5B"/>
              </a:solidFill>
            </a:endParaRPr>
          </a:p>
        </p:txBody>
      </p:sp>
      <p:sp>
        <p:nvSpPr>
          <p:cNvPr id="21" name="Navigation answers"/>
          <p:cNvSpPr txBox="1"/>
          <p:nvPr/>
        </p:nvSpPr>
        <p:spPr>
          <a:xfrm>
            <a:off x="683568" y="3414192"/>
            <a:ext cx="1800126" cy="230832"/>
          </a:xfrm>
          <a:prstGeom prst="rect">
            <a:avLst/>
          </a:prstGeom>
          <a:noFill/>
          <a:ln>
            <a:noFill/>
          </a:ln>
        </p:spPr>
        <p:txBody>
          <a:bodyPr wrap="square" rtlCol="0">
            <a:spAutoFit/>
          </a:bodyPr>
          <a:lstStyle/>
          <a:p>
            <a:r>
              <a:rPr lang="da-DK" sz="900" dirty="0">
                <a:solidFill>
                  <a:srgbClr val="797979"/>
                </a:solidFill>
                <a:latin typeface="+mj-lt"/>
              </a:rPr>
              <a:t> Number of answers: </a:t>
            </a:r>
            <a:r>
              <a:rPr lang="da-DK" sz="900" dirty="0" smtClean="0">
                <a:solidFill>
                  <a:srgbClr val="797979"/>
                </a:solidFill>
                <a:latin typeface="+mj-lt"/>
              </a:rPr>
              <a:t>43,620 </a:t>
            </a:r>
            <a:endParaRPr lang="en-US" sz="900" dirty="0">
              <a:solidFill>
                <a:srgbClr val="797979"/>
              </a:solidFill>
              <a:latin typeface="+mj-lt"/>
            </a:endParaRPr>
          </a:p>
        </p:txBody>
      </p:sp>
      <p:graphicFrame>
        <p:nvGraphicFramePr>
          <p:cNvPr id="27" name="Exciting"/>
          <p:cNvGraphicFramePr>
            <a:graphicFrameLocks/>
          </p:cNvGraphicFramePr>
          <p:nvPr>
            <p:extLst>
              <p:ext uri="{D42A27DB-BD31-4B8C-83A1-F6EECF244321}">
                <p14:modId xmlns:p14="http://schemas.microsoft.com/office/powerpoint/2010/main" xmlns="" val="4058008140"/>
              </p:ext>
            </p:extLst>
          </p:nvPr>
        </p:nvGraphicFramePr>
        <p:xfrm>
          <a:off x="486645" y="4245912"/>
          <a:ext cx="1684856" cy="22485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Exciting"/>
          <p:cNvGraphicFramePr>
            <a:graphicFrameLocks/>
          </p:cNvGraphicFramePr>
          <p:nvPr>
            <p:extLst>
              <p:ext uri="{D42A27DB-BD31-4B8C-83A1-F6EECF244321}">
                <p14:modId xmlns:p14="http://schemas.microsoft.com/office/powerpoint/2010/main" xmlns="" val="1130462452"/>
              </p:ext>
            </p:extLst>
          </p:nvPr>
        </p:nvGraphicFramePr>
        <p:xfrm>
          <a:off x="1908175" y="4365104"/>
          <a:ext cx="1682475" cy="212936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rPr>
              <a:t>Note: </a:t>
            </a:r>
            <a:r>
              <a:rPr lang="en-IE" sz="900" dirty="0" smtClean="0">
                <a:solidFill>
                  <a:srgbClr val="797979"/>
                </a:solidFill>
              </a:rPr>
              <a:t>Percentages</a:t>
            </a:r>
            <a:r>
              <a:rPr lang="da-DK" sz="900" dirty="0" smtClean="0">
                <a:solidFill>
                  <a:srgbClr val="797979"/>
                </a:solidFill>
              </a:rPr>
              <a:t> </a:t>
            </a:r>
            <a:r>
              <a:rPr lang="en-IE" sz="900" dirty="0" smtClean="0">
                <a:solidFill>
                  <a:srgbClr val="797979"/>
                </a:solidFill>
              </a:rPr>
              <a:t>are</a:t>
            </a:r>
            <a:r>
              <a:rPr lang="da-DK" sz="900" dirty="0" smtClean="0">
                <a:solidFill>
                  <a:srgbClr val="797979"/>
                </a:solidFill>
              </a:rPr>
              <a:t> </a:t>
            </a:r>
            <a:r>
              <a:rPr lang="en-IE" sz="900" dirty="0" smtClean="0">
                <a:solidFill>
                  <a:srgbClr val="797979"/>
                </a:solidFill>
              </a:rPr>
              <a:t>rounded</a:t>
            </a:r>
            <a:r>
              <a:rPr lang="da-DK" sz="900" dirty="0" smtClean="0">
                <a:solidFill>
                  <a:srgbClr val="797979"/>
                </a:solidFill>
              </a:rPr>
              <a:t> to the </a:t>
            </a:r>
            <a:r>
              <a:rPr lang="en-IE" sz="900" dirty="0" smtClean="0">
                <a:solidFill>
                  <a:srgbClr val="797979"/>
                </a:solidFill>
              </a:rPr>
              <a:t>closest</a:t>
            </a:r>
            <a:r>
              <a:rPr lang="da-DK" sz="900" dirty="0" smtClean="0">
                <a:solidFill>
                  <a:srgbClr val="797979"/>
                </a:solidFill>
              </a:rPr>
              <a:t> </a:t>
            </a:r>
            <a:r>
              <a:rPr lang="en-IE" sz="900" dirty="0" smtClean="0">
                <a:solidFill>
                  <a:srgbClr val="797979"/>
                </a:solidFill>
              </a:rPr>
              <a:t>whole</a:t>
            </a:r>
            <a:r>
              <a:rPr lang="da-DK" sz="900" dirty="0" smtClean="0">
                <a:solidFill>
                  <a:srgbClr val="797979"/>
                </a:solidFill>
              </a:rPr>
              <a:t> </a:t>
            </a:r>
            <a:r>
              <a:rPr lang="en-IE" sz="900" dirty="0" smtClean="0">
                <a:solidFill>
                  <a:srgbClr val="797979"/>
                </a:solidFill>
              </a:rPr>
              <a:t>number</a:t>
            </a:r>
            <a:r>
              <a:rPr lang="da-DK" sz="900" dirty="0" smtClean="0">
                <a:solidFill>
                  <a:srgbClr val="797979"/>
                </a:solidFill>
              </a:rPr>
              <a:t>.</a:t>
            </a:r>
            <a:endParaRPr lang="da-DK" sz="900" dirty="0">
              <a:solidFill>
                <a:srgbClr val="797979"/>
              </a:solidFill>
            </a:endParaRPr>
          </a:p>
        </p:txBody>
      </p:sp>
    </p:spTree>
    <p:extLst>
      <p:ext uri="{BB962C8B-B14F-4D97-AF65-F5344CB8AC3E}">
        <p14:creationId xmlns:p14="http://schemas.microsoft.com/office/powerpoint/2010/main" xmlns="" val="2925673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Attractive"/>
          <p:cNvGraphicFramePr>
            <a:graphicFrameLocks/>
          </p:cNvGraphicFramePr>
          <p:nvPr>
            <p:extLst>
              <p:ext uri="{D42A27DB-BD31-4B8C-83A1-F6EECF244321}">
                <p14:modId xmlns:p14="http://schemas.microsoft.com/office/powerpoint/2010/main" xmlns="" val="2856027983"/>
              </p:ext>
            </p:extLst>
          </p:nvPr>
        </p:nvGraphicFramePr>
        <p:xfrm>
          <a:off x="-78383" y="1051783"/>
          <a:ext cx="3973115" cy="27881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1"/>
          <p:cNvSpPr txBox="1"/>
          <p:nvPr/>
        </p:nvSpPr>
        <p:spPr>
          <a:xfrm>
            <a:off x="455741" y="692696"/>
            <a:ext cx="3096715" cy="276999"/>
          </a:xfrm>
          <a:prstGeom prst="rect">
            <a:avLst/>
          </a:prstGeom>
          <a:noFill/>
        </p:spPr>
        <p:txBody>
          <a:bodyPr wrap="square" rtlCol="0">
            <a:spAutoFit/>
          </a:bodyPr>
          <a:lstStyle/>
          <a:p>
            <a:pPr algn="ctr"/>
            <a:r>
              <a:rPr lang="nb-NO" sz="1200" dirty="0" err="1">
                <a:solidFill>
                  <a:schemeClr val="tx2"/>
                </a:solidFill>
              </a:rPr>
              <a:t>Attractive</a:t>
            </a:r>
            <a:r>
              <a:rPr lang="nb-NO" sz="1200" dirty="0">
                <a:solidFill>
                  <a:schemeClr val="tx2"/>
                </a:solidFill>
              </a:rPr>
              <a:t>/</a:t>
            </a:r>
            <a:r>
              <a:rPr lang="nb-NO" sz="1200" dirty="0" err="1">
                <a:solidFill>
                  <a:schemeClr val="tx2"/>
                </a:solidFill>
              </a:rPr>
              <a:t>Ugly</a:t>
            </a:r>
            <a:endParaRPr lang="nb-NO" sz="1200" dirty="0" smtClean="0">
              <a:solidFill>
                <a:schemeClr val="tx2"/>
              </a:solidFill>
            </a:endParaRPr>
          </a:p>
        </p:txBody>
      </p:sp>
      <p:sp>
        <p:nvSpPr>
          <p:cNvPr id="13" name="TextBox 39"/>
          <p:cNvSpPr txBox="1"/>
          <p:nvPr/>
        </p:nvSpPr>
        <p:spPr>
          <a:xfrm>
            <a:off x="3851920" y="3645024"/>
            <a:ext cx="1117615" cy="830997"/>
          </a:xfrm>
          <a:prstGeom prst="rect">
            <a:avLst/>
          </a:prstGeom>
          <a:noFill/>
        </p:spPr>
        <p:txBody>
          <a:bodyPr wrap="square" rtlCol="0">
            <a:spAutoFit/>
          </a:bodyPr>
          <a:lstStyle/>
          <a:p>
            <a:r>
              <a:rPr lang="nb-NO" sz="4800" dirty="0" smtClean="0">
                <a:solidFill>
                  <a:schemeClr val="tx2">
                    <a:lumMod val="20000"/>
                    <a:lumOff val="80000"/>
                  </a:schemeClr>
                </a:solidFill>
                <a:latin typeface="+mj-lt"/>
                <a:ea typeface="Kozuka Gothic Pro L" panose="020B0200000000000000" pitchFamily="34" charset="-128"/>
              </a:rPr>
              <a:t>«</a:t>
            </a:r>
            <a:endParaRPr lang="nb-NO" sz="4800" dirty="0">
              <a:solidFill>
                <a:schemeClr val="tx2">
                  <a:lumMod val="20000"/>
                  <a:lumOff val="80000"/>
                </a:schemeClr>
              </a:solidFill>
              <a:latin typeface="+mj-lt"/>
              <a:ea typeface="Kozuka Gothic Pro L" panose="020B0200000000000000" pitchFamily="34" charset="-128"/>
            </a:endParaRPr>
          </a:p>
        </p:txBody>
      </p:sp>
      <p:sp>
        <p:nvSpPr>
          <p:cNvPr id="14" name="TextBox 13"/>
          <p:cNvSpPr txBox="1"/>
          <p:nvPr/>
        </p:nvSpPr>
        <p:spPr>
          <a:xfrm>
            <a:off x="3851920" y="653789"/>
            <a:ext cx="1117615" cy="830997"/>
          </a:xfrm>
          <a:prstGeom prst="rect">
            <a:avLst/>
          </a:prstGeom>
          <a:noFill/>
        </p:spPr>
        <p:txBody>
          <a:bodyPr wrap="square" rtlCol="0">
            <a:spAutoFit/>
          </a:bodyPr>
          <a:lstStyle/>
          <a:p>
            <a:r>
              <a:rPr lang="nb-NO" sz="4800" dirty="0" smtClean="0">
                <a:solidFill>
                  <a:schemeClr val="tx2">
                    <a:lumMod val="20000"/>
                    <a:lumOff val="80000"/>
                  </a:schemeClr>
                </a:solidFill>
                <a:latin typeface="+mj-lt"/>
                <a:ea typeface="Kozuka Gothic Pro L" panose="020B0200000000000000" pitchFamily="34" charset="-128"/>
              </a:rPr>
              <a:t>«</a:t>
            </a:r>
            <a:endParaRPr lang="nb-NO" sz="4800" dirty="0">
              <a:solidFill>
                <a:schemeClr val="tx2">
                  <a:lumMod val="20000"/>
                  <a:lumOff val="80000"/>
                </a:schemeClr>
              </a:solidFill>
              <a:latin typeface="+mj-lt"/>
              <a:ea typeface="Kozuka Gothic Pro L" panose="020B0200000000000000" pitchFamily="34" charset="-128"/>
            </a:endParaRPr>
          </a:p>
        </p:txBody>
      </p:sp>
      <p:sp>
        <p:nvSpPr>
          <p:cNvPr id="15" name="TextBox 37"/>
          <p:cNvSpPr txBox="1"/>
          <p:nvPr/>
        </p:nvSpPr>
        <p:spPr>
          <a:xfrm>
            <a:off x="4062164" y="1054477"/>
            <a:ext cx="4470649" cy="2585323"/>
          </a:xfrm>
          <a:prstGeom prst="rect">
            <a:avLst/>
          </a:prstGeom>
          <a:noFill/>
        </p:spPr>
        <p:txBody>
          <a:bodyPr wrap="square" rtlCol="0">
            <a:spAutoFit/>
          </a:bodyPr>
          <a:lstStyle/>
          <a:p>
            <a:r>
              <a:rPr lang="en-CA" sz="900" dirty="0">
                <a:solidFill>
                  <a:srgbClr val="5B5B5B"/>
                </a:solidFill>
              </a:rPr>
              <a:t>Make it slightly more visually appealing</a:t>
            </a:r>
            <a:r>
              <a:rPr lang="en-CA" sz="900" dirty="0" smtClean="0">
                <a:solidFill>
                  <a:srgbClr val="5B5B5B"/>
                </a:solidFill>
              </a:rPr>
              <a:t>.</a:t>
            </a:r>
          </a:p>
          <a:p>
            <a:endParaRPr lang="en-CA" sz="900" dirty="0">
              <a:solidFill>
                <a:srgbClr val="5B5B5B"/>
              </a:solidFill>
            </a:endParaRPr>
          </a:p>
          <a:p>
            <a:r>
              <a:rPr lang="en-CA" sz="900" dirty="0">
                <a:solidFill>
                  <a:srgbClr val="5B5B5B"/>
                </a:solidFill>
              </a:rPr>
              <a:t>I really like the short range and 5 day forecasts. However, I think </a:t>
            </a:r>
            <a:r>
              <a:rPr lang="en-CA" sz="900" dirty="0" err="1">
                <a:solidFill>
                  <a:srgbClr val="5B5B5B"/>
                </a:solidFill>
              </a:rPr>
              <a:t>thye</a:t>
            </a:r>
            <a:r>
              <a:rPr lang="en-CA" sz="900" dirty="0">
                <a:solidFill>
                  <a:srgbClr val="5B5B5B"/>
                </a:solidFill>
              </a:rPr>
              <a:t> could be jazzed up a bit and be more prominent on the site. Also often the time on the scale does not reflect the time on the map - </a:t>
            </a:r>
            <a:r>
              <a:rPr lang="en-CA" sz="900" dirty="0" err="1">
                <a:solidFill>
                  <a:srgbClr val="5B5B5B"/>
                </a:solidFill>
              </a:rPr>
              <a:t>thye</a:t>
            </a:r>
            <a:r>
              <a:rPr lang="en-CA" sz="900" dirty="0">
                <a:solidFill>
                  <a:srgbClr val="5B5B5B"/>
                </a:solidFill>
              </a:rPr>
              <a:t> can be out of synch</a:t>
            </a:r>
            <a:r>
              <a:rPr lang="en-CA" sz="900" dirty="0" smtClean="0">
                <a:solidFill>
                  <a:srgbClr val="5B5B5B"/>
                </a:solidFill>
              </a:rPr>
              <a:t>.</a:t>
            </a:r>
          </a:p>
          <a:p>
            <a:endParaRPr lang="en-CA" sz="900" dirty="0" smtClean="0">
              <a:solidFill>
                <a:srgbClr val="5B5B5B"/>
              </a:solidFill>
            </a:endParaRPr>
          </a:p>
          <a:p>
            <a:r>
              <a:rPr lang="en-CA" sz="900" dirty="0">
                <a:solidFill>
                  <a:srgbClr val="5B5B5B"/>
                </a:solidFill>
              </a:rPr>
              <a:t>rainfall radar is brilliant but it could always be better more information or improved animation would be </a:t>
            </a:r>
            <a:r>
              <a:rPr lang="en-CA" sz="900" dirty="0" smtClean="0">
                <a:solidFill>
                  <a:srgbClr val="5B5B5B"/>
                </a:solidFill>
              </a:rPr>
              <a:t>nice</a:t>
            </a:r>
          </a:p>
          <a:p>
            <a:endParaRPr lang="en-CA" sz="900" dirty="0">
              <a:solidFill>
                <a:srgbClr val="5B5B5B"/>
              </a:solidFill>
            </a:endParaRPr>
          </a:p>
          <a:p>
            <a:r>
              <a:rPr lang="en-CA" sz="900" dirty="0">
                <a:solidFill>
                  <a:srgbClr val="5B5B5B"/>
                </a:solidFill>
              </a:rPr>
              <a:t>the image of the website could be brightened </a:t>
            </a:r>
            <a:r>
              <a:rPr lang="en-CA" sz="900" dirty="0" err="1">
                <a:solidFill>
                  <a:srgbClr val="5B5B5B"/>
                </a:solidFill>
              </a:rPr>
              <a:t>up.A</a:t>
            </a:r>
            <a:r>
              <a:rPr lang="en-CA" sz="900" dirty="0">
                <a:solidFill>
                  <a:srgbClr val="5B5B5B"/>
                </a:solidFill>
              </a:rPr>
              <a:t> little bit more user friendly</a:t>
            </a:r>
            <a:r>
              <a:rPr lang="en-CA" sz="900" dirty="0" smtClean="0">
                <a:solidFill>
                  <a:srgbClr val="5B5B5B"/>
                </a:solidFill>
              </a:rPr>
              <a:t>,</a:t>
            </a:r>
          </a:p>
          <a:p>
            <a:endParaRPr lang="en-CA" sz="900" dirty="0">
              <a:solidFill>
                <a:srgbClr val="5B5B5B"/>
              </a:solidFill>
            </a:endParaRPr>
          </a:p>
          <a:p>
            <a:r>
              <a:rPr lang="en-CA" sz="900" dirty="0">
                <a:solidFill>
                  <a:srgbClr val="5B5B5B"/>
                </a:solidFill>
              </a:rPr>
              <a:t>I humbly suggest that it should be more graphical. Include Animations for Forecasts as well as last few hours. (Similar to rain radar, but also projected into the future.) Include Wind Speed, Temperature and Rain fall in animations. Have a look at www.theyr.com to get ideas</a:t>
            </a:r>
            <a:r>
              <a:rPr lang="en-CA" sz="900" dirty="0" smtClean="0">
                <a:solidFill>
                  <a:srgbClr val="5B5B5B"/>
                </a:solidFill>
              </a:rPr>
              <a:t>.</a:t>
            </a:r>
          </a:p>
          <a:p>
            <a:endParaRPr lang="en-CA" sz="900" dirty="0">
              <a:solidFill>
                <a:srgbClr val="5B5B5B"/>
              </a:solidFill>
            </a:endParaRPr>
          </a:p>
          <a:p>
            <a:r>
              <a:rPr lang="en-CA" sz="900" dirty="0">
                <a:solidFill>
                  <a:srgbClr val="5B5B5B"/>
                </a:solidFill>
              </a:rPr>
              <a:t>would be nice to have the  animated forecast screen bigger, it's all a bit </a:t>
            </a:r>
            <a:r>
              <a:rPr lang="en-CA" sz="900" dirty="0" smtClean="0">
                <a:solidFill>
                  <a:srgbClr val="5B5B5B"/>
                </a:solidFill>
              </a:rPr>
              <a:t>small</a:t>
            </a:r>
          </a:p>
          <a:p>
            <a:endParaRPr lang="en-CA" sz="900" dirty="0">
              <a:solidFill>
                <a:srgbClr val="5B5B5B"/>
              </a:solidFill>
            </a:endParaRPr>
          </a:p>
          <a:p>
            <a:r>
              <a:rPr lang="en-CA" sz="900" dirty="0">
                <a:solidFill>
                  <a:srgbClr val="5B5B5B"/>
                </a:solidFill>
              </a:rPr>
              <a:t>maybe a little more visual</a:t>
            </a:r>
          </a:p>
        </p:txBody>
      </p:sp>
      <p:sp>
        <p:nvSpPr>
          <p:cNvPr id="17" name="Textfeld 25"/>
          <p:cNvSpPr txBox="1"/>
          <p:nvPr/>
        </p:nvSpPr>
        <p:spPr>
          <a:xfrm>
            <a:off x="3851920" y="836712"/>
            <a:ext cx="1526780" cy="276999"/>
          </a:xfrm>
          <a:prstGeom prst="rect">
            <a:avLst/>
          </a:prstGeom>
          <a:noFill/>
        </p:spPr>
        <p:txBody>
          <a:bodyPr wrap="square" rtlCol="0">
            <a:spAutoFit/>
          </a:bodyPr>
          <a:lstStyle/>
          <a:p>
            <a:r>
              <a:rPr lang="en-US" sz="1200" dirty="0" smtClean="0">
                <a:solidFill>
                  <a:srgbClr val="797979"/>
                </a:solidFill>
              </a:rPr>
              <a:t>Desktop</a:t>
            </a:r>
            <a:endParaRPr lang="en-US" sz="1200" dirty="0">
              <a:solidFill>
                <a:srgbClr val="797979"/>
              </a:solidFill>
            </a:endParaRPr>
          </a:p>
        </p:txBody>
      </p:sp>
      <p:sp>
        <p:nvSpPr>
          <p:cNvPr id="18" name="Textfeld 26"/>
          <p:cNvSpPr txBox="1"/>
          <p:nvPr/>
        </p:nvSpPr>
        <p:spPr>
          <a:xfrm>
            <a:off x="3867152" y="3839959"/>
            <a:ext cx="1526780" cy="276999"/>
          </a:xfrm>
          <a:prstGeom prst="rect">
            <a:avLst/>
          </a:prstGeom>
          <a:noFill/>
        </p:spPr>
        <p:txBody>
          <a:bodyPr wrap="square" rtlCol="0">
            <a:spAutoFit/>
          </a:bodyPr>
          <a:lstStyle/>
          <a:p>
            <a:r>
              <a:rPr lang="en-US" sz="1200" dirty="0" smtClean="0">
                <a:solidFill>
                  <a:srgbClr val="797979"/>
                </a:solidFill>
              </a:rPr>
              <a:t>Tablet</a:t>
            </a:r>
            <a:endParaRPr lang="en-US" sz="1200" dirty="0">
              <a:solidFill>
                <a:srgbClr val="797979"/>
              </a:solidFill>
            </a:endParaRPr>
          </a:p>
        </p:txBody>
      </p:sp>
      <p:sp>
        <p:nvSpPr>
          <p:cNvPr id="21" name="TextBox 23"/>
          <p:cNvSpPr txBox="1"/>
          <p:nvPr/>
        </p:nvSpPr>
        <p:spPr>
          <a:xfrm>
            <a:off x="4067199" y="4015080"/>
            <a:ext cx="4465614" cy="2585323"/>
          </a:xfrm>
          <a:prstGeom prst="rect">
            <a:avLst/>
          </a:prstGeom>
          <a:noFill/>
        </p:spPr>
        <p:txBody>
          <a:bodyPr wrap="square" rtlCol="0">
            <a:spAutoFit/>
          </a:bodyPr>
          <a:lstStyle/>
          <a:p>
            <a:r>
              <a:rPr lang="en-CA" sz="900" dirty="0">
                <a:solidFill>
                  <a:srgbClr val="5B5B5B"/>
                </a:solidFill>
              </a:rPr>
              <a:t>I would Maybe change the Back ground Colours but other the That always very Professional </a:t>
            </a:r>
            <a:endParaRPr lang="en-CA" sz="900" dirty="0" smtClean="0">
              <a:solidFill>
                <a:srgbClr val="5B5B5B"/>
              </a:solidFill>
            </a:endParaRPr>
          </a:p>
          <a:p>
            <a:endParaRPr lang="en-CA" sz="900" dirty="0">
              <a:solidFill>
                <a:srgbClr val="5B5B5B"/>
              </a:solidFill>
            </a:endParaRPr>
          </a:p>
          <a:p>
            <a:r>
              <a:rPr lang="en-CA" sz="900" dirty="0">
                <a:solidFill>
                  <a:srgbClr val="5B5B5B"/>
                </a:solidFill>
              </a:rPr>
              <a:t>Make the map on the right hand side a </a:t>
            </a:r>
            <a:r>
              <a:rPr lang="en-CA" sz="900" dirty="0" err="1">
                <a:solidFill>
                  <a:srgbClr val="5B5B5B"/>
                </a:solidFill>
              </a:rPr>
              <a:t>littlebigger</a:t>
            </a:r>
            <a:r>
              <a:rPr lang="en-CA" sz="900" dirty="0">
                <a:solidFill>
                  <a:srgbClr val="5B5B5B"/>
                </a:solidFill>
              </a:rPr>
              <a:t>. I always zoom in</a:t>
            </a:r>
            <a:r>
              <a:rPr lang="en-CA" sz="900" dirty="0" smtClean="0">
                <a:solidFill>
                  <a:srgbClr val="5B5B5B"/>
                </a:solidFill>
              </a:rPr>
              <a:t>.</a:t>
            </a:r>
          </a:p>
          <a:p>
            <a:endParaRPr lang="en-CA" sz="900" dirty="0" smtClean="0">
              <a:solidFill>
                <a:srgbClr val="5B5B5B"/>
              </a:solidFill>
            </a:endParaRPr>
          </a:p>
          <a:p>
            <a:r>
              <a:rPr lang="en-CA" sz="900" dirty="0">
                <a:solidFill>
                  <a:srgbClr val="5B5B5B"/>
                </a:solidFill>
              </a:rPr>
              <a:t>More colour, bigger </a:t>
            </a:r>
            <a:r>
              <a:rPr lang="en-CA" sz="900" dirty="0" smtClean="0">
                <a:solidFill>
                  <a:srgbClr val="5B5B5B"/>
                </a:solidFill>
              </a:rPr>
              <a:t>print</a:t>
            </a:r>
          </a:p>
          <a:p>
            <a:endParaRPr lang="en-CA" sz="900" dirty="0">
              <a:solidFill>
                <a:srgbClr val="5B5B5B"/>
              </a:solidFill>
            </a:endParaRPr>
          </a:p>
          <a:p>
            <a:r>
              <a:rPr lang="en-CA" sz="900" dirty="0">
                <a:solidFill>
                  <a:srgbClr val="5B5B5B"/>
                </a:solidFill>
              </a:rPr>
              <a:t>Please make the website a little more </a:t>
            </a:r>
            <a:r>
              <a:rPr lang="en-CA" sz="900" dirty="0">
                <a:solidFill>
                  <a:schemeClr val="tx2">
                    <a:lumMod val="75000"/>
                  </a:schemeClr>
                </a:solidFill>
              </a:rPr>
              <a:t>attractive and educative for the kids as well</a:t>
            </a:r>
            <a:r>
              <a:rPr lang="en-CA" sz="900" dirty="0" smtClean="0">
                <a:solidFill>
                  <a:schemeClr val="tx2">
                    <a:lumMod val="75000"/>
                  </a:schemeClr>
                </a:solidFill>
              </a:rPr>
              <a:t>!!</a:t>
            </a:r>
          </a:p>
          <a:p>
            <a:endParaRPr lang="en-CA" sz="900" dirty="0">
              <a:solidFill>
                <a:schemeClr val="tx2">
                  <a:lumMod val="75000"/>
                </a:schemeClr>
              </a:solidFill>
            </a:endParaRPr>
          </a:p>
          <a:p>
            <a:r>
              <a:rPr lang="en-CA" sz="900" dirty="0">
                <a:solidFill>
                  <a:schemeClr val="tx2">
                    <a:lumMod val="75000"/>
                  </a:schemeClr>
                </a:solidFill>
              </a:rPr>
              <a:t>surely you can design a better, more attractive website</a:t>
            </a:r>
            <a:r>
              <a:rPr lang="en-CA" sz="900" dirty="0" smtClean="0">
                <a:solidFill>
                  <a:schemeClr val="tx2">
                    <a:lumMod val="75000"/>
                  </a:schemeClr>
                </a:solidFill>
              </a:rPr>
              <a:t>?</a:t>
            </a:r>
          </a:p>
          <a:p>
            <a:endParaRPr lang="en-CA" sz="900" dirty="0" smtClean="0">
              <a:solidFill>
                <a:schemeClr val="tx2">
                  <a:lumMod val="75000"/>
                </a:schemeClr>
              </a:solidFill>
            </a:endParaRPr>
          </a:p>
          <a:p>
            <a:r>
              <a:rPr lang="en-CA" sz="900" dirty="0">
                <a:solidFill>
                  <a:schemeClr val="tx2">
                    <a:lumMod val="75000"/>
                  </a:schemeClr>
                </a:solidFill>
              </a:rPr>
              <a:t>It could be significantly updated to look more attractive and make gathering information more </a:t>
            </a:r>
            <a:r>
              <a:rPr lang="en-CA" sz="900" dirty="0" smtClean="0">
                <a:solidFill>
                  <a:schemeClr val="tx2">
                    <a:lumMod val="75000"/>
                  </a:schemeClr>
                </a:solidFill>
              </a:rPr>
              <a:t>intuitive</a:t>
            </a:r>
          </a:p>
          <a:p>
            <a:endParaRPr lang="en-CA" sz="900" dirty="0">
              <a:solidFill>
                <a:schemeClr val="tx2">
                  <a:lumMod val="75000"/>
                </a:schemeClr>
              </a:solidFill>
            </a:endParaRPr>
          </a:p>
          <a:p>
            <a:r>
              <a:rPr lang="en-CA" sz="900" dirty="0">
                <a:solidFill>
                  <a:schemeClr val="tx2">
                    <a:lumMod val="75000"/>
                  </a:schemeClr>
                </a:solidFill>
              </a:rPr>
              <a:t>Larger text; more interaction; more </a:t>
            </a:r>
            <a:r>
              <a:rPr lang="en-CA" sz="900" dirty="0" smtClean="0">
                <a:solidFill>
                  <a:schemeClr val="tx2">
                    <a:lumMod val="75000"/>
                  </a:schemeClr>
                </a:solidFill>
              </a:rPr>
              <a:t>colour</a:t>
            </a:r>
          </a:p>
          <a:p>
            <a:endParaRPr lang="en-CA" sz="900" dirty="0">
              <a:solidFill>
                <a:schemeClr val="tx2">
                  <a:lumMod val="75000"/>
                </a:schemeClr>
              </a:solidFill>
            </a:endParaRPr>
          </a:p>
          <a:p>
            <a:r>
              <a:rPr lang="en-CA" sz="900" dirty="0">
                <a:solidFill>
                  <a:schemeClr val="tx2">
                    <a:lumMod val="75000"/>
                  </a:schemeClr>
                </a:solidFill>
              </a:rPr>
              <a:t>Better graphics of current and incoming weather.24hr,48hr72hr.</a:t>
            </a:r>
          </a:p>
          <a:p>
            <a:endParaRPr lang="en-CA" sz="900" dirty="0">
              <a:solidFill>
                <a:schemeClr val="tx2">
                  <a:lumMod val="75000"/>
                </a:schemeClr>
              </a:solidFill>
            </a:endParaRPr>
          </a:p>
          <a:p>
            <a:endParaRPr lang="nb-NO" sz="900" dirty="0" smtClean="0">
              <a:solidFill>
                <a:schemeClr val="tx2">
                  <a:lumMod val="75000"/>
                </a:schemeClr>
              </a:solidFill>
            </a:endParaRPr>
          </a:p>
        </p:txBody>
      </p:sp>
      <p:sp>
        <p:nvSpPr>
          <p:cNvPr id="19" name="Navigation answers"/>
          <p:cNvSpPr txBox="1"/>
          <p:nvPr/>
        </p:nvSpPr>
        <p:spPr>
          <a:xfrm>
            <a:off x="683568" y="3414192"/>
            <a:ext cx="1800126" cy="230832"/>
          </a:xfrm>
          <a:prstGeom prst="rect">
            <a:avLst/>
          </a:prstGeom>
          <a:noFill/>
          <a:ln>
            <a:noFill/>
          </a:ln>
        </p:spPr>
        <p:txBody>
          <a:bodyPr wrap="square" rtlCol="0">
            <a:spAutoFit/>
          </a:bodyPr>
          <a:lstStyle/>
          <a:p>
            <a:r>
              <a:rPr lang="da-DK" sz="900" dirty="0">
                <a:solidFill>
                  <a:srgbClr val="797979"/>
                </a:solidFill>
                <a:latin typeface="+mj-lt"/>
              </a:rPr>
              <a:t> Number of answers: </a:t>
            </a:r>
            <a:r>
              <a:rPr lang="da-DK" sz="900" dirty="0" smtClean="0">
                <a:solidFill>
                  <a:srgbClr val="797979"/>
                </a:solidFill>
                <a:latin typeface="+mj-lt"/>
              </a:rPr>
              <a:t>43,818 </a:t>
            </a:r>
            <a:endParaRPr lang="en-US" sz="900" dirty="0">
              <a:solidFill>
                <a:srgbClr val="797979"/>
              </a:solidFill>
              <a:latin typeface="+mj-lt"/>
            </a:endParaRPr>
          </a:p>
        </p:txBody>
      </p:sp>
      <p:graphicFrame>
        <p:nvGraphicFramePr>
          <p:cNvPr id="22" name="Attractive"/>
          <p:cNvGraphicFramePr>
            <a:graphicFrameLocks/>
          </p:cNvGraphicFramePr>
          <p:nvPr>
            <p:extLst>
              <p:ext uri="{D42A27DB-BD31-4B8C-83A1-F6EECF244321}">
                <p14:modId xmlns:p14="http://schemas.microsoft.com/office/powerpoint/2010/main" xmlns="" val="3419780400"/>
              </p:ext>
            </p:extLst>
          </p:nvPr>
        </p:nvGraphicFramePr>
        <p:xfrm>
          <a:off x="496094" y="4384412"/>
          <a:ext cx="1680094" cy="205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Attractive"/>
          <p:cNvGraphicFramePr>
            <a:graphicFrameLocks/>
          </p:cNvGraphicFramePr>
          <p:nvPr>
            <p:extLst>
              <p:ext uri="{D42A27DB-BD31-4B8C-83A1-F6EECF244321}">
                <p14:modId xmlns:p14="http://schemas.microsoft.com/office/powerpoint/2010/main" xmlns="" val="2593127995"/>
              </p:ext>
            </p:extLst>
          </p:nvPr>
        </p:nvGraphicFramePr>
        <p:xfrm>
          <a:off x="1908175" y="4384412"/>
          <a:ext cx="1682475" cy="2052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latin typeface="+mj-lt"/>
              </a:rPr>
              <a:t>Note: </a:t>
            </a:r>
            <a:r>
              <a:rPr lang="en-IE" sz="900" dirty="0" smtClean="0">
                <a:solidFill>
                  <a:srgbClr val="797979"/>
                </a:solidFill>
                <a:latin typeface="+mj-lt"/>
              </a:rPr>
              <a:t>Percentages</a:t>
            </a:r>
            <a:r>
              <a:rPr lang="da-DK" sz="900" dirty="0" smtClean="0">
                <a:solidFill>
                  <a:srgbClr val="797979"/>
                </a:solidFill>
                <a:latin typeface="+mj-lt"/>
              </a:rPr>
              <a:t> </a:t>
            </a:r>
            <a:r>
              <a:rPr lang="en-IE" sz="900" dirty="0" smtClean="0">
                <a:solidFill>
                  <a:srgbClr val="797979"/>
                </a:solidFill>
                <a:latin typeface="+mj-lt"/>
              </a:rPr>
              <a:t>are</a:t>
            </a:r>
            <a:r>
              <a:rPr lang="da-DK" sz="900" dirty="0" smtClean="0">
                <a:solidFill>
                  <a:srgbClr val="797979"/>
                </a:solidFill>
                <a:latin typeface="+mj-lt"/>
              </a:rPr>
              <a:t> </a:t>
            </a:r>
            <a:r>
              <a:rPr lang="en-IE" sz="900" dirty="0" smtClean="0">
                <a:solidFill>
                  <a:srgbClr val="797979"/>
                </a:solidFill>
                <a:latin typeface="+mj-lt"/>
              </a:rPr>
              <a:t>rounded</a:t>
            </a:r>
            <a:r>
              <a:rPr lang="da-DK" sz="900" dirty="0" smtClean="0">
                <a:solidFill>
                  <a:srgbClr val="797979"/>
                </a:solidFill>
                <a:latin typeface="+mj-lt"/>
              </a:rPr>
              <a:t> to the </a:t>
            </a:r>
            <a:r>
              <a:rPr lang="en-IE" sz="900" dirty="0" smtClean="0">
                <a:solidFill>
                  <a:srgbClr val="797979"/>
                </a:solidFill>
                <a:latin typeface="+mj-lt"/>
              </a:rPr>
              <a:t>closest</a:t>
            </a:r>
            <a:r>
              <a:rPr lang="da-DK" sz="900" dirty="0" smtClean="0">
                <a:solidFill>
                  <a:srgbClr val="797979"/>
                </a:solidFill>
                <a:latin typeface="+mj-lt"/>
              </a:rPr>
              <a:t> </a:t>
            </a:r>
            <a:r>
              <a:rPr lang="en-IE" sz="900" dirty="0" smtClean="0">
                <a:solidFill>
                  <a:srgbClr val="797979"/>
                </a:solidFill>
                <a:latin typeface="+mj-lt"/>
              </a:rPr>
              <a:t>whole</a:t>
            </a:r>
            <a:r>
              <a:rPr lang="da-DK" sz="900" dirty="0" smtClean="0">
                <a:solidFill>
                  <a:srgbClr val="797979"/>
                </a:solidFill>
                <a:latin typeface="+mj-lt"/>
              </a:rPr>
              <a:t> </a:t>
            </a:r>
            <a:r>
              <a:rPr lang="en-IE" sz="900" dirty="0" smtClean="0">
                <a:solidFill>
                  <a:srgbClr val="797979"/>
                </a:solidFill>
                <a:latin typeface="+mj-lt"/>
              </a:rPr>
              <a:t>number</a:t>
            </a:r>
            <a:r>
              <a:rPr lang="da-DK" sz="900" dirty="0" smtClean="0">
                <a:solidFill>
                  <a:srgbClr val="797979"/>
                </a:solidFill>
                <a:latin typeface="+mj-lt"/>
              </a:rPr>
              <a:t>.</a:t>
            </a:r>
            <a:endParaRPr lang="da-DK" sz="900" dirty="0">
              <a:solidFill>
                <a:srgbClr val="797979"/>
              </a:solidFill>
              <a:latin typeface="+mj-lt"/>
            </a:endParaRPr>
          </a:p>
        </p:txBody>
      </p:sp>
    </p:spTree>
    <p:extLst>
      <p:ext uri="{BB962C8B-B14F-4D97-AF65-F5344CB8AC3E}">
        <p14:creationId xmlns:p14="http://schemas.microsoft.com/office/powerpoint/2010/main" xmlns="" val="2229330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IE" altLang="en-US" sz="3600" b="1" smtClean="0">
                <a:solidFill>
                  <a:srgbClr val="000066"/>
                </a:solidFill>
              </a:rPr>
              <a:t>Social Sciences</a:t>
            </a:r>
          </a:p>
        </p:txBody>
      </p:sp>
      <p:sp>
        <p:nvSpPr>
          <p:cNvPr id="18435" name="Content Placeholder 2"/>
          <p:cNvSpPr>
            <a:spLocks noGrp="1"/>
          </p:cNvSpPr>
          <p:nvPr>
            <p:ph idx="1"/>
          </p:nvPr>
        </p:nvSpPr>
        <p:spPr/>
        <p:txBody>
          <a:bodyPr/>
          <a:lstStyle/>
          <a:p>
            <a:r>
              <a:rPr lang="en-IE" dirty="0" smtClean="0"/>
              <a:t>Some of the Social Sciences:</a:t>
            </a:r>
          </a:p>
          <a:p>
            <a:pPr lvl="1">
              <a:buFont typeface="Wingdings" pitchFamily="2" charset="2"/>
              <a:buChar char="Ø"/>
            </a:pPr>
            <a:r>
              <a:rPr lang="en-IE" dirty="0" smtClean="0"/>
              <a:t>Sociology</a:t>
            </a:r>
          </a:p>
          <a:p>
            <a:pPr lvl="1">
              <a:buFont typeface="Wingdings" pitchFamily="2" charset="2"/>
              <a:buChar char="Ø"/>
            </a:pPr>
            <a:r>
              <a:rPr lang="en-IE" dirty="0" smtClean="0"/>
              <a:t>Human Geography</a:t>
            </a:r>
          </a:p>
          <a:p>
            <a:pPr lvl="1">
              <a:buFont typeface="Wingdings" pitchFamily="2" charset="2"/>
              <a:buChar char="Ø"/>
            </a:pPr>
            <a:r>
              <a:rPr lang="en-IE" dirty="0" smtClean="0"/>
              <a:t>Economics</a:t>
            </a:r>
          </a:p>
          <a:p>
            <a:pPr lvl="1">
              <a:buFont typeface="Wingdings" pitchFamily="2" charset="2"/>
              <a:buChar char="Ø"/>
            </a:pPr>
            <a:r>
              <a:rPr lang="en-IE" dirty="0" smtClean="0"/>
              <a:t>Political Science</a:t>
            </a:r>
          </a:p>
          <a:p>
            <a:pPr lvl="1">
              <a:buFont typeface="Wingdings" pitchFamily="2" charset="2"/>
              <a:buChar char="Ø"/>
            </a:pPr>
            <a:r>
              <a:rPr lang="en-IE" dirty="0" smtClean="0"/>
              <a:t>Psychology</a:t>
            </a:r>
          </a:p>
          <a:p>
            <a:pPr lvl="1">
              <a:buFont typeface="Wingdings" pitchFamily="2" charset="2"/>
              <a:buChar char="Ø"/>
            </a:pPr>
            <a:r>
              <a:rPr lang="en-IE" dirty="0" smtClean="0"/>
              <a:t>Demography</a:t>
            </a:r>
          </a:p>
          <a:p>
            <a:pPr lvl="1">
              <a:buFont typeface="Wingdings" pitchFamily="2" charset="2"/>
              <a:buChar char="Ø"/>
            </a:pPr>
            <a:r>
              <a:rPr lang="en-IE" dirty="0" smtClean="0"/>
              <a:t>Anthropology</a:t>
            </a:r>
          </a:p>
          <a:p>
            <a:pPr lvl="1">
              <a:buFont typeface="Wingdings" pitchFamily="2" charset="2"/>
              <a:buChar char="Ø"/>
            </a:pPr>
            <a:r>
              <a:rPr lang="en-IE" dirty="0" smtClean="0"/>
              <a:t>etc </a:t>
            </a:r>
            <a:r>
              <a:rPr lang="en-IE" dirty="0" err="1" smtClean="0"/>
              <a:t>etc</a:t>
            </a:r>
            <a:r>
              <a:rPr lang="en-IE" dirty="0" smtClean="0"/>
              <a:t>...</a:t>
            </a:r>
          </a:p>
        </p:txBody>
      </p:sp>
      <p:sp>
        <p:nvSpPr>
          <p:cNvPr id="18436" name="Footer Placeholder 3"/>
          <p:cNvSpPr>
            <a:spLocks noGrp="1"/>
          </p:cNvSpPr>
          <p:nvPr>
            <p:ph type="ftr" sz="quarter" idx="10"/>
          </p:nvPr>
        </p:nvSpPr>
        <p:spPr>
          <a:noFill/>
        </p:spPr>
        <p:txBody>
          <a:bodyPr/>
          <a:lstStyle/>
          <a:p>
            <a:r>
              <a:rPr lang="en-US" altLang="en-US"/>
              <a:t>WMO Public Weather Services</a:t>
            </a:r>
          </a:p>
        </p:txBody>
      </p:sp>
      <p:sp>
        <p:nvSpPr>
          <p:cNvPr id="18437" name="Slide Number Placeholder 4"/>
          <p:cNvSpPr>
            <a:spLocks noGrp="1"/>
          </p:cNvSpPr>
          <p:nvPr>
            <p:ph type="sldNum" sz="quarter" idx="11"/>
          </p:nvPr>
        </p:nvSpPr>
        <p:spPr>
          <a:noFill/>
        </p:spPr>
        <p:txBody>
          <a:bodyPr/>
          <a:lstStyle/>
          <a:p>
            <a:fld id="{0717FE66-1026-471B-82B6-7FFE89B996DB}" type="slidenum">
              <a:rPr lang="en-US" altLang="en-US" smtClean="0"/>
              <a:pPr/>
              <a:t>3</a:t>
            </a:fld>
            <a:endParaRPr lang="en-US"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Language"/>
          <p:cNvGraphicFramePr>
            <a:graphicFrameLocks/>
          </p:cNvGraphicFramePr>
          <p:nvPr>
            <p:extLst>
              <p:ext uri="{D42A27DB-BD31-4B8C-83A1-F6EECF244321}">
                <p14:modId xmlns:p14="http://schemas.microsoft.com/office/powerpoint/2010/main" xmlns="" val="731073689"/>
              </p:ext>
            </p:extLst>
          </p:nvPr>
        </p:nvGraphicFramePr>
        <p:xfrm>
          <a:off x="367756" y="989003"/>
          <a:ext cx="3444477" cy="2850956"/>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456312" y="692696"/>
            <a:ext cx="3107575" cy="415498"/>
          </a:xfrm>
          <a:prstGeom prst="rect">
            <a:avLst/>
          </a:prstGeom>
          <a:noFill/>
        </p:spPr>
        <p:txBody>
          <a:bodyPr wrap="square" rtlCol="0">
            <a:spAutoFit/>
          </a:bodyPr>
          <a:lstStyle/>
          <a:p>
            <a:pPr algn="ctr"/>
            <a:r>
              <a:rPr lang="nb-NO" sz="1200" dirty="0">
                <a:solidFill>
                  <a:schemeClr val="tx2"/>
                </a:solidFill>
              </a:rPr>
              <a:t>Language</a:t>
            </a:r>
            <a:endParaRPr lang="nb-NO" sz="1200" dirty="0" smtClean="0">
              <a:solidFill>
                <a:schemeClr val="tx2"/>
              </a:solidFill>
            </a:endParaRPr>
          </a:p>
          <a:p>
            <a:pPr algn="ctr"/>
            <a:r>
              <a:rPr lang="en-US" sz="900" dirty="0">
                <a:solidFill>
                  <a:schemeClr val="bg1">
                    <a:lumMod val="65000"/>
                  </a:schemeClr>
                </a:solidFill>
              </a:rPr>
              <a:t>Text is written in a language that is easy to understand </a:t>
            </a:r>
            <a:endParaRPr lang="nb-NO" sz="900" dirty="0">
              <a:solidFill>
                <a:schemeClr val="bg1">
                  <a:lumMod val="65000"/>
                </a:schemeClr>
              </a:solidFill>
            </a:endParaRPr>
          </a:p>
        </p:txBody>
      </p:sp>
      <p:graphicFrame>
        <p:nvGraphicFramePr>
          <p:cNvPr id="14" name="Language"/>
          <p:cNvGraphicFramePr>
            <a:graphicFrameLocks/>
          </p:cNvGraphicFramePr>
          <p:nvPr>
            <p:extLst>
              <p:ext uri="{D42A27DB-BD31-4B8C-83A1-F6EECF244321}">
                <p14:modId xmlns:p14="http://schemas.microsoft.com/office/powerpoint/2010/main" xmlns="" val="2798233878"/>
              </p:ext>
            </p:extLst>
          </p:nvPr>
        </p:nvGraphicFramePr>
        <p:xfrm>
          <a:off x="-5641" y="4293096"/>
          <a:ext cx="1265274" cy="165618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39"/>
          <p:cNvSpPr txBox="1"/>
          <p:nvPr/>
        </p:nvSpPr>
        <p:spPr>
          <a:xfrm>
            <a:off x="3851920" y="3645024"/>
            <a:ext cx="1117615" cy="830997"/>
          </a:xfrm>
          <a:prstGeom prst="rect">
            <a:avLst/>
          </a:prstGeom>
          <a:noFill/>
        </p:spPr>
        <p:txBody>
          <a:bodyPr wrap="square" rtlCol="0">
            <a:spAutoFit/>
          </a:bodyPr>
          <a:lstStyle/>
          <a:p>
            <a:r>
              <a:rPr lang="nb-NO" sz="4800" dirty="0" smtClean="0">
                <a:solidFill>
                  <a:schemeClr val="tx2">
                    <a:lumMod val="20000"/>
                    <a:lumOff val="80000"/>
                  </a:schemeClr>
                </a:solidFill>
                <a:latin typeface="+mj-lt"/>
                <a:ea typeface="Kozuka Gothic Pro L" panose="020B0200000000000000" pitchFamily="34" charset="-128"/>
              </a:rPr>
              <a:t>«</a:t>
            </a:r>
            <a:endParaRPr lang="nb-NO" sz="4800" dirty="0">
              <a:solidFill>
                <a:schemeClr val="tx2">
                  <a:lumMod val="20000"/>
                  <a:lumOff val="80000"/>
                </a:schemeClr>
              </a:solidFill>
              <a:latin typeface="+mj-lt"/>
              <a:ea typeface="Kozuka Gothic Pro L" panose="020B0200000000000000" pitchFamily="34" charset="-128"/>
            </a:endParaRPr>
          </a:p>
        </p:txBody>
      </p:sp>
      <p:sp>
        <p:nvSpPr>
          <p:cNvPr id="19" name="TextBox 18"/>
          <p:cNvSpPr txBox="1"/>
          <p:nvPr/>
        </p:nvSpPr>
        <p:spPr>
          <a:xfrm>
            <a:off x="3851920" y="653789"/>
            <a:ext cx="1117615" cy="830997"/>
          </a:xfrm>
          <a:prstGeom prst="rect">
            <a:avLst/>
          </a:prstGeom>
          <a:noFill/>
        </p:spPr>
        <p:txBody>
          <a:bodyPr wrap="square" rtlCol="0">
            <a:spAutoFit/>
          </a:bodyPr>
          <a:lstStyle/>
          <a:p>
            <a:r>
              <a:rPr lang="nb-NO" sz="4800" dirty="0" smtClean="0">
                <a:solidFill>
                  <a:schemeClr val="tx2">
                    <a:lumMod val="20000"/>
                    <a:lumOff val="80000"/>
                  </a:schemeClr>
                </a:solidFill>
                <a:latin typeface="+mj-lt"/>
                <a:ea typeface="Kozuka Gothic Pro L" panose="020B0200000000000000" pitchFamily="34" charset="-128"/>
              </a:rPr>
              <a:t>«</a:t>
            </a:r>
            <a:endParaRPr lang="nb-NO" sz="4800" dirty="0">
              <a:solidFill>
                <a:schemeClr val="tx2">
                  <a:lumMod val="20000"/>
                  <a:lumOff val="80000"/>
                </a:schemeClr>
              </a:solidFill>
              <a:latin typeface="+mj-lt"/>
              <a:ea typeface="Kozuka Gothic Pro L" panose="020B0200000000000000" pitchFamily="34" charset="-128"/>
            </a:endParaRPr>
          </a:p>
        </p:txBody>
      </p:sp>
      <p:sp>
        <p:nvSpPr>
          <p:cNvPr id="20" name="TextBox 37"/>
          <p:cNvSpPr txBox="1"/>
          <p:nvPr/>
        </p:nvSpPr>
        <p:spPr>
          <a:xfrm>
            <a:off x="4062164" y="1043444"/>
            <a:ext cx="4470649" cy="3000821"/>
          </a:xfrm>
          <a:prstGeom prst="rect">
            <a:avLst/>
          </a:prstGeom>
          <a:noFill/>
        </p:spPr>
        <p:txBody>
          <a:bodyPr wrap="square" rtlCol="0">
            <a:spAutoFit/>
          </a:bodyPr>
          <a:lstStyle/>
          <a:p>
            <a:r>
              <a:rPr lang="en-CA" sz="900" dirty="0">
                <a:solidFill>
                  <a:srgbClr val="5B5B5B"/>
                </a:solidFill>
              </a:rPr>
              <a:t>Please use more paragraphs when describing the weather. Bick chunks of text are too difficult to read</a:t>
            </a:r>
            <a:r>
              <a:rPr lang="en-CA" sz="900" dirty="0" smtClean="0">
                <a:solidFill>
                  <a:srgbClr val="5B5B5B"/>
                </a:solidFill>
              </a:rPr>
              <a:t>.</a:t>
            </a:r>
          </a:p>
          <a:p>
            <a:endParaRPr lang="en-CA" sz="900" dirty="0">
              <a:solidFill>
                <a:srgbClr val="5B5B5B"/>
              </a:solidFill>
            </a:endParaRPr>
          </a:p>
          <a:p>
            <a:r>
              <a:rPr lang="en-CA" sz="900" dirty="0" err="1">
                <a:solidFill>
                  <a:srgbClr val="5B5B5B"/>
                </a:solidFill>
              </a:rPr>
              <a:t>Leagan</a:t>
            </a:r>
            <a:r>
              <a:rPr lang="en-CA" sz="900" dirty="0">
                <a:solidFill>
                  <a:srgbClr val="5B5B5B"/>
                </a:solidFill>
              </a:rPr>
              <a:t> as GAEILGE le do </a:t>
            </a:r>
            <a:r>
              <a:rPr lang="en-CA" sz="900" dirty="0" err="1">
                <a:solidFill>
                  <a:srgbClr val="5B5B5B"/>
                </a:solidFill>
              </a:rPr>
              <a:t>thoil</a:t>
            </a:r>
            <a:r>
              <a:rPr lang="en-CA" sz="900" dirty="0">
                <a:solidFill>
                  <a:srgbClr val="5B5B5B"/>
                </a:solidFill>
              </a:rPr>
              <a:t>! Irish Language versions please</a:t>
            </a:r>
            <a:r>
              <a:rPr lang="en-CA" sz="900" dirty="0" smtClean="0">
                <a:solidFill>
                  <a:srgbClr val="5B5B5B"/>
                </a:solidFill>
              </a:rPr>
              <a:t>.</a:t>
            </a:r>
          </a:p>
          <a:p>
            <a:endParaRPr lang="en-CA" sz="900" dirty="0">
              <a:solidFill>
                <a:srgbClr val="5B5B5B"/>
              </a:solidFill>
            </a:endParaRPr>
          </a:p>
          <a:p>
            <a:r>
              <a:rPr lang="en-CA" sz="900" dirty="0">
                <a:solidFill>
                  <a:srgbClr val="5B5B5B"/>
                </a:solidFill>
              </a:rPr>
              <a:t>Content in Irish language is incomplete, this should be addressed.</a:t>
            </a:r>
            <a:endParaRPr lang="en-CA" sz="900" dirty="0" smtClean="0">
              <a:solidFill>
                <a:srgbClr val="5B5B5B"/>
              </a:solidFill>
            </a:endParaRPr>
          </a:p>
          <a:p>
            <a:endParaRPr lang="en-CA" sz="900" dirty="0">
              <a:solidFill>
                <a:srgbClr val="5B5B5B"/>
              </a:solidFill>
            </a:endParaRPr>
          </a:p>
          <a:p>
            <a:r>
              <a:rPr lang="en-CA" sz="900" dirty="0">
                <a:solidFill>
                  <a:srgbClr val="5B5B5B"/>
                </a:solidFill>
              </a:rPr>
              <a:t>Its old and not user friendly, also its difficult to get just a simple weather forecast for your town or county. You should take a look at how BBC Weather do it. Much simpler and in layman terms. Use less of the isotopes language, keep it simple</a:t>
            </a:r>
            <a:r>
              <a:rPr lang="en-CA" sz="900" dirty="0" smtClean="0">
                <a:solidFill>
                  <a:srgbClr val="5B5B5B"/>
                </a:solidFill>
              </a:rPr>
              <a:t>.</a:t>
            </a:r>
          </a:p>
          <a:p>
            <a:endParaRPr lang="en-CA" sz="900" dirty="0">
              <a:solidFill>
                <a:srgbClr val="5B5B5B"/>
              </a:solidFill>
            </a:endParaRPr>
          </a:p>
          <a:p>
            <a:r>
              <a:rPr lang="en-CA" sz="900" dirty="0">
                <a:solidFill>
                  <a:srgbClr val="5B5B5B"/>
                </a:solidFill>
              </a:rPr>
              <a:t>at times some charts and information do not correspond and scattered. Language is too </a:t>
            </a:r>
            <a:r>
              <a:rPr lang="en-CA" sz="900" dirty="0" err="1">
                <a:solidFill>
                  <a:srgbClr val="5B5B5B"/>
                </a:solidFill>
              </a:rPr>
              <a:t>vague.Tidy</a:t>
            </a:r>
            <a:r>
              <a:rPr lang="en-CA" sz="900" dirty="0">
                <a:solidFill>
                  <a:srgbClr val="5B5B5B"/>
                </a:solidFill>
              </a:rPr>
              <a:t> it up</a:t>
            </a:r>
            <a:r>
              <a:rPr lang="en-CA" sz="900" dirty="0" smtClean="0">
                <a:solidFill>
                  <a:srgbClr val="5B5B5B"/>
                </a:solidFill>
              </a:rPr>
              <a:t>.</a:t>
            </a:r>
          </a:p>
          <a:p>
            <a:endParaRPr lang="en-CA" sz="900" dirty="0">
              <a:solidFill>
                <a:srgbClr val="5B5B5B"/>
              </a:solidFill>
            </a:endParaRPr>
          </a:p>
          <a:p>
            <a:r>
              <a:rPr lang="en-CA" sz="900" dirty="0">
                <a:solidFill>
                  <a:srgbClr val="5B5B5B"/>
                </a:solidFill>
              </a:rPr>
              <a:t>Easier language </a:t>
            </a:r>
            <a:r>
              <a:rPr lang="en-CA" sz="900" dirty="0" smtClean="0">
                <a:solidFill>
                  <a:srgbClr val="5B5B5B"/>
                </a:solidFill>
              </a:rPr>
              <a:t>please</a:t>
            </a:r>
          </a:p>
          <a:p>
            <a:endParaRPr lang="en-CA" sz="900" dirty="0">
              <a:solidFill>
                <a:srgbClr val="5B5B5B"/>
              </a:solidFill>
            </a:endParaRPr>
          </a:p>
          <a:p>
            <a:r>
              <a:rPr lang="en-CA" sz="900" dirty="0">
                <a:solidFill>
                  <a:srgbClr val="5B5B5B"/>
                </a:solidFill>
              </a:rPr>
              <a:t>A link to explaining key </a:t>
            </a:r>
            <a:r>
              <a:rPr lang="en-CA" sz="900" dirty="0" err="1">
                <a:solidFill>
                  <a:srgbClr val="5B5B5B"/>
                </a:solidFill>
              </a:rPr>
              <a:t>meterological</a:t>
            </a:r>
            <a:r>
              <a:rPr lang="en-CA" sz="900" dirty="0">
                <a:solidFill>
                  <a:srgbClr val="5B5B5B"/>
                </a:solidFill>
              </a:rPr>
              <a:t> terms to people of modest understanding</a:t>
            </a:r>
            <a:endParaRPr lang="en-CA" sz="900" dirty="0" smtClean="0">
              <a:solidFill>
                <a:srgbClr val="5B5B5B"/>
              </a:solidFill>
            </a:endParaRPr>
          </a:p>
          <a:p>
            <a:endParaRPr lang="en-CA" sz="900" dirty="0">
              <a:solidFill>
                <a:srgbClr val="5B5B5B"/>
              </a:solidFill>
            </a:endParaRPr>
          </a:p>
          <a:p>
            <a:endParaRPr lang="en-CA" sz="900" dirty="0" smtClean="0">
              <a:solidFill>
                <a:srgbClr val="5B5B5B"/>
              </a:solidFill>
            </a:endParaRPr>
          </a:p>
          <a:p>
            <a:endParaRPr lang="en-CA" sz="900" dirty="0">
              <a:solidFill>
                <a:srgbClr val="5B5B5B"/>
              </a:solidFill>
            </a:endParaRPr>
          </a:p>
          <a:p>
            <a:endParaRPr lang="en-CA" sz="900" dirty="0">
              <a:solidFill>
                <a:srgbClr val="5B5B5B"/>
              </a:solidFill>
            </a:endParaRPr>
          </a:p>
        </p:txBody>
      </p:sp>
      <p:sp>
        <p:nvSpPr>
          <p:cNvPr id="27" name="Textfeld 25"/>
          <p:cNvSpPr txBox="1"/>
          <p:nvPr/>
        </p:nvSpPr>
        <p:spPr>
          <a:xfrm>
            <a:off x="3851920" y="836712"/>
            <a:ext cx="1526780" cy="276999"/>
          </a:xfrm>
          <a:prstGeom prst="rect">
            <a:avLst/>
          </a:prstGeom>
          <a:noFill/>
        </p:spPr>
        <p:txBody>
          <a:bodyPr wrap="square" rtlCol="0">
            <a:spAutoFit/>
          </a:bodyPr>
          <a:lstStyle/>
          <a:p>
            <a:r>
              <a:rPr lang="en-US" sz="1200" dirty="0" smtClean="0">
                <a:solidFill>
                  <a:srgbClr val="797979"/>
                </a:solidFill>
              </a:rPr>
              <a:t>Desktop</a:t>
            </a:r>
            <a:endParaRPr lang="en-US" sz="1200" dirty="0">
              <a:solidFill>
                <a:srgbClr val="797979"/>
              </a:solidFill>
            </a:endParaRPr>
          </a:p>
        </p:txBody>
      </p:sp>
      <p:sp>
        <p:nvSpPr>
          <p:cNvPr id="28" name="Textfeld 26"/>
          <p:cNvSpPr txBox="1"/>
          <p:nvPr/>
        </p:nvSpPr>
        <p:spPr>
          <a:xfrm>
            <a:off x="3886200" y="3505200"/>
            <a:ext cx="1526780" cy="276999"/>
          </a:xfrm>
          <a:prstGeom prst="rect">
            <a:avLst/>
          </a:prstGeom>
          <a:noFill/>
        </p:spPr>
        <p:txBody>
          <a:bodyPr wrap="square" rtlCol="0">
            <a:spAutoFit/>
          </a:bodyPr>
          <a:lstStyle/>
          <a:p>
            <a:r>
              <a:rPr lang="en-US" sz="1200" dirty="0" smtClean="0">
                <a:solidFill>
                  <a:srgbClr val="797979"/>
                </a:solidFill>
              </a:rPr>
              <a:t>Tablet</a:t>
            </a:r>
            <a:endParaRPr lang="en-US" sz="1200" dirty="0">
              <a:solidFill>
                <a:srgbClr val="797979"/>
              </a:solidFill>
            </a:endParaRPr>
          </a:p>
        </p:txBody>
      </p:sp>
      <p:sp>
        <p:nvSpPr>
          <p:cNvPr id="30" name="TextBox 23"/>
          <p:cNvSpPr txBox="1"/>
          <p:nvPr/>
        </p:nvSpPr>
        <p:spPr>
          <a:xfrm>
            <a:off x="4038600" y="3733800"/>
            <a:ext cx="4465614" cy="2446824"/>
          </a:xfrm>
          <a:prstGeom prst="rect">
            <a:avLst/>
          </a:prstGeom>
          <a:noFill/>
        </p:spPr>
        <p:txBody>
          <a:bodyPr wrap="square" rtlCol="0">
            <a:spAutoFit/>
          </a:bodyPr>
          <a:lstStyle/>
          <a:p>
            <a:r>
              <a:rPr lang="en-US" sz="900" dirty="0">
                <a:solidFill>
                  <a:srgbClr val="5B5B5B"/>
                </a:solidFill>
              </a:rPr>
              <a:t>Please set the regional forecasts with a more </a:t>
            </a:r>
            <a:r>
              <a:rPr lang="en-US" sz="900" dirty="0" err="1">
                <a:solidFill>
                  <a:srgbClr val="5B5B5B"/>
                </a:solidFill>
              </a:rPr>
              <a:t>laymans</a:t>
            </a:r>
            <a:r>
              <a:rPr lang="en-US" sz="900" dirty="0">
                <a:solidFill>
                  <a:srgbClr val="5B5B5B"/>
                </a:solidFill>
              </a:rPr>
              <a:t> language with a more friendly </a:t>
            </a:r>
            <a:r>
              <a:rPr lang="en-US" sz="900" dirty="0" smtClean="0">
                <a:solidFill>
                  <a:srgbClr val="5B5B5B"/>
                </a:solidFill>
              </a:rPr>
              <a:t>site‘</a:t>
            </a:r>
          </a:p>
          <a:p>
            <a:endParaRPr lang="en-US" sz="900" dirty="0">
              <a:solidFill>
                <a:srgbClr val="5B5B5B"/>
              </a:solidFill>
            </a:endParaRPr>
          </a:p>
          <a:p>
            <a:r>
              <a:rPr lang="en-US" sz="900" dirty="0">
                <a:solidFill>
                  <a:srgbClr val="5B5B5B"/>
                </a:solidFill>
              </a:rPr>
              <a:t>Content and language over technical for common usage.</a:t>
            </a:r>
            <a:endParaRPr lang="en-CA" sz="900" dirty="0" smtClean="0">
              <a:solidFill>
                <a:srgbClr val="5B5B5B"/>
              </a:solidFill>
            </a:endParaRPr>
          </a:p>
          <a:p>
            <a:endParaRPr lang="en-CA" sz="900" dirty="0" smtClean="0">
              <a:solidFill>
                <a:srgbClr val="5B5B5B"/>
              </a:solidFill>
            </a:endParaRPr>
          </a:p>
          <a:p>
            <a:r>
              <a:rPr lang="en-US" sz="900" dirty="0">
                <a:solidFill>
                  <a:srgbClr val="5B5B5B"/>
                </a:solidFill>
              </a:rPr>
              <a:t>Avoid lengthy sentences. Short punchy key points are more effective. Language used is often more conversational than professional</a:t>
            </a:r>
            <a:r>
              <a:rPr lang="en-US" sz="900" dirty="0" smtClean="0">
                <a:solidFill>
                  <a:srgbClr val="5B5B5B"/>
                </a:solidFill>
              </a:rPr>
              <a:t>.</a:t>
            </a:r>
          </a:p>
          <a:p>
            <a:endParaRPr lang="en-CA" sz="900" dirty="0">
              <a:solidFill>
                <a:srgbClr val="5B5B5B"/>
              </a:solidFill>
            </a:endParaRPr>
          </a:p>
          <a:p>
            <a:r>
              <a:rPr lang="en-CA" sz="900" dirty="0">
                <a:solidFill>
                  <a:srgbClr val="5B5B5B"/>
                </a:solidFill>
              </a:rPr>
              <a:t>Speak in a language that the average citizen can understand, not just those with 3rd level education or a professional qualification</a:t>
            </a:r>
            <a:r>
              <a:rPr lang="en-CA" sz="900" dirty="0" smtClean="0">
                <a:solidFill>
                  <a:srgbClr val="5B5B5B"/>
                </a:solidFill>
              </a:rPr>
              <a:t>. Also</a:t>
            </a:r>
            <a:r>
              <a:rPr lang="en-CA" sz="900" dirty="0">
                <a:solidFill>
                  <a:srgbClr val="5B5B5B"/>
                </a:solidFill>
              </a:rPr>
              <a:t>, with regard to compatibility with tablets, the site needs serious attention.</a:t>
            </a:r>
          </a:p>
          <a:p>
            <a:endParaRPr lang="en-CA" sz="900" dirty="0">
              <a:solidFill>
                <a:srgbClr val="5B5B5B"/>
              </a:solidFill>
            </a:endParaRPr>
          </a:p>
          <a:p>
            <a:r>
              <a:rPr lang="en-CA" sz="900" dirty="0">
                <a:solidFill>
                  <a:srgbClr val="5B5B5B"/>
                </a:solidFill>
              </a:rPr>
              <a:t>Short range forecast into charts or words easier </a:t>
            </a:r>
            <a:r>
              <a:rPr lang="en-CA" sz="900" dirty="0" err="1">
                <a:solidFill>
                  <a:srgbClr val="5B5B5B"/>
                </a:solidFill>
              </a:rPr>
              <a:t>yo</a:t>
            </a:r>
            <a:r>
              <a:rPr lang="en-CA" sz="900" dirty="0">
                <a:solidFill>
                  <a:srgbClr val="5B5B5B"/>
                </a:solidFill>
              </a:rPr>
              <a:t> understand. Precipitation in charts defined as rain, sleet or hail if possible</a:t>
            </a:r>
            <a:r>
              <a:rPr lang="en-CA" sz="900" dirty="0" smtClean="0">
                <a:solidFill>
                  <a:srgbClr val="5B5B5B"/>
                </a:solidFill>
              </a:rPr>
              <a:t>.</a:t>
            </a:r>
          </a:p>
          <a:p>
            <a:endParaRPr lang="en-CA" sz="900" dirty="0">
              <a:solidFill>
                <a:srgbClr val="5B5B5B"/>
              </a:solidFill>
            </a:endParaRPr>
          </a:p>
          <a:p>
            <a:r>
              <a:rPr lang="en-US" sz="900" dirty="0" smtClean="0">
                <a:solidFill>
                  <a:srgbClr val="5B5B5B"/>
                </a:solidFill>
              </a:rPr>
              <a:t>Ambiguous </a:t>
            </a:r>
            <a:r>
              <a:rPr lang="en-US" sz="900" dirty="0">
                <a:solidFill>
                  <a:srgbClr val="5B5B5B"/>
                </a:solidFill>
              </a:rPr>
              <a:t>language used to describe </a:t>
            </a:r>
            <a:r>
              <a:rPr lang="en-US" sz="900" dirty="0" smtClean="0">
                <a:solidFill>
                  <a:srgbClr val="5B5B5B"/>
                </a:solidFill>
              </a:rPr>
              <a:t>forecast</a:t>
            </a:r>
          </a:p>
          <a:p>
            <a:endParaRPr lang="en-US" sz="900" dirty="0">
              <a:solidFill>
                <a:srgbClr val="5B5B5B"/>
              </a:solidFill>
            </a:endParaRPr>
          </a:p>
          <a:p>
            <a:r>
              <a:rPr lang="en-US" sz="900" dirty="0">
                <a:solidFill>
                  <a:srgbClr val="5B5B5B"/>
                </a:solidFill>
              </a:rPr>
              <a:t>Make able to use the site in other languages ​​, such as Russian , Polish , German.</a:t>
            </a:r>
            <a:endParaRPr lang="nb-NO" sz="900" dirty="0" smtClean="0">
              <a:solidFill>
                <a:srgbClr val="5B5B5B"/>
              </a:solidFill>
            </a:endParaRPr>
          </a:p>
        </p:txBody>
      </p:sp>
      <p:sp>
        <p:nvSpPr>
          <p:cNvPr id="25" name="Navigation answers"/>
          <p:cNvSpPr txBox="1"/>
          <p:nvPr/>
        </p:nvSpPr>
        <p:spPr>
          <a:xfrm>
            <a:off x="683568" y="3414192"/>
            <a:ext cx="1800126" cy="230832"/>
          </a:xfrm>
          <a:prstGeom prst="rect">
            <a:avLst/>
          </a:prstGeom>
          <a:noFill/>
          <a:ln>
            <a:noFill/>
          </a:ln>
        </p:spPr>
        <p:txBody>
          <a:bodyPr wrap="square" rtlCol="0">
            <a:spAutoFit/>
          </a:bodyPr>
          <a:lstStyle/>
          <a:p>
            <a:r>
              <a:rPr lang="da-DK" sz="900" dirty="0">
                <a:solidFill>
                  <a:srgbClr val="797979"/>
                </a:solidFill>
                <a:latin typeface="+mj-lt"/>
              </a:rPr>
              <a:t> Number of answers: </a:t>
            </a:r>
            <a:r>
              <a:rPr lang="da-DK" sz="900" dirty="0" smtClean="0">
                <a:solidFill>
                  <a:srgbClr val="797979"/>
                </a:solidFill>
                <a:latin typeface="+mj-lt"/>
              </a:rPr>
              <a:t>43,943 </a:t>
            </a:r>
            <a:endParaRPr lang="en-US" sz="900" dirty="0">
              <a:solidFill>
                <a:srgbClr val="797979"/>
              </a:solidFill>
              <a:latin typeface="+mj-lt"/>
            </a:endParaRPr>
          </a:p>
        </p:txBody>
      </p:sp>
      <p:graphicFrame>
        <p:nvGraphicFramePr>
          <p:cNvPr id="29" name="Language"/>
          <p:cNvGraphicFramePr>
            <a:graphicFrameLocks/>
          </p:cNvGraphicFramePr>
          <p:nvPr>
            <p:extLst>
              <p:ext uri="{D42A27DB-BD31-4B8C-83A1-F6EECF244321}">
                <p14:modId xmlns:p14="http://schemas.microsoft.com/office/powerpoint/2010/main" xmlns="" val="457611389"/>
              </p:ext>
            </p:extLst>
          </p:nvPr>
        </p:nvGraphicFramePr>
        <p:xfrm>
          <a:off x="381000" y="3810000"/>
          <a:ext cx="1684856" cy="205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Language"/>
          <p:cNvGraphicFramePr>
            <a:graphicFrameLocks/>
          </p:cNvGraphicFramePr>
          <p:nvPr>
            <p:extLst>
              <p:ext uri="{D42A27DB-BD31-4B8C-83A1-F6EECF244321}">
                <p14:modId xmlns:p14="http://schemas.microsoft.com/office/powerpoint/2010/main" xmlns="" val="3132275873"/>
              </p:ext>
            </p:extLst>
          </p:nvPr>
        </p:nvGraphicFramePr>
        <p:xfrm>
          <a:off x="1981200" y="3810000"/>
          <a:ext cx="1682475" cy="2052000"/>
        </p:xfrm>
        <a:graphic>
          <a:graphicData uri="http://schemas.openxmlformats.org/drawingml/2006/chart">
            <c:chart xmlns:c="http://schemas.openxmlformats.org/drawingml/2006/chart" xmlns:r="http://schemas.openxmlformats.org/officeDocument/2006/relationships" r:id="rId5"/>
          </a:graphicData>
        </a:graphic>
      </p:graphicFrame>
      <p:sp>
        <p:nvSpPr>
          <p:cNvPr id="34" name="Navigation answers"/>
          <p:cNvSpPr txBox="1"/>
          <p:nvPr/>
        </p:nvSpPr>
        <p:spPr>
          <a:xfrm>
            <a:off x="533400" y="6096000"/>
            <a:ext cx="1684856" cy="230832"/>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900" dirty="0">
                <a:solidFill>
                  <a:srgbClr val="797979"/>
                </a:solidFill>
                <a:latin typeface="+mj-lt"/>
              </a:rPr>
              <a:t> Number of answers: </a:t>
            </a:r>
            <a:r>
              <a:rPr lang="da-DK" sz="900" dirty="0" smtClean="0">
                <a:solidFill>
                  <a:srgbClr val="797979"/>
                </a:solidFill>
                <a:latin typeface="+mj-lt"/>
              </a:rPr>
              <a:t>38,873 </a:t>
            </a:r>
            <a:endParaRPr lang="en-US" sz="900" dirty="0">
              <a:solidFill>
                <a:srgbClr val="797979"/>
              </a:solidFill>
              <a:latin typeface="+mj-lt"/>
            </a:endParaRPr>
          </a:p>
        </p:txBody>
      </p:sp>
      <p:sp>
        <p:nvSpPr>
          <p:cNvPr id="35" name="Navigation answers"/>
          <p:cNvSpPr txBox="1"/>
          <p:nvPr/>
        </p:nvSpPr>
        <p:spPr>
          <a:xfrm>
            <a:off x="2133600" y="6019800"/>
            <a:ext cx="1682475" cy="230832"/>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900" dirty="0">
                <a:solidFill>
                  <a:srgbClr val="797979"/>
                </a:solidFill>
                <a:latin typeface="+mj-lt"/>
              </a:rPr>
              <a:t> Number of answers: </a:t>
            </a:r>
            <a:r>
              <a:rPr lang="da-DK" sz="900" dirty="0" smtClean="0">
                <a:solidFill>
                  <a:srgbClr val="797979"/>
                </a:solidFill>
                <a:latin typeface="+mj-lt"/>
              </a:rPr>
              <a:t>5,070 </a:t>
            </a:r>
            <a:endParaRPr lang="en-US" sz="900" dirty="0">
              <a:solidFill>
                <a:srgbClr val="797979"/>
              </a:solidFill>
              <a:latin typeface="+mj-lt"/>
            </a:endParaRPr>
          </a:p>
        </p:txBody>
      </p:sp>
      <p:sp>
        <p:nvSpPr>
          <p:cNvPr id="36" name="TextBox 12"/>
          <p:cNvSpPr txBox="1"/>
          <p:nvPr/>
        </p:nvSpPr>
        <p:spPr>
          <a:xfrm>
            <a:off x="2209800" y="5638800"/>
            <a:ext cx="1367664" cy="338554"/>
          </a:xfrm>
          <a:prstGeom prst="rect">
            <a:avLst/>
          </a:prstGeom>
          <a:noFill/>
        </p:spPr>
        <p:txBody>
          <a:bodyPr wrap="square" rtlCol="0">
            <a:spAutoFit/>
          </a:bodyPr>
          <a:lstStyle/>
          <a:p>
            <a:r>
              <a:rPr lang="en-CA" sz="800" dirty="0" smtClean="0">
                <a:solidFill>
                  <a:srgbClr val="797979"/>
                </a:solidFill>
                <a:latin typeface="+mj-lt"/>
              </a:rPr>
              <a:t>Note:        Strongly disagree had a 0.34% response rate</a:t>
            </a:r>
            <a:endParaRPr lang="en-CA" sz="800" dirty="0">
              <a:solidFill>
                <a:srgbClr val="797979"/>
              </a:solidFill>
              <a:latin typeface="+mj-lt"/>
            </a:endParaRPr>
          </a:p>
        </p:txBody>
      </p:sp>
      <p:pic>
        <p:nvPicPr>
          <p:cNvPr id="2" name="Picture 1"/>
          <p:cNvPicPr>
            <a:picLocks noChangeAspect="1"/>
          </p:cNvPicPr>
          <p:nvPr/>
        </p:nvPicPr>
        <p:blipFill rotWithShape="1">
          <a:blip r:embed="rId6" cstate="print"/>
          <a:srcRect l="36037" t="18831" b="-2831"/>
          <a:stretch/>
        </p:blipFill>
        <p:spPr>
          <a:xfrm>
            <a:off x="2555776" y="5950156"/>
            <a:ext cx="127943" cy="144016"/>
          </a:xfrm>
          <a:prstGeom prst="rect">
            <a:avLst/>
          </a:prstGeom>
        </p:spPr>
      </p:pic>
      <p:sp>
        <p:nvSpPr>
          <p:cNvPr id="22"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latin typeface="+mj-lt"/>
              </a:rPr>
              <a:t>Note: </a:t>
            </a:r>
            <a:r>
              <a:rPr lang="en-IE" sz="900" dirty="0" smtClean="0">
                <a:solidFill>
                  <a:srgbClr val="797979"/>
                </a:solidFill>
                <a:latin typeface="+mj-lt"/>
              </a:rPr>
              <a:t>Percentages</a:t>
            </a:r>
            <a:r>
              <a:rPr lang="da-DK" sz="900" dirty="0" smtClean="0">
                <a:solidFill>
                  <a:srgbClr val="797979"/>
                </a:solidFill>
                <a:latin typeface="+mj-lt"/>
              </a:rPr>
              <a:t> </a:t>
            </a:r>
            <a:r>
              <a:rPr lang="en-IE" sz="900" dirty="0" smtClean="0">
                <a:solidFill>
                  <a:srgbClr val="797979"/>
                </a:solidFill>
                <a:latin typeface="+mj-lt"/>
              </a:rPr>
              <a:t>are</a:t>
            </a:r>
            <a:r>
              <a:rPr lang="da-DK" sz="900" dirty="0" smtClean="0">
                <a:solidFill>
                  <a:srgbClr val="797979"/>
                </a:solidFill>
                <a:latin typeface="+mj-lt"/>
              </a:rPr>
              <a:t> </a:t>
            </a:r>
            <a:r>
              <a:rPr lang="en-IE" sz="900" dirty="0" smtClean="0">
                <a:solidFill>
                  <a:srgbClr val="797979"/>
                </a:solidFill>
                <a:latin typeface="+mj-lt"/>
              </a:rPr>
              <a:t>rounded</a:t>
            </a:r>
            <a:r>
              <a:rPr lang="da-DK" sz="900" dirty="0" smtClean="0">
                <a:solidFill>
                  <a:srgbClr val="797979"/>
                </a:solidFill>
                <a:latin typeface="+mj-lt"/>
              </a:rPr>
              <a:t> to the </a:t>
            </a:r>
            <a:r>
              <a:rPr lang="en-IE" sz="900" dirty="0" smtClean="0">
                <a:solidFill>
                  <a:srgbClr val="797979"/>
                </a:solidFill>
                <a:latin typeface="+mj-lt"/>
              </a:rPr>
              <a:t>closest</a:t>
            </a:r>
            <a:r>
              <a:rPr lang="da-DK" sz="900" dirty="0" smtClean="0">
                <a:solidFill>
                  <a:srgbClr val="797979"/>
                </a:solidFill>
                <a:latin typeface="+mj-lt"/>
              </a:rPr>
              <a:t> </a:t>
            </a:r>
            <a:r>
              <a:rPr lang="en-IE" sz="900" dirty="0" smtClean="0">
                <a:solidFill>
                  <a:srgbClr val="797979"/>
                </a:solidFill>
                <a:latin typeface="+mj-lt"/>
              </a:rPr>
              <a:t>whole</a:t>
            </a:r>
            <a:r>
              <a:rPr lang="da-DK" sz="900" dirty="0" smtClean="0">
                <a:solidFill>
                  <a:srgbClr val="797979"/>
                </a:solidFill>
                <a:latin typeface="+mj-lt"/>
              </a:rPr>
              <a:t> </a:t>
            </a:r>
            <a:r>
              <a:rPr lang="en-IE" sz="900" dirty="0" smtClean="0">
                <a:solidFill>
                  <a:srgbClr val="797979"/>
                </a:solidFill>
                <a:latin typeface="+mj-lt"/>
              </a:rPr>
              <a:t>number</a:t>
            </a:r>
            <a:r>
              <a:rPr lang="da-DK" sz="900" dirty="0" smtClean="0">
                <a:solidFill>
                  <a:srgbClr val="797979"/>
                </a:solidFill>
                <a:latin typeface="+mj-lt"/>
              </a:rPr>
              <a:t>.</a:t>
            </a:r>
            <a:endParaRPr lang="da-DK" sz="900" dirty="0">
              <a:solidFill>
                <a:srgbClr val="797979"/>
              </a:solidFill>
              <a:latin typeface="+mj-lt"/>
            </a:endParaRPr>
          </a:p>
        </p:txBody>
      </p:sp>
    </p:spTree>
    <p:extLst>
      <p:ext uri="{BB962C8B-B14F-4D97-AF65-F5344CB8AC3E}">
        <p14:creationId xmlns:p14="http://schemas.microsoft.com/office/powerpoint/2010/main" xmlns="" val="4197862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rust"/>
          <p:cNvGraphicFramePr>
            <a:graphicFrameLocks/>
          </p:cNvGraphicFramePr>
          <p:nvPr>
            <p:extLst>
              <p:ext uri="{D42A27DB-BD31-4B8C-83A1-F6EECF244321}">
                <p14:modId xmlns:p14="http://schemas.microsoft.com/office/powerpoint/2010/main" xmlns="" val="3041057880"/>
              </p:ext>
            </p:extLst>
          </p:nvPr>
        </p:nvGraphicFramePr>
        <p:xfrm>
          <a:off x="-77192" y="1113711"/>
          <a:ext cx="3970734" cy="272624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1"/>
          <p:cNvSpPr txBox="1"/>
          <p:nvPr/>
        </p:nvSpPr>
        <p:spPr>
          <a:xfrm>
            <a:off x="418473" y="692696"/>
            <a:ext cx="3096715" cy="553998"/>
          </a:xfrm>
          <a:prstGeom prst="rect">
            <a:avLst/>
          </a:prstGeom>
          <a:noFill/>
        </p:spPr>
        <p:txBody>
          <a:bodyPr wrap="square" rtlCol="0">
            <a:spAutoFit/>
          </a:bodyPr>
          <a:lstStyle/>
          <a:p>
            <a:pPr algn="ctr"/>
            <a:r>
              <a:rPr lang="nb-NO" sz="1200" dirty="0" smtClean="0">
                <a:solidFill>
                  <a:schemeClr val="tx2"/>
                </a:solidFill>
              </a:rPr>
              <a:t>Trust</a:t>
            </a:r>
          </a:p>
          <a:p>
            <a:pPr algn="ctr"/>
            <a:r>
              <a:rPr lang="en-US" sz="900" dirty="0">
                <a:solidFill>
                  <a:schemeClr val="bg1">
                    <a:lumMod val="65000"/>
                  </a:schemeClr>
                </a:solidFill>
              </a:rPr>
              <a:t>The website gives an impression that the </a:t>
            </a:r>
            <a:r>
              <a:rPr lang="en-US" sz="900" dirty="0" smtClean="0">
                <a:solidFill>
                  <a:schemeClr val="bg1">
                    <a:lumMod val="65000"/>
                  </a:schemeClr>
                </a:solidFill>
              </a:rPr>
              <a:t>organization </a:t>
            </a:r>
          </a:p>
          <a:p>
            <a:pPr algn="ctr"/>
            <a:r>
              <a:rPr lang="en-US" sz="900" dirty="0" smtClean="0">
                <a:solidFill>
                  <a:schemeClr val="bg1">
                    <a:lumMod val="65000"/>
                  </a:schemeClr>
                </a:solidFill>
              </a:rPr>
              <a:t>behind </a:t>
            </a:r>
            <a:r>
              <a:rPr lang="en-US" sz="900" dirty="0">
                <a:solidFill>
                  <a:schemeClr val="bg1">
                    <a:lumMod val="65000"/>
                  </a:schemeClr>
                </a:solidFill>
              </a:rPr>
              <a:t>it is professional and </a:t>
            </a:r>
            <a:r>
              <a:rPr lang="en-US" sz="900" dirty="0" smtClean="0">
                <a:solidFill>
                  <a:schemeClr val="bg1">
                    <a:lumMod val="65000"/>
                  </a:schemeClr>
                </a:solidFill>
              </a:rPr>
              <a:t>trustworthy</a:t>
            </a:r>
            <a:endParaRPr lang="nb-NO" sz="1200" dirty="0">
              <a:solidFill>
                <a:schemeClr val="tx2"/>
              </a:solidFill>
            </a:endParaRPr>
          </a:p>
        </p:txBody>
      </p:sp>
      <p:sp>
        <p:nvSpPr>
          <p:cNvPr id="13" name="TextBox 39"/>
          <p:cNvSpPr txBox="1"/>
          <p:nvPr/>
        </p:nvSpPr>
        <p:spPr>
          <a:xfrm>
            <a:off x="3851920" y="3645024"/>
            <a:ext cx="1117615" cy="830997"/>
          </a:xfrm>
          <a:prstGeom prst="rect">
            <a:avLst/>
          </a:prstGeom>
          <a:noFill/>
        </p:spPr>
        <p:txBody>
          <a:bodyPr wrap="square" rtlCol="0">
            <a:spAutoFit/>
          </a:bodyPr>
          <a:lstStyle/>
          <a:p>
            <a:r>
              <a:rPr lang="nb-NO" sz="4800" dirty="0" smtClean="0">
                <a:solidFill>
                  <a:schemeClr val="tx2">
                    <a:lumMod val="20000"/>
                    <a:lumOff val="80000"/>
                  </a:schemeClr>
                </a:solidFill>
                <a:latin typeface="+mj-lt"/>
                <a:ea typeface="Kozuka Gothic Pro L" panose="020B0200000000000000" pitchFamily="34" charset="-128"/>
              </a:rPr>
              <a:t>«</a:t>
            </a:r>
            <a:endParaRPr lang="nb-NO" sz="4800" dirty="0">
              <a:solidFill>
                <a:schemeClr val="tx2">
                  <a:lumMod val="20000"/>
                  <a:lumOff val="80000"/>
                </a:schemeClr>
              </a:solidFill>
              <a:latin typeface="+mj-lt"/>
              <a:ea typeface="Kozuka Gothic Pro L" panose="020B0200000000000000" pitchFamily="34" charset="-128"/>
            </a:endParaRPr>
          </a:p>
        </p:txBody>
      </p:sp>
      <p:sp>
        <p:nvSpPr>
          <p:cNvPr id="14" name="TextBox 13"/>
          <p:cNvSpPr txBox="1"/>
          <p:nvPr/>
        </p:nvSpPr>
        <p:spPr>
          <a:xfrm>
            <a:off x="3851920" y="653789"/>
            <a:ext cx="1117615" cy="830997"/>
          </a:xfrm>
          <a:prstGeom prst="rect">
            <a:avLst/>
          </a:prstGeom>
          <a:noFill/>
        </p:spPr>
        <p:txBody>
          <a:bodyPr wrap="square" rtlCol="0">
            <a:spAutoFit/>
          </a:bodyPr>
          <a:lstStyle/>
          <a:p>
            <a:r>
              <a:rPr lang="nb-NO" sz="4800" dirty="0" smtClean="0">
                <a:solidFill>
                  <a:schemeClr val="tx2">
                    <a:lumMod val="20000"/>
                    <a:lumOff val="80000"/>
                  </a:schemeClr>
                </a:solidFill>
                <a:latin typeface="+mj-lt"/>
                <a:ea typeface="Kozuka Gothic Pro L" panose="020B0200000000000000" pitchFamily="34" charset="-128"/>
              </a:rPr>
              <a:t>«</a:t>
            </a:r>
            <a:endParaRPr lang="nb-NO" sz="4800" dirty="0">
              <a:solidFill>
                <a:schemeClr val="tx2">
                  <a:lumMod val="20000"/>
                  <a:lumOff val="80000"/>
                </a:schemeClr>
              </a:solidFill>
              <a:latin typeface="+mj-lt"/>
              <a:ea typeface="Kozuka Gothic Pro L" panose="020B0200000000000000" pitchFamily="34" charset="-128"/>
            </a:endParaRPr>
          </a:p>
        </p:txBody>
      </p:sp>
      <p:sp>
        <p:nvSpPr>
          <p:cNvPr id="15" name="TextBox 37"/>
          <p:cNvSpPr txBox="1"/>
          <p:nvPr/>
        </p:nvSpPr>
        <p:spPr>
          <a:xfrm>
            <a:off x="4062164" y="1043444"/>
            <a:ext cx="4470649" cy="2585323"/>
          </a:xfrm>
          <a:prstGeom prst="rect">
            <a:avLst/>
          </a:prstGeom>
          <a:noFill/>
        </p:spPr>
        <p:txBody>
          <a:bodyPr wrap="square" rtlCol="0">
            <a:spAutoFit/>
          </a:bodyPr>
          <a:lstStyle/>
          <a:p>
            <a:r>
              <a:rPr lang="en-CA" sz="900" dirty="0">
                <a:solidFill>
                  <a:srgbClr val="5B5B5B"/>
                </a:solidFill>
              </a:rPr>
              <a:t>Some of the comments never get updated and hence lose their message (Water Safety bulletin as example</a:t>
            </a:r>
            <a:r>
              <a:rPr lang="en-CA" sz="900" dirty="0" smtClean="0">
                <a:solidFill>
                  <a:srgbClr val="5B5B5B"/>
                </a:solidFill>
              </a:rPr>
              <a:t>)</a:t>
            </a:r>
          </a:p>
          <a:p>
            <a:endParaRPr lang="en-CA" sz="900" dirty="0">
              <a:solidFill>
                <a:srgbClr val="5B5B5B"/>
              </a:solidFill>
            </a:endParaRPr>
          </a:p>
          <a:p>
            <a:r>
              <a:rPr lang="en-CA" sz="900" dirty="0">
                <a:solidFill>
                  <a:srgbClr val="5B5B5B"/>
                </a:solidFill>
              </a:rPr>
              <a:t>Gives me what I want and I trust it</a:t>
            </a:r>
            <a:r>
              <a:rPr lang="en-CA" sz="900" dirty="0" smtClean="0">
                <a:solidFill>
                  <a:srgbClr val="5B5B5B"/>
                </a:solidFill>
              </a:rPr>
              <a:t>.</a:t>
            </a:r>
          </a:p>
          <a:p>
            <a:endParaRPr lang="en-CA" sz="900" dirty="0">
              <a:solidFill>
                <a:srgbClr val="5B5B5B"/>
              </a:solidFill>
            </a:endParaRPr>
          </a:p>
          <a:p>
            <a:r>
              <a:rPr lang="en-CA" sz="900" dirty="0">
                <a:solidFill>
                  <a:srgbClr val="5B5B5B"/>
                </a:solidFill>
              </a:rPr>
              <a:t>How about slicker images! I'm thinking along the lines of 3D. Having said that, I'd rather the content to remain as accurate and professional as it is</a:t>
            </a:r>
            <a:r>
              <a:rPr lang="en-CA" sz="900" dirty="0" smtClean="0">
                <a:solidFill>
                  <a:srgbClr val="5B5B5B"/>
                </a:solidFill>
              </a:rPr>
              <a:t>.</a:t>
            </a:r>
          </a:p>
          <a:p>
            <a:endParaRPr lang="en-CA" sz="900" dirty="0">
              <a:solidFill>
                <a:srgbClr val="5B5B5B"/>
              </a:solidFill>
            </a:endParaRPr>
          </a:p>
          <a:p>
            <a:r>
              <a:rPr lang="en-CA" sz="900" dirty="0">
                <a:solidFill>
                  <a:srgbClr val="5B5B5B"/>
                </a:solidFill>
              </a:rPr>
              <a:t>Sometimes the graphics suggest weather different to the text. Maybe on the home page there should be three maps depicting morning, afternoon and evening and including temps and wind on the one map.</a:t>
            </a:r>
            <a:endParaRPr lang="en-CA" sz="900" dirty="0" smtClean="0">
              <a:solidFill>
                <a:srgbClr val="5B5B5B"/>
              </a:solidFill>
            </a:endParaRPr>
          </a:p>
          <a:p>
            <a:endParaRPr lang="en-CA" sz="900" dirty="0" smtClean="0">
              <a:solidFill>
                <a:srgbClr val="5B5B5B"/>
              </a:solidFill>
            </a:endParaRPr>
          </a:p>
          <a:p>
            <a:r>
              <a:rPr lang="en-CA" sz="900" dirty="0">
                <a:solidFill>
                  <a:srgbClr val="5B5B5B"/>
                </a:solidFill>
              </a:rPr>
              <a:t>There should be proper editing of the written forecast on the home page. It is unusual not to find several typos/errors on any given day. This looks unprofessional and could easily be eliminated</a:t>
            </a:r>
            <a:r>
              <a:rPr lang="en-CA" sz="900" dirty="0" smtClean="0">
                <a:solidFill>
                  <a:srgbClr val="5B5B5B"/>
                </a:solidFill>
              </a:rPr>
              <a:t>.</a:t>
            </a:r>
          </a:p>
          <a:p>
            <a:endParaRPr lang="en-CA" sz="900" dirty="0">
              <a:solidFill>
                <a:srgbClr val="5B5B5B"/>
              </a:solidFill>
            </a:endParaRPr>
          </a:p>
          <a:p>
            <a:r>
              <a:rPr lang="en-CA" sz="900" dirty="0">
                <a:solidFill>
                  <a:srgbClr val="5B5B5B"/>
                </a:solidFill>
              </a:rPr>
              <a:t>If it was possible to have a rainfall radar with a predictive sequence for 3/6 hrs ahead it would be super as I use this every day for work and fully depend on this</a:t>
            </a:r>
          </a:p>
        </p:txBody>
      </p:sp>
      <p:sp>
        <p:nvSpPr>
          <p:cNvPr id="17" name="Textfeld 25"/>
          <p:cNvSpPr txBox="1"/>
          <p:nvPr/>
        </p:nvSpPr>
        <p:spPr>
          <a:xfrm>
            <a:off x="3851920" y="836712"/>
            <a:ext cx="1526780" cy="276999"/>
          </a:xfrm>
          <a:prstGeom prst="rect">
            <a:avLst/>
          </a:prstGeom>
          <a:noFill/>
        </p:spPr>
        <p:txBody>
          <a:bodyPr wrap="square" rtlCol="0">
            <a:spAutoFit/>
          </a:bodyPr>
          <a:lstStyle/>
          <a:p>
            <a:r>
              <a:rPr lang="en-US" sz="1200" dirty="0" smtClean="0">
                <a:solidFill>
                  <a:srgbClr val="797979"/>
                </a:solidFill>
              </a:rPr>
              <a:t>Desktop</a:t>
            </a:r>
            <a:endParaRPr lang="en-US" sz="1200" dirty="0">
              <a:solidFill>
                <a:srgbClr val="797979"/>
              </a:solidFill>
            </a:endParaRPr>
          </a:p>
        </p:txBody>
      </p:sp>
      <p:sp>
        <p:nvSpPr>
          <p:cNvPr id="20" name="Textfeld 26"/>
          <p:cNvSpPr txBox="1"/>
          <p:nvPr/>
        </p:nvSpPr>
        <p:spPr>
          <a:xfrm>
            <a:off x="3867152" y="3839959"/>
            <a:ext cx="1526780" cy="276999"/>
          </a:xfrm>
          <a:prstGeom prst="rect">
            <a:avLst/>
          </a:prstGeom>
          <a:noFill/>
        </p:spPr>
        <p:txBody>
          <a:bodyPr wrap="square" rtlCol="0">
            <a:spAutoFit/>
          </a:bodyPr>
          <a:lstStyle/>
          <a:p>
            <a:r>
              <a:rPr lang="en-US" sz="1200" dirty="0" smtClean="0">
                <a:solidFill>
                  <a:srgbClr val="797979"/>
                </a:solidFill>
              </a:rPr>
              <a:t>Tablet</a:t>
            </a:r>
            <a:endParaRPr lang="en-US" sz="1200" dirty="0">
              <a:solidFill>
                <a:srgbClr val="797979"/>
              </a:solidFill>
            </a:endParaRPr>
          </a:p>
        </p:txBody>
      </p:sp>
      <p:sp>
        <p:nvSpPr>
          <p:cNvPr id="22" name="TextBox 23"/>
          <p:cNvSpPr txBox="1"/>
          <p:nvPr/>
        </p:nvSpPr>
        <p:spPr>
          <a:xfrm>
            <a:off x="4067199" y="4015080"/>
            <a:ext cx="4465614" cy="2723823"/>
          </a:xfrm>
          <a:prstGeom prst="rect">
            <a:avLst/>
          </a:prstGeom>
          <a:noFill/>
        </p:spPr>
        <p:txBody>
          <a:bodyPr wrap="square" rtlCol="0">
            <a:spAutoFit/>
          </a:bodyPr>
          <a:lstStyle/>
          <a:p>
            <a:r>
              <a:rPr lang="en-CA" sz="900" dirty="0">
                <a:solidFill>
                  <a:srgbClr val="5B5B5B"/>
                </a:solidFill>
              </a:rPr>
              <a:t>As a teacher I use the website occasionally as a teaching tool perhaps some simplified links for children to help them read weather update sect more </a:t>
            </a:r>
            <a:r>
              <a:rPr lang="en-CA" sz="900" dirty="0" smtClean="0">
                <a:solidFill>
                  <a:srgbClr val="5B5B5B"/>
                </a:solidFill>
              </a:rPr>
              <a:t>easily</a:t>
            </a:r>
          </a:p>
          <a:p>
            <a:endParaRPr lang="en-CA" sz="900" dirty="0">
              <a:solidFill>
                <a:srgbClr val="5B5B5B"/>
              </a:solidFill>
            </a:endParaRPr>
          </a:p>
          <a:p>
            <a:r>
              <a:rPr lang="en-CA" sz="900" dirty="0">
                <a:solidFill>
                  <a:srgbClr val="5B5B5B"/>
                </a:solidFill>
              </a:rPr>
              <a:t>Keep it professional/technical, don't simplify it in an effort to modernise/attract larger audiences</a:t>
            </a:r>
            <a:r>
              <a:rPr lang="en-CA" sz="900" dirty="0" smtClean="0">
                <a:solidFill>
                  <a:srgbClr val="5B5B5B"/>
                </a:solidFill>
              </a:rPr>
              <a:t>. For </a:t>
            </a:r>
            <a:r>
              <a:rPr lang="en-CA" sz="900" dirty="0">
                <a:solidFill>
                  <a:srgbClr val="5B5B5B"/>
                </a:solidFill>
              </a:rPr>
              <a:t>the outlook forecast, breaking it out more clearly by day would make it easier to follow - </a:t>
            </a:r>
            <a:r>
              <a:rPr lang="en-CA" sz="900" dirty="0" err="1">
                <a:solidFill>
                  <a:srgbClr val="5B5B5B"/>
                </a:solidFill>
              </a:rPr>
              <a:t>eg</a:t>
            </a:r>
            <a:r>
              <a:rPr lang="en-CA" sz="900" dirty="0">
                <a:solidFill>
                  <a:srgbClr val="5B5B5B"/>
                </a:solidFill>
              </a:rPr>
              <a:t> Monday - showers</a:t>
            </a:r>
            <a:r>
              <a:rPr lang="en-CA" sz="900" dirty="0" smtClean="0">
                <a:solidFill>
                  <a:srgbClr val="5B5B5B"/>
                </a:solidFill>
              </a:rPr>
              <a:t>... Monday </a:t>
            </a:r>
            <a:r>
              <a:rPr lang="en-CA" sz="900" dirty="0">
                <a:solidFill>
                  <a:srgbClr val="5B5B5B"/>
                </a:solidFill>
              </a:rPr>
              <a:t>night </a:t>
            </a:r>
            <a:r>
              <a:rPr lang="en-CA" sz="900" dirty="0" smtClean="0">
                <a:solidFill>
                  <a:srgbClr val="5B5B5B"/>
                </a:solidFill>
              </a:rPr>
              <a:t>-...</a:t>
            </a:r>
          </a:p>
          <a:p>
            <a:endParaRPr lang="en-CA" sz="900" dirty="0">
              <a:solidFill>
                <a:srgbClr val="5B5B5B"/>
              </a:solidFill>
            </a:endParaRPr>
          </a:p>
          <a:p>
            <a:r>
              <a:rPr lang="en-CA" sz="900" dirty="0">
                <a:solidFill>
                  <a:srgbClr val="5B5B5B"/>
                </a:solidFill>
              </a:rPr>
              <a:t>Avoid lengthy sentences. Short punchy key points are more effective. Language used is often more conversational than professional</a:t>
            </a:r>
            <a:r>
              <a:rPr lang="en-CA" sz="900" dirty="0" smtClean="0">
                <a:solidFill>
                  <a:srgbClr val="5B5B5B"/>
                </a:solidFill>
              </a:rPr>
              <a:t>.</a:t>
            </a:r>
          </a:p>
          <a:p>
            <a:endParaRPr lang="en-CA" sz="900" dirty="0">
              <a:solidFill>
                <a:srgbClr val="5B5B5B"/>
              </a:solidFill>
            </a:endParaRPr>
          </a:p>
          <a:p>
            <a:r>
              <a:rPr lang="en-CA" sz="900" dirty="0">
                <a:solidFill>
                  <a:srgbClr val="5B5B5B"/>
                </a:solidFill>
              </a:rPr>
              <a:t>It could look a bit more modern and professional but otherwise I feel its a very good website for updated weather warnings and of course regional weather </a:t>
            </a:r>
            <a:r>
              <a:rPr lang="en-CA" sz="900" dirty="0" smtClean="0">
                <a:solidFill>
                  <a:srgbClr val="5B5B5B"/>
                </a:solidFill>
              </a:rPr>
              <a:t>warnings.</a:t>
            </a:r>
          </a:p>
          <a:p>
            <a:endParaRPr lang="en-CA" sz="900" dirty="0">
              <a:solidFill>
                <a:srgbClr val="5B5B5B"/>
              </a:solidFill>
            </a:endParaRPr>
          </a:p>
          <a:p>
            <a:r>
              <a:rPr lang="en-CA" sz="900" dirty="0" smtClean="0">
                <a:solidFill>
                  <a:srgbClr val="5B5B5B"/>
                </a:solidFill>
              </a:rPr>
              <a:t>More information </a:t>
            </a:r>
            <a:r>
              <a:rPr lang="en-CA" sz="900" dirty="0">
                <a:solidFill>
                  <a:srgbClr val="5B5B5B"/>
                </a:solidFill>
              </a:rPr>
              <a:t>please and a more professional appearance. But I like its simplicity so don't lose that</a:t>
            </a:r>
            <a:r>
              <a:rPr lang="en-CA" sz="900" dirty="0" smtClean="0">
                <a:solidFill>
                  <a:srgbClr val="5B5B5B"/>
                </a:solidFill>
              </a:rPr>
              <a:t>. Define </a:t>
            </a:r>
            <a:r>
              <a:rPr lang="en-CA" sz="900" dirty="0">
                <a:solidFill>
                  <a:srgbClr val="5B5B5B"/>
                </a:solidFill>
              </a:rPr>
              <a:t>the terms and phrases used in the forecasts. For example I don't know what winter showers are as opposed to showers. Anyone I ask guesses but don't know either. thanks and good luck.</a:t>
            </a:r>
            <a:endParaRPr lang="en-CA" sz="900" dirty="0" smtClean="0">
              <a:solidFill>
                <a:srgbClr val="5B5B5B"/>
              </a:solidFill>
            </a:endParaRPr>
          </a:p>
          <a:p>
            <a:endParaRPr lang="en-CA" sz="900" dirty="0">
              <a:solidFill>
                <a:srgbClr val="5B5B5B"/>
              </a:solidFill>
            </a:endParaRPr>
          </a:p>
          <a:p>
            <a:endParaRPr lang="nb-NO" sz="900" dirty="0" smtClean="0">
              <a:solidFill>
                <a:srgbClr val="5B5B5B"/>
              </a:solidFill>
            </a:endParaRPr>
          </a:p>
        </p:txBody>
      </p:sp>
      <p:sp>
        <p:nvSpPr>
          <p:cNvPr id="18" name="Navigation answers"/>
          <p:cNvSpPr txBox="1"/>
          <p:nvPr/>
        </p:nvSpPr>
        <p:spPr>
          <a:xfrm>
            <a:off x="683568" y="3414192"/>
            <a:ext cx="1800126" cy="230832"/>
          </a:xfrm>
          <a:prstGeom prst="rect">
            <a:avLst/>
          </a:prstGeom>
          <a:noFill/>
          <a:ln>
            <a:noFill/>
          </a:ln>
        </p:spPr>
        <p:txBody>
          <a:bodyPr wrap="square" rtlCol="0">
            <a:spAutoFit/>
          </a:bodyPr>
          <a:lstStyle/>
          <a:p>
            <a:r>
              <a:rPr lang="da-DK" sz="900" dirty="0">
                <a:solidFill>
                  <a:srgbClr val="797979"/>
                </a:solidFill>
                <a:latin typeface="+mj-lt"/>
              </a:rPr>
              <a:t> Number of answers: </a:t>
            </a:r>
            <a:r>
              <a:rPr lang="da-DK" sz="900" dirty="0" smtClean="0">
                <a:solidFill>
                  <a:srgbClr val="797979"/>
                </a:solidFill>
                <a:latin typeface="+mj-lt"/>
              </a:rPr>
              <a:t>44,051 </a:t>
            </a:r>
            <a:endParaRPr lang="en-US" sz="900" dirty="0">
              <a:solidFill>
                <a:srgbClr val="797979"/>
              </a:solidFill>
              <a:latin typeface="+mj-lt"/>
            </a:endParaRPr>
          </a:p>
        </p:txBody>
      </p:sp>
      <p:graphicFrame>
        <p:nvGraphicFramePr>
          <p:cNvPr id="21" name="Trust"/>
          <p:cNvGraphicFramePr>
            <a:graphicFrameLocks/>
          </p:cNvGraphicFramePr>
          <p:nvPr>
            <p:extLst>
              <p:ext uri="{D42A27DB-BD31-4B8C-83A1-F6EECF244321}">
                <p14:modId xmlns:p14="http://schemas.microsoft.com/office/powerpoint/2010/main" xmlns="" val="2690056113"/>
              </p:ext>
            </p:extLst>
          </p:nvPr>
        </p:nvGraphicFramePr>
        <p:xfrm>
          <a:off x="510657" y="4373287"/>
          <a:ext cx="1684856" cy="205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Trust"/>
          <p:cNvGraphicFramePr>
            <a:graphicFrameLocks/>
          </p:cNvGraphicFramePr>
          <p:nvPr>
            <p:extLst>
              <p:ext uri="{D42A27DB-BD31-4B8C-83A1-F6EECF244321}">
                <p14:modId xmlns:p14="http://schemas.microsoft.com/office/powerpoint/2010/main" xmlns="" val="3703101885"/>
              </p:ext>
            </p:extLst>
          </p:nvPr>
        </p:nvGraphicFramePr>
        <p:xfrm>
          <a:off x="1932263" y="4373287"/>
          <a:ext cx="1682475" cy="2052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latin typeface="+mj-lt"/>
              </a:rPr>
              <a:t>Note: </a:t>
            </a:r>
            <a:r>
              <a:rPr lang="en-IE" sz="900" dirty="0" smtClean="0">
                <a:solidFill>
                  <a:srgbClr val="797979"/>
                </a:solidFill>
                <a:latin typeface="+mj-lt"/>
              </a:rPr>
              <a:t>Percentages</a:t>
            </a:r>
            <a:r>
              <a:rPr lang="da-DK" sz="900" dirty="0" smtClean="0">
                <a:solidFill>
                  <a:srgbClr val="797979"/>
                </a:solidFill>
                <a:latin typeface="+mj-lt"/>
              </a:rPr>
              <a:t> </a:t>
            </a:r>
            <a:r>
              <a:rPr lang="en-IE" sz="900" dirty="0" smtClean="0">
                <a:solidFill>
                  <a:srgbClr val="797979"/>
                </a:solidFill>
                <a:latin typeface="+mj-lt"/>
              </a:rPr>
              <a:t>are</a:t>
            </a:r>
            <a:r>
              <a:rPr lang="da-DK" sz="900" dirty="0" smtClean="0">
                <a:solidFill>
                  <a:srgbClr val="797979"/>
                </a:solidFill>
                <a:latin typeface="+mj-lt"/>
              </a:rPr>
              <a:t> </a:t>
            </a:r>
            <a:r>
              <a:rPr lang="en-IE" sz="900" dirty="0" smtClean="0">
                <a:solidFill>
                  <a:srgbClr val="797979"/>
                </a:solidFill>
                <a:latin typeface="+mj-lt"/>
              </a:rPr>
              <a:t>rounded</a:t>
            </a:r>
            <a:r>
              <a:rPr lang="da-DK" sz="900" dirty="0" smtClean="0">
                <a:solidFill>
                  <a:srgbClr val="797979"/>
                </a:solidFill>
                <a:latin typeface="+mj-lt"/>
              </a:rPr>
              <a:t> to the </a:t>
            </a:r>
            <a:r>
              <a:rPr lang="en-IE" sz="900" dirty="0" smtClean="0">
                <a:solidFill>
                  <a:srgbClr val="797979"/>
                </a:solidFill>
                <a:latin typeface="+mj-lt"/>
              </a:rPr>
              <a:t>closest</a:t>
            </a:r>
            <a:r>
              <a:rPr lang="da-DK" sz="900" dirty="0" smtClean="0">
                <a:solidFill>
                  <a:srgbClr val="797979"/>
                </a:solidFill>
                <a:latin typeface="+mj-lt"/>
              </a:rPr>
              <a:t> </a:t>
            </a:r>
            <a:r>
              <a:rPr lang="en-IE" sz="900" dirty="0" smtClean="0">
                <a:solidFill>
                  <a:srgbClr val="797979"/>
                </a:solidFill>
                <a:latin typeface="+mj-lt"/>
              </a:rPr>
              <a:t>whole</a:t>
            </a:r>
            <a:r>
              <a:rPr lang="da-DK" sz="900" dirty="0" smtClean="0">
                <a:solidFill>
                  <a:srgbClr val="797979"/>
                </a:solidFill>
                <a:latin typeface="+mj-lt"/>
              </a:rPr>
              <a:t> </a:t>
            </a:r>
            <a:r>
              <a:rPr lang="en-IE" sz="900" dirty="0" smtClean="0">
                <a:solidFill>
                  <a:srgbClr val="797979"/>
                </a:solidFill>
                <a:latin typeface="+mj-lt"/>
              </a:rPr>
              <a:t>number</a:t>
            </a:r>
            <a:r>
              <a:rPr lang="da-DK" sz="900" dirty="0" smtClean="0">
                <a:solidFill>
                  <a:srgbClr val="797979"/>
                </a:solidFill>
                <a:latin typeface="+mj-lt"/>
              </a:rPr>
              <a:t>.</a:t>
            </a:r>
            <a:endParaRPr lang="da-DK" sz="900" dirty="0">
              <a:solidFill>
                <a:srgbClr val="797979"/>
              </a:solidFill>
              <a:latin typeface="+mj-lt"/>
            </a:endParaRPr>
          </a:p>
        </p:txBody>
      </p:sp>
    </p:spTree>
    <p:extLst>
      <p:ext uri="{BB962C8B-B14F-4D97-AF65-F5344CB8AC3E}">
        <p14:creationId xmlns:p14="http://schemas.microsoft.com/office/powerpoint/2010/main" xmlns="" val="3426822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sz="3000" dirty="0" smtClean="0"/>
              <a:t>Design </a:t>
            </a:r>
            <a:r>
              <a:rPr lang="nb-NO" sz="3000" dirty="0" err="1" smtClean="0"/>
              <a:t>index</a:t>
            </a:r>
            <a:r>
              <a:rPr lang="nb-NO" sz="3000" dirty="0" smtClean="0"/>
              <a:t> - </a:t>
            </a:r>
            <a:r>
              <a:rPr lang="nb-NO" sz="3000" dirty="0" err="1" smtClean="0"/>
              <a:t>benchmark</a:t>
            </a:r>
            <a:endParaRPr lang="nb-NO" sz="3000" dirty="0"/>
          </a:p>
        </p:txBody>
      </p:sp>
      <p:graphicFrame>
        <p:nvGraphicFramePr>
          <p:cNvPr id="16" name="Design Radar"/>
          <p:cNvGraphicFramePr>
            <a:graphicFrameLocks/>
          </p:cNvGraphicFramePr>
          <p:nvPr>
            <p:extLst>
              <p:ext uri="{D42A27DB-BD31-4B8C-83A1-F6EECF244321}">
                <p14:modId xmlns:p14="http://schemas.microsoft.com/office/powerpoint/2010/main" xmlns="" val="1020741304"/>
              </p:ext>
            </p:extLst>
          </p:nvPr>
        </p:nvGraphicFramePr>
        <p:xfrm>
          <a:off x="4664779" y="1268412"/>
          <a:ext cx="3868034" cy="4897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esign Radar"/>
          <p:cNvGraphicFramePr>
            <a:graphicFrameLocks/>
          </p:cNvGraphicFramePr>
          <p:nvPr>
            <p:extLst>
              <p:ext uri="{D42A27DB-BD31-4B8C-83A1-F6EECF244321}">
                <p14:modId xmlns:p14="http://schemas.microsoft.com/office/powerpoint/2010/main" xmlns="" val="2691272526"/>
              </p:ext>
            </p:extLst>
          </p:nvPr>
        </p:nvGraphicFramePr>
        <p:xfrm>
          <a:off x="539750" y="1268413"/>
          <a:ext cx="3960813"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p:cNvSpPr txBox="1"/>
          <p:nvPr/>
        </p:nvSpPr>
        <p:spPr>
          <a:xfrm>
            <a:off x="3636693" y="2405664"/>
            <a:ext cx="880452" cy="214585"/>
          </a:xfrm>
          <a:prstGeom prst="rect">
            <a:avLst/>
          </a:prstGeom>
          <a:noFill/>
        </p:spPr>
        <p:txBody>
          <a:bodyPr wrap="square" rtlCol="0">
            <a:spAutoFit/>
          </a:bodyPr>
          <a:lstStyle/>
          <a:p>
            <a:r>
              <a:rPr lang="nb-NO" sz="900" dirty="0" err="1" smtClean="0">
                <a:solidFill>
                  <a:schemeClr val="tx2"/>
                </a:solidFill>
              </a:rPr>
              <a:t>Attractive</a:t>
            </a:r>
            <a:r>
              <a:rPr lang="nb-NO" sz="900" dirty="0" smtClean="0">
                <a:solidFill>
                  <a:schemeClr val="tx2"/>
                </a:solidFill>
              </a:rPr>
              <a:t>/</a:t>
            </a:r>
            <a:r>
              <a:rPr lang="nb-NO" sz="900" dirty="0" err="1" smtClean="0">
                <a:solidFill>
                  <a:schemeClr val="tx2"/>
                </a:solidFill>
              </a:rPr>
              <a:t>ugly</a:t>
            </a:r>
            <a:endParaRPr lang="nb-NO" sz="900" dirty="0">
              <a:solidFill>
                <a:schemeClr val="tx2"/>
              </a:solidFill>
            </a:endParaRPr>
          </a:p>
        </p:txBody>
      </p:sp>
      <p:sp>
        <p:nvSpPr>
          <p:cNvPr id="34" name="TextBox 33"/>
          <p:cNvSpPr txBox="1"/>
          <p:nvPr/>
        </p:nvSpPr>
        <p:spPr>
          <a:xfrm>
            <a:off x="3347864" y="4357501"/>
            <a:ext cx="966541" cy="214585"/>
          </a:xfrm>
          <a:prstGeom prst="rect">
            <a:avLst/>
          </a:prstGeom>
          <a:noFill/>
        </p:spPr>
        <p:txBody>
          <a:bodyPr wrap="square" rtlCol="0">
            <a:spAutoFit/>
          </a:bodyPr>
          <a:lstStyle/>
          <a:p>
            <a:r>
              <a:rPr lang="nb-NO" sz="900" dirty="0" err="1" smtClean="0">
                <a:solidFill>
                  <a:schemeClr val="tx2"/>
                </a:solidFill>
              </a:rPr>
              <a:t>Exciting</a:t>
            </a:r>
            <a:r>
              <a:rPr lang="nb-NO" sz="900" dirty="0" smtClean="0">
                <a:solidFill>
                  <a:schemeClr val="tx2"/>
                </a:solidFill>
              </a:rPr>
              <a:t>/boring</a:t>
            </a:r>
            <a:endParaRPr lang="nb-NO" sz="900" dirty="0">
              <a:solidFill>
                <a:schemeClr val="tx2"/>
              </a:solidFill>
            </a:endParaRPr>
          </a:p>
        </p:txBody>
      </p:sp>
      <p:sp>
        <p:nvSpPr>
          <p:cNvPr id="35" name="TextBox 34"/>
          <p:cNvSpPr txBox="1"/>
          <p:nvPr/>
        </p:nvSpPr>
        <p:spPr>
          <a:xfrm>
            <a:off x="648396" y="4357501"/>
            <a:ext cx="1424962" cy="230832"/>
          </a:xfrm>
          <a:prstGeom prst="rect">
            <a:avLst/>
          </a:prstGeom>
          <a:noFill/>
        </p:spPr>
        <p:txBody>
          <a:bodyPr wrap="square" rtlCol="0">
            <a:spAutoFit/>
          </a:bodyPr>
          <a:lstStyle/>
          <a:p>
            <a:r>
              <a:rPr lang="nb-NO" sz="900" dirty="0" smtClean="0">
                <a:solidFill>
                  <a:schemeClr val="tx2"/>
                </a:solidFill>
              </a:rPr>
              <a:t>Well-organised/messy</a:t>
            </a:r>
            <a:endParaRPr lang="nb-NO" sz="900" dirty="0">
              <a:solidFill>
                <a:schemeClr val="tx2"/>
              </a:solidFill>
            </a:endParaRPr>
          </a:p>
        </p:txBody>
      </p:sp>
      <p:sp>
        <p:nvSpPr>
          <p:cNvPr id="36" name="TextBox 35"/>
          <p:cNvSpPr txBox="1"/>
          <p:nvPr/>
        </p:nvSpPr>
        <p:spPr>
          <a:xfrm>
            <a:off x="539750" y="2328290"/>
            <a:ext cx="821127" cy="369332"/>
          </a:xfrm>
          <a:prstGeom prst="rect">
            <a:avLst/>
          </a:prstGeom>
          <a:noFill/>
        </p:spPr>
        <p:txBody>
          <a:bodyPr wrap="square" rtlCol="0">
            <a:spAutoFit/>
          </a:bodyPr>
          <a:lstStyle/>
          <a:p>
            <a:pPr algn="ctr"/>
            <a:r>
              <a:rPr lang="nb-NO" sz="900" dirty="0" smtClean="0">
                <a:solidFill>
                  <a:schemeClr val="tx2"/>
                </a:solidFill>
              </a:rPr>
              <a:t>Overall </a:t>
            </a:r>
            <a:r>
              <a:rPr lang="nb-NO" sz="900" dirty="0" err="1" smtClean="0">
                <a:solidFill>
                  <a:schemeClr val="tx2"/>
                </a:solidFill>
              </a:rPr>
              <a:t>assessment</a:t>
            </a:r>
            <a:endParaRPr lang="nb-NO" sz="900" dirty="0">
              <a:solidFill>
                <a:schemeClr val="tx2"/>
              </a:solidFill>
            </a:endParaRPr>
          </a:p>
        </p:txBody>
      </p:sp>
      <p:sp>
        <p:nvSpPr>
          <p:cNvPr id="37" name="TextBox 36"/>
          <p:cNvSpPr txBox="1"/>
          <p:nvPr/>
        </p:nvSpPr>
        <p:spPr>
          <a:xfrm>
            <a:off x="1986800" y="1527584"/>
            <a:ext cx="1181297" cy="230832"/>
          </a:xfrm>
          <a:prstGeom prst="rect">
            <a:avLst/>
          </a:prstGeom>
          <a:noFill/>
        </p:spPr>
        <p:txBody>
          <a:bodyPr wrap="square" rtlCol="0">
            <a:spAutoFit/>
          </a:bodyPr>
          <a:lstStyle/>
          <a:p>
            <a:r>
              <a:rPr lang="nb-NO" sz="900" dirty="0" err="1" smtClean="0">
                <a:solidFill>
                  <a:schemeClr val="tx2"/>
                </a:solidFill>
              </a:rPr>
              <a:t>Modern</a:t>
            </a:r>
            <a:r>
              <a:rPr lang="nb-NO" sz="900" dirty="0" smtClean="0">
                <a:solidFill>
                  <a:schemeClr val="tx2"/>
                </a:solidFill>
              </a:rPr>
              <a:t>/</a:t>
            </a:r>
            <a:r>
              <a:rPr lang="nb-NO" sz="900" dirty="0" err="1" smtClean="0">
                <a:solidFill>
                  <a:schemeClr val="tx2"/>
                </a:solidFill>
              </a:rPr>
              <a:t>outdated</a:t>
            </a:r>
            <a:endParaRPr lang="nb-NO" sz="900" dirty="0">
              <a:solidFill>
                <a:schemeClr val="tx2"/>
              </a:solidFill>
            </a:endParaRPr>
          </a:p>
        </p:txBody>
      </p:sp>
      <p:sp>
        <p:nvSpPr>
          <p:cNvPr id="38" name="TextBox 37"/>
          <p:cNvSpPr txBox="1"/>
          <p:nvPr/>
        </p:nvSpPr>
        <p:spPr>
          <a:xfrm>
            <a:off x="7652360" y="2405664"/>
            <a:ext cx="880452" cy="214585"/>
          </a:xfrm>
          <a:prstGeom prst="rect">
            <a:avLst/>
          </a:prstGeom>
          <a:noFill/>
        </p:spPr>
        <p:txBody>
          <a:bodyPr wrap="square" rtlCol="0">
            <a:spAutoFit/>
          </a:bodyPr>
          <a:lstStyle/>
          <a:p>
            <a:r>
              <a:rPr lang="nb-NO" sz="900" dirty="0" err="1" smtClean="0">
                <a:solidFill>
                  <a:schemeClr val="tx2"/>
                </a:solidFill>
              </a:rPr>
              <a:t>Attractive</a:t>
            </a:r>
            <a:r>
              <a:rPr lang="nb-NO" sz="900" dirty="0" smtClean="0">
                <a:solidFill>
                  <a:schemeClr val="tx2"/>
                </a:solidFill>
              </a:rPr>
              <a:t>/</a:t>
            </a:r>
            <a:r>
              <a:rPr lang="nb-NO" sz="900" dirty="0" err="1" smtClean="0">
                <a:solidFill>
                  <a:schemeClr val="tx2"/>
                </a:solidFill>
              </a:rPr>
              <a:t>ugly</a:t>
            </a:r>
            <a:endParaRPr lang="nb-NO" sz="900" dirty="0">
              <a:solidFill>
                <a:schemeClr val="tx2"/>
              </a:solidFill>
            </a:endParaRPr>
          </a:p>
        </p:txBody>
      </p:sp>
      <p:sp>
        <p:nvSpPr>
          <p:cNvPr id="39" name="TextBox 38"/>
          <p:cNvSpPr txBox="1"/>
          <p:nvPr/>
        </p:nvSpPr>
        <p:spPr>
          <a:xfrm>
            <a:off x="7451725" y="4373748"/>
            <a:ext cx="966541" cy="214585"/>
          </a:xfrm>
          <a:prstGeom prst="rect">
            <a:avLst/>
          </a:prstGeom>
          <a:noFill/>
        </p:spPr>
        <p:txBody>
          <a:bodyPr wrap="square" rtlCol="0">
            <a:spAutoFit/>
          </a:bodyPr>
          <a:lstStyle/>
          <a:p>
            <a:r>
              <a:rPr lang="nb-NO" sz="900" dirty="0" err="1" smtClean="0">
                <a:solidFill>
                  <a:schemeClr val="tx2"/>
                </a:solidFill>
              </a:rPr>
              <a:t>Exciting</a:t>
            </a:r>
            <a:r>
              <a:rPr lang="nb-NO" sz="900" dirty="0" smtClean="0">
                <a:solidFill>
                  <a:schemeClr val="tx2"/>
                </a:solidFill>
              </a:rPr>
              <a:t>/boring</a:t>
            </a:r>
            <a:endParaRPr lang="nb-NO" sz="900" dirty="0">
              <a:solidFill>
                <a:schemeClr val="tx2"/>
              </a:solidFill>
            </a:endParaRPr>
          </a:p>
        </p:txBody>
      </p:sp>
      <p:sp>
        <p:nvSpPr>
          <p:cNvPr id="40" name="TextBox 39"/>
          <p:cNvSpPr txBox="1"/>
          <p:nvPr/>
        </p:nvSpPr>
        <p:spPr>
          <a:xfrm>
            <a:off x="4752257" y="4373748"/>
            <a:ext cx="1424962" cy="230832"/>
          </a:xfrm>
          <a:prstGeom prst="rect">
            <a:avLst/>
          </a:prstGeom>
          <a:noFill/>
        </p:spPr>
        <p:txBody>
          <a:bodyPr wrap="square" rtlCol="0">
            <a:spAutoFit/>
          </a:bodyPr>
          <a:lstStyle/>
          <a:p>
            <a:r>
              <a:rPr lang="nb-NO" sz="900" dirty="0" smtClean="0">
                <a:solidFill>
                  <a:schemeClr val="tx2"/>
                </a:solidFill>
              </a:rPr>
              <a:t>Well-organised/messy</a:t>
            </a:r>
            <a:endParaRPr lang="nb-NO" sz="900" dirty="0">
              <a:solidFill>
                <a:schemeClr val="tx2"/>
              </a:solidFill>
            </a:endParaRPr>
          </a:p>
        </p:txBody>
      </p:sp>
      <p:sp>
        <p:nvSpPr>
          <p:cNvPr id="42" name="TextBox 41"/>
          <p:cNvSpPr txBox="1"/>
          <p:nvPr/>
        </p:nvSpPr>
        <p:spPr>
          <a:xfrm>
            <a:off x="4643611" y="2344537"/>
            <a:ext cx="821127" cy="369332"/>
          </a:xfrm>
          <a:prstGeom prst="rect">
            <a:avLst/>
          </a:prstGeom>
          <a:noFill/>
        </p:spPr>
        <p:txBody>
          <a:bodyPr wrap="square" rtlCol="0">
            <a:spAutoFit/>
          </a:bodyPr>
          <a:lstStyle/>
          <a:p>
            <a:pPr algn="ctr"/>
            <a:r>
              <a:rPr lang="nb-NO" sz="900" dirty="0" smtClean="0">
                <a:solidFill>
                  <a:schemeClr val="tx2"/>
                </a:solidFill>
              </a:rPr>
              <a:t>Overall </a:t>
            </a:r>
            <a:r>
              <a:rPr lang="nb-NO" sz="900" dirty="0" err="1" smtClean="0">
                <a:solidFill>
                  <a:schemeClr val="tx2"/>
                </a:solidFill>
              </a:rPr>
              <a:t>assessment</a:t>
            </a:r>
            <a:endParaRPr lang="nb-NO" sz="900" dirty="0">
              <a:solidFill>
                <a:schemeClr val="tx2"/>
              </a:solidFill>
            </a:endParaRPr>
          </a:p>
        </p:txBody>
      </p:sp>
      <p:sp>
        <p:nvSpPr>
          <p:cNvPr id="43" name="TextBox 42"/>
          <p:cNvSpPr txBox="1"/>
          <p:nvPr/>
        </p:nvSpPr>
        <p:spPr>
          <a:xfrm>
            <a:off x="6090661" y="1543831"/>
            <a:ext cx="1181297" cy="230832"/>
          </a:xfrm>
          <a:prstGeom prst="rect">
            <a:avLst/>
          </a:prstGeom>
          <a:noFill/>
        </p:spPr>
        <p:txBody>
          <a:bodyPr wrap="square" rtlCol="0">
            <a:spAutoFit/>
          </a:bodyPr>
          <a:lstStyle/>
          <a:p>
            <a:r>
              <a:rPr lang="nb-NO" sz="900" dirty="0" err="1" smtClean="0">
                <a:solidFill>
                  <a:schemeClr val="tx2"/>
                </a:solidFill>
              </a:rPr>
              <a:t>Modern</a:t>
            </a:r>
            <a:r>
              <a:rPr lang="nb-NO" sz="900" dirty="0" smtClean="0">
                <a:solidFill>
                  <a:schemeClr val="tx2"/>
                </a:solidFill>
              </a:rPr>
              <a:t>/</a:t>
            </a:r>
            <a:r>
              <a:rPr lang="nb-NO" sz="900" dirty="0" err="1" smtClean="0">
                <a:solidFill>
                  <a:schemeClr val="tx2"/>
                </a:solidFill>
              </a:rPr>
              <a:t>outdated</a:t>
            </a:r>
            <a:endParaRPr lang="nb-NO" sz="900" dirty="0">
              <a:solidFill>
                <a:schemeClr val="tx2"/>
              </a:solidFill>
            </a:endParaRPr>
          </a:p>
        </p:txBody>
      </p:sp>
      <p:sp>
        <p:nvSpPr>
          <p:cNvPr id="18"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latin typeface="+mj-lt"/>
              </a:rPr>
              <a:t>Note: </a:t>
            </a:r>
            <a:r>
              <a:rPr lang="en-IE" sz="900" dirty="0" smtClean="0">
                <a:solidFill>
                  <a:srgbClr val="797979"/>
                </a:solidFill>
                <a:latin typeface="+mj-lt"/>
              </a:rPr>
              <a:t>Percentages</a:t>
            </a:r>
            <a:r>
              <a:rPr lang="da-DK" sz="900" dirty="0" smtClean="0">
                <a:solidFill>
                  <a:srgbClr val="797979"/>
                </a:solidFill>
                <a:latin typeface="+mj-lt"/>
              </a:rPr>
              <a:t> </a:t>
            </a:r>
            <a:r>
              <a:rPr lang="en-IE" sz="900" dirty="0" smtClean="0">
                <a:solidFill>
                  <a:srgbClr val="797979"/>
                </a:solidFill>
                <a:latin typeface="+mj-lt"/>
              </a:rPr>
              <a:t>are</a:t>
            </a:r>
            <a:r>
              <a:rPr lang="da-DK" sz="900" dirty="0" smtClean="0">
                <a:solidFill>
                  <a:srgbClr val="797979"/>
                </a:solidFill>
                <a:latin typeface="+mj-lt"/>
              </a:rPr>
              <a:t> </a:t>
            </a:r>
            <a:r>
              <a:rPr lang="en-IE" sz="900" dirty="0" smtClean="0">
                <a:solidFill>
                  <a:srgbClr val="797979"/>
                </a:solidFill>
                <a:latin typeface="+mj-lt"/>
              </a:rPr>
              <a:t>rounded</a:t>
            </a:r>
            <a:r>
              <a:rPr lang="da-DK" sz="900" dirty="0" smtClean="0">
                <a:solidFill>
                  <a:srgbClr val="797979"/>
                </a:solidFill>
                <a:latin typeface="+mj-lt"/>
              </a:rPr>
              <a:t> to the </a:t>
            </a:r>
            <a:r>
              <a:rPr lang="en-IE" sz="900" dirty="0" smtClean="0">
                <a:solidFill>
                  <a:srgbClr val="797979"/>
                </a:solidFill>
                <a:latin typeface="+mj-lt"/>
              </a:rPr>
              <a:t>closest</a:t>
            </a:r>
            <a:r>
              <a:rPr lang="da-DK" sz="900" dirty="0" smtClean="0">
                <a:solidFill>
                  <a:srgbClr val="797979"/>
                </a:solidFill>
                <a:latin typeface="+mj-lt"/>
              </a:rPr>
              <a:t> </a:t>
            </a:r>
            <a:r>
              <a:rPr lang="en-IE" sz="900" dirty="0" smtClean="0">
                <a:solidFill>
                  <a:srgbClr val="797979"/>
                </a:solidFill>
                <a:latin typeface="+mj-lt"/>
              </a:rPr>
              <a:t>whole</a:t>
            </a:r>
            <a:r>
              <a:rPr lang="da-DK" sz="900" dirty="0" smtClean="0">
                <a:solidFill>
                  <a:srgbClr val="797979"/>
                </a:solidFill>
                <a:latin typeface="+mj-lt"/>
              </a:rPr>
              <a:t> </a:t>
            </a:r>
            <a:r>
              <a:rPr lang="en-IE" sz="900" dirty="0" smtClean="0">
                <a:solidFill>
                  <a:srgbClr val="797979"/>
                </a:solidFill>
                <a:latin typeface="+mj-lt"/>
              </a:rPr>
              <a:t>number</a:t>
            </a:r>
            <a:r>
              <a:rPr lang="da-DK" sz="900" dirty="0" smtClean="0">
                <a:solidFill>
                  <a:srgbClr val="797979"/>
                </a:solidFill>
                <a:latin typeface="+mj-lt"/>
              </a:rPr>
              <a:t>.</a:t>
            </a:r>
            <a:endParaRPr lang="da-DK" sz="900" dirty="0">
              <a:solidFill>
                <a:srgbClr val="797979"/>
              </a:solidFill>
              <a:latin typeface="+mj-lt"/>
            </a:endParaRPr>
          </a:p>
        </p:txBody>
      </p:sp>
    </p:spTree>
    <p:extLst>
      <p:ext uri="{BB962C8B-B14F-4D97-AF65-F5344CB8AC3E}">
        <p14:creationId xmlns:p14="http://schemas.microsoft.com/office/powerpoint/2010/main" xmlns="" val="2140952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sz="3000" dirty="0" smtClean="0"/>
              <a:t>Usability index - benchmark</a:t>
            </a:r>
            <a:endParaRPr lang="nb-NO" sz="3000" dirty="0"/>
          </a:p>
        </p:txBody>
      </p:sp>
      <p:graphicFrame>
        <p:nvGraphicFramePr>
          <p:cNvPr id="58" name="Chart 57" hidden="1"/>
          <p:cNvGraphicFramePr/>
          <p:nvPr>
            <p:extLst>
              <p:ext uri="{D42A27DB-BD31-4B8C-83A1-F6EECF244321}">
                <p14:modId xmlns:p14="http://schemas.microsoft.com/office/powerpoint/2010/main" xmlns="" val="4217098135"/>
              </p:ext>
            </p:extLst>
          </p:nvPr>
        </p:nvGraphicFramePr>
        <p:xfrm>
          <a:off x="395536" y="1547397"/>
          <a:ext cx="4536504"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Usability Radar"/>
          <p:cNvGraphicFramePr>
            <a:graphicFrameLocks/>
          </p:cNvGraphicFramePr>
          <p:nvPr>
            <p:extLst>
              <p:ext uri="{D42A27DB-BD31-4B8C-83A1-F6EECF244321}">
                <p14:modId xmlns:p14="http://schemas.microsoft.com/office/powerpoint/2010/main" xmlns="" val="1411859489"/>
              </p:ext>
            </p:extLst>
          </p:nvPr>
        </p:nvGraphicFramePr>
        <p:xfrm>
          <a:off x="539750" y="1268414"/>
          <a:ext cx="3960814" cy="48974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Usability Radar"/>
          <p:cNvGraphicFramePr>
            <a:graphicFrameLocks/>
          </p:cNvGraphicFramePr>
          <p:nvPr>
            <p:extLst>
              <p:ext uri="{D42A27DB-BD31-4B8C-83A1-F6EECF244321}">
                <p14:modId xmlns:p14="http://schemas.microsoft.com/office/powerpoint/2010/main" xmlns="" val="728581289"/>
              </p:ext>
            </p:extLst>
          </p:nvPr>
        </p:nvGraphicFramePr>
        <p:xfrm>
          <a:off x="4643438" y="1268413"/>
          <a:ext cx="3889375" cy="489743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58"/>
          <p:cNvSpPr txBox="1"/>
          <p:nvPr/>
        </p:nvSpPr>
        <p:spPr>
          <a:xfrm>
            <a:off x="3641638" y="2371092"/>
            <a:ext cx="88045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900" dirty="0" err="1" smtClean="0">
                <a:solidFill>
                  <a:srgbClr val="5B5B5B"/>
                </a:solidFill>
              </a:rPr>
              <a:t>Relevance</a:t>
            </a:r>
            <a:endParaRPr lang="nb-NO" sz="900" dirty="0">
              <a:solidFill>
                <a:srgbClr val="5B5B5B"/>
              </a:solidFill>
            </a:endParaRPr>
          </a:p>
        </p:txBody>
      </p:sp>
      <p:sp>
        <p:nvSpPr>
          <p:cNvPr id="20" name="TextBox 59"/>
          <p:cNvSpPr txBox="1"/>
          <p:nvPr/>
        </p:nvSpPr>
        <p:spPr>
          <a:xfrm>
            <a:off x="3419872" y="4272421"/>
            <a:ext cx="966541"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900" dirty="0" err="1" smtClean="0">
                <a:solidFill>
                  <a:srgbClr val="5B5B5B"/>
                </a:solidFill>
              </a:rPr>
              <a:t>Communication</a:t>
            </a:r>
            <a:endParaRPr lang="nb-NO" sz="900" dirty="0">
              <a:solidFill>
                <a:srgbClr val="5B5B5B"/>
              </a:solidFill>
            </a:endParaRPr>
          </a:p>
        </p:txBody>
      </p:sp>
      <p:sp>
        <p:nvSpPr>
          <p:cNvPr id="21" name="TextBox 60"/>
          <p:cNvSpPr txBox="1"/>
          <p:nvPr/>
        </p:nvSpPr>
        <p:spPr>
          <a:xfrm>
            <a:off x="1164956" y="4272421"/>
            <a:ext cx="142496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900" dirty="0" smtClean="0">
                <a:solidFill>
                  <a:srgbClr val="5B5B5B"/>
                </a:solidFill>
              </a:rPr>
              <a:t>Speed</a:t>
            </a:r>
            <a:endParaRPr lang="nb-NO" sz="900" dirty="0">
              <a:solidFill>
                <a:srgbClr val="5B5B5B"/>
              </a:solidFill>
            </a:endParaRPr>
          </a:p>
        </p:txBody>
      </p:sp>
      <p:sp>
        <p:nvSpPr>
          <p:cNvPr id="22" name="TextBox 61"/>
          <p:cNvSpPr txBox="1"/>
          <p:nvPr/>
        </p:nvSpPr>
        <p:spPr>
          <a:xfrm>
            <a:off x="589090" y="2443100"/>
            <a:ext cx="821127"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nb-NO" sz="900" dirty="0" smtClean="0">
                <a:solidFill>
                  <a:srgbClr val="5B5B5B"/>
                </a:solidFill>
              </a:rPr>
              <a:t>Trust</a:t>
            </a:r>
            <a:endParaRPr lang="nb-NO" sz="900" dirty="0">
              <a:solidFill>
                <a:srgbClr val="5B5B5B"/>
              </a:solidFill>
            </a:endParaRPr>
          </a:p>
        </p:txBody>
      </p:sp>
      <p:sp>
        <p:nvSpPr>
          <p:cNvPr id="23" name="TextBox 62"/>
          <p:cNvSpPr txBox="1"/>
          <p:nvPr/>
        </p:nvSpPr>
        <p:spPr>
          <a:xfrm>
            <a:off x="1957044" y="1484784"/>
            <a:ext cx="1181297"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b-NO" sz="900" dirty="0" err="1" smtClean="0">
                <a:solidFill>
                  <a:srgbClr val="5B5B5B"/>
                </a:solidFill>
              </a:rPr>
              <a:t>Navigation</a:t>
            </a:r>
            <a:endParaRPr lang="nb-NO" sz="900" dirty="0">
              <a:solidFill>
                <a:srgbClr val="5B5B5B"/>
              </a:solidFill>
            </a:endParaRPr>
          </a:p>
        </p:txBody>
      </p:sp>
      <p:sp>
        <p:nvSpPr>
          <p:cNvPr id="24" name="TextBox 58"/>
          <p:cNvSpPr txBox="1"/>
          <p:nvPr/>
        </p:nvSpPr>
        <p:spPr>
          <a:xfrm>
            <a:off x="7674458" y="2371092"/>
            <a:ext cx="88045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900" dirty="0" err="1" smtClean="0">
                <a:solidFill>
                  <a:srgbClr val="5B5B5B"/>
                </a:solidFill>
              </a:rPr>
              <a:t>Relevance</a:t>
            </a:r>
            <a:endParaRPr lang="nb-NO" sz="900" dirty="0">
              <a:solidFill>
                <a:srgbClr val="5B5B5B"/>
              </a:solidFill>
            </a:endParaRPr>
          </a:p>
        </p:txBody>
      </p:sp>
      <p:sp>
        <p:nvSpPr>
          <p:cNvPr id="25" name="TextBox 59"/>
          <p:cNvSpPr txBox="1"/>
          <p:nvPr/>
        </p:nvSpPr>
        <p:spPr>
          <a:xfrm>
            <a:off x="7452692" y="4272421"/>
            <a:ext cx="966541"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900" dirty="0" err="1" smtClean="0">
                <a:solidFill>
                  <a:srgbClr val="5B5B5B"/>
                </a:solidFill>
              </a:rPr>
              <a:t>Communication</a:t>
            </a:r>
            <a:endParaRPr lang="nb-NO" sz="900" dirty="0">
              <a:solidFill>
                <a:srgbClr val="5B5B5B"/>
              </a:solidFill>
            </a:endParaRPr>
          </a:p>
        </p:txBody>
      </p:sp>
      <p:sp>
        <p:nvSpPr>
          <p:cNvPr id="26" name="TextBox 60"/>
          <p:cNvSpPr txBox="1"/>
          <p:nvPr/>
        </p:nvSpPr>
        <p:spPr>
          <a:xfrm>
            <a:off x="5197776" y="4272421"/>
            <a:ext cx="1424962"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900" dirty="0" smtClean="0">
                <a:solidFill>
                  <a:srgbClr val="5B5B5B"/>
                </a:solidFill>
              </a:rPr>
              <a:t>Speed</a:t>
            </a:r>
            <a:endParaRPr lang="nb-NO" sz="900" dirty="0">
              <a:solidFill>
                <a:srgbClr val="5B5B5B"/>
              </a:solidFill>
            </a:endParaRPr>
          </a:p>
        </p:txBody>
      </p:sp>
      <p:sp>
        <p:nvSpPr>
          <p:cNvPr id="27" name="TextBox 61"/>
          <p:cNvSpPr txBox="1"/>
          <p:nvPr/>
        </p:nvSpPr>
        <p:spPr>
          <a:xfrm>
            <a:off x="4621910" y="2443100"/>
            <a:ext cx="821127"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nb-NO" sz="900" dirty="0" smtClean="0">
                <a:solidFill>
                  <a:srgbClr val="5B5B5B"/>
                </a:solidFill>
              </a:rPr>
              <a:t>Trust</a:t>
            </a:r>
            <a:endParaRPr lang="nb-NO" sz="900" dirty="0">
              <a:solidFill>
                <a:srgbClr val="5B5B5B"/>
              </a:solidFill>
            </a:endParaRPr>
          </a:p>
        </p:txBody>
      </p:sp>
      <p:sp>
        <p:nvSpPr>
          <p:cNvPr id="28" name="TextBox 62"/>
          <p:cNvSpPr txBox="1"/>
          <p:nvPr/>
        </p:nvSpPr>
        <p:spPr>
          <a:xfrm>
            <a:off x="5989864" y="1484784"/>
            <a:ext cx="1181297"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nb-NO" sz="900" dirty="0" err="1" smtClean="0">
                <a:solidFill>
                  <a:srgbClr val="5B5B5B"/>
                </a:solidFill>
              </a:rPr>
              <a:t>Navigation</a:t>
            </a:r>
            <a:endParaRPr lang="nb-NO" sz="900" dirty="0">
              <a:solidFill>
                <a:srgbClr val="5B5B5B"/>
              </a:solidFill>
            </a:endParaRPr>
          </a:p>
        </p:txBody>
      </p:sp>
      <p:sp>
        <p:nvSpPr>
          <p:cNvPr id="29" name="Tekstboks 38"/>
          <p:cNvSpPr txBox="1"/>
          <p:nvPr/>
        </p:nvSpPr>
        <p:spPr>
          <a:xfrm>
            <a:off x="611188" y="6451364"/>
            <a:ext cx="5192858" cy="230832"/>
          </a:xfrm>
          <a:prstGeom prst="rect">
            <a:avLst/>
          </a:prstGeom>
          <a:noFill/>
        </p:spPr>
        <p:txBody>
          <a:bodyPr wrap="square" rtlCol="0">
            <a:spAutoFit/>
          </a:bodyPr>
          <a:lstStyle/>
          <a:p>
            <a:r>
              <a:rPr lang="da-DK" sz="900" dirty="0" smtClean="0">
                <a:solidFill>
                  <a:srgbClr val="797979"/>
                </a:solidFill>
                <a:latin typeface="+mj-lt"/>
              </a:rPr>
              <a:t>Note: </a:t>
            </a:r>
            <a:r>
              <a:rPr lang="en-IE" sz="900" dirty="0" smtClean="0">
                <a:solidFill>
                  <a:srgbClr val="797979"/>
                </a:solidFill>
                <a:latin typeface="+mj-lt"/>
              </a:rPr>
              <a:t>Percentages</a:t>
            </a:r>
            <a:r>
              <a:rPr lang="da-DK" sz="900" dirty="0" smtClean="0">
                <a:solidFill>
                  <a:srgbClr val="797979"/>
                </a:solidFill>
                <a:latin typeface="+mj-lt"/>
              </a:rPr>
              <a:t> </a:t>
            </a:r>
            <a:r>
              <a:rPr lang="en-IE" sz="900" dirty="0" smtClean="0">
                <a:solidFill>
                  <a:srgbClr val="797979"/>
                </a:solidFill>
                <a:latin typeface="+mj-lt"/>
              </a:rPr>
              <a:t>are</a:t>
            </a:r>
            <a:r>
              <a:rPr lang="da-DK" sz="900" dirty="0" smtClean="0">
                <a:solidFill>
                  <a:srgbClr val="797979"/>
                </a:solidFill>
                <a:latin typeface="+mj-lt"/>
              </a:rPr>
              <a:t> </a:t>
            </a:r>
            <a:r>
              <a:rPr lang="en-IE" sz="900" dirty="0" smtClean="0">
                <a:solidFill>
                  <a:srgbClr val="797979"/>
                </a:solidFill>
                <a:latin typeface="+mj-lt"/>
              </a:rPr>
              <a:t>rounded</a:t>
            </a:r>
            <a:r>
              <a:rPr lang="da-DK" sz="900" dirty="0" smtClean="0">
                <a:solidFill>
                  <a:srgbClr val="797979"/>
                </a:solidFill>
                <a:latin typeface="+mj-lt"/>
              </a:rPr>
              <a:t> to the </a:t>
            </a:r>
            <a:r>
              <a:rPr lang="en-IE" sz="900" dirty="0" smtClean="0">
                <a:solidFill>
                  <a:srgbClr val="797979"/>
                </a:solidFill>
                <a:latin typeface="+mj-lt"/>
              </a:rPr>
              <a:t>closest</a:t>
            </a:r>
            <a:r>
              <a:rPr lang="da-DK" sz="900" dirty="0" smtClean="0">
                <a:solidFill>
                  <a:srgbClr val="797979"/>
                </a:solidFill>
                <a:latin typeface="+mj-lt"/>
              </a:rPr>
              <a:t> </a:t>
            </a:r>
            <a:r>
              <a:rPr lang="en-IE" sz="900" dirty="0" smtClean="0">
                <a:solidFill>
                  <a:srgbClr val="797979"/>
                </a:solidFill>
                <a:latin typeface="+mj-lt"/>
              </a:rPr>
              <a:t>whole</a:t>
            </a:r>
            <a:r>
              <a:rPr lang="da-DK" sz="900" dirty="0" smtClean="0">
                <a:solidFill>
                  <a:srgbClr val="797979"/>
                </a:solidFill>
                <a:latin typeface="+mj-lt"/>
              </a:rPr>
              <a:t> </a:t>
            </a:r>
            <a:r>
              <a:rPr lang="en-IE" sz="900" dirty="0" smtClean="0">
                <a:solidFill>
                  <a:srgbClr val="797979"/>
                </a:solidFill>
                <a:latin typeface="+mj-lt"/>
              </a:rPr>
              <a:t>number</a:t>
            </a:r>
            <a:r>
              <a:rPr lang="da-DK" sz="900" dirty="0" smtClean="0">
                <a:solidFill>
                  <a:srgbClr val="797979"/>
                </a:solidFill>
                <a:latin typeface="+mj-lt"/>
              </a:rPr>
              <a:t>.</a:t>
            </a:r>
            <a:endParaRPr lang="da-DK" sz="900" dirty="0">
              <a:solidFill>
                <a:srgbClr val="797979"/>
              </a:solidFill>
              <a:latin typeface="+mj-lt"/>
            </a:endParaRPr>
          </a:p>
        </p:txBody>
      </p:sp>
    </p:spTree>
    <p:extLst>
      <p:ext uri="{BB962C8B-B14F-4D97-AF65-F5344CB8AC3E}">
        <p14:creationId xmlns:p14="http://schemas.microsoft.com/office/powerpoint/2010/main" xmlns="" val="2883835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Open Survey Answers</a:t>
            </a:r>
            <a:endParaRPr lang="en-IE" dirty="0"/>
          </a:p>
        </p:txBody>
      </p:sp>
      <p:sp>
        <p:nvSpPr>
          <p:cNvPr id="4" name="Footer Placeholder 3"/>
          <p:cNvSpPr>
            <a:spLocks noGrp="1"/>
          </p:cNvSpPr>
          <p:nvPr>
            <p:ph type="ftr" sz="quarter" idx="10"/>
          </p:nvPr>
        </p:nvSpPr>
        <p:spPr/>
        <p:txBody>
          <a:bodyPr/>
          <a:lstStyle/>
          <a:p>
            <a:pPr>
              <a:defRPr/>
            </a:pPr>
            <a:r>
              <a:rPr lang="en-US" altLang="en-US" smtClean="0"/>
              <a:t>WMO Public Weather Services</a:t>
            </a:r>
            <a:endParaRPr lang="en-US" altLang="en-US"/>
          </a:p>
        </p:txBody>
      </p:sp>
      <p:sp>
        <p:nvSpPr>
          <p:cNvPr id="5" name="Slide Number Placeholder 4"/>
          <p:cNvSpPr>
            <a:spLocks noGrp="1"/>
          </p:cNvSpPr>
          <p:nvPr>
            <p:ph type="sldNum" sz="quarter" idx="11"/>
          </p:nvPr>
        </p:nvSpPr>
        <p:spPr/>
        <p:txBody>
          <a:bodyPr/>
          <a:lstStyle/>
          <a:p>
            <a:pPr>
              <a:defRPr/>
            </a:pPr>
            <a:fld id="{E0E299D5-2974-4A00-B512-161348FEEA10}" type="slidenum">
              <a:rPr lang="en-US" altLang="en-US" smtClean="0"/>
              <a:pPr>
                <a:defRPr/>
              </a:pPr>
              <a:t>34</a:t>
            </a:fld>
            <a:endParaRPr lang="en-US" altLang="en-US"/>
          </a:p>
        </p:txBody>
      </p:sp>
      <p:pic>
        <p:nvPicPr>
          <p:cNvPr id="71682" name="Picture 2"/>
          <p:cNvPicPr>
            <a:picLocks noGrp="1" noChangeAspect="1" noChangeArrowheads="1"/>
          </p:cNvPicPr>
          <p:nvPr>
            <p:ph idx="1"/>
          </p:nvPr>
        </p:nvPicPr>
        <p:blipFill>
          <a:blip r:embed="rId2" cstate="print"/>
          <a:srcRect/>
          <a:stretch>
            <a:fillRect/>
          </a:stretch>
        </p:blipFill>
        <p:spPr bwMode="auto">
          <a:xfrm>
            <a:off x="250825" y="1201145"/>
            <a:ext cx="8713788" cy="4600172"/>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Open Survey Answers</a:t>
            </a:r>
            <a:endParaRPr lang="en-IE" dirty="0"/>
          </a:p>
        </p:txBody>
      </p:sp>
      <p:sp>
        <p:nvSpPr>
          <p:cNvPr id="4" name="Footer Placeholder 3"/>
          <p:cNvSpPr>
            <a:spLocks noGrp="1"/>
          </p:cNvSpPr>
          <p:nvPr>
            <p:ph type="ftr" sz="quarter" idx="10"/>
          </p:nvPr>
        </p:nvSpPr>
        <p:spPr/>
        <p:txBody>
          <a:bodyPr/>
          <a:lstStyle/>
          <a:p>
            <a:pPr>
              <a:defRPr/>
            </a:pPr>
            <a:r>
              <a:rPr lang="en-US" altLang="en-US" smtClean="0"/>
              <a:t>WMO Public Weather Services</a:t>
            </a:r>
            <a:endParaRPr lang="en-US" altLang="en-US"/>
          </a:p>
        </p:txBody>
      </p:sp>
      <p:sp>
        <p:nvSpPr>
          <p:cNvPr id="5" name="Slide Number Placeholder 4"/>
          <p:cNvSpPr>
            <a:spLocks noGrp="1"/>
          </p:cNvSpPr>
          <p:nvPr>
            <p:ph type="sldNum" sz="quarter" idx="11"/>
          </p:nvPr>
        </p:nvSpPr>
        <p:spPr/>
        <p:txBody>
          <a:bodyPr/>
          <a:lstStyle/>
          <a:p>
            <a:pPr>
              <a:defRPr/>
            </a:pPr>
            <a:fld id="{E0E299D5-2974-4A00-B512-161348FEEA10}" type="slidenum">
              <a:rPr lang="en-US" altLang="en-US" smtClean="0"/>
              <a:pPr>
                <a:defRPr/>
              </a:pPr>
              <a:t>35</a:t>
            </a:fld>
            <a:endParaRPr lang="en-US" altLang="en-US"/>
          </a:p>
        </p:txBody>
      </p:sp>
      <p:pic>
        <p:nvPicPr>
          <p:cNvPr id="72706" name="Picture 2"/>
          <p:cNvPicPr>
            <a:picLocks noGrp="1" noChangeAspect="1" noChangeArrowheads="1"/>
          </p:cNvPicPr>
          <p:nvPr>
            <p:ph idx="1"/>
          </p:nvPr>
        </p:nvPicPr>
        <p:blipFill>
          <a:blip r:embed="rId2" cstate="print"/>
          <a:srcRect/>
          <a:stretch>
            <a:fillRect/>
          </a:stretch>
        </p:blipFill>
        <p:spPr bwMode="auto">
          <a:xfrm>
            <a:off x="250825" y="1215090"/>
            <a:ext cx="8713788" cy="4572283"/>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algn="ctr"/>
            <a:r>
              <a:rPr lang="en-GB" altLang="en-US" sz="3600" b="1" smtClean="0">
                <a:solidFill>
                  <a:srgbClr val="000066"/>
                </a:solidFill>
              </a:rPr>
              <a:t>WMO Service Delivery Strategy</a:t>
            </a:r>
          </a:p>
        </p:txBody>
      </p:sp>
      <p:sp>
        <p:nvSpPr>
          <p:cNvPr id="9219" name="Rectangle 3"/>
          <p:cNvSpPr>
            <a:spLocks noGrp="1" noChangeArrowheads="1"/>
          </p:cNvSpPr>
          <p:nvPr>
            <p:ph type="body" idx="4294967295"/>
          </p:nvPr>
        </p:nvSpPr>
        <p:spPr/>
        <p:txBody>
          <a:bodyPr/>
          <a:lstStyle/>
          <a:p>
            <a:pPr>
              <a:lnSpc>
                <a:spcPct val="80000"/>
              </a:lnSpc>
              <a:spcBef>
                <a:spcPts val="600"/>
              </a:spcBef>
              <a:spcAft>
                <a:spcPts val="2400"/>
              </a:spcAft>
            </a:pPr>
            <a:r>
              <a:rPr lang="en-GB" altLang="en-US" sz="3200" dirty="0" smtClean="0"/>
              <a:t>One of the key strategic thrusts of WMO</a:t>
            </a:r>
          </a:p>
          <a:p>
            <a:pPr lvl="1">
              <a:lnSpc>
                <a:spcPct val="80000"/>
              </a:lnSpc>
              <a:spcBef>
                <a:spcPts val="600"/>
              </a:spcBef>
              <a:spcAft>
                <a:spcPts val="600"/>
              </a:spcAft>
              <a:buFont typeface="Wingdings" pitchFamily="2" charset="2"/>
              <a:buChar char="Ø"/>
            </a:pPr>
            <a:r>
              <a:rPr lang="en-GB" altLang="en-US" dirty="0" smtClean="0"/>
              <a:t>Helping NMHSs to better deliver their products and services to users</a:t>
            </a:r>
            <a:endParaRPr lang="en-GB" altLang="en-US" sz="2400" dirty="0" smtClean="0"/>
          </a:p>
          <a:p>
            <a:pPr lvl="1">
              <a:lnSpc>
                <a:spcPct val="80000"/>
              </a:lnSpc>
              <a:spcBef>
                <a:spcPts val="600"/>
              </a:spcBef>
              <a:spcAft>
                <a:spcPts val="600"/>
              </a:spcAft>
              <a:buFont typeface="Wingdings" pitchFamily="2" charset="2"/>
              <a:buChar char="Ø"/>
            </a:pPr>
            <a:r>
              <a:rPr lang="en-GB" altLang="en-US" dirty="0" smtClean="0"/>
              <a:t>Incorporates an Implementation Plan</a:t>
            </a:r>
          </a:p>
          <a:p>
            <a:pPr lvl="1">
              <a:lnSpc>
                <a:spcPct val="80000"/>
              </a:lnSpc>
              <a:spcBef>
                <a:spcPts val="600"/>
              </a:spcBef>
              <a:spcAft>
                <a:spcPts val="600"/>
              </a:spcAft>
              <a:buFont typeface="Wingdings" pitchFamily="2" charset="2"/>
              <a:buChar char="Ø"/>
            </a:pPr>
            <a:r>
              <a:rPr lang="en-GB" altLang="en-US" dirty="0" smtClean="0"/>
              <a:t>Designed to be a practical guide to the steps we must all take to improve our services</a:t>
            </a:r>
          </a:p>
          <a:p>
            <a:pPr lvl="1">
              <a:lnSpc>
                <a:spcPct val="80000"/>
              </a:lnSpc>
              <a:spcBef>
                <a:spcPts val="600"/>
              </a:spcBef>
              <a:spcAft>
                <a:spcPts val="600"/>
              </a:spcAft>
              <a:buFont typeface="Wingdings" pitchFamily="2" charset="2"/>
              <a:buChar char="Ø"/>
            </a:pPr>
            <a:r>
              <a:rPr lang="en-GB" altLang="en-US" dirty="0" smtClean="0"/>
              <a:t>Incorporates the “Service Delivery Progress Model”</a:t>
            </a:r>
          </a:p>
          <a:p>
            <a:pPr lvl="1">
              <a:lnSpc>
                <a:spcPct val="80000"/>
              </a:lnSpc>
              <a:spcBef>
                <a:spcPts val="600"/>
              </a:spcBef>
              <a:spcAft>
                <a:spcPts val="600"/>
              </a:spcAft>
              <a:buFont typeface="Wingdings" pitchFamily="2" charset="2"/>
              <a:buChar char="Ø"/>
            </a:pPr>
            <a:r>
              <a:rPr lang="en-GB" altLang="en-US" dirty="0" smtClean="0"/>
              <a:t>A technique to help us find out how good (or bad) we are at Service Delivery, and how to improve.</a:t>
            </a:r>
          </a:p>
          <a:p>
            <a:pPr lvl="1">
              <a:lnSpc>
                <a:spcPct val="80000"/>
              </a:lnSpc>
              <a:buFont typeface="Wingdings" pitchFamily="2" charset="2"/>
              <a:buChar char="Ø"/>
            </a:pPr>
            <a:endParaRPr lang="en-GB" altLang="en-US" sz="2400" dirty="0" smtClean="0"/>
          </a:p>
          <a:p>
            <a:pPr lvl="1">
              <a:lnSpc>
                <a:spcPct val="80000"/>
              </a:lnSpc>
            </a:pPr>
            <a:endParaRPr lang="en-GB" altLang="en-US" sz="2400" dirty="0" smtClean="0"/>
          </a:p>
        </p:txBody>
      </p:sp>
      <p:sp>
        <p:nvSpPr>
          <p:cNvPr id="34820" name="Slide Number Placeholder 1"/>
          <p:cNvSpPr txBox="1">
            <a:spLocks noGrp="1"/>
          </p:cNvSpPr>
          <p:nvPr/>
        </p:nvSpPr>
        <p:spPr bwMode="auto">
          <a:xfrm>
            <a:off x="5867400" y="6478588"/>
            <a:ext cx="1152525" cy="312737"/>
          </a:xfrm>
          <a:prstGeom prst="rect">
            <a:avLst/>
          </a:prstGeom>
          <a:noFill/>
          <a:ln w="9525">
            <a:noFill/>
            <a:miter lim="800000"/>
            <a:headEnd/>
            <a:tailEnd/>
          </a:ln>
        </p:spPr>
        <p:txBody>
          <a:bodyPr/>
          <a:lstStyle/>
          <a:p>
            <a:pPr algn="r"/>
            <a:fld id="{CC8D7E86-1A10-443A-AFB7-1304ACE96A61}" type="slidenum">
              <a:rPr lang="en-US" altLang="en-US" sz="1200"/>
              <a:pPr algn="r"/>
              <a:t>36</a:t>
            </a:fld>
            <a:endParaRPr lang="en-US" altLang="en-US" sz="1200"/>
          </a:p>
        </p:txBody>
      </p:sp>
      <p:sp>
        <p:nvSpPr>
          <p:cNvPr id="34821" name="Footer Placeholder 3"/>
          <p:cNvSpPr>
            <a:spLocks noGrp="1"/>
          </p:cNvSpPr>
          <p:nvPr>
            <p:ph type="ftr" sz="quarter" idx="10"/>
          </p:nvPr>
        </p:nvSpPr>
        <p:spPr>
          <a:noFill/>
        </p:spPr>
        <p:txBody>
          <a:bodyPr/>
          <a:lstStyle/>
          <a:p>
            <a:r>
              <a:rPr lang="en-US" altLang="en-US" dirty="0" smtClean="0"/>
              <a:t>WMO Public Weather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fade">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xfrm>
            <a:off x="225425" y="152400"/>
            <a:ext cx="8713788" cy="792163"/>
          </a:xfrm>
        </p:spPr>
        <p:txBody>
          <a:bodyPr/>
          <a:lstStyle/>
          <a:p>
            <a:pPr algn="ctr"/>
            <a:r>
              <a:rPr lang="en-IE" sz="3600" b="1" smtClean="0">
                <a:solidFill>
                  <a:srgbClr val="000066"/>
                </a:solidFill>
              </a:rPr>
              <a:t>Service Delivery Progress Model</a:t>
            </a:r>
          </a:p>
        </p:txBody>
      </p:sp>
      <p:sp>
        <p:nvSpPr>
          <p:cNvPr id="5" name="Content Placeholder 4"/>
          <p:cNvSpPr>
            <a:spLocks noGrp="1"/>
          </p:cNvSpPr>
          <p:nvPr>
            <p:ph idx="1"/>
          </p:nvPr>
        </p:nvSpPr>
        <p:spPr/>
        <p:txBody>
          <a:bodyPr/>
          <a:lstStyle/>
          <a:p>
            <a:r>
              <a:rPr lang="en-IE" sz="3200" dirty="0" smtClean="0"/>
              <a:t>Defines five different stages of development for NMHSs (each over a number of elements)</a:t>
            </a:r>
          </a:p>
          <a:p>
            <a:pPr lvl="1">
              <a:buFont typeface="Wingdings" pitchFamily="2" charset="2"/>
              <a:buChar char="Ø"/>
            </a:pPr>
            <a:r>
              <a:rPr lang="en-IE" dirty="0" smtClean="0"/>
              <a:t>Undeveloped</a:t>
            </a:r>
          </a:p>
          <a:p>
            <a:pPr lvl="1">
              <a:buFont typeface="Wingdings" pitchFamily="2" charset="2"/>
              <a:buChar char="Ø"/>
            </a:pPr>
            <a:r>
              <a:rPr lang="en-IE" dirty="0" smtClean="0"/>
              <a:t>Development Initiated</a:t>
            </a:r>
          </a:p>
          <a:p>
            <a:pPr lvl="1">
              <a:buFont typeface="Wingdings" pitchFamily="2" charset="2"/>
              <a:buChar char="Ø"/>
            </a:pPr>
            <a:r>
              <a:rPr lang="en-IE" dirty="0" smtClean="0"/>
              <a:t>Development in Progress</a:t>
            </a:r>
          </a:p>
          <a:p>
            <a:pPr lvl="1">
              <a:buFont typeface="Wingdings" pitchFamily="2" charset="2"/>
              <a:buChar char="Ø"/>
            </a:pPr>
            <a:r>
              <a:rPr lang="en-IE" dirty="0" smtClean="0"/>
              <a:t>Developed</a:t>
            </a:r>
          </a:p>
          <a:p>
            <a:pPr lvl="1">
              <a:buFont typeface="Wingdings" pitchFamily="2" charset="2"/>
              <a:buChar char="Ø"/>
            </a:pPr>
            <a:r>
              <a:rPr lang="en-IE" dirty="0" smtClean="0"/>
              <a:t>Advanced</a:t>
            </a:r>
          </a:p>
        </p:txBody>
      </p:sp>
      <p:sp>
        <p:nvSpPr>
          <p:cNvPr id="35844" name="Footer Placeholder 1"/>
          <p:cNvSpPr>
            <a:spLocks noGrp="1"/>
          </p:cNvSpPr>
          <p:nvPr>
            <p:ph type="ftr" sz="quarter" idx="10"/>
          </p:nvPr>
        </p:nvSpPr>
        <p:spPr>
          <a:noFill/>
        </p:spPr>
        <p:txBody>
          <a:bodyPr/>
          <a:lstStyle/>
          <a:p>
            <a:r>
              <a:rPr lang="en-US" altLang="en-US"/>
              <a:t>WMO Public Weather Services</a:t>
            </a:r>
          </a:p>
          <a:p>
            <a:endParaRPr lang="en-US" altLang="en-US"/>
          </a:p>
        </p:txBody>
      </p:sp>
      <p:sp>
        <p:nvSpPr>
          <p:cNvPr id="35845" name="Slide Number Placeholder 2"/>
          <p:cNvSpPr>
            <a:spLocks noGrp="1"/>
          </p:cNvSpPr>
          <p:nvPr>
            <p:ph type="sldNum" sz="quarter" idx="11"/>
          </p:nvPr>
        </p:nvSpPr>
        <p:spPr>
          <a:noFill/>
        </p:spPr>
        <p:txBody>
          <a:bodyPr/>
          <a:lstStyle/>
          <a:p>
            <a:fld id="{9743651A-82D4-4610-B72B-B5A94B27CAB5}" type="slidenum">
              <a:rPr lang="en-US" altLang="en-US" smtClean="0"/>
              <a:pPr/>
              <a:t>37</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225425" y="152400"/>
            <a:ext cx="8713788" cy="792163"/>
          </a:xfrm>
        </p:spPr>
        <p:txBody>
          <a:bodyPr/>
          <a:lstStyle/>
          <a:p>
            <a:pPr algn="ctr"/>
            <a:r>
              <a:rPr lang="en-IE" sz="3600" b="1" smtClean="0">
                <a:solidFill>
                  <a:srgbClr val="000066"/>
                </a:solidFill>
              </a:rPr>
              <a:t>Service Delivery Progress Model</a:t>
            </a:r>
          </a:p>
        </p:txBody>
      </p:sp>
      <p:sp>
        <p:nvSpPr>
          <p:cNvPr id="5" name="Content Placeholder 4"/>
          <p:cNvSpPr>
            <a:spLocks noGrp="1"/>
          </p:cNvSpPr>
          <p:nvPr>
            <p:ph idx="1"/>
          </p:nvPr>
        </p:nvSpPr>
        <p:spPr/>
        <p:txBody>
          <a:bodyPr/>
          <a:lstStyle/>
          <a:p>
            <a:r>
              <a:rPr lang="en-IE" sz="3200" smtClean="0"/>
              <a:t>Defines six elements of development </a:t>
            </a:r>
          </a:p>
          <a:p>
            <a:pPr lvl="1">
              <a:buFont typeface="Wingdings" pitchFamily="2" charset="2"/>
              <a:buChar char="Ø"/>
            </a:pPr>
            <a:r>
              <a:rPr lang="en-IE" smtClean="0"/>
              <a:t>Evaluate user needs and decisions</a:t>
            </a:r>
          </a:p>
          <a:p>
            <a:pPr lvl="1">
              <a:buFont typeface="Wingdings" pitchFamily="2" charset="2"/>
              <a:buChar char="Ø"/>
            </a:pPr>
            <a:r>
              <a:rPr lang="en-IE" smtClean="0"/>
              <a:t>Link service development and delivery to user needs</a:t>
            </a:r>
          </a:p>
          <a:p>
            <a:pPr lvl="1">
              <a:buFont typeface="Wingdings" pitchFamily="2" charset="2"/>
              <a:buChar char="Ø"/>
            </a:pPr>
            <a:r>
              <a:rPr lang="en-GB" smtClean="0"/>
              <a:t>Evaluate and monitor service performance and outcomes</a:t>
            </a:r>
          </a:p>
          <a:p>
            <a:pPr lvl="1">
              <a:buFont typeface="Wingdings" pitchFamily="2" charset="2"/>
              <a:buChar char="Ø"/>
            </a:pPr>
            <a:r>
              <a:rPr lang="en-GB" smtClean="0"/>
              <a:t>Sustain improved service delivery</a:t>
            </a:r>
          </a:p>
          <a:p>
            <a:pPr lvl="1">
              <a:buFont typeface="Wingdings" pitchFamily="2" charset="2"/>
              <a:buChar char="Ø"/>
            </a:pPr>
            <a:r>
              <a:rPr lang="en-GB" smtClean="0"/>
              <a:t>Develop skills needed to sustain service delivery</a:t>
            </a:r>
          </a:p>
          <a:p>
            <a:pPr lvl="1">
              <a:buFont typeface="Wingdings" pitchFamily="2" charset="2"/>
              <a:buChar char="Ø"/>
            </a:pPr>
            <a:r>
              <a:rPr lang="en-GB" smtClean="0"/>
              <a:t>Share best practices and knowledge</a:t>
            </a:r>
            <a:endParaRPr lang="en-IE" smtClean="0"/>
          </a:p>
        </p:txBody>
      </p:sp>
      <p:sp>
        <p:nvSpPr>
          <p:cNvPr id="36868" name="Footer Placeholder 1"/>
          <p:cNvSpPr>
            <a:spLocks noGrp="1"/>
          </p:cNvSpPr>
          <p:nvPr>
            <p:ph type="ftr" sz="quarter" idx="10"/>
          </p:nvPr>
        </p:nvSpPr>
        <p:spPr>
          <a:noFill/>
        </p:spPr>
        <p:txBody>
          <a:bodyPr/>
          <a:lstStyle/>
          <a:p>
            <a:r>
              <a:rPr lang="en-US" altLang="en-US"/>
              <a:t>WMO Public Weather Services</a:t>
            </a:r>
          </a:p>
        </p:txBody>
      </p:sp>
      <p:sp>
        <p:nvSpPr>
          <p:cNvPr id="36869" name="Slide Number Placeholder 2"/>
          <p:cNvSpPr>
            <a:spLocks noGrp="1"/>
          </p:cNvSpPr>
          <p:nvPr>
            <p:ph type="sldNum" sz="quarter" idx="11"/>
          </p:nvPr>
        </p:nvSpPr>
        <p:spPr>
          <a:noFill/>
        </p:spPr>
        <p:txBody>
          <a:bodyPr/>
          <a:lstStyle/>
          <a:p>
            <a:fld id="{BC402038-5B31-4C62-804D-D3AE2680A4E0}" type="slidenum">
              <a:rPr lang="en-US" altLang="en-US" smtClean="0"/>
              <a:pPr/>
              <a:t>38</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6"/>
          <p:cNvSpPr>
            <a:spLocks noGrp="1"/>
          </p:cNvSpPr>
          <p:nvPr>
            <p:ph type="title"/>
          </p:nvPr>
        </p:nvSpPr>
        <p:spPr/>
        <p:txBody>
          <a:bodyPr/>
          <a:lstStyle/>
          <a:p>
            <a:pPr algn="ctr"/>
            <a:r>
              <a:rPr lang="en-IE" sz="3200" b="1" smtClean="0">
                <a:solidFill>
                  <a:srgbClr val="000066"/>
                </a:solidFill>
              </a:rPr>
              <a:t>Service Delivery Progress Model</a:t>
            </a:r>
            <a:endParaRPr lang="en-IE" smtClean="0"/>
          </a:p>
        </p:txBody>
      </p:sp>
      <p:sp>
        <p:nvSpPr>
          <p:cNvPr id="37891" name="Content Placeholder 7"/>
          <p:cNvSpPr>
            <a:spLocks noGrp="1"/>
          </p:cNvSpPr>
          <p:nvPr>
            <p:ph idx="1"/>
          </p:nvPr>
        </p:nvSpPr>
        <p:spPr/>
        <p:txBody>
          <a:bodyPr/>
          <a:lstStyle/>
          <a:p>
            <a:endParaRPr lang="en-IE" smtClean="0"/>
          </a:p>
        </p:txBody>
      </p:sp>
      <p:sp>
        <p:nvSpPr>
          <p:cNvPr id="37892"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37893" name="Slide Number Placeholder 4"/>
          <p:cNvSpPr>
            <a:spLocks noGrp="1"/>
          </p:cNvSpPr>
          <p:nvPr>
            <p:ph type="sldNum" sz="quarter" idx="11"/>
          </p:nvPr>
        </p:nvSpPr>
        <p:spPr>
          <a:noFill/>
        </p:spPr>
        <p:txBody>
          <a:bodyPr/>
          <a:lstStyle/>
          <a:p>
            <a:fld id="{2D9FE370-EB89-44BA-B717-FCCF7CF1A5A7}" type="slidenum">
              <a:rPr lang="en-US" altLang="en-US" smtClean="0"/>
              <a:pPr/>
              <a:t>39</a:t>
            </a:fld>
            <a:endParaRPr lang="en-US" altLang="en-US" smtClean="0"/>
          </a:p>
        </p:txBody>
      </p:sp>
      <p:pic>
        <p:nvPicPr>
          <p:cNvPr id="37894" name="Picture 5"/>
          <p:cNvPicPr>
            <a:picLocks noChangeAspect="1"/>
          </p:cNvPicPr>
          <p:nvPr/>
        </p:nvPicPr>
        <p:blipFill>
          <a:blip r:embed="rId2" cstate="print"/>
          <a:srcRect/>
          <a:stretch>
            <a:fillRect/>
          </a:stretch>
        </p:blipFill>
        <p:spPr bwMode="auto">
          <a:xfrm>
            <a:off x="142875" y="2014538"/>
            <a:ext cx="8858250"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IE" altLang="en-US" sz="3600" b="1" smtClean="0">
                <a:solidFill>
                  <a:srgbClr val="000066"/>
                </a:solidFill>
              </a:rPr>
              <a:t>Social Sciences</a:t>
            </a:r>
          </a:p>
        </p:txBody>
      </p:sp>
      <p:sp>
        <p:nvSpPr>
          <p:cNvPr id="3" name="Content Placeholder 2"/>
          <p:cNvSpPr>
            <a:spLocks noGrp="1"/>
          </p:cNvSpPr>
          <p:nvPr>
            <p:ph idx="1"/>
          </p:nvPr>
        </p:nvSpPr>
        <p:spPr/>
        <p:txBody>
          <a:bodyPr/>
          <a:lstStyle/>
          <a:p>
            <a:pPr>
              <a:defRPr/>
            </a:pPr>
            <a:r>
              <a:rPr lang="en-IE" dirty="0" smtClean="0"/>
              <a:t>Some of the Social Sciences:</a:t>
            </a:r>
          </a:p>
          <a:p>
            <a:pPr lvl="1">
              <a:buFont typeface="Wingdings" pitchFamily="2" charset="2"/>
              <a:buChar char="Ø"/>
              <a:defRPr/>
            </a:pPr>
            <a:r>
              <a:rPr lang="en-IE" dirty="0" smtClean="0"/>
              <a:t>Sociology</a:t>
            </a:r>
          </a:p>
          <a:p>
            <a:pPr lvl="1">
              <a:buFont typeface="Wingdings" pitchFamily="2" charset="2"/>
              <a:buChar char="Ø"/>
              <a:defRPr/>
            </a:pPr>
            <a:r>
              <a:rPr lang="en-IE" dirty="0" smtClean="0"/>
              <a:t>Human Geography</a:t>
            </a:r>
          </a:p>
          <a:p>
            <a:pPr lvl="1">
              <a:buFont typeface="Wingdings" pitchFamily="2" charset="2"/>
              <a:buChar char="Ø"/>
              <a:defRPr/>
            </a:pPr>
            <a:r>
              <a:rPr lang="en-IE" dirty="0" smtClean="0">
                <a:solidFill>
                  <a:schemeClr val="bg1">
                    <a:lumMod val="75000"/>
                  </a:schemeClr>
                </a:solidFill>
              </a:rPr>
              <a:t>Economics</a:t>
            </a:r>
          </a:p>
          <a:p>
            <a:pPr lvl="1">
              <a:buFont typeface="Wingdings" pitchFamily="2" charset="2"/>
              <a:buChar char="Ø"/>
              <a:defRPr/>
            </a:pPr>
            <a:r>
              <a:rPr lang="en-IE" dirty="0" smtClean="0"/>
              <a:t>Political Science</a:t>
            </a:r>
          </a:p>
          <a:p>
            <a:pPr lvl="1">
              <a:buFont typeface="Wingdings" pitchFamily="2" charset="2"/>
              <a:buChar char="Ø"/>
              <a:defRPr/>
            </a:pPr>
            <a:r>
              <a:rPr lang="en-IE" dirty="0" smtClean="0"/>
              <a:t>Psychology</a:t>
            </a:r>
          </a:p>
          <a:p>
            <a:pPr lvl="1">
              <a:buFont typeface="Wingdings" pitchFamily="2" charset="2"/>
              <a:buChar char="Ø"/>
              <a:defRPr/>
            </a:pPr>
            <a:r>
              <a:rPr lang="en-IE" dirty="0" smtClean="0"/>
              <a:t>Demography</a:t>
            </a:r>
          </a:p>
          <a:p>
            <a:pPr lvl="1">
              <a:buFont typeface="Wingdings" pitchFamily="2" charset="2"/>
              <a:buChar char="Ø"/>
              <a:defRPr/>
            </a:pPr>
            <a:r>
              <a:rPr lang="en-IE" dirty="0" smtClean="0"/>
              <a:t>Anthropology</a:t>
            </a:r>
          </a:p>
          <a:p>
            <a:pPr lvl="1">
              <a:buFont typeface="Wingdings" pitchFamily="2" charset="2"/>
              <a:buChar char="Ø"/>
              <a:defRPr/>
            </a:pPr>
            <a:r>
              <a:rPr lang="en-IE" dirty="0" smtClean="0"/>
              <a:t>etc etc...</a:t>
            </a:r>
            <a:endParaRPr lang="en-IE" dirty="0"/>
          </a:p>
        </p:txBody>
      </p:sp>
      <p:sp>
        <p:nvSpPr>
          <p:cNvPr id="19460" name="Footer Placeholder 3"/>
          <p:cNvSpPr>
            <a:spLocks noGrp="1"/>
          </p:cNvSpPr>
          <p:nvPr>
            <p:ph type="ftr" sz="quarter" idx="10"/>
          </p:nvPr>
        </p:nvSpPr>
        <p:spPr>
          <a:noFill/>
        </p:spPr>
        <p:txBody>
          <a:bodyPr/>
          <a:lstStyle/>
          <a:p>
            <a:r>
              <a:rPr lang="en-US" altLang="en-US"/>
              <a:t>WMO Public Weather Services</a:t>
            </a:r>
          </a:p>
        </p:txBody>
      </p:sp>
      <p:sp>
        <p:nvSpPr>
          <p:cNvPr id="19461" name="Slide Number Placeholder 4"/>
          <p:cNvSpPr>
            <a:spLocks noGrp="1"/>
          </p:cNvSpPr>
          <p:nvPr>
            <p:ph type="sldNum" sz="quarter" idx="11"/>
          </p:nvPr>
        </p:nvSpPr>
        <p:spPr>
          <a:noFill/>
        </p:spPr>
        <p:txBody>
          <a:bodyPr/>
          <a:lstStyle/>
          <a:p>
            <a:fld id="{40420376-2575-49B1-9958-D183F323DCCC}" type="slidenum">
              <a:rPr lang="en-US" altLang="en-US" smtClean="0"/>
              <a:pPr/>
              <a:t>4</a:t>
            </a:fld>
            <a:endParaRPr lang="en-US"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IE" sz="3200" b="1" smtClean="0">
                <a:solidFill>
                  <a:srgbClr val="000066"/>
                </a:solidFill>
              </a:rPr>
              <a:t>Service Delivery Progress Model</a:t>
            </a:r>
            <a:endParaRPr lang="en-IE" sz="3200" smtClean="0"/>
          </a:p>
        </p:txBody>
      </p:sp>
      <p:pic>
        <p:nvPicPr>
          <p:cNvPr id="38915" name="Content Placeholder 5"/>
          <p:cNvPicPr>
            <a:picLocks noGrp="1" noChangeAspect="1"/>
          </p:cNvPicPr>
          <p:nvPr>
            <p:ph idx="1"/>
          </p:nvPr>
        </p:nvPicPr>
        <p:blipFill>
          <a:blip r:embed="rId2" cstate="print"/>
          <a:srcRect/>
          <a:stretch>
            <a:fillRect/>
          </a:stretch>
        </p:blipFill>
        <p:spPr>
          <a:xfrm>
            <a:off x="250825" y="1312863"/>
            <a:ext cx="8713788" cy="4376737"/>
          </a:xfrm>
        </p:spPr>
      </p:pic>
      <p:sp>
        <p:nvSpPr>
          <p:cNvPr id="38916"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38917" name="Slide Number Placeholder 4"/>
          <p:cNvSpPr>
            <a:spLocks noGrp="1"/>
          </p:cNvSpPr>
          <p:nvPr>
            <p:ph type="sldNum" sz="quarter" idx="11"/>
          </p:nvPr>
        </p:nvSpPr>
        <p:spPr>
          <a:noFill/>
        </p:spPr>
        <p:txBody>
          <a:bodyPr/>
          <a:lstStyle/>
          <a:p>
            <a:fld id="{0D27575B-42C3-414A-A8E5-0C9A951C458F}" type="slidenum">
              <a:rPr lang="en-US" altLang="en-US" smtClean="0"/>
              <a:pPr/>
              <a:t>40</a:t>
            </a:fld>
            <a:endParaRPr lang="en-US"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IE" sz="3200" b="1" smtClean="0">
                <a:solidFill>
                  <a:srgbClr val="000066"/>
                </a:solidFill>
              </a:rPr>
              <a:t>Service Delivery Progress Model</a:t>
            </a:r>
            <a:endParaRPr lang="en-IE" sz="3200" smtClean="0"/>
          </a:p>
        </p:txBody>
      </p:sp>
      <p:sp>
        <p:nvSpPr>
          <p:cNvPr id="39939"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39940" name="Slide Number Placeholder 4"/>
          <p:cNvSpPr>
            <a:spLocks noGrp="1"/>
          </p:cNvSpPr>
          <p:nvPr>
            <p:ph type="sldNum" sz="quarter" idx="11"/>
          </p:nvPr>
        </p:nvSpPr>
        <p:spPr>
          <a:noFill/>
        </p:spPr>
        <p:txBody>
          <a:bodyPr/>
          <a:lstStyle/>
          <a:p>
            <a:fld id="{6CA5D7FE-6713-447B-A573-CAF16D7EA4F5}" type="slidenum">
              <a:rPr lang="en-US" altLang="en-US" smtClean="0"/>
              <a:pPr/>
              <a:t>41</a:t>
            </a:fld>
            <a:endParaRPr lang="en-US" altLang="en-US" smtClean="0"/>
          </a:p>
        </p:txBody>
      </p:sp>
      <p:pic>
        <p:nvPicPr>
          <p:cNvPr id="39941" name="Content Placeholder 6"/>
          <p:cNvPicPr>
            <a:picLocks noGrp="1" noChangeAspect="1"/>
          </p:cNvPicPr>
          <p:nvPr>
            <p:ph idx="1"/>
          </p:nvPr>
        </p:nvPicPr>
        <p:blipFill>
          <a:blip r:embed="rId2" cstate="print"/>
          <a:srcRect/>
          <a:stretch>
            <a:fillRect/>
          </a:stretch>
        </p:blipFill>
        <p:spPr>
          <a:xfrm>
            <a:off x="250825" y="2312988"/>
            <a:ext cx="8713788" cy="2376487"/>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altLang="en-US" smtClean="0"/>
              <a:t>WMO Public Weather Services</a:t>
            </a:r>
          </a:p>
          <a:p>
            <a:endParaRPr lang="en-US" altLang="en-US" smtClean="0"/>
          </a:p>
        </p:txBody>
      </p:sp>
      <p:sp>
        <p:nvSpPr>
          <p:cNvPr id="40963" name="Slide Number Placeholder 4"/>
          <p:cNvSpPr>
            <a:spLocks noGrp="1"/>
          </p:cNvSpPr>
          <p:nvPr>
            <p:ph type="sldNum" sz="quarter" idx="11"/>
          </p:nvPr>
        </p:nvSpPr>
        <p:spPr>
          <a:noFill/>
        </p:spPr>
        <p:txBody>
          <a:bodyPr/>
          <a:lstStyle/>
          <a:p>
            <a:fld id="{7D8E86CB-DE6D-4D92-9E67-5EBD50086C06}" type="slidenum">
              <a:rPr lang="en-US" altLang="en-US" smtClean="0"/>
              <a:pPr/>
              <a:t>42</a:t>
            </a:fld>
            <a:endParaRPr lang="en-US" altLang="en-US" smtClean="0"/>
          </a:p>
        </p:txBody>
      </p:sp>
      <p:graphicFrame>
        <p:nvGraphicFramePr>
          <p:cNvPr id="6" name="Content Placeholder 5"/>
          <p:cNvGraphicFramePr>
            <a:graphicFrameLocks noGrp="1"/>
          </p:cNvGraphicFramePr>
          <p:nvPr>
            <p:ph idx="4294967295"/>
          </p:nvPr>
        </p:nvGraphicFramePr>
        <p:xfrm>
          <a:off x="152400" y="304800"/>
          <a:ext cx="8839199" cy="5852160"/>
        </p:xfrm>
        <a:graphic>
          <a:graphicData uri="http://schemas.openxmlformats.org/drawingml/2006/table">
            <a:tbl>
              <a:tblPr firstRow="1" bandRow="1">
                <a:tableStyleId>{5DA37D80-6434-44D0-A028-1B22A696006F}</a:tableStyleId>
              </a:tblPr>
              <a:tblGrid>
                <a:gridCol w="1832576"/>
                <a:gridCol w="1468637"/>
                <a:gridCol w="1468637"/>
                <a:gridCol w="1545934"/>
                <a:gridCol w="1236747"/>
                <a:gridCol w="1286668"/>
              </a:tblGrid>
              <a:tr h="611641">
                <a:tc>
                  <a:txBody>
                    <a:bodyPr/>
                    <a:lstStyle/>
                    <a:p>
                      <a:pPr algn="ctr"/>
                      <a:endParaRPr lang="en-IE" dirty="0"/>
                    </a:p>
                  </a:txBody>
                  <a:tcPr/>
                </a:tc>
                <a:tc>
                  <a:txBody>
                    <a:bodyPr/>
                    <a:lstStyle/>
                    <a:p>
                      <a:pPr algn="ctr"/>
                      <a:r>
                        <a:rPr lang="en-IE" dirty="0" smtClean="0"/>
                        <a:t>Undeveloped</a:t>
                      </a:r>
                      <a:endParaRPr lang="en-IE" dirty="0"/>
                    </a:p>
                  </a:txBody>
                  <a:tcPr/>
                </a:tc>
                <a:tc>
                  <a:txBody>
                    <a:bodyPr/>
                    <a:lstStyle/>
                    <a:p>
                      <a:pPr algn="ctr"/>
                      <a:r>
                        <a:rPr lang="en-IE" dirty="0" smtClean="0"/>
                        <a:t>Development Initiated</a:t>
                      </a:r>
                      <a:endParaRPr lang="en-IE" dirty="0"/>
                    </a:p>
                  </a:txBody>
                  <a:tcPr/>
                </a:tc>
                <a:tc>
                  <a:txBody>
                    <a:bodyPr/>
                    <a:lstStyle/>
                    <a:p>
                      <a:pPr algn="ctr"/>
                      <a:r>
                        <a:rPr lang="en-IE" dirty="0" smtClean="0"/>
                        <a:t>Development</a:t>
                      </a:r>
                      <a:r>
                        <a:rPr lang="en-IE" baseline="0" dirty="0" smtClean="0"/>
                        <a:t> in Progress</a:t>
                      </a:r>
                      <a:endParaRPr lang="en-IE" dirty="0"/>
                    </a:p>
                  </a:txBody>
                  <a:tcPr/>
                </a:tc>
                <a:tc>
                  <a:txBody>
                    <a:bodyPr/>
                    <a:lstStyle/>
                    <a:p>
                      <a:pPr algn="ctr"/>
                      <a:r>
                        <a:rPr lang="en-IE" dirty="0" smtClean="0"/>
                        <a:t>Developed</a:t>
                      </a:r>
                      <a:endParaRPr lang="en-IE" dirty="0"/>
                    </a:p>
                  </a:txBody>
                  <a:tcPr/>
                </a:tc>
                <a:tc>
                  <a:txBody>
                    <a:bodyPr/>
                    <a:lstStyle/>
                    <a:p>
                      <a:pPr algn="ctr"/>
                      <a:r>
                        <a:rPr lang="en-IE" dirty="0" smtClean="0"/>
                        <a:t>Advanced</a:t>
                      </a:r>
                      <a:endParaRPr lang="en-IE" dirty="0"/>
                    </a:p>
                  </a:txBody>
                  <a:tcPr/>
                </a:tc>
              </a:tr>
              <a:tr h="61164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E" dirty="0" smtClean="0"/>
                        <a:t>Evaluate user needs,</a:t>
                      </a:r>
                      <a:r>
                        <a:rPr lang="en-IE" baseline="0" dirty="0" smtClean="0"/>
                        <a:t> </a:t>
                      </a:r>
                      <a:r>
                        <a:rPr lang="en-IE" dirty="0" smtClean="0"/>
                        <a:t>decisions</a:t>
                      </a:r>
                    </a:p>
                  </a:txBody>
                  <a:tcPr/>
                </a:tc>
                <a:tc>
                  <a:txBody>
                    <a:bodyPr/>
                    <a:lstStyle/>
                    <a:p>
                      <a:pPr algn="ctr"/>
                      <a:endParaRPr lang="en-IE" sz="2400" b="1"/>
                    </a:p>
                  </a:txBody>
                  <a:tcPr anchor="ctr"/>
                </a:tc>
                <a:tc>
                  <a:txBody>
                    <a:bodyPr/>
                    <a:lstStyle/>
                    <a:p>
                      <a:pPr algn="ctr"/>
                      <a:r>
                        <a:rPr lang="en-IE" sz="2400" b="1" dirty="0" smtClean="0"/>
                        <a:t>√</a:t>
                      </a:r>
                      <a:endParaRPr lang="en-IE" sz="2400" b="1" dirty="0"/>
                    </a:p>
                  </a:txBody>
                  <a:tcPr anchor="ctr"/>
                </a:tc>
                <a:tc>
                  <a:txBody>
                    <a:bodyPr/>
                    <a:lstStyle/>
                    <a:p>
                      <a:pPr algn="ctr"/>
                      <a:endParaRPr lang="en-IE" sz="2400" b="1" dirty="0"/>
                    </a:p>
                  </a:txBody>
                  <a:tcPr anchor="ctr"/>
                </a:tc>
                <a:tc>
                  <a:txBody>
                    <a:bodyPr/>
                    <a:lstStyle/>
                    <a:p>
                      <a:endParaRPr lang="en-IE"/>
                    </a:p>
                  </a:txBody>
                  <a:tcPr/>
                </a:tc>
                <a:tc>
                  <a:txBody>
                    <a:bodyPr/>
                    <a:lstStyle/>
                    <a:p>
                      <a:endParaRPr lang="en-IE"/>
                    </a:p>
                  </a:txBody>
                  <a:tcPr/>
                </a:tc>
              </a:tr>
              <a:tr h="61164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IE" dirty="0" smtClean="0"/>
                        <a:t>Link SD and delivery to user needs</a:t>
                      </a:r>
                    </a:p>
                  </a:txBody>
                  <a:tcPr/>
                </a:tc>
                <a:tc>
                  <a:txBody>
                    <a:bodyPr/>
                    <a:lstStyle/>
                    <a:p>
                      <a:pPr algn="ctr"/>
                      <a:endParaRPr lang="en-IE" sz="2400" b="1"/>
                    </a:p>
                  </a:txBody>
                  <a:tcPr anchor="ctr"/>
                </a:tc>
                <a:tc>
                  <a:txBody>
                    <a:bodyPr/>
                    <a:lstStyle/>
                    <a:p>
                      <a:pPr algn="ctr"/>
                      <a:endParaRPr lang="en-IE" sz="2400" b="1"/>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t>√</a:t>
                      </a:r>
                    </a:p>
                    <a:p>
                      <a:pPr algn="ctr"/>
                      <a:endParaRPr lang="en-IE" sz="2400" b="1" dirty="0"/>
                    </a:p>
                  </a:txBody>
                  <a:tcPr anchor="ctr"/>
                </a:tc>
                <a:tc>
                  <a:txBody>
                    <a:bodyPr/>
                    <a:lstStyle/>
                    <a:p>
                      <a:endParaRPr lang="en-IE"/>
                    </a:p>
                  </a:txBody>
                  <a:tcPr/>
                </a:tc>
                <a:tc>
                  <a:txBody>
                    <a:bodyPr/>
                    <a:lstStyle/>
                    <a:p>
                      <a:endParaRPr lang="en-IE"/>
                    </a:p>
                  </a:txBody>
                  <a:tcPr/>
                </a:tc>
              </a:tr>
              <a:tr h="61164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Evaluate and monitor service performance and outcomes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t>√</a:t>
                      </a:r>
                    </a:p>
                    <a:p>
                      <a:pPr algn="ctr"/>
                      <a:endParaRPr lang="en-IE" sz="2400" b="1" dirty="0"/>
                    </a:p>
                  </a:txBody>
                  <a:tcPr anchor="ctr"/>
                </a:tc>
                <a:tc>
                  <a:txBody>
                    <a:bodyPr/>
                    <a:lstStyle/>
                    <a:p>
                      <a:pPr algn="ctr"/>
                      <a:endParaRPr lang="en-IE" sz="2400" b="1"/>
                    </a:p>
                  </a:txBody>
                  <a:tcPr anchor="ctr"/>
                </a:tc>
                <a:tc>
                  <a:txBody>
                    <a:bodyPr/>
                    <a:lstStyle/>
                    <a:p>
                      <a:pPr algn="ctr"/>
                      <a:endParaRPr lang="en-IE" sz="2400" b="1" dirty="0"/>
                    </a:p>
                  </a:txBody>
                  <a:tcPr anchor="ctr"/>
                </a:tc>
                <a:tc>
                  <a:txBody>
                    <a:bodyPr/>
                    <a:lstStyle/>
                    <a:p>
                      <a:endParaRPr lang="en-IE"/>
                    </a:p>
                  </a:txBody>
                  <a:tcPr/>
                </a:tc>
                <a:tc>
                  <a:txBody>
                    <a:bodyPr/>
                    <a:lstStyle/>
                    <a:p>
                      <a:endParaRPr lang="en-IE"/>
                    </a:p>
                  </a:txBody>
                  <a:tcPr/>
                </a:tc>
              </a:tr>
              <a:tr h="61164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Sustain improved SD</a:t>
                      </a:r>
                    </a:p>
                  </a:txBody>
                  <a:tcPr/>
                </a:tc>
                <a:tc>
                  <a:txBody>
                    <a:bodyPr/>
                    <a:lstStyle/>
                    <a:p>
                      <a:pPr algn="ctr"/>
                      <a:endParaRPr lang="en-IE" sz="2400" b="1" dirty="0"/>
                    </a:p>
                  </a:txBody>
                  <a:tcPr anchor="ctr"/>
                </a:tc>
                <a:tc>
                  <a:txBody>
                    <a:bodyPr/>
                    <a:lstStyle/>
                    <a:p>
                      <a:pPr algn="ctr"/>
                      <a:r>
                        <a:rPr lang="en-IE" sz="2400" b="1" dirty="0" smtClean="0"/>
                        <a:t>√</a:t>
                      </a:r>
                      <a:endParaRPr lang="en-IE" sz="2400" b="1" dirty="0"/>
                    </a:p>
                  </a:txBody>
                  <a:tcPr anchor="ctr"/>
                </a:tc>
                <a:tc>
                  <a:txBody>
                    <a:bodyPr/>
                    <a:lstStyle/>
                    <a:p>
                      <a:pPr algn="ctr"/>
                      <a:endParaRPr lang="en-IE" sz="2400" b="1"/>
                    </a:p>
                  </a:txBody>
                  <a:tcPr anchor="ctr"/>
                </a:tc>
                <a:tc>
                  <a:txBody>
                    <a:bodyPr/>
                    <a:lstStyle/>
                    <a:p>
                      <a:endParaRPr lang="en-IE"/>
                    </a:p>
                  </a:txBody>
                  <a:tcPr/>
                </a:tc>
                <a:tc>
                  <a:txBody>
                    <a:bodyPr/>
                    <a:lstStyle/>
                    <a:p>
                      <a:endParaRPr lang="en-IE"/>
                    </a:p>
                  </a:txBody>
                  <a:tcPr/>
                </a:tc>
              </a:tr>
              <a:tr h="61164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Develop skills needed to sustain SD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1" dirty="0" smtClean="0"/>
                        <a:t>√</a:t>
                      </a:r>
                    </a:p>
                    <a:p>
                      <a:pPr algn="ctr"/>
                      <a:endParaRPr lang="en-IE" sz="2400" b="1" dirty="0"/>
                    </a:p>
                  </a:txBody>
                  <a:tcPr anchor="ctr"/>
                </a:tc>
                <a:tc>
                  <a:txBody>
                    <a:bodyPr/>
                    <a:lstStyle/>
                    <a:p>
                      <a:pPr algn="ctr"/>
                      <a:endParaRPr lang="en-IE" sz="2400" b="1"/>
                    </a:p>
                  </a:txBody>
                  <a:tcPr anchor="ctr"/>
                </a:tc>
                <a:tc>
                  <a:txBody>
                    <a:bodyPr/>
                    <a:lstStyle/>
                    <a:p>
                      <a:pPr algn="ctr"/>
                      <a:endParaRPr lang="en-IE" sz="2400" b="1"/>
                    </a:p>
                  </a:txBody>
                  <a:tcPr anchor="ctr"/>
                </a:tc>
                <a:tc>
                  <a:txBody>
                    <a:bodyPr/>
                    <a:lstStyle/>
                    <a:p>
                      <a:endParaRPr lang="en-IE"/>
                    </a:p>
                  </a:txBody>
                  <a:tcPr/>
                </a:tc>
                <a:tc>
                  <a:txBody>
                    <a:bodyPr/>
                    <a:lstStyle/>
                    <a:p>
                      <a:endParaRPr lang="en-IE" dirty="0"/>
                    </a:p>
                  </a:txBody>
                  <a:tcPr/>
                </a:tc>
              </a:tr>
              <a:tr h="61164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Share best practices and knowledge</a:t>
                      </a:r>
                      <a:endParaRPr lang="en-IE" dirty="0" smtClean="0"/>
                    </a:p>
                  </a:txBody>
                  <a:tcPr/>
                </a:tc>
                <a:tc>
                  <a:txBody>
                    <a:bodyPr/>
                    <a:lstStyle/>
                    <a:p>
                      <a:pPr algn="ctr"/>
                      <a:r>
                        <a:rPr lang="en-IE" sz="2400" b="1" dirty="0" smtClean="0"/>
                        <a:t>√</a:t>
                      </a:r>
                      <a:endParaRPr lang="en-IE" sz="2400" b="1" dirty="0"/>
                    </a:p>
                  </a:txBody>
                  <a:tcPr anchor="ctr"/>
                </a:tc>
                <a:tc>
                  <a:txBody>
                    <a:bodyPr/>
                    <a:lstStyle/>
                    <a:p>
                      <a:pPr algn="ctr"/>
                      <a:endParaRPr lang="en-IE" sz="2400" b="1" dirty="0"/>
                    </a:p>
                  </a:txBody>
                  <a:tcPr anchor="ctr"/>
                </a:tc>
                <a:tc>
                  <a:txBody>
                    <a:bodyPr/>
                    <a:lstStyle/>
                    <a:p>
                      <a:pPr algn="ctr"/>
                      <a:endParaRPr lang="en-IE" sz="2400" b="1" dirty="0"/>
                    </a:p>
                  </a:txBody>
                  <a:tcPr anchor="ctr"/>
                </a:tc>
                <a:tc>
                  <a:txBody>
                    <a:bodyPr/>
                    <a:lstStyle/>
                    <a:p>
                      <a:endParaRPr lang="en-IE"/>
                    </a:p>
                  </a:txBody>
                  <a:tcPr/>
                </a:tc>
                <a:tc>
                  <a:txBody>
                    <a:bodyPr/>
                    <a:lstStyle/>
                    <a:p>
                      <a:endParaRPr lang="en-IE"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IE" altLang="en-US" sz="3600" b="1" dirty="0" smtClean="0">
                <a:solidFill>
                  <a:srgbClr val="000066"/>
                </a:solidFill>
              </a:rPr>
              <a:t>Social Sciences and Met Services</a:t>
            </a:r>
          </a:p>
        </p:txBody>
      </p:sp>
      <p:sp>
        <p:nvSpPr>
          <p:cNvPr id="17411" name="Content Placeholder 2"/>
          <p:cNvSpPr>
            <a:spLocks noGrp="1"/>
          </p:cNvSpPr>
          <p:nvPr>
            <p:ph idx="1"/>
          </p:nvPr>
        </p:nvSpPr>
        <p:spPr/>
        <p:txBody>
          <a:bodyPr/>
          <a:lstStyle/>
          <a:p>
            <a:r>
              <a:rPr lang="en-IE" dirty="0" smtClean="0"/>
              <a:t>Its all about the users!</a:t>
            </a:r>
          </a:p>
          <a:p>
            <a:r>
              <a:rPr lang="en-IE" dirty="0" smtClean="0"/>
              <a:t>Improving our knowledge and understanding of those who use forecast and warnings services</a:t>
            </a:r>
          </a:p>
          <a:p>
            <a:r>
              <a:rPr lang="en-IE" dirty="0" smtClean="0"/>
              <a:t>Helping users to get more from our forecast and warnings services</a:t>
            </a:r>
          </a:p>
          <a:p>
            <a:r>
              <a:rPr lang="en-IE" dirty="0" smtClean="0"/>
              <a:t>Trying to understand decision-making, in all its complexity</a:t>
            </a:r>
          </a:p>
          <a:p>
            <a:r>
              <a:rPr lang="en-IE" dirty="0" smtClean="0"/>
              <a:t>Try to get to some measure of the ultimate outcomes for society of the services provided by NMHSs</a:t>
            </a:r>
          </a:p>
          <a:p>
            <a:endParaRPr lang="en-IE" dirty="0" smtClean="0"/>
          </a:p>
        </p:txBody>
      </p:sp>
      <p:sp>
        <p:nvSpPr>
          <p:cNvPr id="17412" name="Footer Placeholder 3"/>
          <p:cNvSpPr>
            <a:spLocks noGrp="1"/>
          </p:cNvSpPr>
          <p:nvPr>
            <p:ph type="ftr" sz="quarter" idx="10"/>
          </p:nvPr>
        </p:nvSpPr>
        <p:spPr>
          <a:noFill/>
        </p:spPr>
        <p:txBody>
          <a:bodyPr/>
          <a:lstStyle/>
          <a:p>
            <a:r>
              <a:rPr lang="en-US" altLang="en-US"/>
              <a:t>WMO Public Weather Services</a:t>
            </a:r>
          </a:p>
        </p:txBody>
      </p:sp>
      <p:sp>
        <p:nvSpPr>
          <p:cNvPr id="17413" name="Slide Number Placeholder 4"/>
          <p:cNvSpPr>
            <a:spLocks noGrp="1"/>
          </p:cNvSpPr>
          <p:nvPr>
            <p:ph type="sldNum" sz="quarter" idx="11"/>
          </p:nvPr>
        </p:nvSpPr>
        <p:spPr>
          <a:noFill/>
        </p:spPr>
        <p:txBody>
          <a:bodyPr/>
          <a:lstStyle/>
          <a:p>
            <a:fld id="{09025689-6492-4E10-8AB6-34A06E67208A}" type="slidenum">
              <a:rPr lang="en-US" altLang="en-US" smtClean="0"/>
              <a:pPr/>
              <a:t>43</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WMO Public Weather Services</a:t>
            </a:r>
            <a:endParaRPr lang="en-US" altLang="en-US"/>
          </a:p>
        </p:txBody>
      </p:sp>
      <p:sp>
        <p:nvSpPr>
          <p:cNvPr id="5" name="Slide Number Placeholder 4"/>
          <p:cNvSpPr>
            <a:spLocks noGrp="1"/>
          </p:cNvSpPr>
          <p:nvPr>
            <p:ph type="sldNum" sz="quarter" idx="11"/>
          </p:nvPr>
        </p:nvSpPr>
        <p:spPr/>
        <p:txBody>
          <a:bodyPr/>
          <a:lstStyle/>
          <a:p>
            <a:pPr>
              <a:defRPr/>
            </a:pPr>
            <a:fld id="{E0E299D5-2974-4A00-B512-161348FEEA10}" type="slidenum">
              <a:rPr lang="en-US" altLang="en-US" smtClean="0"/>
              <a:pPr>
                <a:defRPr/>
              </a:pPr>
              <a:t>44</a:t>
            </a:fld>
            <a:endParaRPr lang="en-US" altLang="en-US"/>
          </a:p>
        </p:txBody>
      </p:sp>
      <p:pic>
        <p:nvPicPr>
          <p:cNvPr id="70658" name="Picture 2"/>
          <p:cNvPicPr>
            <a:picLocks noChangeAspect="1" noChangeArrowheads="1"/>
          </p:cNvPicPr>
          <p:nvPr/>
        </p:nvPicPr>
        <p:blipFill>
          <a:blip r:embed="rId2" cstate="print"/>
          <a:srcRect/>
          <a:stretch>
            <a:fillRect/>
          </a:stretch>
        </p:blipFill>
        <p:spPr bwMode="auto">
          <a:xfrm>
            <a:off x="0" y="1"/>
            <a:ext cx="9144001" cy="640080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IE" altLang="en-US" sz="3600" b="1" smtClean="0">
                <a:solidFill>
                  <a:srgbClr val="000066"/>
                </a:solidFill>
              </a:rPr>
              <a:t>“Assessing the Uptake of Services”</a:t>
            </a:r>
          </a:p>
        </p:txBody>
      </p:sp>
      <p:sp>
        <p:nvSpPr>
          <p:cNvPr id="20483" name="Content Placeholder 2"/>
          <p:cNvSpPr>
            <a:spLocks noGrp="1"/>
          </p:cNvSpPr>
          <p:nvPr>
            <p:ph idx="1"/>
          </p:nvPr>
        </p:nvSpPr>
        <p:spPr/>
        <p:txBody>
          <a:bodyPr/>
          <a:lstStyle/>
          <a:p>
            <a:r>
              <a:rPr lang="en-IE" dirty="0" smtClean="0"/>
              <a:t>What does this mean?</a:t>
            </a:r>
          </a:p>
          <a:p>
            <a:endParaRPr lang="en-IE" dirty="0" smtClean="0"/>
          </a:p>
          <a:p>
            <a:pPr>
              <a:buFont typeface="Wingdings" pitchFamily="2" charset="2"/>
              <a:buNone/>
            </a:pPr>
            <a:r>
              <a:rPr lang="en-IE" dirty="0" smtClean="0"/>
              <a:t>It’s much easier to assess the uptake of </a:t>
            </a:r>
            <a:r>
              <a:rPr lang="en-IE" b="1" dirty="0" smtClean="0"/>
              <a:t>Products</a:t>
            </a:r>
          </a:p>
          <a:p>
            <a:pPr>
              <a:buFont typeface="Wingdings" pitchFamily="2" charset="2"/>
              <a:buNone/>
            </a:pPr>
            <a:endParaRPr lang="en-IE" b="1" dirty="0" smtClean="0"/>
          </a:p>
          <a:p>
            <a:r>
              <a:rPr lang="en-IE" dirty="0" smtClean="0"/>
              <a:t>Trial new products</a:t>
            </a:r>
          </a:p>
          <a:p>
            <a:r>
              <a:rPr lang="en-IE" dirty="0" smtClean="0"/>
              <a:t>Refine them</a:t>
            </a:r>
          </a:p>
          <a:p>
            <a:r>
              <a:rPr lang="en-IE" dirty="0" smtClean="0"/>
              <a:t>Put them on sale</a:t>
            </a:r>
          </a:p>
          <a:p>
            <a:r>
              <a:rPr lang="en-IE" dirty="0" smtClean="0"/>
              <a:t>Measure the uptake (sales)</a:t>
            </a:r>
          </a:p>
        </p:txBody>
      </p:sp>
      <p:sp>
        <p:nvSpPr>
          <p:cNvPr id="20484" name="Footer Placeholder 3"/>
          <p:cNvSpPr>
            <a:spLocks noGrp="1"/>
          </p:cNvSpPr>
          <p:nvPr>
            <p:ph type="ftr" sz="quarter" idx="10"/>
          </p:nvPr>
        </p:nvSpPr>
        <p:spPr>
          <a:noFill/>
        </p:spPr>
        <p:txBody>
          <a:bodyPr/>
          <a:lstStyle/>
          <a:p>
            <a:r>
              <a:rPr lang="en-US" altLang="en-US"/>
              <a:t>WMO Public Weather Services</a:t>
            </a:r>
          </a:p>
        </p:txBody>
      </p:sp>
      <p:sp>
        <p:nvSpPr>
          <p:cNvPr id="20485" name="Slide Number Placeholder 4"/>
          <p:cNvSpPr>
            <a:spLocks noGrp="1"/>
          </p:cNvSpPr>
          <p:nvPr>
            <p:ph type="sldNum" sz="quarter" idx="11"/>
          </p:nvPr>
        </p:nvSpPr>
        <p:spPr>
          <a:noFill/>
        </p:spPr>
        <p:txBody>
          <a:bodyPr/>
          <a:lstStyle/>
          <a:p>
            <a:fld id="{434E0698-96E6-4E85-A069-46C49BBCD01B}" type="slidenum">
              <a:rPr lang="en-US" altLang="en-US" smtClean="0"/>
              <a:pPr/>
              <a:t>5</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20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fade">
                                      <p:cBhvr>
                                        <p:cTn id="17" dur="2000"/>
                                        <p:tgtEl>
                                          <p:spTgt spid="204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5" end="5"/>
                                            </p:txEl>
                                          </p:spTgt>
                                        </p:tgtEl>
                                        <p:attrNameLst>
                                          <p:attrName>style.visibility</p:attrName>
                                        </p:attrNameLst>
                                      </p:cBhvr>
                                      <p:to>
                                        <p:strVal val="visible"/>
                                      </p:to>
                                    </p:set>
                                    <p:animEffect transition="in" filter="fade">
                                      <p:cBhvr>
                                        <p:cTn id="22" dur="2000"/>
                                        <p:tgtEl>
                                          <p:spTgt spid="2048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animEffect transition="in" filter="fade">
                                      <p:cBhvr>
                                        <p:cTn id="27" dur="2000"/>
                                        <p:tgtEl>
                                          <p:spTgt spid="2048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3">
                                            <p:txEl>
                                              <p:pRg st="7" end="7"/>
                                            </p:txEl>
                                          </p:spTgt>
                                        </p:tgtEl>
                                        <p:attrNameLst>
                                          <p:attrName>style.visibility</p:attrName>
                                        </p:attrNameLst>
                                      </p:cBhvr>
                                      <p:to>
                                        <p:strVal val="visible"/>
                                      </p:to>
                                    </p:set>
                                    <p:animEffect transition="in" filter="fade">
                                      <p:cBhvr>
                                        <p:cTn id="32" dur="20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IE" altLang="en-US" sz="3600" b="1" smtClean="0">
                <a:solidFill>
                  <a:srgbClr val="000066"/>
                </a:solidFill>
              </a:rPr>
              <a:t>“Assessing the Uptake of Services”</a:t>
            </a:r>
          </a:p>
        </p:txBody>
      </p:sp>
      <p:sp>
        <p:nvSpPr>
          <p:cNvPr id="3" name="Content Placeholder 2"/>
          <p:cNvSpPr>
            <a:spLocks noGrp="1"/>
          </p:cNvSpPr>
          <p:nvPr>
            <p:ph idx="1"/>
          </p:nvPr>
        </p:nvSpPr>
        <p:spPr/>
        <p:txBody>
          <a:bodyPr/>
          <a:lstStyle/>
          <a:p>
            <a:pPr>
              <a:defRPr/>
            </a:pPr>
            <a:r>
              <a:rPr lang="en-IE" dirty="0" smtClean="0"/>
              <a:t>How do we measure </a:t>
            </a:r>
            <a:r>
              <a:rPr lang="en-IE" b="1" dirty="0" smtClean="0"/>
              <a:t>Services?</a:t>
            </a:r>
          </a:p>
          <a:p>
            <a:pPr>
              <a:defRPr/>
            </a:pPr>
            <a:endParaRPr lang="en-IE" dirty="0" smtClean="0"/>
          </a:p>
          <a:p>
            <a:pPr marL="360363" indent="0">
              <a:buFont typeface="Wingdings" pitchFamily="2" charset="2"/>
              <a:buNone/>
              <a:defRPr/>
            </a:pPr>
            <a:r>
              <a:rPr lang="en-IE" dirty="0" smtClean="0"/>
              <a:t>NMHSs have historically been very good at producing forecasts and warnings.</a:t>
            </a:r>
          </a:p>
          <a:p>
            <a:pPr marL="360363" indent="0">
              <a:buFont typeface="Wingdings" pitchFamily="2" charset="2"/>
              <a:buNone/>
              <a:defRPr/>
            </a:pPr>
            <a:endParaRPr lang="en-IE" dirty="0" smtClean="0"/>
          </a:p>
          <a:p>
            <a:pPr marL="360363" indent="0">
              <a:buFont typeface="Wingdings" pitchFamily="2" charset="2"/>
              <a:buNone/>
              <a:defRPr/>
            </a:pPr>
            <a:r>
              <a:rPr lang="en-IE" dirty="0" smtClean="0"/>
              <a:t>Once they are issued – what happens to them?</a:t>
            </a:r>
          </a:p>
          <a:p>
            <a:pPr marL="360363" indent="0">
              <a:buFont typeface="Wingdings" pitchFamily="2" charset="2"/>
              <a:buNone/>
              <a:defRPr/>
            </a:pPr>
            <a:endParaRPr lang="en-IE" dirty="0" smtClean="0"/>
          </a:p>
          <a:p>
            <a:pPr marL="360363" indent="0">
              <a:buFont typeface="Wingdings" pitchFamily="2" charset="2"/>
              <a:buNone/>
              <a:defRPr/>
            </a:pPr>
            <a:r>
              <a:rPr lang="en-IE" dirty="0" smtClean="0"/>
              <a:t>Do we know </a:t>
            </a:r>
            <a:r>
              <a:rPr lang="en-IE" b="1" dirty="0" smtClean="0"/>
              <a:t>HOW</a:t>
            </a:r>
            <a:r>
              <a:rPr lang="en-IE" dirty="0" smtClean="0"/>
              <a:t> people use them?</a:t>
            </a:r>
          </a:p>
          <a:p>
            <a:pPr marL="360363" indent="0">
              <a:buFont typeface="Wingdings" pitchFamily="2" charset="2"/>
              <a:buNone/>
              <a:defRPr/>
            </a:pPr>
            <a:endParaRPr lang="en-IE" dirty="0" smtClean="0"/>
          </a:p>
          <a:p>
            <a:pPr marL="360363" indent="0">
              <a:buFont typeface="Wingdings" pitchFamily="2" charset="2"/>
              <a:buNone/>
              <a:defRPr/>
            </a:pPr>
            <a:r>
              <a:rPr lang="en-IE" dirty="0" smtClean="0"/>
              <a:t>Often we have no clue about this</a:t>
            </a:r>
          </a:p>
        </p:txBody>
      </p:sp>
      <p:sp>
        <p:nvSpPr>
          <p:cNvPr id="21508" name="Footer Placeholder 3"/>
          <p:cNvSpPr>
            <a:spLocks noGrp="1"/>
          </p:cNvSpPr>
          <p:nvPr>
            <p:ph type="ftr" sz="quarter" idx="10"/>
          </p:nvPr>
        </p:nvSpPr>
        <p:spPr>
          <a:noFill/>
        </p:spPr>
        <p:txBody>
          <a:bodyPr/>
          <a:lstStyle/>
          <a:p>
            <a:r>
              <a:rPr lang="en-US" altLang="en-US"/>
              <a:t>WMO Public Weather Services</a:t>
            </a:r>
          </a:p>
        </p:txBody>
      </p:sp>
      <p:sp>
        <p:nvSpPr>
          <p:cNvPr id="21509" name="Slide Number Placeholder 4"/>
          <p:cNvSpPr>
            <a:spLocks noGrp="1"/>
          </p:cNvSpPr>
          <p:nvPr>
            <p:ph type="sldNum" sz="quarter" idx="11"/>
          </p:nvPr>
        </p:nvSpPr>
        <p:spPr>
          <a:noFill/>
        </p:spPr>
        <p:txBody>
          <a:bodyPr/>
          <a:lstStyle/>
          <a:p>
            <a:fld id="{9DDF3A53-6846-4DC8-A253-3FCCCDDA71B1}" type="slidenum">
              <a:rPr lang="en-US" altLang="en-US" smtClean="0"/>
              <a:pPr/>
              <a:t>6</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IE" altLang="en-US" sz="3600" b="1" smtClean="0">
                <a:solidFill>
                  <a:srgbClr val="000066"/>
                </a:solidFill>
              </a:rPr>
              <a:t>Weather Warnings</a:t>
            </a:r>
          </a:p>
        </p:txBody>
      </p:sp>
      <p:sp>
        <p:nvSpPr>
          <p:cNvPr id="3" name="Content Placeholder 2"/>
          <p:cNvSpPr>
            <a:spLocks noGrp="1"/>
          </p:cNvSpPr>
          <p:nvPr>
            <p:ph sz="half" idx="1"/>
          </p:nvPr>
        </p:nvSpPr>
        <p:spPr>
          <a:xfrm>
            <a:off x="252413" y="1008063"/>
            <a:ext cx="6911975" cy="4824412"/>
          </a:xfrm>
        </p:spPr>
        <p:txBody>
          <a:bodyPr/>
          <a:lstStyle/>
          <a:p>
            <a:pPr>
              <a:spcAft>
                <a:spcPts val="600"/>
              </a:spcAft>
              <a:buFont typeface="Wingdings" pitchFamily="2" charset="2"/>
              <a:buNone/>
            </a:pPr>
            <a:r>
              <a:rPr lang="en-IE" smtClean="0"/>
              <a:t>What ways can we assess these?</a:t>
            </a:r>
          </a:p>
          <a:p>
            <a:pPr>
              <a:spcBef>
                <a:spcPts val="1800"/>
              </a:spcBef>
              <a:spcAft>
                <a:spcPts val="1200"/>
              </a:spcAft>
              <a:buFont typeface="Wingdings" pitchFamily="2" charset="2"/>
              <a:buChar char="Ø"/>
            </a:pPr>
            <a:r>
              <a:rPr lang="en-IE" sz="2600" smtClean="0"/>
              <a:t>Measure accuracy of the warnings</a:t>
            </a:r>
          </a:p>
          <a:p>
            <a:pPr>
              <a:spcBef>
                <a:spcPts val="1800"/>
              </a:spcBef>
              <a:spcAft>
                <a:spcPts val="1200"/>
              </a:spcAft>
              <a:buFont typeface="Wingdings" pitchFamily="2" charset="2"/>
              <a:buChar char="Ø"/>
            </a:pPr>
            <a:r>
              <a:rPr lang="en-IE" sz="2600" smtClean="0"/>
              <a:t>Measure number of warnings issued</a:t>
            </a:r>
          </a:p>
          <a:p>
            <a:pPr>
              <a:spcBef>
                <a:spcPts val="1800"/>
              </a:spcBef>
              <a:spcAft>
                <a:spcPts val="1200"/>
              </a:spcAft>
              <a:buFont typeface="Wingdings" pitchFamily="2" charset="2"/>
              <a:buChar char="Ø"/>
            </a:pPr>
            <a:r>
              <a:rPr lang="en-IE" sz="2600" smtClean="0"/>
              <a:t>Measure whether warnings reached intended users</a:t>
            </a:r>
          </a:p>
          <a:p>
            <a:pPr>
              <a:spcBef>
                <a:spcPts val="1800"/>
              </a:spcBef>
              <a:spcAft>
                <a:spcPts val="1200"/>
              </a:spcAft>
              <a:buFont typeface="Wingdings" pitchFamily="2" charset="2"/>
              <a:buChar char="Ø"/>
            </a:pPr>
            <a:r>
              <a:rPr lang="en-IE" sz="2600" smtClean="0"/>
              <a:t>Measure whether or not the warning was understood</a:t>
            </a:r>
          </a:p>
          <a:p>
            <a:pPr>
              <a:buFont typeface="Wingdings" pitchFamily="2" charset="2"/>
              <a:buChar char="Ø"/>
            </a:pPr>
            <a:endParaRPr lang="en-IE" smtClean="0"/>
          </a:p>
          <a:p>
            <a:endParaRPr lang="en-IE" smtClean="0"/>
          </a:p>
        </p:txBody>
      </p:sp>
      <p:sp>
        <p:nvSpPr>
          <p:cNvPr id="22532" name="Footer Placeholder 3"/>
          <p:cNvSpPr>
            <a:spLocks noGrp="1"/>
          </p:cNvSpPr>
          <p:nvPr>
            <p:ph type="ftr" sz="quarter" idx="10"/>
          </p:nvPr>
        </p:nvSpPr>
        <p:spPr>
          <a:noFill/>
        </p:spPr>
        <p:txBody>
          <a:bodyPr/>
          <a:lstStyle/>
          <a:p>
            <a:r>
              <a:rPr lang="en-US" altLang="en-US" smtClean="0"/>
              <a:t>WMO Public Weather Services</a:t>
            </a:r>
          </a:p>
          <a:p>
            <a:endParaRPr lang="en-US" altLang="en-US" smtClean="0"/>
          </a:p>
        </p:txBody>
      </p:sp>
      <p:sp>
        <p:nvSpPr>
          <p:cNvPr id="22533" name="Slide Number Placeholder 4"/>
          <p:cNvSpPr>
            <a:spLocks noGrp="1"/>
          </p:cNvSpPr>
          <p:nvPr>
            <p:ph type="sldNum" sz="quarter" idx="11"/>
          </p:nvPr>
        </p:nvSpPr>
        <p:spPr>
          <a:noFill/>
        </p:spPr>
        <p:txBody>
          <a:bodyPr/>
          <a:lstStyle/>
          <a:p>
            <a:fld id="{831221E9-24B2-47ED-A63D-FCBDF551856C}" type="slidenum">
              <a:rPr lang="en-US" altLang="en-US" smtClean="0"/>
              <a:pPr/>
              <a:t>7</a:t>
            </a:fld>
            <a:endParaRPr lang="en-US" altLang="en-US" smtClean="0"/>
          </a:p>
        </p:txBody>
      </p:sp>
      <p:sp>
        <p:nvSpPr>
          <p:cNvPr id="22534" name="Content Placeholder 7"/>
          <p:cNvSpPr>
            <a:spLocks noGrp="1"/>
          </p:cNvSpPr>
          <p:nvPr>
            <p:ph sz="half" idx="2"/>
          </p:nvPr>
        </p:nvSpPr>
        <p:spPr/>
        <p:txBody>
          <a:bodyPr/>
          <a:lstStyle/>
          <a:p>
            <a:endParaRPr lang="en-IE"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IE" altLang="en-US" sz="3600" b="1" smtClean="0">
                <a:solidFill>
                  <a:srgbClr val="000066"/>
                </a:solidFill>
              </a:rPr>
              <a:t>Weather Warnings</a:t>
            </a:r>
          </a:p>
        </p:txBody>
      </p:sp>
      <p:sp>
        <p:nvSpPr>
          <p:cNvPr id="3" name="Content Placeholder 2"/>
          <p:cNvSpPr>
            <a:spLocks noGrp="1"/>
          </p:cNvSpPr>
          <p:nvPr>
            <p:ph idx="1"/>
          </p:nvPr>
        </p:nvSpPr>
        <p:spPr>
          <a:xfrm>
            <a:off x="250825" y="1008063"/>
            <a:ext cx="6911975" cy="4824412"/>
          </a:xfrm>
        </p:spPr>
        <p:txBody>
          <a:bodyPr/>
          <a:lstStyle/>
          <a:p>
            <a:pPr>
              <a:spcAft>
                <a:spcPts val="600"/>
              </a:spcAft>
              <a:buFont typeface="Wingdings" pitchFamily="2" charset="2"/>
              <a:buNone/>
            </a:pPr>
            <a:r>
              <a:rPr lang="en-IE" smtClean="0"/>
              <a:t>What ways can we assess these?</a:t>
            </a:r>
          </a:p>
          <a:p>
            <a:pPr>
              <a:spcBef>
                <a:spcPts val="1800"/>
              </a:spcBef>
              <a:spcAft>
                <a:spcPts val="1200"/>
              </a:spcAft>
              <a:buFont typeface="Wingdings" pitchFamily="2" charset="2"/>
              <a:buChar char="Ø"/>
            </a:pPr>
            <a:r>
              <a:rPr lang="en-IE" sz="2600" smtClean="0"/>
              <a:t>Measure whether the consequences of the likely weather were understood</a:t>
            </a:r>
          </a:p>
          <a:p>
            <a:pPr>
              <a:spcBef>
                <a:spcPts val="1800"/>
              </a:spcBef>
              <a:spcAft>
                <a:spcPts val="1200"/>
              </a:spcAft>
              <a:buFont typeface="Wingdings" pitchFamily="2" charset="2"/>
              <a:buChar char="Ø"/>
            </a:pPr>
            <a:r>
              <a:rPr lang="en-IE" sz="2600" smtClean="0"/>
              <a:t>Measure the intended behaviour of the user before and after receiving the warning</a:t>
            </a:r>
          </a:p>
          <a:p>
            <a:pPr>
              <a:spcBef>
                <a:spcPts val="1800"/>
              </a:spcBef>
              <a:spcAft>
                <a:spcPts val="1200"/>
              </a:spcAft>
              <a:buFont typeface="Wingdings" pitchFamily="2" charset="2"/>
              <a:buChar char="Ø"/>
            </a:pPr>
            <a:r>
              <a:rPr lang="en-IE" sz="2600" smtClean="0"/>
              <a:t>Measure the warning outcomes</a:t>
            </a:r>
          </a:p>
          <a:p>
            <a:pPr>
              <a:spcBef>
                <a:spcPts val="1800"/>
              </a:spcBef>
              <a:spcAft>
                <a:spcPts val="1200"/>
              </a:spcAft>
              <a:buFont typeface="Wingdings" pitchFamily="2" charset="2"/>
              <a:buChar char="Ø"/>
            </a:pPr>
            <a:r>
              <a:rPr lang="en-IE" sz="2600" smtClean="0"/>
              <a:t>Measure the satisfaction of the users</a:t>
            </a:r>
          </a:p>
          <a:p>
            <a:pPr>
              <a:buFont typeface="Wingdings" pitchFamily="2" charset="2"/>
              <a:buChar char="Ø"/>
            </a:pPr>
            <a:endParaRPr lang="en-IE" smtClean="0"/>
          </a:p>
          <a:p>
            <a:endParaRPr lang="en-IE" smtClean="0"/>
          </a:p>
        </p:txBody>
      </p:sp>
      <p:sp>
        <p:nvSpPr>
          <p:cNvPr id="23556" name="Footer Placeholder 3"/>
          <p:cNvSpPr>
            <a:spLocks noGrp="1"/>
          </p:cNvSpPr>
          <p:nvPr>
            <p:ph type="ftr" sz="quarter" idx="10"/>
          </p:nvPr>
        </p:nvSpPr>
        <p:spPr>
          <a:noFill/>
        </p:spPr>
        <p:txBody>
          <a:bodyPr/>
          <a:lstStyle/>
          <a:p>
            <a:r>
              <a:rPr lang="en-US" altLang="en-US"/>
              <a:t>WMO Public Weather Services</a:t>
            </a:r>
          </a:p>
          <a:p>
            <a:endParaRPr lang="en-US" altLang="en-US"/>
          </a:p>
        </p:txBody>
      </p:sp>
      <p:sp>
        <p:nvSpPr>
          <p:cNvPr id="23557" name="Slide Number Placeholder 4"/>
          <p:cNvSpPr>
            <a:spLocks noGrp="1"/>
          </p:cNvSpPr>
          <p:nvPr>
            <p:ph type="sldNum" sz="quarter" idx="11"/>
          </p:nvPr>
        </p:nvSpPr>
        <p:spPr>
          <a:noFill/>
        </p:spPr>
        <p:txBody>
          <a:bodyPr/>
          <a:lstStyle/>
          <a:p>
            <a:fld id="{CF83C57B-B056-48D5-AE85-EBB813B49F4B}" type="slidenum">
              <a:rPr lang="en-US" altLang="en-US" smtClean="0"/>
              <a:pPr/>
              <a:t>8</a:t>
            </a:fld>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IE" altLang="en-US" sz="3600" b="1" smtClean="0">
                <a:solidFill>
                  <a:srgbClr val="000066"/>
                </a:solidFill>
              </a:rPr>
              <a:t>Weather Warnings</a:t>
            </a:r>
          </a:p>
        </p:txBody>
      </p:sp>
      <p:sp>
        <p:nvSpPr>
          <p:cNvPr id="24579" name="Content Placeholder 2"/>
          <p:cNvSpPr>
            <a:spLocks noGrp="1"/>
          </p:cNvSpPr>
          <p:nvPr>
            <p:ph sz="half" idx="1"/>
          </p:nvPr>
        </p:nvSpPr>
        <p:spPr>
          <a:xfrm>
            <a:off x="252413" y="1008063"/>
            <a:ext cx="6911975" cy="4824412"/>
          </a:xfrm>
        </p:spPr>
        <p:txBody>
          <a:bodyPr/>
          <a:lstStyle/>
          <a:p>
            <a:pPr>
              <a:spcAft>
                <a:spcPts val="600"/>
              </a:spcAft>
              <a:buFont typeface="Wingdings" pitchFamily="2" charset="2"/>
              <a:buNone/>
            </a:pPr>
            <a:r>
              <a:rPr lang="en-IE" smtClean="0"/>
              <a:t>What ways can we assess these?</a:t>
            </a:r>
          </a:p>
          <a:p>
            <a:pPr>
              <a:spcBef>
                <a:spcPts val="1800"/>
              </a:spcBef>
              <a:spcAft>
                <a:spcPts val="1200"/>
              </a:spcAft>
              <a:buFont typeface="Wingdings" pitchFamily="2" charset="2"/>
              <a:buChar char="Ø"/>
            </a:pPr>
            <a:r>
              <a:rPr lang="en-IE" sz="2600" smtClean="0"/>
              <a:t>Measure accuracy of the warnings</a:t>
            </a:r>
          </a:p>
          <a:p>
            <a:pPr>
              <a:spcBef>
                <a:spcPts val="1800"/>
              </a:spcBef>
              <a:spcAft>
                <a:spcPts val="1200"/>
              </a:spcAft>
              <a:buFont typeface="Wingdings" pitchFamily="2" charset="2"/>
              <a:buChar char="Ø"/>
            </a:pPr>
            <a:r>
              <a:rPr lang="en-IE" sz="2600" smtClean="0"/>
              <a:t>Measure number of warnings issued</a:t>
            </a:r>
          </a:p>
          <a:p>
            <a:pPr>
              <a:spcBef>
                <a:spcPts val="1800"/>
              </a:spcBef>
              <a:spcAft>
                <a:spcPts val="1200"/>
              </a:spcAft>
              <a:buFont typeface="Wingdings" pitchFamily="2" charset="2"/>
              <a:buChar char="Ø"/>
            </a:pPr>
            <a:r>
              <a:rPr lang="en-IE" sz="2600" smtClean="0"/>
              <a:t>Measure whether warnings reached intended users</a:t>
            </a:r>
          </a:p>
          <a:p>
            <a:pPr>
              <a:spcBef>
                <a:spcPts val="1800"/>
              </a:spcBef>
              <a:spcAft>
                <a:spcPts val="1200"/>
              </a:spcAft>
              <a:buFont typeface="Wingdings" pitchFamily="2" charset="2"/>
              <a:buChar char="Ø"/>
            </a:pPr>
            <a:r>
              <a:rPr lang="en-IE" sz="2600" smtClean="0"/>
              <a:t>Measure whether or not the warning was understood</a:t>
            </a:r>
          </a:p>
          <a:p>
            <a:pPr>
              <a:buFont typeface="Wingdings" pitchFamily="2" charset="2"/>
              <a:buChar char="Ø"/>
            </a:pPr>
            <a:endParaRPr lang="en-IE" smtClean="0"/>
          </a:p>
          <a:p>
            <a:endParaRPr lang="en-IE" smtClean="0"/>
          </a:p>
        </p:txBody>
      </p:sp>
      <p:sp>
        <p:nvSpPr>
          <p:cNvPr id="7" name="Content Placeholder 6"/>
          <p:cNvSpPr>
            <a:spLocks noGrp="1"/>
          </p:cNvSpPr>
          <p:nvPr>
            <p:ph sz="half" idx="2"/>
          </p:nvPr>
        </p:nvSpPr>
        <p:spPr>
          <a:xfrm>
            <a:off x="7543800" y="990600"/>
            <a:ext cx="685800" cy="4953000"/>
          </a:xfrm>
        </p:spPr>
        <p:txBody>
          <a:bodyPr/>
          <a:lstStyle/>
          <a:p>
            <a:pPr>
              <a:buFont typeface="Wingdings" pitchFamily="2" charset="2"/>
              <a:buNone/>
            </a:pPr>
            <a:endParaRPr lang="en-IE" smtClean="0"/>
          </a:p>
          <a:p>
            <a:pPr>
              <a:buFont typeface="Wingdings" pitchFamily="2" charset="2"/>
              <a:buNone/>
            </a:pPr>
            <a:endParaRPr lang="en-IE" sz="1200" smtClean="0"/>
          </a:p>
          <a:p>
            <a:pPr>
              <a:buFont typeface="Wingdings" pitchFamily="2" charset="2"/>
              <a:buNone/>
            </a:pPr>
            <a:r>
              <a:rPr lang="en-IE" smtClean="0">
                <a:solidFill>
                  <a:srgbClr val="FF0000"/>
                </a:solidFill>
              </a:rPr>
              <a:t>√</a:t>
            </a:r>
          </a:p>
          <a:p>
            <a:pPr>
              <a:buFont typeface="Wingdings" pitchFamily="2" charset="2"/>
              <a:buNone/>
            </a:pPr>
            <a:endParaRPr lang="en-IE" sz="1600" smtClean="0">
              <a:solidFill>
                <a:srgbClr val="FF0000"/>
              </a:solidFill>
            </a:endParaRPr>
          </a:p>
          <a:p>
            <a:pPr>
              <a:buFont typeface="Wingdings" pitchFamily="2" charset="2"/>
              <a:buNone/>
            </a:pPr>
            <a:r>
              <a:rPr lang="en-IE" smtClean="0">
                <a:solidFill>
                  <a:srgbClr val="FF0000"/>
                </a:solidFill>
              </a:rPr>
              <a:t>√</a:t>
            </a:r>
          </a:p>
          <a:p>
            <a:pPr>
              <a:buFont typeface="Wingdings" pitchFamily="2" charset="2"/>
              <a:buNone/>
            </a:pPr>
            <a:endParaRPr lang="en-IE" sz="1600" smtClean="0">
              <a:solidFill>
                <a:srgbClr val="FF0000"/>
              </a:solidFill>
            </a:endParaRPr>
          </a:p>
          <a:p>
            <a:pPr>
              <a:buFont typeface="Wingdings" pitchFamily="2" charset="2"/>
              <a:buNone/>
            </a:pPr>
            <a:r>
              <a:rPr lang="en-IE" smtClean="0">
                <a:solidFill>
                  <a:srgbClr val="FF0000"/>
                </a:solidFill>
              </a:rPr>
              <a:t>X</a:t>
            </a:r>
            <a:endParaRPr lang="en-IE" sz="1600" smtClean="0">
              <a:solidFill>
                <a:srgbClr val="FF0000"/>
              </a:solidFill>
            </a:endParaRPr>
          </a:p>
          <a:p>
            <a:pPr>
              <a:buFont typeface="Wingdings" pitchFamily="2" charset="2"/>
              <a:buNone/>
            </a:pPr>
            <a:endParaRPr lang="en-IE" sz="1600" smtClean="0">
              <a:solidFill>
                <a:srgbClr val="FF0000"/>
              </a:solidFill>
            </a:endParaRPr>
          </a:p>
          <a:p>
            <a:pPr>
              <a:buFont typeface="Wingdings" pitchFamily="2" charset="2"/>
              <a:buNone/>
            </a:pPr>
            <a:endParaRPr lang="en-IE" sz="1600" smtClean="0">
              <a:solidFill>
                <a:srgbClr val="FF0000"/>
              </a:solidFill>
            </a:endParaRPr>
          </a:p>
          <a:p>
            <a:pPr>
              <a:buFont typeface="Wingdings" pitchFamily="2" charset="2"/>
              <a:buNone/>
            </a:pPr>
            <a:r>
              <a:rPr lang="en-IE" smtClean="0">
                <a:solidFill>
                  <a:srgbClr val="FF0000"/>
                </a:solidFill>
              </a:rPr>
              <a:t>X</a:t>
            </a:r>
            <a:endParaRPr lang="en-IE" sz="1600" smtClean="0">
              <a:solidFill>
                <a:srgbClr val="FF0000"/>
              </a:solidFill>
            </a:endParaRPr>
          </a:p>
          <a:p>
            <a:pPr>
              <a:buFont typeface="Wingdings" pitchFamily="2" charset="2"/>
              <a:buNone/>
            </a:pPr>
            <a:endParaRPr lang="en-IE" smtClean="0"/>
          </a:p>
        </p:txBody>
      </p:sp>
      <p:sp>
        <p:nvSpPr>
          <p:cNvPr id="24581" name="Footer Placeholder 3"/>
          <p:cNvSpPr>
            <a:spLocks noGrp="1"/>
          </p:cNvSpPr>
          <p:nvPr>
            <p:ph type="ftr" sz="quarter" idx="10"/>
          </p:nvPr>
        </p:nvSpPr>
        <p:spPr>
          <a:noFill/>
        </p:spPr>
        <p:txBody>
          <a:bodyPr/>
          <a:lstStyle/>
          <a:p>
            <a:r>
              <a:rPr lang="en-US" altLang="en-US" smtClean="0"/>
              <a:t>WMO Public Weather Services</a:t>
            </a:r>
          </a:p>
          <a:p>
            <a:endParaRPr lang="en-US" altLang="en-US" smtClean="0"/>
          </a:p>
        </p:txBody>
      </p:sp>
      <p:sp>
        <p:nvSpPr>
          <p:cNvPr id="24582" name="Slide Number Placeholder 4"/>
          <p:cNvSpPr>
            <a:spLocks noGrp="1"/>
          </p:cNvSpPr>
          <p:nvPr>
            <p:ph type="sldNum" sz="quarter" idx="11"/>
          </p:nvPr>
        </p:nvSpPr>
        <p:spPr>
          <a:noFill/>
        </p:spPr>
        <p:txBody>
          <a:bodyPr/>
          <a:lstStyle/>
          <a:p>
            <a:fld id="{A750244F-7FA5-4B44-8ABD-3EE36E7CC45F}" type="slidenum">
              <a:rPr lang="en-US" altLang="en-US" smtClean="0"/>
              <a:pPr/>
              <a:t>9</a:t>
            </a:fld>
            <a:endParaRPr lang="en-US" alt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2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20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20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9" end="9"/>
                                            </p:txEl>
                                          </p:spTgt>
                                        </p:tgtEl>
                                        <p:attrNameLst>
                                          <p:attrName>style.visibility</p:attrName>
                                        </p:attrNameLst>
                                      </p:cBhvr>
                                      <p:to>
                                        <p:strVal val="visible"/>
                                      </p:to>
                                    </p:set>
                                    <p:animEffect transition="in" filter="fade">
                                      <p:cBhvr>
                                        <p:cTn id="22"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Webstatus Presentation - Userneeds colours">
    <a:dk1>
      <a:sysClr val="windowText" lastClr="000000"/>
    </a:dk1>
    <a:lt1>
      <a:sysClr val="window" lastClr="FFFFFF"/>
    </a:lt1>
    <a:dk2>
      <a:srgbClr val="797979"/>
    </a:dk2>
    <a:lt2>
      <a:srgbClr val="E2DFCC"/>
    </a:lt2>
    <a:accent1>
      <a:srgbClr val="8BB13F"/>
    </a:accent1>
    <a:accent2>
      <a:srgbClr val="A9C948"/>
    </a:accent2>
    <a:accent3>
      <a:srgbClr val="889EC0"/>
    </a:accent3>
    <a:accent4>
      <a:srgbClr val="99C1E2"/>
    </a:accent4>
    <a:accent5>
      <a:srgbClr val="A1CCD4"/>
    </a:accent5>
    <a:accent6>
      <a:srgbClr val="9B976B"/>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WMO_Powerpoint_template_en</Template>
  <TotalTime>1418</TotalTime>
  <Words>2914</Words>
  <Application>Microsoft Office PowerPoint</Application>
  <PresentationFormat>On-screen Show (4:3)</PresentationFormat>
  <Paragraphs>595</Paragraphs>
  <Slides>44</Slides>
  <Notes>2</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Body slide</vt:lpstr>
      <vt:lpstr>Closing slide</vt:lpstr>
      <vt:lpstr>1_Closing slide</vt:lpstr>
      <vt:lpstr>2_Closing slide</vt:lpstr>
      <vt:lpstr>Social and Economic Benefit Studies  Non-Economic Social Science Methods Assessing the Uptake of Services </vt:lpstr>
      <vt:lpstr>Social Sciences</vt:lpstr>
      <vt:lpstr>Social Sciences</vt:lpstr>
      <vt:lpstr>Social Sciences</vt:lpstr>
      <vt:lpstr>“Assessing the Uptake of Services”</vt:lpstr>
      <vt:lpstr>“Assessing the Uptake of Services”</vt:lpstr>
      <vt:lpstr>Weather Warnings</vt:lpstr>
      <vt:lpstr>Weather Warnings</vt:lpstr>
      <vt:lpstr>Weather Warnings</vt:lpstr>
      <vt:lpstr>Weather Warnings</vt:lpstr>
      <vt:lpstr>Weather Forecasts and Warnings</vt:lpstr>
      <vt:lpstr>Weather Forecasts and Warnings</vt:lpstr>
      <vt:lpstr>Weather Forecasts and Warnings</vt:lpstr>
      <vt:lpstr>Weather Forecasts and Warnings</vt:lpstr>
      <vt:lpstr>Weather Forecasts and Warnings</vt:lpstr>
      <vt:lpstr>Weather Forecasts and Warnings</vt:lpstr>
      <vt:lpstr>Weather Forecasts and Warnings</vt:lpstr>
      <vt:lpstr>Slide 18</vt:lpstr>
      <vt:lpstr>Surveys of Users</vt:lpstr>
      <vt:lpstr>Surveys of Users</vt:lpstr>
      <vt:lpstr>General information</vt:lpstr>
      <vt:lpstr>General information</vt:lpstr>
      <vt:lpstr>Who Are Your Users?</vt:lpstr>
      <vt:lpstr>Occupation</vt:lpstr>
      <vt:lpstr>Age - Device</vt:lpstr>
      <vt:lpstr>Frequency</vt:lpstr>
      <vt:lpstr>Device Type</vt:lpstr>
      <vt:lpstr>Slide 28</vt:lpstr>
      <vt:lpstr>Slide 29</vt:lpstr>
      <vt:lpstr>Slide 30</vt:lpstr>
      <vt:lpstr>Slide 31</vt:lpstr>
      <vt:lpstr>Design index - benchmark</vt:lpstr>
      <vt:lpstr>Usability index - benchmark</vt:lpstr>
      <vt:lpstr>Open Survey Answers</vt:lpstr>
      <vt:lpstr>Open Survey Answers</vt:lpstr>
      <vt:lpstr>WMO Service Delivery Strategy</vt:lpstr>
      <vt:lpstr>Service Delivery Progress Model</vt:lpstr>
      <vt:lpstr>Service Delivery Progress Model</vt:lpstr>
      <vt:lpstr>Service Delivery Progress Model</vt:lpstr>
      <vt:lpstr>Service Delivery Progress Model</vt:lpstr>
      <vt:lpstr>Service Delivery Progress Model</vt:lpstr>
      <vt:lpstr>Slide 42</vt:lpstr>
      <vt:lpstr>Social Sciences and Met Services</vt:lpstr>
      <vt:lpstr>Slide 44</vt:lpstr>
    </vt:vector>
  </TitlesOfParts>
  <Company>WMO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smuchemi</dc:creator>
  <cp:lastModifiedBy>G Fleming</cp:lastModifiedBy>
  <cp:revision>128</cp:revision>
  <cp:lastPrinted>2014-06-17T08:30:41Z</cp:lastPrinted>
  <dcterms:created xsi:type="dcterms:W3CDTF">2014-04-16T09:54:43Z</dcterms:created>
  <dcterms:modified xsi:type="dcterms:W3CDTF">2015-04-19T20:02:21Z</dcterms:modified>
</cp:coreProperties>
</file>