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2"/>
  </p:notesMasterIdLst>
  <p:handoutMasterIdLst>
    <p:handoutMasterId r:id="rId13"/>
  </p:handoutMasterIdLst>
  <p:sldIdLst>
    <p:sldId id="572" r:id="rId2"/>
    <p:sldId id="657" r:id="rId3"/>
    <p:sldId id="653" r:id="rId4"/>
    <p:sldId id="664" r:id="rId5"/>
    <p:sldId id="648" r:id="rId6"/>
    <p:sldId id="658" r:id="rId7"/>
    <p:sldId id="659" r:id="rId8"/>
    <p:sldId id="660" r:id="rId9"/>
    <p:sldId id="663" r:id="rId10"/>
    <p:sldId id="662" r:id="rId11"/>
  </p:sldIdLst>
  <p:sldSz cx="9906000" cy="6858000" type="A4"/>
  <p:notesSz cx="7077075" cy="8955088"/>
  <p:embeddedFontLst>
    <p:embeddedFont>
      <p:font typeface="ＭＳ Ｐゴシック" pitchFamily="34" charset="-128"/>
      <p:regular r:id="rId14"/>
    </p:embeddedFont>
    <p:embeddedFont>
      <p:font typeface="Gill Sans MT" pitchFamily="34" charset="0"/>
      <p:regular r:id="rId15"/>
      <p:bold r:id="rId16"/>
      <p:italic r:id="rId17"/>
      <p:boldItalic r:id="rId18"/>
    </p:embeddedFont>
    <p:embeddedFont>
      <p:font typeface="Times" pitchFamily="18" charset="0"/>
      <p:regular r:id="rId19"/>
      <p:bold r:id="rId20"/>
      <p:italic r:id="rId21"/>
      <p:boldItalic r:id="rId22"/>
    </p:embeddedFont>
  </p:embeddedFontLst>
  <p:defaultTextStyle>
    <a:defPPr>
      <a:defRPr lang="en-US"/>
    </a:defPPr>
    <a:lvl1pPr algn="l" rtl="0" fontAlgn="base">
      <a:spcBef>
        <a:spcPct val="0"/>
      </a:spcBef>
      <a:spcAft>
        <a:spcPct val="0"/>
      </a:spcAft>
      <a:defRPr sz="28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8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8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8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800" kern="1200">
        <a:solidFill>
          <a:schemeClr val="tx1"/>
        </a:solidFill>
        <a:latin typeface="Arial" charset="0"/>
        <a:ea typeface="ＭＳ Ｐゴシック"/>
        <a:cs typeface="ＭＳ Ｐゴシック"/>
      </a:defRPr>
    </a:lvl5pPr>
    <a:lvl6pPr marL="2286000" algn="l" defTabSz="914400" rtl="0" eaLnBrk="1" latinLnBrk="0" hangingPunct="1">
      <a:defRPr sz="2800" kern="1200">
        <a:solidFill>
          <a:schemeClr val="tx1"/>
        </a:solidFill>
        <a:latin typeface="Arial" charset="0"/>
        <a:ea typeface="ＭＳ Ｐゴシック"/>
        <a:cs typeface="ＭＳ Ｐゴシック"/>
      </a:defRPr>
    </a:lvl6pPr>
    <a:lvl7pPr marL="2743200" algn="l" defTabSz="914400" rtl="0" eaLnBrk="1" latinLnBrk="0" hangingPunct="1">
      <a:defRPr sz="2800" kern="1200">
        <a:solidFill>
          <a:schemeClr val="tx1"/>
        </a:solidFill>
        <a:latin typeface="Arial" charset="0"/>
        <a:ea typeface="ＭＳ Ｐゴシック"/>
        <a:cs typeface="ＭＳ Ｐゴシック"/>
      </a:defRPr>
    </a:lvl7pPr>
    <a:lvl8pPr marL="3200400" algn="l" defTabSz="914400" rtl="0" eaLnBrk="1" latinLnBrk="0" hangingPunct="1">
      <a:defRPr sz="2800" kern="1200">
        <a:solidFill>
          <a:schemeClr val="tx1"/>
        </a:solidFill>
        <a:latin typeface="Arial" charset="0"/>
        <a:ea typeface="ＭＳ Ｐゴシック"/>
        <a:cs typeface="ＭＳ Ｐゴシック"/>
      </a:defRPr>
    </a:lvl8pPr>
    <a:lvl9pPr marL="3657600" algn="l" defTabSz="914400" rtl="0" eaLnBrk="1" latinLnBrk="0" hangingPunct="1">
      <a:defRPr sz="2800" kern="1200">
        <a:solidFill>
          <a:schemeClr val="tx1"/>
        </a:solidFill>
        <a:latin typeface="Arial"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l Smith" initials="JBS" lastIdx="9" clrIdx="0"/>
  <p:cmAuthor id="1" name="Aaron Ray" initials="A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DDDDD"/>
    <a:srgbClr val="666666"/>
    <a:srgbClr val="002A6C"/>
    <a:srgbClr val="003366"/>
    <a:srgbClr val="1E4ABD"/>
    <a:srgbClr val="FFFF66"/>
    <a:srgbClr val="FF6600"/>
    <a:srgbClr val="CCECFF"/>
    <a:srgbClr val="CCCC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81" autoAdjust="0"/>
    <p:restoredTop sz="91632" autoAdjust="0"/>
  </p:normalViewPr>
  <p:slideViewPr>
    <p:cSldViewPr>
      <p:cViewPr>
        <p:scale>
          <a:sx n="90" d="100"/>
          <a:sy n="90" d="100"/>
        </p:scale>
        <p:origin x="-1872" y="-372"/>
      </p:cViewPr>
      <p:guideLst>
        <p:guide orient="horz" pos="2160"/>
        <p:guide pos="3120"/>
      </p:guideLst>
    </p:cSldViewPr>
  </p:slideViewPr>
  <p:outlineViewPr>
    <p:cViewPr>
      <p:scale>
        <a:sx n="33" d="100"/>
        <a:sy n="33" d="100"/>
      </p:scale>
      <p:origin x="0" y="9858"/>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098" y="504"/>
      </p:cViewPr>
      <p:guideLst>
        <p:guide orient="horz" pos="2821"/>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1"/>
            <a:ext cx="3065095" cy="438885"/>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defTabSz="911225" eaLnBrk="0" hangingPunct="0">
              <a:defRPr sz="1200">
                <a:latin typeface="Times" pitchFamily="18" charset="0"/>
                <a:ea typeface="ＭＳ Ｐゴシック" pitchFamily="34" charset="-128"/>
                <a:cs typeface="+mn-cs"/>
              </a:defRPr>
            </a:lvl1pPr>
          </a:lstStyle>
          <a:p>
            <a:pPr>
              <a:defRPr/>
            </a:pPr>
            <a:endParaRPr lang="en-US"/>
          </a:p>
        </p:txBody>
      </p:sp>
      <p:sp>
        <p:nvSpPr>
          <p:cNvPr id="124931" name="Rectangle 3"/>
          <p:cNvSpPr>
            <a:spLocks noGrp="1" noChangeArrowheads="1"/>
          </p:cNvSpPr>
          <p:nvPr>
            <p:ph type="dt" sz="quarter" idx="1"/>
          </p:nvPr>
        </p:nvSpPr>
        <p:spPr bwMode="auto">
          <a:xfrm>
            <a:off x="3985770" y="1"/>
            <a:ext cx="3065094" cy="438885"/>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algn="r" defTabSz="911225" eaLnBrk="0" hangingPunct="0">
              <a:defRPr sz="1200">
                <a:latin typeface="Times" pitchFamily="18" charset="0"/>
                <a:ea typeface="ＭＳ Ｐゴシック" pitchFamily="34" charset="-128"/>
                <a:cs typeface="+mn-cs"/>
              </a:defRPr>
            </a:lvl1pPr>
          </a:lstStyle>
          <a:p>
            <a:pPr>
              <a:defRPr/>
            </a:pPr>
            <a:endParaRPr lang="en-US"/>
          </a:p>
        </p:txBody>
      </p:sp>
      <p:sp>
        <p:nvSpPr>
          <p:cNvPr id="124932" name="Rectangle 4"/>
          <p:cNvSpPr>
            <a:spLocks noGrp="1" noChangeArrowheads="1"/>
          </p:cNvSpPr>
          <p:nvPr>
            <p:ph type="ftr" sz="quarter" idx="2"/>
          </p:nvPr>
        </p:nvSpPr>
        <p:spPr bwMode="auto">
          <a:xfrm>
            <a:off x="0" y="8491736"/>
            <a:ext cx="3065095" cy="438884"/>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defTabSz="911225" eaLnBrk="0" hangingPunct="0">
              <a:defRPr sz="1200">
                <a:latin typeface="Times" pitchFamily="18" charset="0"/>
                <a:ea typeface="ＭＳ Ｐゴシック" pitchFamily="34" charset="-128"/>
                <a:cs typeface="+mn-cs"/>
              </a:defRPr>
            </a:lvl1pPr>
          </a:lstStyle>
          <a:p>
            <a:pPr>
              <a:defRPr/>
            </a:pPr>
            <a:endParaRPr lang="en-US"/>
          </a:p>
        </p:txBody>
      </p:sp>
      <p:sp>
        <p:nvSpPr>
          <p:cNvPr id="124933" name="Rectangle 5"/>
          <p:cNvSpPr>
            <a:spLocks noGrp="1" noChangeArrowheads="1"/>
          </p:cNvSpPr>
          <p:nvPr>
            <p:ph type="sldNum" sz="quarter" idx="3"/>
          </p:nvPr>
        </p:nvSpPr>
        <p:spPr bwMode="auto">
          <a:xfrm>
            <a:off x="3985770" y="8491736"/>
            <a:ext cx="3065094" cy="438884"/>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algn="r" defTabSz="911225" eaLnBrk="0" hangingPunct="0">
              <a:defRPr sz="1200">
                <a:latin typeface="Times" pitchFamily="18" charset="0"/>
                <a:ea typeface="ＭＳ Ｐゴシック" pitchFamily="34" charset="-128"/>
                <a:cs typeface="+mn-cs"/>
              </a:defRPr>
            </a:lvl1pPr>
          </a:lstStyle>
          <a:p>
            <a:pPr>
              <a:defRPr/>
            </a:pPr>
            <a:fld id="{CAB8D4A7-8BBA-4136-AC78-012B2FBDD6F4}" type="slidenum">
              <a:rPr lang="en-US"/>
              <a:pPr>
                <a:defRPr/>
              </a:pPr>
              <a:t>‹#›</a:t>
            </a:fld>
            <a:endParaRPr lang="en-US"/>
          </a:p>
        </p:txBody>
      </p:sp>
    </p:spTree>
    <p:extLst>
      <p:ext uri="{BB962C8B-B14F-4D97-AF65-F5344CB8AC3E}">
        <p14:creationId xmlns="" xmlns:p14="http://schemas.microsoft.com/office/powerpoint/2010/main" val="970775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1"/>
            <a:ext cx="3065095" cy="438885"/>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defTabSz="911225" eaLnBrk="0" hangingPunct="0">
              <a:defRPr sz="1200">
                <a:latin typeface="Times" pitchFamily="18" charset="0"/>
                <a:ea typeface="ＭＳ Ｐゴシック" pitchFamily="34" charset="-128"/>
                <a:cs typeface="+mn-cs"/>
              </a:defRPr>
            </a:lvl1pPr>
          </a:lstStyle>
          <a:p>
            <a:pPr>
              <a:defRPr/>
            </a:pPr>
            <a:endParaRPr lang="en-US"/>
          </a:p>
        </p:txBody>
      </p:sp>
      <p:sp>
        <p:nvSpPr>
          <p:cNvPr id="129027" name="Rectangle 3"/>
          <p:cNvSpPr>
            <a:spLocks noGrp="1" noChangeArrowheads="1"/>
          </p:cNvSpPr>
          <p:nvPr>
            <p:ph type="dt" idx="1"/>
          </p:nvPr>
        </p:nvSpPr>
        <p:spPr bwMode="auto">
          <a:xfrm>
            <a:off x="3985770" y="1"/>
            <a:ext cx="3065094" cy="438885"/>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algn="r" defTabSz="911225" eaLnBrk="0" hangingPunct="0">
              <a:defRPr sz="1200">
                <a:latin typeface="Times" pitchFamily="18" charset="0"/>
                <a:ea typeface="ＭＳ Ｐゴシック" pitchFamily="34" charset="-128"/>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093788" y="658813"/>
            <a:ext cx="4864100" cy="3367087"/>
          </a:xfrm>
          <a:prstGeom prst="rect">
            <a:avLst/>
          </a:prstGeom>
          <a:noFill/>
          <a:ln w="9525">
            <a:solidFill>
              <a:srgbClr val="000000"/>
            </a:solidFill>
            <a:miter lim="800000"/>
            <a:headEnd/>
            <a:tailEnd/>
          </a:ln>
        </p:spPr>
      </p:sp>
      <p:sp>
        <p:nvSpPr>
          <p:cNvPr id="129029" name="Rectangle 5"/>
          <p:cNvSpPr>
            <a:spLocks noGrp="1" noChangeArrowheads="1"/>
          </p:cNvSpPr>
          <p:nvPr>
            <p:ph type="body" sz="quarter" idx="3"/>
          </p:nvPr>
        </p:nvSpPr>
        <p:spPr bwMode="auto">
          <a:xfrm>
            <a:off x="920675" y="4245103"/>
            <a:ext cx="5211152" cy="4026426"/>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9030" name="Rectangle 6"/>
          <p:cNvSpPr>
            <a:spLocks noGrp="1" noChangeArrowheads="1"/>
          </p:cNvSpPr>
          <p:nvPr>
            <p:ph type="ftr" sz="quarter" idx="4"/>
          </p:nvPr>
        </p:nvSpPr>
        <p:spPr bwMode="auto">
          <a:xfrm>
            <a:off x="0" y="8491736"/>
            <a:ext cx="3065095" cy="438884"/>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defTabSz="911225" eaLnBrk="0" hangingPunct="0">
              <a:defRPr sz="1200">
                <a:latin typeface="Times" pitchFamily="18" charset="0"/>
                <a:ea typeface="ＭＳ Ｐゴシック" pitchFamily="34" charset="-128"/>
                <a:cs typeface="+mn-cs"/>
              </a:defRPr>
            </a:lvl1pPr>
          </a:lstStyle>
          <a:p>
            <a:pPr>
              <a:defRPr/>
            </a:pPr>
            <a:endParaRPr lang="en-US"/>
          </a:p>
        </p:txBody>
      </p:sp>
      <p:sp>
        <p:nvSpPr>
          <p:cNvPr id="129031" name="Rectangle 7"/>
          <p:cNvSpPr>
            <a:spLocks noGrp="1" noChangeArrowheads="1"/>
          </p:cNvSpPr>
          <p:nvPr>
            <p:ph type="sldNum" sz="quarter" idx="5"/>
          </p:nvPr>
        </p:nvSpPr>
        <p:spPr bwMode="auto">
          <a:xfrm>
            <a:off x="3985770" y="8491736"/>
            <a:ext cx="3065094" cy="438884"/>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algn="r" defTabSz="911225" eaLnBrk="0" hangingPunct="0">
              <a:defRPr sz="1200">
                <a:latin typeface="Times" pitchFamily="18" charset="0"/>
                <a:ea typeface="ＭＳ Ｐゴシック" pitchFamily="34" charset="-128"/>
                <a:cs typeface="+mn-cs"/>
              </a:defRPr>
            </a:lvl1pPr>
          </a:lstStyle>
          <a:p>
            <a:pPr>
              <a:defRPr/>
            </a:pPr>
            <a:fld id="{44F3AAB6-11B2-4923-B916-2C4832B596EC}" type="slidenum">
              <a:rPr lang="en-US"/>
              <a:pPr>
                <a:defRPr/>
              </a:pPr>
              <a:t>‹#›</a:t>
            </a:fld>
            <a:endParaRPr lang="en-US"/>
          </a:p>
        </p:txBody>
      </p:sp>
    </p:spTree>
    <p:extLst>
      <p:ext uri="{BB962C8B-B14F-4D97-AF65-F5344CB8AC3E}">
        <p14:creationId xmlns="" xmlns:p14="http://schemas.microsoft.com/office/powerpoint/2010/main" val="4000282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ＭＳ Ｐゴシック" pitchFamily="-97" charset="-128"/>
      </a:defRPr>
    </a:lvl1pPr>
    <a:lvl2pPr marL="457200"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ＭＳ Ｐゴシック"/>
      </a:defRPr>
    </a:lvl2pPr>
    <a:lvl3pPr marL="914400"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ＭＳ Ｐゴシック"/>
      </a:defRPr>
    </a:lvl3pPr>
    <a:lvl4pPr marL="1371600"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ＭＳ Ｐゴシック"/>
      </a:defRPr>
    </a:lvl4pPr>
    <a:lvl5pPr marL="1828800"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12">
              <a:defRPr sz="2800">
                <a:solidFill>
                  <a:schemeClr val="tx1"/>
                </a:solidFill>
                <a:latin typeface="Arial" charset="0"/>
                <a:ea typeface="ＭＳ Ｐゴシック" pitchFamily="34" charset="-128"/>
              </a:defRPr>
            </a:lvl1pPr>
            <a:lvl2pPr marL="742858" indent="-285715" defTabSz="911112">
              <a:defRPr sz="2800">
                <a:solidFill>
                  <a:schemeClr val="tx1"/>
                </a:solidFill>
                <a:latin typeface="Arial" charset="0"/>
                <a:ea typeface="ＭＳ Ｐゴシック" pitchFamily="34" charset="-128"/>
              </a:defRPr>
            </a:lvl2pPr>
            <a:lvl3pPr marL="1142858" indent="-228572" defTabSz="911112">
              <a:defRPr sz="2800">
                <a:solidFill>
                  <a:schemeClr val="tx1"/>
                </a:solidFill>
                <a:latin typeface="Arial" charset="0"/>
                <a:ea typeface="ＭＳ Ｐゴシック" pitchFamily="34" charset="-128"/>
              </a:defRPr>
            </a:lvl3pPr>
            <a:lvl4pPr marL="1600001" indent="-228572" defTabSz="911112">
              <a:defRPr sz="2800">
                <a:solidFill>
                  <a:schemeClr val="tx1"/>
                </a:solidFill>
                <a:latin typeface="Arial" charset="0"/>
                <a:ea typeface="ＭＳ Ｐゴシック" pitchFamily="34" charset="-128"/>
              </a:defRPr>
            </a:lvl4pPr>
            <a:lvl5pPr marL="2057145" indent="-228572" defTabSz="911112">
              <a:defRPr sz="2800">
                <a:solidFill>
                  <a:schemeClr val="tx1"/>
                </a:solidFill>
                <a:latin typeface="Arial" charset="0"/>
                <a:ea typeface="ＭＳ Ｐゴシック" pitchFamily="34" charset="-128"/>
              </a:defRPr>
            </a:lvl5pPr>
            <a:lvl6pPr marL="2514288" indent="-228572" defTabSz="911112" eaLnBrk="0" fontAlgn="base" hangingPunct="0">
              <a:spcBef>
                <a:spcPct val="0"/>
              </a:spcBef>
              <a:spcAft>
                <a:spcPct val="0"/>
              </a:spcAft>
              <a:defRPr sz="2800">
                <a:solidFill>
                  <a:schemeClr val="tx1"/>
                </a:solidFill>
                <a:latin typeface="Arial" charset="0"/>
                <a:ea typeface="ＭＳ Ｐゴシック" pitchFamily="34" charset="-128"/>
              </a:defRPr>
            </a:lvl6pPr>
            <a:lvl7pPr marL="2971431" indent="-228572" defTabSz="911112" eaLnBrk="0" fontAlgn="base" hangingPunct="0">
              <a:spcBef>
                <a:spcPct val="0"/>
              </a:spcBef>
              <a:spcAft>
                <a:spcPct val="0"/>
              </a:spcAft>
              <a:defRPr sz="2800">
                <a:solidFill>
                  <a:schemeClr val="tx1"/>
                </a:solidFill>
                <a:latin typeface="Arial" charset="0"/>
                <a:ea typeface="ＭＳ Ｐゴシック" pitchFamily="34" charset="-128"/>
              </a:defRPr>
            </a:lvl7pPr>
            <a:lvl8pPr marL="3428574" indent="-228572" defTabSz="911112" eaLnBrk="0" fontAlgn="base" hangingPunct="0">
              <a:spcBef>
                <a:spcPct val="0"/>
              </a:spcBef>
              <a:spcAft>
                <a:spcPct val="0"/>
              </a:spcAft>
              <a:defRPr sz="2800">
                <a:solidFill>
                  <a:schemeClr val="tx1"/>
                </a:solidFill>
                <a:latin typeface="Arial" charset="0"/>
                <a:ea typeface="ＭＳ Ｐゴシック" pitchFamily="34" charset="-128"/>
              </a:defRPr>
            </a:lvl8pPr>
            <a:lvl9pPr marL="3885717" indent="-228572" defTabSz="911112" eaLnBrk="0" fontAlgn="base" hangingPunct="0">
              <a:spcBef>
                <a:spcPct val="0"/>
              </a:spcBef>
              <a:spcAft>
                <a:spcPct val="0"/>
              </a:spcAft>
              <a:defRPr sz="2800">
                <a:solidFill>
                  <a:schemeClr val="tx1"/>
                </a:solidFill>
                <a:latin typeface="Arial" charset="0"/>
                <a:ea typeface="ＭＳ Ｐゴシック" pitchFamily="34" charset="-128"/>
              </a:defRPr>
            </a:lvl9pPr>
          </a:lstStyle>
          <a:p>
            <a:fld id="{F7C90278-46FC-419C-9004-1695503FAF9A}" type="slidenum">
              <a:rPr lang="en-US" sz="1200">
                <a:latin typeface="Times" pitchFamily="18" charset="0"/>
              </a:rPr>
              <a:pPr/>
              <a:t>1</a:t>
            </a:fld>
            <a:endParaRPr lang="en-US" sz="1200">
              <a:latin typeface="Times"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r>
              <a:rPr lang="en-US" altLang="en-US" smtClean="0">
                <a:latin typeface="Times" pitchFamily="18" charset="0"/>
              </a:rPr>
              <a:t>Slide c/o Bob Rauber, University of Illinois. The slide lists some of the key user communities that benefit from climate services. Notably missing are individuals and households.</a:t>
            </a:r>
          </a:p>
        </p:txBody>
      </p:sp>
      <p:sp>
        <p:nvSpPr>
          <p:cNvPr id="9220" name="Slide Number Placeholder 3"/>
          <p:cNvSpPr>
            <a:spLocks noGrp="1"/>
          </p:cNvSpPr>
          <p:nvPr>
            <p:ph type="sldNum" sz="quarter" idx="5"/>
          </p:nvPr>
        </p:nvSpPr>
        <p:spPr>
          <a:noFill/>
          <a:ln>
            <a:miter lim="800000"/>
            <a:headEnd/>
            <a:tailEnd/>
          </a:ln>
        </p:spPr>
        <p:txBody>
          <a:bodyPr/>
          <a:lstStyle/>
          <a:p>
            <a:fld id="{858BE460-2EE7-4A80-85AF-A6D46028908F}" type="slidenum">
              <a:rPr lang="en-US" altLang="en-US" smtClean="0">
                <a:latin typeface="Times" pitchFamily="18" charset="0"/>
              </a:rPr>
              <a:pPr/>
              <a:t>4</a:t>
            </a:fld>
            <a:endParaRPr lang="en-US" altLang="en-US"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value chain we developed to</a:t>
            </a:r>
            <a:r>
              <a:rPr lang="en-US" baseline="0" dirty="0" smtClean="0"/>
              <a:t> guide the analysis of the potential benefits of climate service improvements in Kazakhstan that would allow farmers to use forecasts and other weather and climate products to make better decisions related to the crop calendar, which covers planting schedule and selection of crops.</a:t>
            </a:r>
          </a:p>
          <a:p>
            <a:endParaRPr lang="en-US" baseline="0" dirty="0" smtClean="0"/>
          </a:p>
          <a:p>
            <a:r>
              <a:rPr lang="en-US" baseline="0" dirty="0" smtClean="0"/>
              <a:t>Already, you can see that the value added in the crop production value chain relates to different types of information as well as the decision-making skills of farmers to interpret information and select profit-maximizing decisions.</a:t>
            </a:r>
            <a:endParaRPr lang="en-US" dirty="0"/>
          </a:p>
        </p:txBody>
      </p:sp>
      <p:sp>
        <p:nvSpPr>
          <p:cNvPr id="4" name="Slide Number Placeholder 3"/>
          <p:cNvSpPr>
            <a:spLocks noGrp="1"/>
          </p:cNvSpPr>
          <p:nvPr>
            <p:ph type="sldNum" sz="quarter" idx="10"/>
          </p:nvPr>
        </p:nvSpPr>
        <p:spPr/>
        <p:txBody>
          <a:bodyPr/>
          <a:lstStyle/>
          <a:p>
            <a:pPr>
              <a:defRPr/>
            </a:pPr>
            <a:fld id="{44F3AAB6-11B2-4923-B916-2C4832B596EC}"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65100" y="1752600"/>
            <a:ext cx="9740900" cy="5105400"/>
          </a:xfrm>
          <a:prstGeom prst="rect">
            <a:avLst/>
          </a:prstGeom>
          <a:solidFill>
            <a:srgbClr val="DDDDDD"/>
          </a:solidFill>
          <a:ln>
            <a:noFill/>
          </a:ln>
          <a:extLst/>
        </p:spPr>
        <p:txBody>
          <a:bodyPr wrap="none" anchor="ctr"/>
          <a:lstStyle/>
          <a:p>
            <a:pPr eaLnBrk="0" hangingPunct="0">
              <a:defRPr/>
            </a:pPr>
            <a:endParaRPr lang="en-US">
              <a:ea typeface="ＭＳ Ｐゴシック" pitchFamily="34" charset="-128"/>
              <a:cs typeface="+mn-cs"/>
            </a:endParaRPr>
          </a:p>
        </p:txBody>
      </p:sp>
      <p:sp>
        <p:nvSpPr>
          <p:cNvPr id="5" name="Rectangle 8"/>
          <p:cNvSpPr>
            <a:spLocks noChangeArrowheads="1"/>
          </p:cNvSpPr>
          <p:nvPr userDrawn="1"/>
        </p:nvSpPr>
        <p:spPr bwMode="auto">
          <a:xfrm>
            <a:off x="0" y="1752600"/>
            <a:ext cx="9906000" cy="152400"/>
          </a:xfrm>
          <a:prstGeom prst="rect">
            <a:avLst/>
          </a:prstGeom>
          <a:solidFill>
            <a:srgbClr val="C2113A"/>
          </a:solidFill>
          <a:ln>
            <a:noFill/>
          </a:ln>
          <a:extLst/>
        </p:spPr>
        <p:txBody>
          <a:bodyPr wrap="none" anchor="ctr"/>
          <a:lstStyle/>
          <a:p>
            <a:pPr eaLnBrk="0" hangingPunct="0">
              <a:defRPr/>
            </a:pPr>
            <a:endParaRPr lang="en-US">
              <a:ea typeface="ＭＳ Ｐゴシック" pitchFamily="34" charset="-128"/>
              <a:cs typeface="+mn-cs"/>
            </a:endParaRPr>
          </a:p>
        </p:txBody>
      </p:sp>
      <p:sp>
        <p:nvSpPr>
          <p:cNvPr id="6" name="Rectangle 9"/>
          <p:cNvSpPr>
            <a:spLocks noChangeArrowheads="1"/>
          </p:cNvSpPr>
          <p:nvPr userDrawn="1"/>
        </p:nvSpPr>
        <p:spPr bwMode="auto">
          <a:xfrm>
            <a:off x="0" y="1905000"/>
            <a:ext cx="165100" cy="4953000"/>
          </a:xfrm>
          <a:prstGeom prst="rect">
            <a:avLst/>
          </a:prstGeom>
          <a:solidFill>
            <a:srgbClr val="002A6C"/>
          </a:solidFill>
          <a:ln>
            <a:noFill/>
          </a:ln>
          <a:extLst/>
        </p:spPr>
        <p:txBody>
          <a:bodyPr wrap="none" anchor="ctr"/>
          <a:lstStyle/>
          <a:p>
            <a:pPr eaLnBrk="0" hangingPunct="0">
              <a:defRPr/>
            </a:pPr>
            <a:endParaRPr lang="en-US">
              <a:ea typeface="ＭＳ Ｐゴシック" pitchFamily="34" charset="-128"/>
              <a:cs typeface="+mn-cs"/>
            </a:endParaRPr>
          </a:p>
        </p:txBody>
      </p:sp>
      <p:pic>
        <p:nvPicPr>
          <p:cNvPr id="7" name="Picture 22"/>
          <p:cNvPicPr>
            <a:picLocks noChangeAspect="1" noChangeArrowheads="1"/>
          </p:cNvPicPr>
          <p:nvPr userDrawn="1"/>
        </p:nvPicPr>
        <p:blipFill>
          <a:blip r:embed="rId2"/>
          <a:srcRect/>
          <a:stretch>
            <a:fillRect/>
          </a:stretch>
        </p:blipFill>
        <p:spPr bwMode="auto">
          <a:xfrm>
            <a:off x="493713" y="455613"/>
            <a:ext cx="3255962" cy="849312"/>
          </a:xfrm>
          <a:prstGeom prst="rect">
            <a:avLst/>
          </a:prstGeom>
          <a:noFill/>
          <a:ln w="9525">
            <a:noFill/>
            <a:miter lim="800000"/>
            <a:headEnd/>
            <a:tailEnd/>
          </a:ln>
        </p:spPr>
      </p:pic>
      <p:sp>
        <p:nvSpPr>
          <p:cNvPr id="5122" name="Rectangle 2"/>
          <p:cNvSpPr>
            <a:spLocks noGrp="1" noChangeArrowheads="1"/>
          </p:cNvSpPr>
          <p:nvPr>
            <p:ph type="ctrTitle"/>
          </p:nvPr>
        </p:nvSpPr>
        <p:spPr>
          <a:xfrm>
            <a:off x="825500" y="2362200"/>
            <a:ext cx="8420100" cy="1143000"/>
          </a:xfrm>
        </p:spPr>
        <p:txBody>
          <a:bodyPr/>
          <a:lstStyle>
            <a:lvl1pPr algn="ctr">
              <a:defRPr sz="4000"/>
            </a:lvl1pPr>
          </a:lstStyle>
          <a:p>
            <a:r>
              <a:rPr lang="en-US"/>
              <a:t>Click to edit Master title style</a:t>
            </a:r>
          </a:p>
        </p:txBody>
      </p:sp>
      <p:sp>
        <p:nvSpPr>
          <p:cNvPr id="5123" name="Rectangle 3"/>
          <p:cNvSpPr>
            <a:spLocks noGrp="1" noChangeArrowheads="1"/>
          </p:cNvSpPr>
          <p:nvPr>
            <p:ph type="subTitle" idx="1"/>
          </p:nvPr>
        </p:nvSpPr>
        <p:spPr>
          <a:xfrm>
            <a:off x="1485900" y="3733800"/>
            <a:ext cx="6934200" cy="1752600"/>
          </a:xfrm>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ED0F0704-2008-45AE-8FB5-201E58EB7D77}" type="slidenum">
              <a:rPr lang="en-US"/>
              <a:pPr>
                <a:defRPr/>
              </a:pPr>
              <a:t>‹#›</a:t>
            </a:fld>
            <a:r>
              <a:rPr lang="en-US"/>
              <a:t>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1C1416-3E8B-4ABA-9293-8F9F8CB85E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1447800"/>
            <a:ext cx="2105025"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2950" y="1447800"/>
            <a:ext cx="6149975"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3B9911-477C-4991-AB33-1326A22E343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42950" y="1447800"/>
            <a:ext cx="84201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42950" y="2209800"/>
            <a:ext cx="8420100" cy="38862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51F27B-4760-4975-B45A-A47E22B53BF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42950" y="1447800"/>
            <a:ext cx="84201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B0DEA79-9913-4494-A0E4-E083B91ADFF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2950" y="1447800"/>
            <a:ext cx="84201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42950" y="2209800"/>
            <a:ext cx="41275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2209800"/>
            <a:ext cx="41275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E94F7-C2DC-4B16-9E2C-BFEDC3941F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F25672-2A50-445D-8782-1D260536AA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347DAA-D690-4202-853C-E706E9EED5D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0" y="2209800"/>
            <a:ext cx="4127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2209800"/>
            <a:ext cx="4127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FF4D4B-751B-49FC-8510-DDB64A62E6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975763-8AA8-475D-9AA3-D40404790BF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983422E-61DF-4B5D-BB7B-9E9A6BE1DA9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5BB0F1-2007-4E08-A6CD-19017CC1DF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F6801C-7C32-4E2B-9A3C-F64CD64338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C6410A-1B2E-4D4A-95B1-4FBEE024BA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7850" y="152400"/>
            <a:ext cx="84201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42950" y="1524000"/>
            <a:ext cx="84201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3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a:ea typeface="ＭＳ Ｐゴシック" pitchFamily="3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34" charset="-128"/>
                <a:cs typeface="+mn-cs"/>
              </a:defRPr>
            </a:lvl1pPr>
          </a:lstStyle>
          <a:p>
            <a:pPr>
              <a:defRPr/>
            </a:pPr>
            <a:fld id="{EB7DB214-9B08-4E3B-9E94-4873E4E30019}" type="slidenum">
              <a:rPr lang="en-US"/>
              <a:pPr>
                <a:defRPr/>
              </a:pPr>
              <a:t>‹#›</a:t>
            </a:fld>
            <a:endParaRPr lang="en-US"/>
          </a:p>
        </p:txBody>
      </p:sp>
      <p:sp>
        <p:nvSpPr>
          <p:cNvPr id="1031" name="Rectangle 10"/>
          <p:cNvSpPr>
            <a:spLocks noChangeArrowheads="1"/>
          </p:cNvSpPr>
          <p:nvPr userDrawn="1"/>
        </p:nvSpPr>
        <p:spPr bwMode="auto">
          <a:xfrm>
            <a:off x="0" y="1066800"/>
            <a:ext cx="9906000" cy="152400"/>
          </a:xfrm>
          <a:prstGeom prst="rect">
            <a:avLst/>
          </a:prstGeom>
          <a:solidFill>
            <a:srgbClr val="C2113A"/>
          </a:solidFill>
          <a:ln>
            <a:noFill/>
          </a:ln>
          <a:extLst/>
        </p:spPr>
        <p:txBody>
          <a:bodyPr wrap="none" anchor="ctr"/>
          <a:lstStyle/>
          <a:p>
            <a:pPr eaLnBrk="0" hangingPunct="0">
              <a:defRPr/>
            </a:pPr>
            <a:endParaRPr lang="en-US">
              <a:ea typeface="ＭＳ Ｐゴシック" pitchFamily="34" charset="-128"/>
              <a:cs typeface="+mn-cs"/>
            </a:endParaRPr>
          </a:p>
        </p:txBody>
      </p:sp>
      <p:sp>
        <p:nvSpPr>
          <p:cNvPr id="1032" name="Rectangle 11"/>
          <p:cNvSpPr>
            <a:spLocks noChangeArrowheads="1"/>
          </p:cNvSpPr>
          <p:nvPr userDrawn="1"/>
        </p:nvSpPr>
        <p:spPr bwMode="auto">
          <a:xfrm>
            <a:off x="0" y="1219200"/>
            <a:ext cx="165100" cy="5638800"/>
          </a:xfrm>
          <a:prstGeom prst="rect">
            <a:avLst/>
          </a:prstGeom>
          <a:solidFill>
            <a:srgbClr val="002A6C"/>
          </a:solidFill>
          <a:ln>
            <a:noFill/>
          </a:ln>
          <a:extLst/>
        </p:spPr>
        <p:txBody>
          <a:bodyPr wrap="none" anchor="ctr"/>
          <a:lstStyle/>
          <a:p>
            <a:pPr algn="ctr" eaLnBrk="0" hangingPunct="0">
              <a:defRPr/>
            </a:pPr>
            <a:endParaRPr lang="en-US">
              <a:solidFill>
                <a:srgbClr val="002A6C"/>
              </a:solidFill>
              <a:latin typeface="Times" pitchFamily="18" charset="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Lst>
  <p:txStyles>
    <p:titleStyle>
      <a:lvl1pPr algn="l" rtl="0" eaLnBrk="0" fontAlgn="base" hangingPunct="0">
        <a:spcBef>
          <a:spcPct val="0"/>
        </a:spcBef>
        <a:spcAft>
          <a:spcPct val="0"/>
        </a:spcAft>
        <a:defRPr sz="3600" b="1">
          <a:solidFill>
            <a:schemeClr val="tx2"/>
          </a:solidFill>
          <a:latin typeface="+mj-lt"/>
          <a:ea typeface="ＭＳ Ｐゴシック" pitchFamily="-97" charset="-128"/>
          <a:cs typeface="ＭＳ Ｐゴシック" pitchFamily="-97" charset="-128"/>
        </a:defRPr>
      </a:lvl1pPr>
      <a:lvl2pPr algn="l" rtl="0" eaLnBrk="0" fontAlgn="base" hangingPunct="0">
        <a:spcBef>
          <a:spcPct val="0"/>
        </a:spcBef>
        <a:spcAft>
          <a:spcPct val="0"/>
        </a:spcAft>
        <a:defRPr sz="3600" b="1">
          <a:solidFill>
            <a:schemeClr val="tx2"/>
          </a:solidFill>
          <a:latin typeface="Arial" pitchFamily="-97" charset="0"/>
          <a:ea typeface="ＭＳ Ｐゴシック" pitchFamily="-97" charset="-128"/>
          <a:cs typeface="ＭＳ Ｐゴシック" pitchFamily="-97" charset="-128"/>
        </a:defRPr>
      </a:lvl2pPr>
      <a:lvl3pPr algn="l" rtl="0" eaLnBrk="0" fontAlgn="base" hangingPunct="0">
        <a:spcBef>
          <a:spcPct val="0"/>
        </a:spcBef>
        <a:spcAft>
          <a:spcPct val="0"/>
        </a:spcAft>
        <a:defRPr sz="3600" b="1">
          <a:solidFill>
            <a:schemeClr val="tx2"/>
          </a:solidFill>
          <a:latin typeface="Arial" pitchFamily="-97" charset="0"/>
          <a:ea typeface="ＭＳ Ｐゴシック" pitchFamily="-97" charset="-128"/>
          <a:cs typeface="ＭＳ Ｐゴシック" pitchFamily="-97" charset="-128"/>
        </a:defRPr>
      </a:lvl3pPr>
      <a:lvl4pPr algn="l" rtl="0" eaLnBrk="0" fontAlgn="base" hangingPunct="0">
        <a:spcBef>
          <a:spcPct val="0"/>
        </a:spcBef>
        <a:spcAft>
          <a:spcPct val="0"/>
        </a:spcAft>
        <a:defRPr sz="3600" b="1">
          <a:solidFill>
            <a:schemeClr val="tx2"/>
          </a:solidFill>
          <a:latin typeface="Arial" pitchFamily="-97" charset="0"/>
          <a:ea typeface="ＭＳ Ｐゴシック" pitchFamily="-97" charset="-128"/>
          <a:cs typeface="ＭＳ Ｐゴシック" pitchFamily="-97" charset="-128"/>
        </a:defRPr>
      </a:lvl4pPr>
      <a:lvl5pPr algn="l" rtl="0" eaLnBrk="0" fontAlgn="base" hangingPunct="0">
        <a:spcBef>
          <a:spcPct val="0"/>
        </a:spcBef>
        <a:spcAft>
          <a:spcPct val="0"/>
        </a:spcAft>
        <a:defRPr sz="3600" b="1">
          <a:solidFill>
            <a:schemeClr val="tx2"/>
          </a:solidFill>
          <a:latin typeface="Arial" pitchFamily="-97" charset="0"/>
          <a:ea typeface="ＭＳ Ｐゴシック" pitchFamily="-97" charset="-128"/>
          <a:cs typeface="ＭＳ Ｐゴシック" pitchFamily="-97" charset="-128"/>
        </a:defRPr>
      </a:lvl5pPr>
      <a:lvl6pPr marL="457200" algn="l" rtl="0" fontAlgn="base">
        <a:spcBef>
          <a:spcPct val="0"/>
        </a:spcBef>
        <a:spcAft>
          <a:spcPct val="0"/>
        </a:spcAft>
        <a:defRPr sz="2400" b="1">
          <a:solidFill>
            <a:schemeClr val="tx2"/>
          </a:solidFill>
          <a:latin typeface="Arial" pitchFamily="-97" charset="0"/>
        </a:defRPr>
      </a:lvl6pPr>
      <a:lvl7pPr marL="914400" algn="l" rtl="0" fontAlgn="base">
        <a:spcBef>
          <a:spcPct val="0"/>
        </a:spcBef>
        <a:spcAft>
          <a:spcPct val="0"/>
        </a:spcAft>
        <a:defRPr sz="2400" b="1">
          <a:solidFill>
            <a:schemeClr val="tx2"/>
          </a:solidFill>
          <a:latin typeface="Arial" pitchFamily="-97" charset="0"/>
        </a:defRPr>
      </a:lvl7pPr>
      <a:lvl8pPr marL="1371600" algn="l" rtl="0" fontAlgn="base">
        <a:spcBef>
          <a:spcPct val="0"/>
        </a:spcBef>
        <a:spcAft>
          <a:spcPct val="0"/>
        </a:spcAft>
        <a:defRPr sz="2400" b="1">
          <a:solidFill>
            <a:schemeClr val="tx2"/>
          </a:solidFill>
          <a:latin typeface="Arial" pitchFamily="-97" charset="0"/>
        </a:defRPr>
      </a:lvl8pPr>
      <a:lvl9pPr marL="1828800" algn="l" rtl="0" fontAlgn="base">
        <a:spcBef>
          <a:spcPct val="0"/>
        </a:spcBef>
        <a:spcAft>
          <a:spcPct val="0"/>
        </a:spcAft>
        <a:defRPr sz="2400" b="1">
          <a:solidFill>
            <a:schemeClr val="tx2"/>
          </a:solidFill>
          <a:latin typeface="Arial" pitchFamily="-97"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97" charset="-128"/>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97" charset="-128"/>
          <a:cs typeface="ＭＳ Ｐゴシック"/>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97" charset="-128"/>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97" charset="-128"/>
          <a:cs typeface="ＭＳ Ｐゴシック"/>
        </a:defRPr>
      </a:lvl5pPr>
      <a:lvl6pPr marL="2514600" indent="-228600" algn="l" rtl="0" fontAlgn="base">
        <a:spcBef>
          <a:spcPct val="20000"/>
        </a:spcBef>
        <a:spcAft>
          <a:spcPct val="0"/>
        </a:spcAft>
        <a:buChar char="»"/>
        <a:defRPr sz="1600">
          <a:solidFill>
            <a:schemeClr val="tx1"/>
          </a:solidFill>
          <a:latin typeface="+mn-lt"/>
          <a:ea typeface="ＭＳ Ｐゴシック" pitchFamily="-97"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97"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97"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ctrTitle"/>
          </p:nvPr>
        </p:nvSpPr>
        <p:spPr>
          <a:xfrm>
            <a:off x="762000" y="2438400"/>
            <a:ext cx="8686800" cy="1143000"/>
          </a:xfrm>
        </p:spPr>
        <p:txBody>
          <a:bodyPr/>
          <a:lstStyle/>
          <a:p>
            <a:r>
              <a:rPr lang="en-US" sz="2800" dirty="0" smtClean="0"/>
              <a:t>Uptake of Met/Hydro Services</a:t>
            </a:r>
            <a:endParaRPr lang="en-US" sz="2800" dirty="0"/>
          </a:p>
        </p:txBody>
      </p:sp>
      <p:sp>
        <p:nvSpPr>
          <p:cNvPr id="2" name="TextBox 1"/>
          <p:cNvSpPr txBox="1"/>
          <p:nvPr/>
        </p:nvSpPr>
        <p:spPr>
          <a:xfrm>
            <a:off x="1066800" y="3352800"/>
            <a:ext cx="7924800" cy="1323439"/>
          </a:xfrm>
          <a:prstGeom prst="rect">
            <a:avLst/>
          </a:prstGeom>
          <a:noFill/>
        </p:spPr>
        <p:txBody>
          <a:bodyPr wrap="square" rtlCol="0">
            <a:spAutoFit/>
          </a:bodyPr>
          <a:lstStyle/>
          <a:p>
            <a:pPr algn="ctr"/>
            <a:r>
              <a:rPr lang="en-US" sz="2000" b="1" dirty="0" smtClean="0">
                <a:latin typeface="Gill Sans MT" pitchFamily="34" charset="0"/>
              </a:rPr>
              <a:t>Glen Anderson,</a:t>
            </a:r>
            <a:r>
              <a:rPr lang="en-US" sz="2000" dirty="0" smtClean="0">
                <a:latin typeface="Gill Sans MT" pitchFamily="34" charset="0"/>
              </a:rPr>
              <a:t> Chief of Party, CCRD</a:t>
            </a:r>
          </a:p>
          <a:p>
            <a:pPr algn="ctr"/>
            <a:endParaRPr lang="en-US" sz="2000" b="1" dirty="0" smtClean="0">
              <a:latin typeface="Gill Sans MT" pitchFamily="34" charset="0"/>
            </a:endParaRPr>
          </a:p>
          <a:p>
            <a:pPr algn="ctr"/>
            <a:r>
              <a:rPr lang="en-US" sz="2000" dirty="0" err="1" smtClean="0">
                <a:latin typeface="Gill Sans MT" pitchFamily="34" charset="0"/>
              </a:rPr>
              <a:t>Mahe</a:t>
            </a:r>
            <a:r>
              <a:rPr lang="en-US" sz="2000" dirty="0" smtClean="0">
                <a:latin typeface="Gill Sans MT" pitchFamily="34" charset="0"/>
              </a:rPr>
              <a:t> Island, Seychelles</a:t>
            </a:r>
            <a:endParaRPr lang="en-US" sz="2000" dirty="0">
              <a:latin typeface="Gill Sans MT" pitchFamily="34" charset="0"/>
            </a:endParaRPr>
          </a:p>
          <a:p>
            <a:pPr algn="ctr"/>
            <a:r>
              <a:rPr lang="en-US" sz="2000" dirty="0" smtClean="0">
                <a:latin typeface="Gill Sans MT" pitchFamily="34" charset="0"/>
              </a:rPr>
              <a:t>May 5 2015</a:t>
            </a:r>
          </a:p>
        </p:txBody>
      </p:sp>
      <p:pic>
        <p:nvPicPr>
          <p:cNvPr id="5" name="Picture 2" descr="C:\Documents and Settings\ganderson\My Documents\CCRD\Project\Climate Services\ICCS 2\CSP_transparency.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705600" y="5783877"/>
            <a:ext cx="2867025" cy="92505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78339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525000" cy="609600"/>
          </a:xfrm>
        </p:spPr>
        <p:txBody>
          <a:bodyPr/>
          <a:lstStyle/>
          <a:p>
            <a:pPr algn="ctr"/>
            <a:r>
              <a:rPr lang="en-US" sz="2800" dirty="0" smtClean="0"/>
              <a:t>Value chain linking climate services to crop production</a:t>
            </a:r>
            <a:endParaRPr lang="en-US" sz="2800" dirty="0"/>
          </a:p>
        </p:txBody>
      </p:sp>
      <p:sp>
        <p:nvSpPr>
          <p:cNvPr id="3" name="Content Placeholder 2"/>
          <p:cNvSpPr>
            <a:spLocks noGrp="1"/>
          </p:cNvSpPr>
          <p:nvPr>
            <p:ph idx="1"/>
          </p:nvPr>
        </p:nvSpPr>
        <p:spPr>
          <a:xfrm>
            <a:off x="707506" y="1375144"/>
            <a:ext cx="8420100" cy="4572000"/>
          </a:xfrm>
        </p:spPr>
        <p:txBody>
          <a:bodyPr/>
          <a:lstStyle/>
          <a:p>
            <a:pPr marL="0" indent="0">
              <a:spcAft>
                <a:spcPts val="1200"/>
              </a:spcAft>
              <a:buNone/>
            </a:pPr>
            <a:endParaRPr lang="en-US" dirty="0" smtClean="0"/>
          </a:p>
          <a:p>
            <a:pPr>
              <a:spcAft>
                <a:spcPts val="1200"/>
              </a:spcAft>
            </a:pPr>
            <a:endParaRPr lang="en-US" dirty="0"/>
          </a:p>
          <a:p>
            <a:pPr>
              <a:spcAft>
                <a:spcPts val="1200"/>
              </a:spcAft>
            </a:pPr>
            <a:endParaRPr lang="en-US" dirty="0" smtClean="0"/>
          </a:p>
          <a:p>
            <a:pPr marL="0" indent="0">
              <a:buNone/>
            </a:pPr>
            <a:endParaRPr lang="en-US" dirty="0"/>
          </a:p>
          <a:p>
            <a:endParaRPr lang="en-US" dirty="0"/>
          </a:p>
          <a:p>
            <a:pPr marL="0" indent="0">
              <a:buNone/>
            </a:pPr>
            <a:endParaRPr lang="en-US" dirty="0"/>
          </a:p>
        </p:txBody>
      </p:sp>
      <p:sp>
        <p:nvSpPr>
          <p:cNvPr id="4" name="Rectangle 3"/>
          <p:cNvSpPr/>
          <p:nvPr/>
        </p:nvSpPr>
        <p:spPr bwMode="auto">
          <a:xfrm>
            <a:off x="457200" y="1676400"/>
            <a:ext cx="1143000" cy="8382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ts val="600"/>
              </a:spcBef>
              <a:spcAft>
                <a:spcPct val="0"/>
              </a:spcAft>
              <a:buClrTx/>
              <a:buSzTx/>
              <a:buFontTx/>
              <a:buNone/>
              <a:tabLst/>
            </a:pPr>
            <a:r>
              <a:rPr kumimoji="0" lang="en-US" sz="1200" b="0" i="0" u="none" strike="noStrike" cap="none" normalizeH="0" baseline="0" dirty="0" smtClean="0">
                <a:ln>
                  <a:noFill/>
                </a:ln>
                <a:effectLst/>
                <a:latin typeface="Arial" pitchFamily="-97" charset="0"/>
              </a:rPr>
              <a:t>Data Collection and Management</a:t>
            </a:r>
            <a:endParaRPr kumimoji="0" lang="en-US" sz="1200" b="0" i="0" u="none" strike="noStrike" cap="none" normalizeH="0" baseline="0" dirty="0">
              <a:ln>
                <a:noFill/>
              </a:ln>
              <a:effectLst/>
              <a:latin typeface="Arial" pitchFamily="-97" charset="0"/>
            </a:endParaRPr>
          </a:p>
        </p:txBody>
      </p:sp>
      <p:sp>
        <p:nvSpPr>
          <p:cNvPr id="5" name="Rectangle 4"/>
          <p:cNvSpPr/>
          <p:nvPr/>
        </p:nvSpPr>
        <p:spPr bwMode="auto">
          <a:xfrm>
            <a:off x="1981200" y="1676400"/>
            <a:ext cx="1143000" cy="8382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ts val="600"/>
              </a:spcBef>
              <a:spcAft>
                <a:spcPct val="0"/>
              </a:spcAft>
              <a:buClrTx/>
              <a:buSzTx/>
              <a:buFontTx/>
              <a:buNone/>
              <a:tabLst/>
            </a:pPr>
            <a:r>
              <a:rPr kumimoji="0" lang="en-US" sz="1200" b="0" i="0" u="none" strike="noStrike" cap="none" normalizeH="0" baseline="0" dirty="0" smtClean="0">
                <a:ln>
                  <a:noFill/>
                </a:ln>
                <a:effectLst/>
                <a:latin typeface="Arial" pitchFamily="-97" charset="0"/>
              </a:rPr>
              <a:t>Service/ Product Development</a:t>
            </a:r>
            <a:endParaRPr kumimoji="0" lang="en-US" sz="1200" b="0" i="0" u="none" strike="noStrike" cap="none" normalizeH="0" baseline="0" dirty="0">
              <a:ln>
                <a:noFill/>
              </a:ln>
              <a:effectLst/>
              <a:latin typeface="Arial" pitchFamily="-97" charset="0"/>
            </a:endParaRPr>
          </a:p>
        </p:txBody>
      </p:sp>
      <p:sp>
        <p:nvSpPr>
          <p:cNvPr id="6" name="Rectangle 5"/>
          <p:cNvSpPr/>
          <p:nvPr/>
        </p:nvSpPr>
        <p:spPr bwMode="auto">
          <a:xfrm>
            <a:off x="3484821" y="1676400"/>
            <a:ext cx="1143000" cy="8382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ts val="600"/>
              </a:spcBef>
              <a:spcAft>
                <a:spcPct val="0"/>
              </a:spcAft>
              <a:buClrTx/>
              <a:buSzTx/>
              <a:buFontTx/>
              <a:buNone/>
              <a:tabLst/>
            </a:pPr>
            <a:r>
              <a:rPr kumimoji="0" lang="en-US" sz="1200" b="0" i="0" u="none" strike="noStrike" cap="none" normalizeH="0" baseline="0" dirty="0" smtClean="0">
                <a:ln>
                  <a:noFill/>
                </a:ln>
                <a:effectLst/>
                <a:latin typeface="Arial" pitchFamily="-97" charset="0"/>
              </a:rPr>
              <a:t>Service/ Product Delivery</a:t>
            </a:r>
            <a:endParaRPr kumimoji="0" lang="en-US" sz="1200" b="0" i="0" u="none" strike="noStrike" cap="none" normalizeH="0" baseline="0" dirty="0">
              <a:ln>
                <a:noFill/>
              </a:ln>
              <a:effectLst/>
              <a:latin typeface="Arial" pitchFamily="-97" charset="0"/>
            </a:endParaRPr>
          </a:p>
        </p:txBody>
      </p:sp>
      <p:sp>
        <p:nvSpPr>
          <p:cNvPr id="7" name="Right Arrow 6"/>
          <p:cNvSpPr/>
          <p:nvPr/>
        </p:nvSpPr>
        <p:spPr bwMode="auto">
          <a:xfrm>
            <a:off x="1676400" y="2000250"/>
            <a:ext cx="228600" cy="190500"/>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8" name="Right Arrow 7"/>
          <p:cNvSpPr/>
          <p:nvPr/>
        </p:nvSpPr>
        <p:spPr bwMode="auto">
          <a:xfrm>
            <a:off x="3210147" y="2000250"/>
            <a:ext cx="228600" cy="190500"/>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9" name="Right Arrow 8"/>
          <p:cNvSpPr/>
          <p:nvPr/>
        </p:nvSpPr>
        <p:spPr bwMode="auto">
          <a:xfrm>
            <a:off x="4716867" y="2000250"/>
            <a:ext cx="401379" cy="190500"/>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10" name="Rounded Rectangle 9"/>
          <p:cNvSpPr/>
          <p:nvPr/>
        </p:nvSpPr>
        <p:spPr bwMode="auto">
          <a:xfrm>
            <a:off x="5257800" y="1672856"/>
            <a:ext cx="1676400" cy="12954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ts val="12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97" charset="0"/>
              </a:rPr>
              <a:t>Farm-Level Decision-making (Crop timing, selection, cultivation methods)</a:t>
            </a:r>
            <a:endParaRPr kumimoji="0" lang="en-US" sz="1200" b="1" i="0" u="none" strike="noStrike" cap="none" normalizeH="0" baseline="0" dirty="0">
              <a:ln>
                <a:noFill/>
              </a:ln>
              <a:solidFill>
                <a:schemeClr val="bg1"/>
              </a:solidFill>
              <a:effectLst/>
              <a:latin typeface="Arial" pitchFamily="-97" charset="0"/>
            </a:endParaRPr>
          </a:p>
        </p:txBody>
      </p:sp>
      <p:sp>
        <p:nvSpPr>
          <p:cNvPr id="11" name="TextBox 10"/>
          <p:cNvSpPr txBox="1"/>
          <p:nvPr/>
        </p:nvSpPr>
        <p:spPr>
          <a:xfrm>
            <a:off x="1028700" y="2710190"/>
            <a:ext cx="3027621" cy="307777"/>
          </a:xfrm>
          <a:prstGeom prst="rect">
            <a:avLst/>
          </a:prstGeom>
          <a:noFill/>
        </p:spPr>
        <p:txBody>
          <a:bodyPr wrap="square" rtlCol="0">
            <a:spAutoFit/>
          </a:bodyPr>
          <a:lstStyle/>
          <a:p>
            <a:pPr algn="ctr"/>
            <a:r>
              <a:rPr lang="en-US" sz="1400" b="1" i="1" dirty="0" smtClean="0">
                <a:solidFill>
                  <a:schemeClr val="accent6">
                    <a:lumMod val="60000"/>
                    <a:lumOff val="40000"/>
                  </a:schemeClr>
                </a:solidFill>
              </a:rPr>
              <a:t>Climate Services Value Chain</a:t>
            </a:r>
            <a:endParaRPr lang="en-US" sz="1400" b="1" i="1" dirty="0">
              <a:solidFill>
                <a:schemeClr val="accent6">
                  <a:lumMod val="60000"/>
                  <a:lumOff val="40000"/>
                </a:schemeClr>
              </a:solidFill>
            </a:endParaRPr>
          </a:p>
        </p:txBody>
      </p:sp>
      <p:sp>
        <p:nvSpPr>
          <p:cNvPr id="12" name="Right Arrow 11"/>
          <p:cNvSpPr/>
          <p:nvPr/>
        </p:nvSpPr>
        <p:spPr bwMode="auto">
          <a:xfrm rot="10800000">
            <a:off x="7102989" y="2614940"/>
            <a:ext cx="401379" cy="190500"/>
          </a:xfrm>
          <a:prstGeom prst="right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13" name="Right Arrow 12"/>
          <p:cNvSpPr/>
          <p:nvPr/>
        </p:nvSpPr>
        <p:spPr bwMode="auto">
          <a:xfrm rot="10800000">
            <a:off x="7092357" y="1923607"/>
            <a:ext cx="401379" cy="190500"/>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14" name="TextBox 13"/>
          <p:cNvSpPr txBox="1"/>
          <p:nvPr/>
        </p:nvSpPr>
        <p:spPr>
          <a:xfrm>
            <a:off x="7673161" y="1796450"/>
            <a:ext cx="1752600" cy="523220"/>
          </a:xfrm>
          <a:prstGeom prst="rect">
            <a:avLst/>
          </a:prstGeom>
          <a:noFill/>
        </p:spPr>
        <p:txBody>
          <a:bodyPr wrap="square" rtlCol="0">
            <a:spAutoFit/>
          </a:bodyPr>
          <a:lstStyle/>
          <a:p>
            <a:r>
              <a:rPr lang="en-US" sz="1400" b="1" i="1" dirty="0" smtClean="0">
                <a:solidFill>
                  <a:srgbClr val="C00000"/>
                </a:solidFill>
              </a:rPr>
              <a:t>Production Information</a:t>
            </a:r>
            <a:endParaRPr lang="en-US" sz="1400" b="1" i="1" dirty="0">
              <a:solidFill>
                <a:srgbClr val="C00000"/>
              </a:solidFill>
            </a:endParaRPr>
          </a:p>
        </p:txBody>
      </p:sp>
      <p:sp>
        <p:nvSpPr>
          <p:cNvPr id="15" name="TextBox 14"/>
          <p:cNvSpPr txBox="1"/>
          <p:nvPr/>
        </p:nvSpPr>
        <p:spPr>
          <a:xfrm>
            <a:off x="7673161" y="2494747"/>
            <a:ext cx="1752600" cy="523220"/>
          </a:xfrm>
          <a:prstGeom prst="rect">
            <a:avLst/>
          </a:prstGeom>
          <a:noFill/>
        </p:spPr>
        <p:txBody>
          <a:bodyPr wrap="square" rtlCol="0">
            <a:spAutoFit/>
          </a:bodyPr>
          <a:lstStyle/>
          <a:p>
            <a:r>
              <a:rPr lang="en-US" sz="1400" b="1" i="1" dirty="0" smtClean="0">
                <a:solidFill>
                  <a:srgbClr val="0070C0"/>
                </a:solidFill>
              </a:rPr>
              <a:t>Market Information</a:t>
            </a:r>
            <a:endParaRPr lang="en-US" sz="1400" b="1" i="1" dirty="0">
              <a:solidFill>
                <a:srgbClr val="0070C0"/>
              </a:solidFill>
            </a:endParaRPr>
          </a:p>
        </p:txBody>
      </p:sp>
      <p:sp>
        <p:nvSpPr>
          <p:cNvPr id="16" name="Rounded Rectangle 15"/>
          <p:cNvSpPr/>
          <p:nvPr/>
        </p:nvSpPr>
        <p:spPr bwMode="auto">
          <a:xfrm>
            <a:off x="5257800" y="3352800"/>
            <a:ext cx="1676400" cy="4572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ts val="12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97" charset="0"/>
              </a:rPr>
              <a:t>Production Inputs</a:t>
            </a:r>
            <a:endParaRPr kumimoji="0" lang="en-US" sz="1200" b="1" i="0" u="none" strike="noStrike" cap="none" normalizeH="0" baseline="0" dirty="0">
              <a:ln>
                <a:noFill/>
              </a:ln>
              <a:solidFill>
                <a:schemeClr val="bg1"/>
              </a:solidFill>
              <a:effectLst/>
              <a:latin typeface="Arial" pitchFamily="-97" charset="0"/>
            </a:endParaRPr>
          </a:p>
        </p:txBody>
      </p:sp>
      <p:sp>
        <p:nvSpPr>
          <p:cNvPr id="17" name="Rounded Rectangle 16"/>
          <p:cNvSpPr/>
          <p:nvPr/>
        </p:nvSpPr>
        <p:spPr bwMode="auto">
          <a:xfrm>
            <a:off x="5257800" y="4191000"/>
            <a:ext cx="1676400" cy="4572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ts val="12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97" charset="0"/>
              </a:rPr>
              <a:t>Production</a:t>
            </a:r>
            <a:endParaRPr kumimoji="0" lang="en-US" sz="1200" b="1" i="0" u="none" strike="noStrike" cap="none" normalizeH="0" baseline="0" dirty="0">
              <a:ln>
                <a:noFill/>
              </a:ln>
              <a:solidFill>
                <a:schemeClr val="bg1"/>
              </a:solidFill>
              <a:effectLst/>
              <a:latin typeface="Arial" pitchFamily="-97" charset="0"/>
            </a:endParaRPr>
          </a:p>
        </p:txBody>
      </p:sp>
      <p:sp>
        <p:nvSpPr>
          <p:cNvPr id="18" name="Rounded Rectangle 17"/>
          <p:cNvSpPr/>
          <p:nvPr/>
        </p:nvSpPr>
        <p:spPr bwMode="auto">
          <a:xfrm>
            <a:off x="5257800" y="5138884"/>
            <a:ext cx="1676400" cy="4572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ts val="12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97" charset="0"/>
              </a:rPr>
              <a:t>Storage/Processing</a:t>
            </a:r>
            <a:endParaRPr kumimoji="0" lang="en-US" sz="1200" b="1" i="0" u="none" strike="noStrike" cap="none" normalizeH="0" baseline="0" dirty="0">
              <a:ln>
                <a:noFill/>
              </a:ln>
              <a:solidFill>
                <a:schemeClr val="bg1"/>
              </a:solidFill>
              <a:effectLst/>
              <a:latin typeface="Arial" pitchFamily="-97" charset="0"/>
            </a:endParaRPr>
          </a:p>
        </p:txBody>
      </p:sp>
      <p:sp>
        <p:nvSpPr>
          <p:cNvPr id="19" name="Rounded Rectangle 18"/>
          <p:cNvSpPr/>
          <p:nvPr/>
        </p:nvSpPr>
        <p:spPr bwMode="auto">
          <a:xfrm>
            <a:off x="5249826" y="6019800"/>
            <a:ext cx="1676400" cy="5334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ts val="12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97" charset="0"/>
              </a:rPr>
              <a:t>Distribution, Trade and Consumption</a:t>
            </a:r>
            <a:endParaRPr kumimoji="0" lang="en-US" sz="1200" b="1" i="0" u="none" strike="noStrike" cap="none" normalizeH="0" baseline="0" dirty="0">
              <a:ln>
                <a:noFill/>
              </a:ln>
              <a:solidFill>
                <a:schemeClr val="bg1"/>
              </a:solidFill>
              <a:effectLst/>
              <a:latin typeface="Arial" pitchFamily="-97" charset="0"/>
            </a:endParaRPr>
          </a:p>
        </p:txBody>
      </p:sp>
      <p:sp>
        <p:nvSpPr>
          <p:cNvPr id="20" name="Down Arrow 19"/>
          <p:cNvSpPr/>
          <p:nvPr/>
        </p:nvSpPr>
        <p:spPr bwMode="auto">
          <a:xfrm>
            <a:off x="5829300" y="3039325"/>
            <a:ext cx="533400" cy="258633"/>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21" name="Down Arrow 20"/>
          <p:cNvSpPr/>
          <p:nvPr/>
        </p:nvSpPr>
        <p:spPr bwMode="auto">
          <a:xfrm>
            <a:off x="5829300" y="3850712"/>
            <a:ext cx="533400" cy="258633"/>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22" name="Down Arrow 21"/>
          <p:cNvSpPr/>
          <p:nvPr/>
        </p:nvSpPr>
        <p:spPr bwMode="auto">
          <a:xfrm>
            <a:off x="5829300" y="4765204"/>
            <a:ext cx="533400" cy="258633"/>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23" name="Down Arrow 22"/>
          <p:cNvSpPr/>
          <p:nvPr/>
        </p:nvSpPr>
        <p:spPr bwMode="auto">
          <a:xfrm>
            <a:off x="5829300" y="5684967"/>
            <a:ext cx="533400" cy="258633"/>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24" name="TextBox 23"/>
          <p:cNvSpPr txBox="1"/>
          <p:nvPr/>
        </p:nvSpPr>
        <p:spPr>
          <a:xfrm>
            <a:off x="3886200" y="3505200"/>
            <a:ext cx="1259956" cy="1077218"/>
          </a:xfrm>
          <a:prstGeom prst="rect">
            <a:avLst/>
          </a:prstGeom>
          <a:noFill/>
        </p:spPr>
        <p:txBody>
          <a:bodyPr wrap="square" rtlCol="0">
            <a:spAutoFit/>
          </a:bodyPr>
          <a:lstStyle/>
          <a:p>
            <a:pPr algn="ctr"/>
            <a:r>
              <a:rPr lang="en-US" sz="1600" b="1" i="1" dirty="0" smtClean="0">
                <a:solidFill>
                  <a:srgbClr val="00B050"/>
                </a:solidFill>
              </a:rPr>
              <a:t>Crop Production Value Chain</a:t>
            </a:r>
            <a:endParaRPr lang="en-US" sz="1600" b="1" i="1" dirty="0">
              <a:solidFill>
                <a:srgbClr val="00B050"/>
              </a:solidFill>
            </a:endParaRPr>
          </a:p>
        </p:txBody>
      </p:sp>
      <p:sp>
        <p:nvSpPr>
          <p:cNvPr id="25" name="Right Arrow 24"/>
          <p:cNvSpPr/>
          <p:nvPr/>
        </p:nvSpPr>
        <p:spPr bwMode="auto">
          <a:xfrm rot="10800000">
            <a:off x="7102989" y="5280623"/>
            <a:ext cx="401379" cy="190500"/>
          </a:xfrm>
          <a:prstGeom prst="right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26" name="TextBox 25"/>
          <p:cNvSpPr txBox="1"/>
          <p:nvPr/>
        </p:nvSpPr>
        <p:spPr>
          <a:xfrm>
            <a:off x="7673161" y="5083403"/>
            <a:ext cx="1752600" cy="523220"/>
          </a:xfrm>
          <a:prstGeom prst="rect">
            <a:avLst/>
          </a:prstGeom>
          <a:noFill/>
        </p:spPr>
        <p:txBody>
          <a:bodyPr wrap="square" rtlCol="0">
            <a:spAutoFit/>
          </a:bodyPr>
          <a:lstStyle/>
          <a:p>
            <a:r>
              <a:rPr lang="en-US" sz="1400" b="1" i="1" dirty="0" smtClean="0">
                <a:solidFill>
                  <a:srgbClr val="0070C0"/>
                </a:solidFill>
              </a:rPr>
              <a:t>Market Information</a:t>
            </a:r>
            <a:endParaRPr lang="en-US" sz="1400" b="1" i="1" dirty="0">
              <a:solidFill>
                <a:srgbClr val="0070C0"/>
              </a:solidFill>
            </a:endParaRPr>
          </a:p>
        </p:txBody>
      </p:sp>
      <p:sp>
        <p:nvSpPr>
          <p:cNvPr id="27" name="TextBox 26"/>
          <p:cNvSpPr txBox="1"/>
          <p:nvPr/>
        </p:nvSpPr>
        <p:spPr>
          <a:xfrm>
            <a:off x="7673161" y="5986790"/>
            <a:ext cx="1752600" cy="523220"/>
          </a:xfrm>
          <a:prstGeom prst="rect">
            <a:avLst/>
          </a:prstGeom>
          <a:noFill/>
        </p:spPr>
        <p:txBody>
          <a:bodyPr wrap="square" rtlCol="0">
            <a:spAutoFit/>
          </a:bodyPr>
          <a:lstStyle/>
          <a:p>
            <a:r>
              <a:rPr lang="en-US" sz="1400" b="1" i="1" dirty="0" smtClean="0">
                <a:solidFill>
                  <a:srgbClr val="0070C0"/>
                </a:solidFill>
              </a:rPr>
              <a:t>Market Information</a:t>
            </a:r>
            <a:endParaRPr lang="en-US" sz="1400" b="1" i="1" dirty="0">
              <a:solidFill>
                <a:srgbClr val="0070C0"/>
              </a:solidFill>
            </a:endParaRPr>
          </a:p>
        </p:txBody>
      </p:sp>
      <p:sp>
        <p:nvSpPr>
          <p:cNvPr id="28" name="Right Arrow 27"/>
          <p:cNvSpPr/>
          <p:nvPr/>
        </p:nvSpPr>
        <p:spPr bwMode="auto">
          <a:xfrm rot="10800000">
            <a:off x="7092357" y="6153150"/>
            <a:ext cx="401379" cy="190500"/>
          </a:xfrm>
          <a:prstGeom prst="right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29" name="Right Arrow 28"/>
          <p:cNvSpPr/>
          <p:nvPr/>
        </p:nvSpPr>
        <p:spPr bwMode="auto">
          <a:xfrm>
            <a:off x="4646862" y="6117052"/>
            <a:ext cx="401379" cy="190500"/>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30" name="Right Arrow 29"/>
          <p:cNvSpPr/>
          <p:nvPr/>
        </p:nvSpPr>
        <p:spPr bwMode="auto">
          <a:xfrm>
            <a:off x="4503325" y="8560996"/>
            <a:ext cx="401379" cy="190500"/>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31" name="Right Arrow 30"/>
          <p:cNvSpPr/>
          <p:nvPr/>
        </p:nvSpPr>
        <p:spPr bwMode="auto">
          <a:xfrm>
            <a:off x="4646862" y="5280624"/>
            <a:ext cx="401379" cy="190500"/>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32" name="TextBox 31"/>
          <p:cNvSpPr txBox="1"/>
          <p:nvPr/>
        </p:nvSpPr>
        <p:spPr>
          <a:xfrm>
            <a:off x="2542510" y="5191124"/>
            <a:ext cx="1856711" cy="307777"/>
          </a:xfrm>
          <a:prstGeom prst="rect">
            <a:avLst/>
          </a:prstGeom>
          <a:noFill/>
        </p:spPr>
        <p:txBody>
          <a:bodyPr wrap="square" rtlCol="0">
            <a:spAutoFit/>
          </a:bodyPr>
          <a:lstStyle/>
          <a:p>
            <a:pPr algn="ctr"/>
            <a:r>
              <a:rPr lang="en-US" sz="1400" b="1" i="1" dirty="0" smtClean="0">
                <a:solidFill>
                  <a:schemeClr val="accent1">
                    <a:lumMod val="50000"/>
                  </a:schemeClr>
                </a:solidFill>
              </a:rPr>
              <a:t>Crop Yield Forecast</a:t>
            </a:r>
            <a:endParaRPr lang="en-US" sz="1400" b="1" i="1" dirty="0">
              <a:solidFill>
                <a:schemeClr val="accent1">
                  <a:lumMod val="50000"/>
                </a:schemeClr>
              </a:solidFill>
            </a:endParaRPr>
          </a:p>
        </p:txBody>
      </p:sp>
      <p:sp>
        <p:nvSpPr>
          <p:cNvPr id="33" name="TextBox 32"/>
          <p:cNvSpPr txBox="1"/>
          <p:nvPr/>
        </p:nvSpPr>
        <p:spPr>
          <a:xfrm>
            <a:off x="2438400" y="6019800"/>
            <a:ext cx="2127840" cy="307777"/>
          </a:xfrm>
          <a:prstGeom prst="rect">
            <a:avLst/>
          </a:prstGeom>
          <a:noFill/>
        </p:spPr>
        <p:txBody>
          <a:bodyPr wrap="square" rtlCol="0">
            <a:spAutoFit/>
          </a:bodyPr>
          <a:lstStyle/>
          <a:p>
            <a:pPr algn="ctr"/>
            <a:r>
              <a:rPr lang="en-US" sz="1400" b="1" i="1" dirty="0" smtClean="0">
                <a:solidFill>
                  <a:schemeClr val="accent1">
                    <a:lumMod val="50000"/>
                  </a:schemeClr>
                </a:solidFill>
              </a:rPr>
              <a:t>Crop Yield Forecast</a:t>
            </a:r>
            <a:endParaRPr lang="en-US" sz="1400" b="1" i="1" dirty="0">
              <a:solidFill>
                <a:schemeClr val="accent1">
                  <a:lumMod val="50000"/>
                </a:schemeClr>
              </a:solidFill>
            </a:endParaRPr>
          </a:p>
        </p:txBody>
      </p:sp>
    </p:spTree>
    <p:extLst>
      <p:ext uri="{BB962C8B-B14F-4D97-AF65-F5344CB8AC3E}">
        <p14:creationId xmlns="" xmlns:p14="http://schemas.microsoft.com/office/powerpoint/2010/main" val="3102630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half" idx="1"/>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tretch>
            <a:fillRect/>
          </a:stretch>
        </p:blipFill>
        <p:spPr>
          <a:xfrm>
            <a:off x="914400" y="1295400"/>
            <a:ext cx="8382000" cy="3048000"/>
          </a:xfrm>
          <a:prstGeom prst="rect">
            <a:avLst/>
          </a:prstGeom>
        </p:spPr>
      </p:pic>
      <p:sp>
        <p:nvSpPr>
          <p:cNvPr id="2" name="Title 1"/>
          <p:cNvSpPr>
            <a:spLocks noGrp="1"/>
          </p:cNvSpPr>
          <p:nvPr>
            <p:ph type="title"/>
          </p:nvPr>
        </p:nvSpPr>
        <p:spPr/>
        <p:txBody>
          <a:bodyPr/>
          <a:lstStyle/>
          <a:p>
            <a:pPr algn="ctr"/>
            <a:r>
              <a:rPr lang="en-US" sz="2800" dirty="0" smtClean="0"/>
              <a:t>Met/hydro Services Value Chain</a:t>
            </a:r>
            <a:endParaRPr lang="en-US" sz="2800" dirty="0"/>
          </a:p>
        </p:txBody>
      </p:sp>
      <p:sp>
        <p:nvSpPr>
          <p:cNvPr id="5" name="Content Placeholder 4"/>
          <p:cNvSpPr>
            <a:spLocks noGrp="1"/>
          </p:cNvSpPr>
          <p:nvPr>
            <p:ph sz="half" idx="2"/>
          </p:nvPr>
        </p:nvSpPr>
        <p:spPr>
          <a:xfrm>
            <a:off x="533400" y="4267200"/>
            <a:ext cx="7861300" cy="1524000"/>
          </a:xfrm>
        </p:spPr>
        <p:txBody>
          <a:bodyPr/>
          <a:lstStyle/>
          <a:p>
            <a:r>
              <a:rPr lang="en-US" sz="2400" dirty="0" smtClean="0"/>
              <a:t>Once the service is produced and delivered, it can undergo several changes before it taken up by users:</a:t>
            </a:r>
          </a:p>
          <a:p>
            <a:pPr lvl="1"/>
            <a:r>
              <a:rPr lang="en-US" sz="2000" dirty="0" smtClean="0"/>
              <a:t>Tailoring for specific users</a:t>
            </a:r>
          </a:p>
          <a:p>
            <a:pPr lvl="1"/>
            <a:r>
              <a:rPr lang="en-US" sz="2000" dirty="0" smtClean="0"/>
              <a:t>Translation into a form understandable by users </a:t>
            </a:r>
          </a:p>
          <a:p>
            <a:pPr lvl="1"/>
            <a:r>
              <a:rPr lang="en-US" sz="2000" dirty="0" smtClean="0"/>
              <a:t>Combined with other types of information to create a new product</a:t>
            </a:r>
          </a:p>
          <a:p>
            <a:pPr lvl="1"/>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Uptake of Met/Hydro Services</a:t>
            </a:r>
            <a:endParaRPr lang="en-US" sz="2800" dirty="0"/>
          </a:p>
        </p:txBody>
      </p:sp>
      <p:sp>
        <p:nvSpPr>
          <p:cNvPr id="3" name="Content Placeholder 2"/>
          <p:cNvSpPr>
            <a:spLocks noGrp="1"/>
          </p:cNvSpPr>
          <p:nvPr>
            <p:ph idx="1"/>
          </p:nvPr>
        </p:nvSpPr>
        <p:spPr/>
        <p:txBody>
          <a:bodyPr/>
          <a:lstStyle/>
          <a:p>
            <a:r>
              <a:rPr lang="en-US" dirty="0" smtClean="0"/>
              <a:t>Uptake of met/hydro services requires:</a:t>
            </a:r>
          </a:p>
          <a:p>
            <a:pPr lvl="1"/>
            <a:r>
              <a:rPr lang="en-US" dirty="0" smtClean="0"/>
              <a:t>Access </a:t>
            </a:r>
          </a:p>
          <a:p>
            <a:pPr lvl="1"/>
            <a:r>
              <a:rPr lang="en-US" dirty="0" smtClean="0"/>
              <a:t>Interpretation, translation, and understanding</a:t>
            </a:r>
          </a:p>
          <a:p>
            <a:pPr lvl="1"/>
            <a:r>
              <a:rPr lang="en-US" dirty="0" smtClean="0"/>
              <a:t>Actions/Decision-making based on the services by users</a:t>
            </a:r>
          </a:p>
          <a:p>
            <a:r>
              <a:rPr lang="en-US" dirty="0" smtClean="0"/>
              <a:t>Met/hydro services will not generate benefits unless user communities are observed (or potentially expected) to take decisions that result in improved outcomes compared to those resulting from previous or no products</a:t>
            </a:r>
          </a:p>
          <a:p>
            <a:r>
              <a:rPr lang="en-US" dirty="0" smtClean="0"/>
              <a:t>A key to deciding what benefits are to be estimated in SEB studies is to understand how met/hydro services might inform decisions to be taken by user communities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water.ca.gov/swp/images/oro_images/oro-aerial.jpg"/>
          <p:cNvPicPr>
            <a:picLocks noChangeAspect="1" noChangeArrowheads="1"/>
          </p:cNvPicPr>
          <p:nvPr/>
        </p:nvPicPr>
        <p:blipFill>
          <a:blip r:embed="rId3"/>
          <a:srcRect/>
          <a:stretch>
            <a:fillRect/>
          </a:stretch>
        </p:blipFill>
        <p:spPr bwMode="auto">
          <a:xfrm>
            <a:off x="533400" y="1219200"/>
            <a:ext cx="2476500" cy="1497013"/>
          </a:xfrm>
          <a:prstGeom prst="rect">
            <a:avLst/>
          </a:prstGeom>
          <a:noFill/>
          <a:ln w="9525">
            <a:noFill/>
            <a:miter lim="800000"/>
            <a:headEnd/>
            <a:tailEnd/>
          </a:ln>
        </p:spPr>
      </p:pic>
      <p:sp>
        <p:nvSpPr>
          <p:cNvPr id="7172" name="TextBox 3"/>
          <p:cNvSpPr txBox="1">
            <a:spLocks noChangeArrowheads="1"/>
          </p:cNvSpPr>
          <p:nvPr/>
        </p:nvSpPr>
        <p:spPr bwMode="auto">
          <a:xfrm>
            <a:off x="609600" y="609600"/>
            <a:ext cx="1947136" cy="430887"/>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200" dirty="0">
                <a:latin typeface="+mn-lt"/>
              </a:rPr>
              <a:t>Water  utilities</a:t>
            </a:r>
          </a:p>
        </p:txBody>
      </p:sp>
      <p:pic>
        <p:nvPicPr>
          <p:cNvPr id="5124" name="Picture 4" descr="http://freebigpictures.com/wp-content/uploads/2009/09/corn-field.jpg"/>
          <p:cNvPicPr>
            <a:picLocks noChangeAspect="1" noChangeArrowheads="1"/>
          </p:cNvPicPr>
          <p:nvPr/>
        </p:nvPicPr>
        <p:blipFill>
          <a:blip r:embed="rId4"/>
          <a:srcRect t="4762"/>
          <a:stretch>
            <a:fillRect/>
          </a:stretch>
        </p:blipFill>
        <p:spPr bwMode="auto">
          <a:xfrm>
            <a:off x="3429000" y="1219200"/>
            <a:ext cx="2559050" cy="1524000"/>
          </a:xfrm>
          <a:prstGeom prst="rect">
            <a:avLst/>
          </a:prstGeom>
          <a:noFill/>
          <a:ln w="9525">
            <a:noFill/>
            <a:miter lim="800000"/>
            <a:headEnd/>
            <a:tailEnd/>
          </a:ln>
        </p:spPr>
      </p:pic>
      <p:sp>
        <p:nvSpPr>
          <p:cNvPr id="7174" name="TextBox 5"/>
          <p:cNvSpPr txBox="1">
            <a:spLocks noChangeArrowheads="1"/>
          </p:cNvSpPr>
          <p:nvPr/>
        </p:nvSpPr>
        <p:spPr bwMode="auto">
          <a:xfrm>
            <a:off x="4114800" y="609600"/>
            <a:ext cx="1237839" cy="430887"/>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200" dirty="0">
                <a:latin typeface="+mn-lt"/>
              </a:rPr>
              <a:t>Farmers</a:t>
            </a:r>
          </a:p>
        </p:txBody>
      </p:sp>
      <p:pic>
        <p:nvPicPr>
          <p:cNvPr id="5126" name="Picture 6" descr="20081209-continental-boeing-737.jpg"/>
          <p:cNvPicPr>
            <a:picLocks noChangeAspect="1"/>
          </p:cNvPicPr>
          <p:nvPr/>
        </p:nvPicPr>
        <p:blipFill>
          <a:blip r:embed="rId5"/>
          <a:srcRect b="8299"/>
          <a:stretch>
            <a:fillRect/>
          </a:stretch>
        </p:blipFill>
        <p:spPr bwMode="auto">
          <a:xfrm>
            <a:off x="6400800" y="1219200"/>
            <a:ext cx="2476500" cy="1503363"/>
          </a:xfrm>
          <a:prstGeom prst="rect">
            <a:avLst/>
          </a:prstGeom>
          <a:noFill/>
          <a:ln w="9525">
            <a:noFill/>
            <a:miter lim="800000"/>
            <a:headEnd/>
            <a:tailEnd/>
          </a:ln>
        </p:spPr>
      </p:pic>
      <p:sp>
        <p:nvSpPr>
          <p:cNvPr id="7176" name="TextBox 7"/>
          <p:cNvSpPr txBox="1">
            <a:spLocks noChangeArrowheads="1"/>
          </p:cNvSpPr>
          <p:nvPr/>
        </p:nvSpPr>
        <p:spPr bwMode="auto">
          <a:xfrm>
            <a:off x="7010400" y="609600"/>
            <a:ext cx="1109599" cy="430887"/>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200" dirty="0">
                <a:latin typeface="+mn-lt"/>
              </a:rPr>
              <a:t>Airlines</a:t>
            </a:r>
          </a:p>
        </p:txBody>
      </p:sp>
      <p:pic>
        <p:nvPicPr>
          <p:cNvPr id="5128" name="Picture 5"/>
          <p:cNvPicPr>
            <a:picLocks noChangeAspect="1" noChangeArrowheads="1"/>
          </p:cNvPicPr>
          <p:nvPr/>
        </p:nvPicPr>
        <p:blipFill>
          <a:blip r:embed="rId6"/>
          <a:srcRect/>
          <a:stretch>
            <a:fillRect/>
          </a:stretch>
        </p:blipFill>
        <p:spPr bwMode="auto">
          <a:xfrm>
            <a:off x="533400" y="3048000"/>
            <a:ext cx="2476500" cy="1493838"/>
          </a:xfrm>
          <a:prstGeom prst="rect">
            <a:avLst/>
          </a:prstGeom>
          <a:noFill/>
          <a:ln w="9525">
            <a:noFill/>
            <a:miter lim="800000"/>
            <a:headEnd/>
            <a:tailEnd/>
          </a:ln>
        </p:spPr>
      </p:pic>
      <p:sp>
        <p:nvSpPr>
          <p:cNvPr id="7178" name="TextBox 9"/>
          <p:cNvSpPr txBox="1">
            <a:spLocks noChangeArrowheads="1"/>
          </p:cNvSpPr>
          <p:nvPr/>
        </p:nvSpPr>
        <p:spPr bwMode="auto">
          <a:xfrm>
            <a:off x="457200" y="2590800"/>
            <a:ext cx="2698354" cy="4302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200" dirty="0">
                <a:latin typeface="+mn-lt"/>
              </a:rPr>
              <a:t>Power </a:t>
            </a:r>
            <a:r>
              <a:rPr lang="en-US" sz="2200" dirty="0" smtClean="0">
                <a:latin typeface="+mn-lt"/>
              </a:rPr>
              <a:t>companies</a:t>
            </a:r>
            <a:endParaRPr lang="en-US" sz="2200" dirty="0">
              <a:latin typeface="+mn-lt"/>
            </a:endParaRPr>
          </a:p>
        </p:txBody>
      </p:sp>
      <p:pic>
        <p:nvPicPr>
          <p:cNvPr id="5130" name="Picture 6"/>
          <p:cNvPicPr>
            <a:picLocks noChangeAspect="1" noChangeArrowheads="1"/>
          </p:cNvPicPr>
          <p:nvPr/>
        </p:nvPicPr>
        <p:blipFill>
          <a:blip r:embed="rId7"/>
          <a:srcRect/>
          <a:stretch>
            <a:fillRect/>
          </a:stretch>
        </p:blipFill>
        <p:spPr bwMode="auto">
          <a:xfrm>
            <a:off x="3429000" y="3048000"/>
            <a:ext cx="2476500" cy="1474788"/>
          </a:xfrm>
          <a:prstGeom prst="rect">
            <a:avLst/>
          </a:prstGeom>
          <a:noFill/>
          <a:ln w="9525">
            <a:noFill/>
            <a:miter lim="800000"/>
            <a:headEnd/>
            <a:tailEnd/>
          </a:ln>
        </p:spPr>
      </p:pic>
      <p:sp>
        <p:nvSpPr>
          <p:cNvPr id="7180" name="TextBox 11"/>
          <p:cNvSpPr txBox="1">
            <a:spLocks noChangeArrowheads="1"/>
          </p:cNvSpPr>
          <p:nvPr/>
        </p:nvSpPr>
        <p:spPr bwMode="auto">
          <a:xfrm>
            <a:off x="3962400" y="2590800"/>
            <a:ext cx="1441185" cy="4302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200" dirty="0">
                <a:latin typeface="+mn-lt"/>
              </a:rPr>
              <a:t>Investors</a:t>
            </a:r>
          </a:p>
        </p:txBody>
      </p:sp>
      <p:sp>
        <p:nvSpPr>
          <p:cNvPr id="7181" name="TextBox 12"/>
          <p:cNvSpPr txBox="1">
            <a:spLocks noChangeArrowheads="1"/>
          </p:cNvSpPr>
          <p:nvPr/>
        </p:nvSpPr>
        <p:spPr bwMode="auto">
          <a:xfrm>
            <a:off x="6324600" y="2667000"/>
            <a:ext cx="2927085" cy="4302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200" dirty="0">
                <a:latin typeface="+mn-lt"/>
              </a:rPr>
              <a:t>Trucking companies</a:t>
            </a:r>
          </a:p>
        </p:txBody>
      </p:sp>
      <p:pic>
        <p:nvPicPr>
          <p:cNvPr id="5133" name="Picture 8" descr="http://www.commercialtrucrentals.com/wp-content/uploads/2011/02/Pickup-Truck-Rentals.jpg"/>
          <p:cNvPicPr>
            <a:picLocks noChangeAspect="1" noChangeArrowheads="1"/>
          </p:cNvPicPr>
          <p:nvPr/>
        </p:nvPicPr>
        <p:blipFill>
          <a:blip r:embed="rId8"/>
          <a:srcRect/>
          <a:stretch>
            <a:fillRect/>
          </a:stretch>
        </p:blipFill>
        <p:spPr bwMode="auto">
          <a:xfrm>
            <a:off x="6477000" y="3124200"/>
            <a:ext cx="2412868" cy="1447800"/>
          </a:xfrm>
          <a:prstGeom prst="rect">
            <a:avLst/>
          </a:prstGeom>
          <a:noFill/>
          <a:ln w="9525">
            <a:noFill/>
            <a:miter lim="800000"/>
            <a:headEnd/>
            <a:tailEnd/>
          </a:ln>
        </p:spPr>
      </p:pic>
      <p:pic>
        <p:nvPicPr>
          <p:cNvPr id="5134" name="Picture 10" descr="http://www.supplychainknowledge.asia/custom/martime.jpg"/>
          <p:cNvPicPr>
            <a:picLocks noChangeAspect="1" noChangeArrowheads="1"/>
          </p:cNvPicPr>
          <p:nvPr/>
        </p:nvPicPr>
        <p:blipFill>
          <a:blip r:embed="rId9"/>
          <a:srcRect/>
          <a:stretch>
            <a:fillRect/>
          </a:stretch>
        </p:blipFill>
        <p:spPr bwMode="auto">
          <a:xfrm>
            <a:off x="6400800" y="5029200"/>
            <a:ext cx="2476500" cy="1543050"/>
          </a:xfrm>
          <a:prstGeom prst="rect">
            <a:avLst/>
          </a:prstGeom>
          <a:noFill/>
          <a:ln w="9525">
            <a:noFill/>
            <a:miter lim="800000"/>
            <a:headEnd/>
            <a:tailEnd/>
          </a:ln>
        </p:spPr>
      </p:pic>
      <p:sp>
        <p:nvSpPr>
          <p:cNvPr id="7184" name="TextBox 15"/>
          <p:cNvSpPr txBox="1">
            <a:spLocks noChangeArrowheads="1"/>
          </p:cNvSpPr>
          <p:nvPr/>
        </p:nvSpPr>
        <p:spPr bwMode="auto">
          <a:xfrm>
            <a:off x="6553200" y="4572000"/>
            <a:ext cx="2350323" cy="430887"/>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200" dirty="0">
                <a:latin typeface="+mn-lt"/>
              </a:rPr>
              <a:t>Shipping industry</a:t>
            </a:r>
          </a:p>
        </p:txBody>
      </p:sp>
      <p:pic>
        <p:nvPicPr>
          <p:cNvPr id="5136" name="Picture 12" descr="http://www.offshore-job.net/pics/oil-rig.jpg"/>
          <p:cNvPicPr>
            <a:picLocks noChangeAspect="1" noChangeArrowheads="1"/>
          </p:cNvPicPr>
          <p:nvPr/>
        </p:nvPicPr>
        <p:blipFill>
          <a:blip r:embed="rId10"/>
          <a:srcRect/>
          <a:stretch>
            <a:fillRect/>
          </a:stretch>
        </p:blipFill>
        <p:spPr bwMode="auto">
          <a:xfrm>
            <a:off x="457200" y="5105400"/>
            <a:ext cx="2559050" cy="1524000"/>
          </a:xfrm>
          <a:prstGeom prst="rect">
            <a:avLst/>
          </a:prstGeom>
          <a:noFill/>
          <a:ln w="9525">
            <a:noFill/>
            <a:miter lim="800000"/>
            <a:headEnd/>
            <a:tailEnd/>
          </a:ln>
        </p:spPr>
      </p:pic>
      <p:sp>
        <p:nvSpPr>
          <p:cNvPr id="7186" name="TextBox 17"/>
          <p:cNvSpPr txBox="1">
            <a:spLocks noChangeArrowheads="1"/>
          </p:cNvSpPr>
          <p:nvPr/>
        </p:nvSpPr>
        <p:spPr bwMode="auto">
          <a:xfrm>
            <a:off x="381000" y="4572000"/>
            <a:ext cx="2837636" cy="430887"/>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200" dirty="0">
                <a:latin typeface="+mn-lt"/>
              </a:rPr>
              <a:t>Resource </a:t>
            </a:r>
            <a:r>
              <a:rPr lang="en-US" sz="2200" dirty="0" smtClean="0">
                <a:latin typeface="+mn-lt"/>
              </a:rPr>
              <a:t>companies</a:t>
            </a:r>
            <a:endParaRPr lang="en-US" sz="2200" dirty="0">
              <a:latin typeface="+mn-lt"/>
            </a:endParaRPr>
          </a:p>
        </p:txBody>
      </p:sp>
      <p:sp>
        <p:nvSpPr>
          <p:cNvPr id="20" name="TextBox 17"/>
          <p:cNvSpPr txBox="1">
            <a:spLocks noChangeArrowheads="1"/>
          </p:cNvSpPr>
          <p:nvPr/>
        </p:nvSpPr>
        <p:spPr bwMode="auto">
          <a:xfrm>
            <a:off x="3429000" y="4572000"/>
            <a:ext cx="2555508" cy="430887"/>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200" dirty="0" smtClean="0">
                <a:latin typeface="+mn-lt"/>
              </a:rPr>
              <a:t>Disaster managers</a:t>
            </a:r>
            <a:endParaRPr lang="en-US" sz="2200" dirty="0">
              <a:latin typeface="+mn-lt"/>
            </a:endParaRPr>
          </a:p>
        </p:txBody>
      </p:sp>
      <p:pic>
        <p:nvPicPr>
          <p:cNvPr id="5139" name="Picture 22" descr="http://images.nationalgeographic.com/wpf/media-live/photos/000/002/cache/hurricane-ivan_200_600x450.jpg"/>
          <p:cNvPicPr>
            <a:picLocks noChangeAspect="1" noChangeArrowheads="1"/>
          </p:cNvPicPr>
          <p:nvPr/>
        </p:nvPicPr>
        <p:blipFill>
          <a:blip r:embed="rId11"/>
          <a:srcRect/>
          <a:stretch>
            <a:fillRect/>
          </a:stretch>
        </p:blipFill>
        <p:spPr bwMode="auto">
          <a:xfrm>
            <a:off x="3429000" y="5029200"/>
            <a:ext cx="2593446" cy="15621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220200" cy="609600"/>
          </a:xfrm>
        </p:spPr>
        <p:txBody>
          <a:bodyPr/>
          <a:lstStyle/>
          <a:p>
            <a:pPr algn="ctr"/>
            <a:r>
              <a:rPr lang="en-US" sz="2800" b="0" dirty="0" smtClean="0"/>
              <a:t>Example 1: Daily and Multiple Day Weather Forecasts</a:t>
            </a:r>
            <a:endParaRPr lang="en-US" sz="2800" b="0" dirty="0"/>
          </a:p>
        </p:txBody>
      </p:sp>
      <p:sp>
        <p:nvSpPr>
          <p:cNvPr id="3" name="Content Placeholder 2"/>
          <p:cNvSpPr>
            <a:spLocks noGrp="1"/>
          </p:cNvSpPr>
          <p:nvPr>
            <p:ph idx="1"/>
          </p:nvPr>
        </p:nvSpPr>
        <p:spPr/>
        <p:txBody>
          <a:bodyPr/>
          <a:lstStyle/>
          <a:p>
            <a:r>
              <a:rPr lang="en-US" dirty="0" smtClean="0"/>
              <a:t>Individuals and households:</a:t>
            </a:r>
          </a:p>
          <a:p>
            <a:pPr lvl="1"/>
            <a:r>
              <a:rPr lang="en-US" dirty="0" smtClean="0"/>
              <a:t>How to dress, how to travel to work</a:t>
            </a:r>
          </a:p>
          <a:p>
            <a:pPr lvl="1"/>
            <a:r>
              <a:rPr lang="en-US" dirty="0" smtClean="0"/>
              <a:t>Planning weekend activities</a:t>
            </a:r>
          </a:p>
          <a:p>
            <a:r>
              <a:rPr lang="en-US" dirty="0" smtClean="0"/>
              <a:t>Schools and government agencies:</a:t>
            </a:r>
          </a:p>
          <a:p>
            <a:pPr lvl="1"/>
            <a:r>
              <a:rPr lang="en-US" dirty="0" smtClean="0"/>
              <a:t>Decisions on closures, late arrivals and early departures</a:t>
            </a:r>
          </a:p>
          <a:p>
            <a:r>
              <a:rPr lang="en-US" dirty="0" smtClean="0"/>
              <a:t>Power companies:</a:t>
            </a:r>
          </a:p>
          <a:p>
            <a:pPr lvl="1"/>
            <a:r>
              <a:rPr lang="en-US" dirty="0" smtClean="0"/>
              <a:t>Preparations for peak demand</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220200" cy="609600"/>
          </a:xfrm>
        </p:spPr>
        <p:txBody>
          <a:bodyPr/>
          <a:lstStyle/>
          <a:p>
            <a:pPr algn="ctr"/>
            <a:r>
              <a:rPr lang="en-US" sz="2800" b="0" dirty="0" smtClean="0"/>
              <a:t>Example 2: Flood Early Warning System</a:t>
            </a:r>
            <a:endParaRPr lang="en-US" sz="2800" b="0" dirty="0"/>
          </a:p>
        </p:txBody>
      </p:sp>
      <p:sp>
        <p:nvSpPr>
          <p:cNvPr id="3" name="Content Placeholder 2"/>
          <p:cNvSpPr>
            <a:spLocks noGrp="1"/>
          </p:cNvSpPr>
          <p:nvPr>
            <p:ph idx="1"/>
          </p:nvPr>
        </p:nvSpPr>
        <p:spPr/>
        <p:txBody>
          <a:bodyPr/>
          <a:lstStyle/>
          <a:p>
            <a:r>
              <a:rPr lang="en-US" dirty="0" smtClean="0"/>
              <a:t>Decision support tool – met/hydro service based on both met forecasts and hydrologic monitoring information</a:t>
            </a:r>
          </a:p>
          <a:p>
            <a:pPr lvl="1"/>
            <a:r>
              <a:rPr lang="en-US" dirty="0" smtClean="0"/>
              <a:t>Flood EWS may provide information</a:t>
            </a:r>
          </a:p>
          <a:p>
            <a:pPr lvl="1"/>
            <a:r>
              <a:rPr lang="en-US" dirty="0" smtClean="0"/>
              <a:t>Users may need product to be mapped according to elevation to better take actions based on the information</a:t>
            </a:r>
          </a:p>
          <a:p>
            <a:r>
              <a:rPr lang="en-US" dirty="0" smtClean="0"/>
              <a:t>User decisions might include:</a:t>
            </a:r>
          </a:p>
          <a:p>
            <a:pPr lvl="1"/>
            <a:r>
              <a:rPr lang="en-US" dirty="0" smtClean="0"/>
              <a:t>Evacuation of people and livestock</a:t>
            </a:r>
          </a:p>
          <a:p>
            <a:pPr lvl="1"/>
            <a:r>
              <a:rPr lang="en-US" dirty="0" smtClean="0"/>
              <a:t>Movement of vehicles and machinery to higher ground</a:t>
            </a:r>
          </a:p>
          <a:p>
            <a:pPr lvl="1"/>
            <a:r>
              <a:rPr lang="en-US" dirty="0" smtClean="0"/>
              <a:t>Water authorities may lower reservoir levels in advance of flooding, divert water to other river basins or catchments and reservoirs designed for emergencies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220200" cy="609600"/>
          </a:xfrm>
        </p:spPr>
        <p:txBody>
          <a:bodyPr/>
          <a:lstStyle/>
          <a:p>
            <a:pPr algn="ctr"/>
            <a:r>
              <a:rPr lang="en-US" sz="2800" b="0" dirty="0" smtClean="0"/>
              <a:t>Example 3: Crop Planting Decisions</a:t>
            </a:r>
            <a:endParaRPr lang="en-US" sz="2800" b="0" dirty="0"/>
          </a:p>
        </p:txBody>
      </p:sp>
      <p:sp>
        <p:nvSpPr>
          <p:cNvPr id="3" name="Content Placeholder 2"/>
          <p:cNvSpPr>
            <a:spLocks noGrp="1"/>
          </p:cNvSpPr>
          <p:nvPr>
            <p:ph idx="1"/>
          </p:nvPr>
        </p:nvSpPr>
        <p:spPr/>
        <p:txBody>
          <a:bodyPr/>
          <a:lstStyle/>
          <a:p>
            <a:r>
              <a:rPr lang="en-US" dirty="0" smtClean="0"/>
              <a:t>Farmers’ decisions during crop season:</a:t>
            </a:r>
          </a:p>
          <a:p>
            <a:pPr lvl="1"/>
            <a:r>
              <a:rPr lang="en-US" dirty="0" smtClean="0"/>
              <a:t>What to plant</a:t>
            </a:r>
          </a:p>
          <a:p>
            <a:pPr lvl="1"/>
            <a:r>
              <a:rPr lang="en-US" dirty="0" smtClean="0"/>
              <a:t>When to plant</a:t>
            </a:r>
          </a:p>
          <a:p>
            <a:pPr lvl="1"/>
            <a:r>
              <a:rPr lang="en-US" dirty="0" smtClean="0"/>
              <a:t>When and whether to fertilize, protect against pests and diseases</a:t>
            </a:r>
          </a:p>
          <a:p>
            <a:pPr lvl="1"/>
            <a:r>
              <a:rPr lang="en-US" dirty="0" smtClean="0"/>
              <a:t>When to harvest</a:t>
            </a:r>
          </a:p>
          <a:p>
            <a:r>
              <a:rPr lang="en-US" dirty="0" smtClean="0"/>
              <a:t>Potential role of met/hydro services:</a:t>
            </a:r>
          </a:p>
          <a:p>
            <a:pPr lvl="1"/>
            <a:r>
              <a:rPr lang="en-US" dirty="0" smtClean="0"/>
              <a:t>Daily/multiple day forecasts – protection of crops (e.g., citrus from freezing temperatures)</a:t>
            </a:r>
          </a:p>
          <a:p>
            <a:pPr lvl="1"/>
            <a:r>
              <a:rPr lang="en-US" dirty="0" smtClean="0"/>
              <a:t>Monthly/seasonal forecast – timing of planting, selection of crops</a:t>
            </a:r>
          </a:p>
          <a:p>
            <a:pPr lvl="1"/>
            <a:r>
              <a:rPr lang="en-US" dirty="0" smtClean="0"/>
              <a:t>Multiple products – adding drought information, soil moisture levels, snow melt information to monthly/seasonal forecasts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220200" cy="609600"/>
          </a:xfrm>
        </p:spPr>
        <p:txBody>
          <a:bodyPr/>
          <a:lstStyle/>
          <a:p>
            <a:pPr algn="ctr"/>
            <a:r>
              <a:rPr lang="en-US" sz="2800" b="0" dirty="0" smtClean="0"/>
              <a:t>Example 3: Crop Planting Decisions</a:t>
            </a:r>
            <a:endParaRPr lang="en-US" sz="2800" b="0" dirty="0"/>
          </a:p>
        </p:txBody>
      </p:sp>
      <p:sp>
        <p:nvSpPr>
          <p:cNvPr id="3" name="Content Placeholder 2"/>
          <p:cNvSpPr>
            <a:spLocks noGrp="1"/>
          </p:cNvSpPr>
          <p:nvPr>
            <p:ph idx="1"/>
          </p:nvPr>
        </p:nvSpPr>
        <p:spPr/>
        <p:txBody>
          <a:bodyPr/>
          <a:lstStyle/>
          <a:p>
            <a:r>
              <a:rPr lang="en-US" dirty="0" smtClean="0"/>
              <a:t>Can farmers interpret information and make planting decisions?</a:t>
            </a:r>
          </a:p>
          <a:p>
            <a:pPr lvl="1"/>
            <a:r>
              <a:rPr lang="en-US" dirty="0" smtClean="0"/>
              <a:t>Corporate farmers with professional agronomists on staff might be able to decide when to plant</a:t>
            </a:r>
          </a:p>
          <a:p>
            <a:pPr lvl="1"/>
            <a:r>
              <a:rPr lang="en-US" dirty="0" smtClean="0"/>
              <a:t>Family farmers might require agricultural extension agents to assess information and provide recommendations</a:t>
            </a:r>
          </a:p>
          <a:p>
            <a:pPr lvl="1"/>
            <a:r>
              <a:rPr lang="en-US" dirty="0" smtClean="0"/>
              <a:t>In Kazakhstan, extension services provides farmers with recommended planting dates for wheat</a:t>
            </a:r>
          </a:p>
          <a:p>
            <a:endParaRPr lang="en-US" dirty="0" smtClean="0"/>
          </a:p>
          <a:p>
            <a:pPr lvl="1">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220200" cy="609600"/>
          </a:xfrm>
        </p:spPr>
        <p:txBody>
          <a:bodyPr/>
          <a:lstStyle/>
          <a:p>
            <a:pPr algn="ctr"/>
            <a:r>
              <a:rPr lang="en-US" sz="2800" b="0" dirty="0" smtClean="0"/>
              <a:t>Example 3: Crop Planting Decisions</a:t>
            </a:r>
            <a:endParaRPr lang="en-US" sz="2800" b="0" dirty="0"/>
          </a:p>
        </p:txBody>
      </p:sp>
      <p:sp>
        <p:nvSpPr>
          <p:cNvPr id="3" name="Content Placeholder 2"/>
          <p:cNvSpPr>
            <a:spLocks noGrp="1"/>
          </p:cNvSpPr>
          <p:nvPr>
            <p:ph idx="1"/>
          </p:nvPr>
        </p:nvSpPr>
        <p:spPr/>
        <p:txBody>
          <a:bodyPr/>
          <a:lstStyle/>
          <a:p>
            <a:r>
              <a:rPr lang="en-US" dirty="0" smtClean="0"/>
              <a:t>Benefit to farmer mainly expected to be better yields, however:</a:t>
            </a:r>
          </a:p>
          <a:p>
            <a:pPr lvl="1"/>
            <a:r>
              <a:rPr lang="en-US" dirty="0" smtClean="0"/>
              <a:t>Could farmers benefit to greater extent if they could also change the selection of varieties or even shift to other crops?</a:t>
            </a:r>
          </a:p>
          <a:p>
            <a:pPr lvl="1"/>
            <a:r>
              <a:rPr lang="en-US" dirty="0" smtClean="0"/>
              <a:t>Do higher yields necessarily translate into higher profits?</a:t>
            </a:r>
          </a:p>
          <a:p>
            <a:r>
              <a:rPr lang="en-US" dirty="0" smtClean="0"/>
              <a:t>If other types of information are required for farmers to make decisions, it will be difficult to attribute all benefits to the improved monthly/seasonal forecast (see value chain on next slide).</a:t>
            </a:r>
          </a:p>
          <a:p>
            <a:endParaRPr lang="en-US" dirty="0" smtClean="0"/>
          </a:p>
          <a:p>
            <a:pPr lvl="1">
              <a:buNone/>
            </a:pPr>
            <a:r>
              <a:rPr lang="en-US" dirty="0" smtClean="0"/>
              <a:t>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9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97"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5989</TotalTime>
  <Words>704</Words>
  <Application>Microsoft Office PowerPoint</Application>
  <PresentationFormat>A4 Paper (210x297 mm)</PresentationFormat>
  <Paragraphs>94</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ＭＳ Ｐゴシック</vt:lpstr>
      <vt:lpstr>Gill Sans MT</vt:lpstr>
      <vt:lpstr>Times</vt:lpstr>
      <vt:lpstr>Blank</vt:lpstr>
      <vt:lpstr>Uptake of Met/Hydro Services</vt:lpstr>
      <vt:lpstr>Met/hydro Services Value Chain</vt:lpstr>
      <vt:lpstr>Uptake of Met/Hydro Services</vt:lpstr>
      <vt:lpstr>Slide 4</vt:lpstr>
      <vt:lpstr>Example 1: Daily and Multiple Day Weather Forecasts</vt:lpstr>
      <vt:lpstr>Example 2: Flood Early Warning System</vt:lpstr>
      <vt:lpstr>Example 3: Crop Planting Decisions</vt:lpstr>
      <vt:lpstr>Example 3: Crop Planting Decisions</vt:lpstr>
      <vt:lpstr>Example 3: Crop Planting Decisions</vt:lpstr>
      <vt:lpstr>Value chain linking climate services to crop production</vt:lpstr>
    </vt:vector>
  </TitlesOfParts>
  <Company>JDG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Studio</dc:creator>
  <cp:lastModifiedBy>ganderson</cp:lastModifiedBy>
  <cp:revision>562</cp:revision>
  <cp:lastPrinted>2013-10-09T13:24:10Z</cp:lastPrinted>
  <dcterms:created xsi:type="dcterms:W3CDTF">2009-06-29T15:49:34Z</dcterms:created>
  <dcterms:modified xsi:type="dcterms:W3CDTF">2015-04-07T13:53:51Z</dcterms:modified>
</cp:coreProperties>
</file>