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51" r:id="rId2"/>
    <p:sldId id="672" r:id="rId3"/>
    <p:sldId id="666" r:id="rId4"/>
    <p:sldId id="673" r:id="rId5"/>
    <p:sldId id="668" r:id="rId6"/>
    <p:sldId id="675" r:id="rId7"/>
    <p:sldId id="683" r:id="rId8"/>
    <p:sldId id="676" r:id="rId9"/>
    <p:sldId id="677" r:id="rId10"/>
    <p:sldId id="678" r:id="rId11"/>
    <p:sldId id="679" r:id="rId12"/>
    <p:sldId id="671" r:id="rId13"/>
    <p:sldId id="669" r:id="rId14"/>
    <p:sldId id="670" r:id="rId15"/>
    <p:sldId id="680" r:id="rId16"/>
    <p:sldId id="681" r:id="rId17"/>
    <p:sldId id="682" r:id="rId18"/>
    <p:sldId id="684" r:id="rId19"/>
  </p:sldIdLst>
  <p:sldSz cx="9906000" cy="6858000" type="A4"/>
  <p:notesSz cx="7077075" cy="8955088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imes" panose="02020603050405020304" pitchFamily="18" charset="0"/>
      <p:regular r:id="rId26"/>
      <p:bold r:id="rId27"/>
      <p:italic r:id="rId28"/>
      <p:boldItalic r:id="rId29"/>
    </p:embeddedFont>
    <p:embeddedFont>
      <p:font typeface="Gill Sans MT" panose="020B0502020104020203" pitchFamily="34" charset="0"/>
      <p:regular r:id="rId30"/>
      <p:bold r:id="rId31"/>
      <p:italic r:id="rId32"/>
      <p:boldItalic r:id="rId33"/>
    </p:embeddedFont>
    <p:embeddedFont>
      <p:font typeface="MS PGothic" panose="020B0600070205080204" pitchFamily="34" charset="-128"/>
      <p:regular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21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l Smith" initials="JBS" lastIdx="9" clrIdx="0"/>
  <p:cmAuthor id="1" name="Aaron Ray" initials="A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ABD"/>
    <a:srgbClr val="FFFF66"/>
    <a:srgbClr val="DDDDDD"/>
    <a:srgbClr val="666666"/>
    <a:srgbClr val="002A6C"/>
    <a:srgbClr val="003366"/>
    <a:srgbClr val="FF6600"/>
    <a:srgbClr val="CCECF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1" autoAdjust="0"/>
    <p:restoredTop sz="91846" autoAdjust="0"/>
  </p:normalViewPr>
  <p:slideViewPr>
    <p:cSldViewPr>
      <p:cViewPr varScale="1">
        <p:scale>
          <a:sx n="92" d="100"/>
          <a:sy n="92" d="100"/>
        </p:scale>
        <p:origin x="318" y="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9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5" d="100"/>
          <a:sy n="75" d="100"/>
        </p:scale>
        <p:origin x="-1098" y="504"/>
      </p:cViewPr>
      <p:guideLst>
        <p:guide orient="horz" pos="282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5095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5770" y="1"/>
            <a:ext cx="3065094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491736"/>
            <a:ext cx="3065095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5770" y="8491736"/>
            <a:ext cx="3065094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AB8D4A7-8BBA-4136-AC78-012B2FBDD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75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5095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5770" y="1"/>
            <a:ext cx="3065094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3788" y="658813"/>
            <a:ext cx="4864100" cy="3367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675" y="4245103"/>
            <a:ext cx="5211152" cy="402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491736"/>
            <a:ext cx="3065095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5770" y="8491736"/>
            <a:ext cx="3065094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4F3AAB6-11B2-4923-B916-2C4832B59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82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58" indent="-285715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58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01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45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288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31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74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17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7C90278-46FC-419C-9004-1695503FAF9A}" type="slidenum">
              <a:rPr lang="en-US" sz="1200">
                <a:latin typeface="Times" pitchFamily="18" charset="0"/>
              </a:rPr>
              <a:pPr/>
              <a:t>1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861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Cognitive Task</a:t>
            </a:r>
            <a:r>
              <a:rPr lang="en-US" baseline="0" dirty="0" smtClean="0"/>
              <a:t> Analysis – how weather forecasters interact with work stations to process information for warning decisions</a:t>
            </a:r>
          </a:p>
          <a:p>
            <a:r>
              <a:rPr lang="en-US" baseline="0" dirty="0" smtClean="0"/>
              <a:t>Communication – what channels do people access for hurricane forecast information and why</a:t>
            </a:r>
          </a:p>
          <a:p>
            <a:r>
              <a:rPr lang="en-US" baseline="0" dirty="0" smtClean="0"/>
              <a:t>Geography – what information affected warning message receipt in a flash flood in Fort Collins flood that killed 144</a:t>
            </a:r>
          </a:p>
          <a:p>
            <a:r>
              <a:rPr lang="en-US" baseline="0" dirty="0" smtClean="0"/>
              <a:t>Anthropology – cultural aspects of interpretation and meaning of climate change and sea level rise inundation in Tuvalu</a:t>
            </a:r>
          </a:p>
          <a:p>
            <a:r>
              <a:rPr lang="en-US" baseline="0" dirty="0" smtClean="0"/>
              <a:t>Risk Communication – what mental models do members of the public of storm surge that cause inappropriate responses in hurricanes</a:t>
            </a:r>
          </a:p>
          <a:p>
            <a:r>
              <a:rPr lang="en-US" baseline="0" dirty="0" smtClean="0"/>
              <a:t>Sociology – how do institutions (forecasters, broadcasters, emergency managers) interact in the creation of flash flood warnings</a:t>
            </a:r>
          </a:p>
          <a:p>
            <a:r>
              <a:rPr lang="en-US" baseline="0" dirty="0" smtClean="0"/>
              <a:t>Decision Analysis – what is the decision process through which a supercomputer for basic research to improve weather forecasts can generate societal benefits</a:t>
            </a:r>
          </a:p>
          <a:p>
            <a:r>
              <a:rPr lang="en-US" baseline="0" dirty="0" smtClean="0"/>
              <a:t>Economics  - what specific attributes of a potentially improved weather forecast are most valued by members of the public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F3AAB6-11B2-4923-B916-2C4832B596E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52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“Value</a:t>
            </a:r>
            <a:r>
              <a:rPr lang="en-US" baseline="0" dirty="0" smtClean="0"/>
              <a:t> Chain” can be presented in any number of different ways depending on what questions and issues are of interest … This is simply </a:t>
            </a:r>
            <a:r>
              <a:rPr lang="en-US" baseline="0" dirty="0" err="1" smtClean="0"/>
              <a:t>anpther</a:t>
            </a:r>
            <a:r>
              <a:rPr lang="en-US" baseline="0" dirty="0" smtClean="0"/>
              <a:t> graphical representation of a value chain emphasizing: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Value-added along intermediate steps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User-relevant verification</a:t>
            </a:r>
          </a:p>
          <a:p>
            <a:pPr marL="0" indent="0">
              <a:buNone/>
            </a:pPr>
            <a:r>
              <a:rPr lang="en-US" baseline="0" dirty="0" smtClean="0"/>
              <a:t>3) Flow of uncertainty through the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F3AAB6-11B2-4923-B916-2C4832B596E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5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F3AAB6-11B2-4923-B916-2C4832B596E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65100" y="1752600"/>
            <a:ext cx="9740900" cy="51054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7526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65100" cy="4953000"/>
          </a:xfrm>
          <a:prstGeom prst="rect">
            <a:avLst/>
          </a:prstGeom>
          <a:solidFill>
            <a:srgbClr val="002A6C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2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3713" y="455613"/>
            <a:ext cx="325596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500" y="2362200"/>
            <a:ext cx="84201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7338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0704-2008-45AE-8FB5-201E58EB7D77}" type="slidenum">
              <a:rPr lang="en-US"/>
              <a:pPr>
                <a:defRPr/>
              </a:pPr>
              <a:t>‹#›</a:t>
            </a:fld>
            <a:r>
              <a:rPr lang="en-US"/>
              <a:t>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C1416-3E8B-4ABA-9293-8F9F8CB85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1447800"/>
            <a:ext cx="2105025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1447800"/>
            <a:ext cx="6149975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9911-477C-4991-AB33-1326A22E3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42950" y="2209800"/>
            <a:ext cx="84201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1F27B-4760-4975-B45A-A47E22B53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42950" y="1447800"/>
            <a:ext cx="8420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DEA79-9913-4494-A0E4-E083B91AD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E94F7-C2DC-4B16-9E2C-BFEDC3941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5672-2A50-445D-8782-1D260536A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7DAA-D690-4202-853C-E706E9EED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F4D4B-751B-49FC-8510-DDB64A62E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75763-8AA8-475D-9AA3-D40404790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3422E-61DF-4B5D-BB7B-9E9A6BE1D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BB0F1-2007-4E08-A6CD-19017CC1D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801C-7C32-4E2B-9A3C-F64CD6433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6410A-1B2E-4D4A-95B1-4FBEE024B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7850" y="152400"/>
            <a:ext cx="842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524000"/>
            <a:ext cx="8420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B7DB214-9B08-4E3B-9E94-4873E4E30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10668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0" y="1219200"/>
            <a:ext cx="1651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2A6C"/>
              </a:solidFill>
              <a:latin typeface="Times" pitchFamily="18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97" charset="-128"/>
          <a:cs typeface="ＭＳ Ｐゴシック" pitchFamily="-9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73150" y="2362200"/>
            <a:ext cx="7924800" cy="1371600"/>
          </a:xfrm>
        </p:spPr>
        <p:txBody>
          <a:bodyPr/>
          <a:lstStyle/>
          <a:p>
            <a:r>
              <a:rPr lang="en-US" sz="2800" dirty="0" smtClean="0"/>
              <a:t>Meteorological/Hydrological </a:t>
            </a:r>
            <a:br>
              <a:rPr lang="en-US" sz="2800" dirty="0" smtClean="0"/>
            </a:br>
            <a:r>
              <a:rPr lang="en-US" sz="2800" dirty="0" smtClean="0"/>
              <a:t>Value Chains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41148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ill Sans MT" pitchFamily="34" charset="0"/>
              </a:rPr>
              <a:t>Jeffrey K .Lazo, PhD</a:t>
            </a:r>
          </a:p>
          <a:p>
            <a:pPr algn="ctr"/>
            <a:r>
              <a:rPr lang="en-US" sz="2000" b="1" dirty="0">
                <a:latin typeface="Gill Sans MT" pitchFamily="34" charset="0"/>
              </a:rPr>
              <a:t>Director – Societal Impacts Program</a:t>
            </a:r>
          </a:p>
          <a:p>
            <a:pPr algn="ctr"/>
            <a:r>
              <a:rPr lang="en-US" sz="2000" b="1" dirty="0">
                <a:latin typeface="Gill Sans MT" pitchFamily="34" charset="0"/>
              </a:rPr>
              <a:t>National Center for Atmospheric Research</a:t>
            </a:r>
            <a:endParaRPr lang="en-US" sz="2000" dirty="0">
              <a:latin typeface="Gill Sans MT" pitchFamily="34" charset="0"/>
            </a:endParaRPr>
          </a:p>
          <a:p>
            <a:pPr algn="ctr"/>
            <a:endParaRPr lang="en-US" sz="2000" dirty="0">
              <a:latin typeface="Gill Sans MT" pitchFamily="34" charset="0"/>
            </a:endParaRPr>
          </a:p>
          <a:p>
            <a:pPr algn="ctr"/>
            <a:r>
              <a:rPr lang="en-US" sz="2000" dirty="0" err="1" smtClean="0">
                <a:latin typeface="Gill Sans MT" pitchFamily="34" charset="0"/>
              </a:rPr>
              <a:t>Mahe</a:t>
            </a:r>
            <a:r>
              <a:rPr lang="en-US" sz="2000" dirty="0" smtClean="0">
                <a:latin typeface="Gill Sans MT" pitchFamily="34" charset="0"/>
              </a:rPr>
              <a:t> Island, Seychelles</a:t>
            </a:r>
          </a:p>
          <a:p>
            <a:pPr algn="ctr"/>
            <a:r>
              <a:rPr lang="en-US" sz="2000" dirty="0" smtClean="0">
                <a:latin typeface="Gill Sans MT" pitchFamily="34" charset="0"/>
              </a:rPr>
              <a:t>Monday</a:t>
            </a:r>
            <a:r>
              <a:rPr lang="en-US" sz="2000" dirty="0">
                <a:latin typeface="Gill Sans MT" pitchFamily="34" charset="0"/>
              </a:rPr>
              <a:t>, 4 May </a:t>
            </a:r>
            <a:r>
              <a:rPr lang="en-US" sz="2000" dirty="0" smtClean="0">
                <a:latin typeface="Gill Sans MT" pitchFamily="34" charset="0"/>
              </a:rPr>
              <a:t>2015</a:t>
            </a:r>
          </a:p>
          <a:p>
            <a:pPr algn="ctr"/>
            <a:r>
              <a:rPr lang="en-US" sz="2000" b="1" dirty="0" smtClean="0">
                <a:latin typeface="Gill Sans MT" pitchFamily="34" charset="0"/>
              </a:rPr>
              <a:t>1530-1600</a:t>
            </a:r>
            <a:endParaRPr lang="en-US" sz="2000" b="1" dirty="0">
              <a:latin typeface="Gill Sans MT" pitchFamily="34" charset="0"/>
            </a:endParaRPr>
          </a:p>
        </p:txBody>
      </p:sp>
      <p:pic>
        <p:nvPicPr>
          <p:cNvPr id="5" name="Picture 2" descr="C:\Documents and Settings\ganderson\My Documents\CCRD\Project\Climate Services\ICCS 2\CSP_transparenc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83877"/>
            <a:ext cx="2867025" cy="92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79981"/>
            <a:ext cx="3886200" cy="12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Met/hydro service value chain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1600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9188475" cy="416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5974918" y="2362200"/>
            <a:ext cx="2057400" cy="1828800"/>
          </a:xfrm>
          <a:prstGeom prst="ellipse">
            <a:avLst/>
          </a:prstGeom>
          <a:noFill/>
          <a:ln w="762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524" y="4737460"/>
            <a:ext cx="90678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Outcomes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Dependent on weather outcome, information, decisions made, resources and constraints of decision context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personal well-being – death/injury/illness/inconvenience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“economic losses” – lost output, wages, taxes</a:t>
            </a:r>
          </a:p>
          <a:p>
            <a:endParaRPr lang="en-US" dirty="0"/>
          </a:p>
        </p:txBody>
      </p:sp>
      <p:sp>
        <p:nvSpPr>
          <p:cNvPr id="7" name="Down Arrow 6"/>
          <p:cNvSpPr/>
          <p:nvPr/>
        </p:nvSpPr>
        <p:spPr bwMode="auto">
          <a:xfrm rot="16200000">
            <a:off x="4047828" y="1895772"/>
            <a:ext cx="514945" cy="5105401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10800000">
            <a:off x="6705398" y="3756616"/>
            <a:ext cx="514945" cy="739183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2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Met/hydro service value chain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1600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9188475" cy="416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7848600" y="2415240"/>
            <a:ext cx="2057400" cy="1828800"/>
          </a:xfrm>
          <a:prstGeom prst="ellipse">
            <a:avLst/>
          </a:prstGeom>
          <a:noFill/>
          <a:ln w="762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524" y="4737460"/>
            <a:ext cx="90678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Valuation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Benefits of improved decisions with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Costs of creating, communicating, using the information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e.g., cost of evacuation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7" name="Down Arrow 6"/>
          <p:cNvSpPr/>
          <p:nvPr/>
        </p:nvSpPr>
        <p:spPr bwMode="auto">
          <a:xfrm rot="15533369">
            <a:off x="5092783" y="1525695"/>
            <a:ext cx="394249" cy="5250947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90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Value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Illustrate the role of different social sciences in understanding the value chain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Articulating the value of comprehensive research all along the value chain – Example from THORPEX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Conceptualizing the value chain of improved forecasting for utility scale solar power generation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Identifying gaps in the forecast and warning process to improve communication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554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Weather Information Value Chain</a:t>
            </a:r>
            <a:endParaRPr lang="en-US" sz="3200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1395327" y="2614664"/>
            <a:ext cx="6184012" cy="928082"/>
          </a:xfrm>
          <a:prstGeom prst="rightArrow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330099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3584" y="2259644"/>
            <a:ext cx="1171742" cy="1676400"/>
            <a:chOff x="76200" y="2971800"/>
            <a:chExt cx="1081608" cy="1676400"/>
          </a:xfrm>
        </p:grpSpPr>
        <p:sp>
          <p:nvSpPr>
            <p:cNvPr id="6" name="Rounded Rectangle 5"/>
            <p:cNvSpPr/>
            <p:nvPr/>
          </p:nvSpPr>
          <p:spPr>
            <a:xfrm>
              <a:off x="76200" y="2971800"/>
              <a:ext cx="1081608" cy="1676400"/>
            </a:xfrm>
            <a:prstGeom prst="roundRect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28999" y="3035916"/>
              <a:ext cx="976009" cy="154816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Weather</a:t>
              </a:r>
              <a:endParaRPr lang="en-US" sz="1050" b="1" kern="1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79339" y="2581137"/>
            <a:ext cx="1050258" cy="1066799"/>
            <a:chOff x="6866127" y="3293292"/>
            <a:chExt cx="969469" cy="1066799"/>
          </a:xfrm>
        </p:grpSpPr>
        <p:sp>
          <p:nvSpPr>
            <p:cNvPr id="9" name="Rounded Rectangle 8"/>
            <p:cNvSpPr/>
            <p:nvPr/>
          </p:nvSpPr>
          <p:spPr>
            <a:xfrm>
              <a:off x="6866127" y="3293292"/>
              <a:ext cx="969469" cy="1066799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6880706" y="3429000"/>
              <a:ext cx="940310" cy="762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Information Use / Decision Making</a:t>
              </a:r>
              <a:endParaRPr lang="en-US" sz="1050" b="1" kern="1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44" name="Curved Up Arrow 43"/>
          <p:cNvSpPr/>
          <p:nvPr/>
        </p:nvSpPr>
        <p:spPr bwMode="auto">
          <a:xfrm>
            <a:off x="8343614" y="6082737"/>
            <a:ext cx="495300" cy="152400"/>
          </a:xfrm>
          <a:prstGeom prst="curved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330099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8629597" y="2521899"/>
            <a:ext cx="1325134" cy="1193438"/>
            <a:chOff x="7867308" y="3217613"/>
            <a:chExt cx="1223200" cy="1193438"/>
          </a:xfrm>
        </p:grpSpPr>
        <p:grpSp>
          <p:nvGrpSpPr>
            <p:cNvPr id="52" name="Group 51"/>
            <p:cNvGrpSpPr/>
            <p:nvPr/>
          </p:nvGrpSpPr>
          <p:grpSpPr>
            <a:xfrm>
              <a:off x="8064196" y="3217613"/>
              <a:ext cx="1026312" cy="1193438"/>
              <a:chOff x="5316168" y="847789"/>
              <a:chExt cx="3634674" cy="1066799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5316168" y="847789"/>
                <a:ext cx="3634674" cy="1066799"/>
              </a:xfrm>
              <a:prstGeom prst="roundRect">
                <a:avLst/>
              </a:prstGeom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Rounded Rectangle 4"/>
              <p:cNvSpPr/>
              <p:nvPr/>
            </p:nvSpPr>
            <p:spPr>
              <a:xfrm>
                <a:off x="5397555" y="926669"/>
                <a:ext cx="3530515" cy="96264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kern="1200" dirty="0" smtClean="0">
                    <a:solidFill>
                      <a:schemeClr val="tx1"/>
                    </a:solidFill>
                    <a:latin typeface="Calibri" pitchFamily="34" charset="0"/>
                    <a:cs typeface="Times New Roman" pitchFamily="18" charset="0"/>
                  </a:rPr>
                  <a:t>Economic Values</a:t>
                </a:r>
                <a:endParaRPr lang="en-US" sz="1400" b="1" kern="1200" dirty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53" name="Right Arrow 52"/>
            <p:cNvSpPr/>
            <p:nvPr/>
          </p:nvSpPr>
          <p:spPr bwMode="auto">
            <a:xfrm>
              <a:off x="7867308" y="3698936"/>
              <a:ext cx="208025" cy="304800"/>
            </a:xfrm>
            <a:prstGeom prst="rightArrow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30099"/>
                </a:solidFill>
                <a:effectLst/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844060" y="2585216"/>
            <a:ext cx="1449774" cy="1066799"/>
            <a:chOff x="-980990" y="458357"/>
            <a:chExt cx="1338253" cy="1066799"/>
          </a:xfrm>
        </p:grpSpPr>
        <p:sp>
          <p:nvSpPr>
            <p:cNvPr id="58" name="Right Arrow 57"/>
            <p:cNvSpPr/>
            <p:nvPr/>
          </p:nvSpPr>
          <p:spPr bwMode="auto">
            <a:xfrm>
              <a:off x="-980990" y="846142"/>
              <a:ext cx="208025" cy="3048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-709537" y="458357"/>
              <a:ext cx="1066800" cy="1066799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ounded Rectangle 4"/>
            <p:cNvSpPr/>
            <p:nvPr/>
          </p:nvSpPr>
          <p:spPr>
            <a:xfrm>
              <a:off x="-686788" y="646596"/>
              <a:ext cx="1003372" cy="6466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Modeling 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Forecasting</a:t>
              </a:r>
              <a:endParaRPr lang="en-US" sz="1100" b="1" kern="1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293834" y="2555203"/>
            <a:ext cx="1484760" cy="1066799"/>
            <a:chOff x="390610" y="436499"/>
            <a:chExt cx="1370548" cy="1066799"/>
          </a:xfrm>
        </p:grpSpPr>
        <p:sp>
          <p:nvSpPr>
            <p:cNvPr id="62" name="Right Arrow 61"/>
            <p:cNvSpPr/>
            <p:nvPr/>
          </p:nvSpPr>
          <p:spPr bwMode="auto">
            <a:xfrm>
              <a:off x="390610" y="852238"/>
              <a:ext cx="208025" cy="3048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656258" y="436499"/>
              <a:ext cx="1104900" cy="1066799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Rounded Rectangle 4"/>
            <p:cNvSpPr/>
            <p:nvPr/>
          </p:nvSpPr>
          <p:spPr>
            <a:xfrm>
              <a:off x="662752" y="587092"/>
              <a:ext cx="1056045" cy="7656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Dissemination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Communication</a:t>
              </a:r>
              <a:endParaRPr lang="en-US" sz="1100" b="1" kern="1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469674" y="2579868"/>
            <a:ext cx="1354963" cy="1049461"/>
            <a:chOff x="-2227243" y="479906"/>
            <a:chExt cx="1250735" cy="1049461"/>
          </a:xfrm>
        </p:grpSpPr>
        <p:sp>
          <p:nvSpPr>
            <p:cNvPr id="66" name="Right Arrow 65"/>
            <p:cNvSpPr/>
            <p:nvPr/>
          </p:nvSpPr>
          <p:spPr bwMode="auto">
            <a:xfrm>
              <a:off x="-2227243" y="846142"/>
              <a:ext cx="208025" cy="33744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-1967108" y="479906"/>
              <a:ext cx="990600" cy="104946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ounded Rectangle 4"/>
            <p:cNvSpPr/>
            <p:nvPr/>
          </p:nvSpPr>
          <p:spPr>
            <a:xfrm>
              <a:off x="-1939876" y="683173"/>
              <a:ext cx="907952" cy="64292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Monitoring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Observation</a:t>
              </a:r>
              <a:endParaRPr lang="en-US" sz="1100" b="1" kern="1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778594" y="2545838"/>
            <a:ext cx="1727499" cy="1066799"/>
            <a:chOff x="5135273" y="3276600"/>
            <a:chExt cx="1594614" cy="1066799"/>
          </a:xfrm>
        </p:grpSpPr>
        <p:grpSp>
          <p:nvGrpSpPr>
            <p:cNvPr id="70" name="Group 69"/>
            <p:cNvGrpSpPr/>
            <p:nvPr/>
          </p:nvGrpSpPr>
          <p:grpSpPr>
            <a:xfrm>
              <a:off x="5135273" y="3276600"/>
              <a:ext cx="1386589" cy="1066799"/>
              <a:chOff x="1762210" y="471238"/>
              <a:chExt cx="1386589" cy="1066799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2005799" y="471238"/>
                <a:ext cx="1143000" cy="1066799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3" name="Rounded Rectangle 4"/>
              <p:cNvSpPr/>
              <p:nvPr/>
            </p:nvSpPr>
            <p:spPr>
              <a:xfrm>
                <a:off x="2026266" y="656539"/>
                <a:ext cx="1102065" cy="73087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" tIns="9144" rIns="9144" bIns="9144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>
                    <a:solidFill>
                      <a:schemeClr val="tx1"/>
                    </a:solidFill>
                    <a:latin typeface="Calibri" pitchFamily="34" charset="0"/>
                    <a:cs typeface="Times New Roman" pitchFamily="18" charset="0"/>
                  </a:rPr>
                  <a:t>Perception </a:t>
                </a: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>
                    <a:solidFill>
                      <a:schemeClr val="tx1"/>
                    </a:solidFill>
                    <a:latin typeface="Calibri" pitchFamily="34" charset="0"/>
                    <a:cs typeface="Times New Roman" pitchFamily="18" charset="0"/>
                  </a:rPr>
                  <a:t>Interpretation</a:t>
                </a:r>
                <a:endParaRPr lang="en-US" sz="1100" b="1" kern="1200" dirty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74" name="Right Arrow 73"/>
              <p:cNvSpPr/>
              <p:nvPr/>
            </p:nvSpPr>
            <p:spPr bwMode="auto">
              <a:xfrm>
                <a:off x="1762210" y="846142"/>
                <a:ext cx="208025" cy="304800"/>
              </a:xfrm>
              <a:prstGeom prst="rightArrow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71" name="Right Arrow 70"/>
            <p:cNvSpPr/>
            <p:nvPr/>
          </p:nvSpPr>
          <p:spPr bwMode="auto">
            <a:xfrm>
              <a:off x="6521862" y="3646270"/>
              <a:ext cx="208025" cy="3048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46361" y="1525807"/>
            <a:ext cx="2732825" cy="52322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National Hydro-Meteorological Services (e.g., NWS)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45960" y="1371919"/>
            <a:ext cx="2132771" cy="52322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Media /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Broadcasters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05524" y="1219200"/>
            <a:ext cx="2132771" cy="52322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Emergency Managers / Public Officials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81153" y="1874213"/>
            <a:ext cx="2132771" cy="52322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Vendors / Private Sector Meteorology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43938" y="1752390"/>
            <a:ext cx="2132771" cy="52322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Economic Sectors / Stakeholders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 rot="18333675">
            <a:off x="719966" y="4671835"/>
            <a:ext cx="31056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Cognitive Task Analysis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 rot="18333675">
            <a:off x="6753451" y="4542751"/>
            <a:ext cx="23696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Decision Analysis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 rot="18333675">
            <a:off x="3969884" y="4687835"/>
            <a:ext cx="28648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Cognitive Psychology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 rot="18333675">
            <a:off x="2984611" y="4340047"/>
            <a:ext cx="21226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Communication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 rot="18333675">
            <a:off x="8408226" y="4240494"/>
            <a:ext cx="15536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Economics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 rot="18333675">
            <a:off x="6687930" y="4142212"/>
            <a:ext cx="14109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Sociology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 rot="18333675">
            <a:off x="4932980" y="4623739"/>
            <a:ext cx="27350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Risk Communication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 rot="18333675">
            <a:off x="2869390" y="4801510"/>
            <a:ext cx="34244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Geography / Anthropology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39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20100" cy="609600"/>
          </a:xfrm>
        </p:spPr>
        <p:txBody>
          <a:bodyPr/>
          <a:lstStyle/>
          <a:p>
            <a:r>
              <a:rPr lang="en-US" sz="3200" dirty="0" smtClean="0"/>
              <a:t>Value Chain – another perspective …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1295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pitchFamily="-97" charset="-128"/>
                <a:cs typeface="ＭＳ Ｐゴシック" pitchFamily="-9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97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97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97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97" charset="0"/>
              </a:defRPr>
            </a:lvl9pPr>
          </a:lstStyle>
          <a:p>
            <a:r>
              <a:rPr lang="en-US" kern="0" dirty="0" smtClean="0">
                <a:solidFill>
                  <a:srgbClr val="000000"/>
                </a:solidFill>
              </a:rPr>
              <a:t>Basics – what should be valued?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105400" y="6537820"/>
            <a:ext cx="470916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1200" b="1" kern="0" dirty="0" smtClean="0"/>
              <a:t>Morss, Lazo, Brown, Brooks, </a:t>
            </a:r>
            <a:r>
              <a:rPr lang="en-US" sz="1200" b="1" kern="0" dirty="0" err="1" smtClean="0"/>
              <a:t>Ganderton</a:t>
            </a:r>
            <a:r>
              <a:rPr lang="en-US" sz="1200" b="1" kern="0" dirty="0" smtClean="0"/>
              <a:t>, &amp; Mills – BAMS 2008</a:t>
            </a:r>
            <a:endParaRPr lang="en-US" sz="1200" b="1" kern="0" dirty="0"/>
          </a:p>
        </p:txBody>
      </p:sp>
      <p:pic>
        <p:nvPicPr>
          <p:cNvPr id="6" name="Picture 4" descr="2007_10_22_NAT_S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981200"/>
            <a:ext cx="7071360" cy="44196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4437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Forecasting for Utility Scale Solar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98350"/>
            <a:ext cx="7607986" cy="562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5" y="0"/>
            <a:ext cx="9448800" cy="609600"/>
          </a:xfrm>
        </p:spPr>
        <p:txBody>
          <a:bodyPr/>
          <a:lstStyle/>
          <a:p>
            <a:r>
              <a:rPr lang="en-US" sz="3200" dirty="0"/>
              <a:t>Hurricane information appraisal and response model </a:t>
            </a:r>
            <a:r>
              <a:rPr lang="en-US" sz="3200" dirty="0" smtClean="0"/>
              <a:t>(Part 1)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7924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5" y="0"/>
            <a:ext cx="9448800" cy="609600"/>
          </a:xfrm>
        </p:spPr>
        <p:txBody>
          <a:bodyPr/>
          <a:lstStyle/>
          <a:p>
            <a:r>
              <a:rPr lang="en-US" sz="3200" dirty="0"/>
              <a:t>Hurricane information appraisal and response model (Part 1)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3"/>
          <a:stretch/>
        </p:blipFill>
        <p:spPr bwMode="auto">
          <a:xfrm>
            <a:off x="685800" y="1295400"/>
            <a:ext cx="831215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69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52400"/>
            <a:ext cx="9023350" cy="609600"/>
          </a:xfrm>
        </p:spPr>
        <p:txBody>
          <a:bodyPr/>
          <a:lstStyle/>
          <a:p>
            <a:r>
              <a:rPr lang="en-US" sz="3200" dirty="0" smtClean="0"/>
              <a:t>Example: Flash Flood Warning Value Chain</a:t>
            </a:r>
            <a:endParaRPr lang="en-US" sz="3200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1379532" y="1576829"/>
            <a:ext cx="6184012" cy="928082"/>
          </a:xfrm>
          <a:prstGeom prst="rightArrow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330099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7789" y="1221809"/>
            <a:ext cx="1171742" cy="1676400"/>
            <a:chOff x="76200" y="2971800"/>
            <a:chExt cx="1081608" cy="1676400"/>
          </a:xfrm>
        </p:grpSpPr>
        <p:sp>
          <p:nvSpPr>
            <p:cNvPr id="6" name="Rounded Rectangle 5"/>
            <p:cNvSpPr/>
            <p:nvPr/>
          </p:nvSpPr>
          <p:spPr>
            <a:xfrm>
              <a:off x="76200" y="2971800"/>
              <a:ext cx="1081608" cy="1676400"/>
            </a:xfrm>
            <a:prstGeom prst="roundRect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28999" y="3035916"/>
              <a:ext cx="976009" cy="154816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Weather</a:t>
              </a:r>
              <a:endParaRPr lang="en-US" sz="1050" b="1" kern="1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63544" y="1543302"/>
            <a:ext cx="1050258" cy="1066799"/>
            <a:chOff x="6866127" y="3293292"/>
            <a:chExt cx="969469" cy="1066799"/>
          </a:xfrm>
        </p:grpSpPr>
        <p:sp>
          <p:nvSpPr>
            <p:cNvPr id="9" name="Rounded Rectangle 8"/>
            <p:cNvSpPr/>
            <p:nvPr/>
          </p:nvSpPr>
          <p:spPr>
            <a:xfrm>
              <a:off x="6866127" y="3293292"/>
              <a:ext cx="969469" cy="1066799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6880706" y="3429000"/>
              <a:ext cx="940310" cy="762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Information Use / Decision Making</a:t>
              </a:r>
              <a:endParaRPr lang="en-US" sz="1050" b="1" kern="1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44" name="Curved Up Arrow 43"/>
          <p:cNvSpPr/>
          <p:nvPr/>
        </p:nvSpPr>
        <p:spPr bwMode="auto">
          <a:xfrm>
            <a:off x="8358674" y="5058958"/>
            <a:ext cx="495300" cy="152400"/>
          </a:xfrm>
          <a:prstGeom prst="curved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330099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8613802" y="1484064"/>
            <a:ext cx="1325134" cy="1193438"/>
            <a:chOff x="7867308" y="3217613"/>
            <a:chExt cx="1223200" cy="1193438"/>
          </a:xfrm>
        </p:grpSpPr>
        <p:grpSp>
          <p:nvGrpSpPr>
            <p:cNvPr id="52" name="Group 51"/>
            <p:cNvGrpSpPr/>
            <p:nvPr/>
          </p:nvGrpSpPr>
          <p:grpSpPr>
            <a:xfrm>
              <a:off x="8064196" y="3217613"/>
              <a:ext cx="1026312" cy="1193438"/>
              <a:chOff x="5316168" y="847789"/>
              <a:chExt cx="3634674" cy="1066799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5316168" y="847789"/>
                <a:ext cx="3634674" cy="1066799"/>
              </a:xfrm>
              <a:prstGeom prst="roundRect">
                <a:avLst/>
              </a:prstGeom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Rounded Rectangle 4"/>
              <p:cNvSpPr/>
              <p:nvPr/>
            </p:nvSpPr>
            <p:spPr>
              <a:xfrm>
                <a:off x="5397555" y="926669"/>
                <a:ext cx="3530515" cy="96264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kern="1200" dirty="0" smtClean="0">
                    <a:solidFill>
                      <a:schemeClr val="tx1"/>
                    </a:solidFill>
                    <a:latin typeface="Calibri" pitchFamily="34" charset="0"/>
                    <a:cs typeface="Times New Roman" pitchFamily="18" charset="0"/>
                  </a:rPr>
                  <a:t>Economic Values</a:t>
                </a:r>
                <a:endParaRPr lang="en-US" sz="1400" b="1" kern="1200" dirty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53" name="Right Arrow 52"/>
            <p:cNvSpPr/>
            <p:nvPr/>
          </p:nvSpPr>
          <p:spPr bwMode="auto">
            <a:xfrm>
              <a:off x="7867308" y="3698936"/>
              <a:ext cx="208025" cy="304800"/>
            </a:xfrm>
            <a:prstGeom prst="rightArrow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30099"/>
                </a:solidFill>
                <a:effectLst/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828265" y="1547381"/>
            <a:ext cx="1449774" cy="1066799"/>
            <a:chOff x="-980990" y="458357"/>
            <a:chExt cx="1338253" cy="1066799"/>
          </a:xfrm>
        </p:grpSpPr>
        <p:sp>
          <p:nvSpPr>
            <p:cNvPr id="58" name="Right Arrow 57"/>
            <p:cNvSpPr/>
            <p:nvPr/>
          </p:nvSpPr>
          <p:spPr bwMode="auto">
            <a:xfrm>
              <a:off x="-980990" y="846142"/>
              <a:ext cx="208025" cy="3048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-709537" y="458357"/>
              <a:ext cx="1066800" cy="1066799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ounded Rectangle 4"/>
            <p:cNvSpPr/>
            <p:nvPr/>
          </p:nvSpPr>
          <p:spPr>
            <a:xfrm>
              <a:off x="-686788" y="646596"/>
              <a:ext cx="1003372" cy="6466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Modeling 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Forecasting</a:t>
              </a:r>
              <a:endParaRPr lang="en-US" sz="1100" b="1" kern="1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278039" y="1517368"/>
            <a:ext cx="1484760" cy="1066799"/>
            <a:chOff x="390610" y="436499"/>
            <a:chExt cx="1370548" cy="1066799"/>
          </a:xfrm>
        </p:grpSpPr>
        <p:sp>
          <p:nvSpPr>
            <p:cNvPr id="62" name="Right Arrow 61"/>
            <p:cNvSpPr/>
            <p:nvPr/>
          </p:nvSpPr>
          <p:spPr bwMode="auto">
            <a:xfrm>
              <a:off x="390610" y="852238"/>
              <a:ext cx="208025" cy="3048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656258" y="436499"/>
              <a:ext cx="1104900" cy="1066799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Rounded Rectangle 4"/>
            <p:cNvSpPr/>
            <p:nvPr/>
          </p:nvSpPr>
          <p:spPr>
            <a:xfrm>
              <a:off x="662752" y="587092"/>
              <a:ext cx="1056045" cy="7656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Dissemination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Communication</a:t>
              </a:r>
              <a:endParaRPr lang="en-US" sz="1100" b="1" kern="1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453879" y="1542033"/>
            <a:ext cx="1354963" cy="1049461"/>
            <a:chOff x="-2227243" y="479906"/>
            <a:chExt cx="1250735" cy="1049461"/>
          </a:xfrm>
        </p:grpSpPr>
        <p:sp>
          <p:nvSpPr>
            <p:cNvPr id="66" name="Right Arrow 65"/>
            <p:cNvSpPr/>
            <p:nvPr/>
          </p:nvSpPr>
          <p:spPr bwMode="auto">
            <a:xfrm>
              <a:off x="-2227243" y="846142"/>
              <a:ext cx="208025" cy="33744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-1967108" y="479906"/>
              <a:ext cx="990600" cy="104946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ounded Rectangle 4"/>
            <p:cNvSpPr/>
            <p:nvPr/>
          </p:nvSpPr>
          <p:spPr>
            <a:xfrm>
              <a:off x="-1939876" y="683173"/>
              <a:ext cx="907952" cy="64292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Monitoring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Observation</a:t>
              </a:r>
              <a:endParaRPr lang="en-US" sz="1100" b="1" kern="1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762799" y="1508003"/>
            <a:ext cx="1727499" cy="1066799"/>
            <a:chOff x="5135273" y="3276600"/>
            <a:chExt cx="1594614" cy="1066799"/>
          </a:xfrm>
        </p:grpSpPr>
        <p:grpSp>
          <p:nvGrpSpPr>
            <p:cNvPr id="70" name="Group 69"/>
            <p:cNvGrpSpPr/>
            <p:nvPr/>
          </p:nvGrpSpPr>
          <p:grpSpPr>
            <a:xfrm>
              <a:off x="5135273" y="3276600"/>
              <a:ext cx="1386589" cy="1066799"/>
              <a:chOff x="1762210" y="471238"/>
              <a:chExt cx="1386589" cy="1066799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2005799" y="471238"/>
                <a:ext cx="1143000" cy="1066799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3" name="Rounded Rectangle 4"/>
              <p:cNvSpPr/>
              <p:nvPr/>
            </p:nvSpPr>
            <p:spPr>
              <a:xfrm>
                <a:off x="2026266" y="656539"/>
                <a:ext cx="1102065" cy="73087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" tIns="9144" rIns="9144" bIns="9144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>
                    <a:solidFill>
                      <a:schemeClr val="tx1"/>
                    </a:solidFill>
                    <a:latin typeface="Calibri" pitchFamily="34" charset="0"/>
                    <a:cs typeface="Times New Roman" pitchFamily="18" charset="0"/>
                  </a:rPr>
                  <a:t>Perception </a:t>
                </a: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>
                    <a:solidFill>
                      <a:schemeClr val="tx1"/>
                    </a:solidFill>
                    <a:latin typeface="Calibri" pitchFamily="34" charset="0"/>
                    <a:cs typeface="Times New Roman" pitchFamily="18" charset="0"/>
                  </a:rPr>
                  <a:t>Interpretation</a:t>
                </a:r>
                <a:endParaRPr lang="en-US" sz="1100" b="1" kern="1200" dirty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74" name="Right Arrow 73"/>
              <p:cNvSpPr/>
              <p:nvPr/>
            </p:nvSpPr>
            <p:spPr bwMode="auto">
              <a:xfrm>
                <a:off x="1762210" y="846142"/>
                <a:ext cx="208025" cy="304800"/>
              </a:xfrm>
              <a:prstGeom prst="rightArrow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71" name="Right Arrow 70"/>
            <p:cNvSpPr/>
            <p:nvPr/>
          </p:nvSpPr>
          <p:spPr bwMode="auto">
            <a:xfrm>
              <a:off x="6521862" y="3646270"/>
              <a:ext cx="208025" cy="3048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695094" y="2952426"/>
            <a:ext cx="1112643" cy="1384995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Doppler Radar / Rain Gauges / Soil Moisture Data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30736" y="2948360"/>
            <a:ext cx="1112643" cy="1169551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River Flow Modeling / Flash Flood Warning Issued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81011" y="2952425"/>
            <a:ext cx="1112643" cy="2031325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Emergency Broadcast System / Television / Radio / Reverse 911 / FF Warning Siren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00750" y="2967941"/>
            <a:ext cx="1112643" cy="3323987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Driving down Boulder Canyon … </a:t>
            </a:r>
          </a:p>
          <a:p>
            <a:pPr algn="ctr"/>
            <a:endParaRPr lang="en-US" sz="1400" b="1" dirty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Individual hears siren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latin typeface="Calibri" pitchFamily="34" charset="0"/>
                <a:cs typeface="Times New Roman" pitchFamily="18" charset="0"/>
              </a:rPr>
              <a:t>Is it a drill? 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Turns on radio and hears emergency message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516219" y="2951899"/>
            <a:ext cx="1112643" cy="954107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Parks car and climbs to higher ground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793357" y="2951899"/>
            <a:ext cx="1112643" cy="52322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Value of a life saved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7337" y="2973509"/>
            <a:ext cx="1112643" cy="1600438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Large rain system  moving slowly over mountains west of Boulder, CO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4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6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NMHS Mission </a:t>
            </a:r>
            <a:r>
              <a:rPr lang="en-US" dirty="0" smtClean="0"/>
              <a:t>and Functions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3726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UK </a:t>
            </a:r>
            <a:r>
              <a:rPr lang="en-US" b="1" dirty="0"/>
              <a:t>Met Office (</a:t>
            </a:r>
            <a:r>
              <a:rPr lang="en-US" b="1" dirty="0" smtClean="0"/>
              <a:t>2013)</a:t>
            </a:r>
            <a:endParaRPr lang="en-US" b="1" dirty="0"/>
          </a:p>
          <a:p>
            <a:pPr marL="463550"/>
            <a:r>
              <a:rPr lang="en-US" sz="2200" b="1" dirty="0"/>
              <a:t>Protecting lives; Improving quality-of-life and well-being; Enabling UK economic growth and international competitiveness. </a:t>
            </a:r>
          </a:p>
          <a:p>
            <a:pPr marL="0" indent="0">
              <a:buNone/>
            </a:pPr>
            <a:r>
              <a:rPr lang="en-US" b="1" dirty="0" smtClean="0"/>
              <a:t>Kenya </a:t>
            </a:r>
            <a:r>
              <a:rPr lang="en-US" b="1" dirty="0"/>
              <a:t>Meteorological Service (2013)</a:t>
            </a:r>
          </a:p>
          <a:p>
            <a:pPr marL="463550"/>
            <a:r>
              <a:rPr lang="en-US" sz="2200" b="1" dirty="0"/>
              <a:t>Improved Quality of Life … Spur Socio-Economic Growth and Development</a:t>
            </a:r>
          </a:p>
          <a:p>
            <a:pPr marL="0" indent="0">
              <a:buNone/>
            </a:pPr>
            <a:r>
              <a:rPr lang="en-US" b="1" dirty="0"/>
              <a:t>National Meteorological Service (NMS) of Seychelles </a:t>
            </a:r>
            <a:r>
              <a:rPr lang="en-US" b="1" dirty="0" smtClean="0"/>
              <a:t>(</a:t>
            </a:r>
            <a:r>
              <a:rPr lang="en-US" b="1" dirty="0" err="1" smtClean="0"/>
              <a:t>n.d.</a:t>
            </a:r>
            <a:r>
              <a:rPr lang="en-US" b="1" dirty="0" smtClean="0"/>
              <a:t>)</a:t>
            </a:r>
            <a:endParaRPr lang="en-US" b="1" dirty="0"/>
          </a:p>
          <a:p>
            <a:pPr marL="463550"/>
            <a:r>
              <a:rPr lang="en-US" sz="2200" b="1" dirty="0"/>
              <a:t>The provision of weather forecasts, warnings, recommendations of response and related information for the general public in a timely and usable manner, in order to ensure the safety of life and property.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889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9296400" cy="609600"/>
          </a:xfrm>
        </p:spPr>
        <p:txBody>
          <a:bodyPr/>
          <a:lstStyle/>
          <a:p>
            <a:r>
              <a:rPr lang="en-US" dirty="0" smtClean="0"/>
              <a:t>NMHS Service Production and Delivery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1219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4752"/>
            <a:ext cx="981846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61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Production and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Necessary for economists to have some basic understanding of the information process to be able to “value” information</a:t>
            </a:r>
          </a:p>
          <a:p>
            <a:r>
              <a:rPr lang="en-US" dirty="0" smtClean="0"/>
              <a:t>Whole of services versus specific products or services</a:t>
            </a:r>
          </a:p>
          <a:p>
            <a:pPr lvl="1"/>
            <a:r>
              <a:rPr lang="en-US" dirty="0" smtClean="0"/>
              <a:t>All activities creating all products and services to all users and decision makers</a:t>
            </a:r>
          </a:p>
          <a:p>
            <a:pPr lvl="1"/>
            <a:r>
              <a:rPr lang="en-US" dirty="0" smtClean="0"/>
              <a:t>Specific step in the process, hydro/met event, end-user, … </a:t>
            </a:r>
          </a:p>
          <a:p>
            <a:r>
              <a:rPr lang="en-US" dirty="0" smtClean="0"/>
              <a:t>Need to understand process and context for specific activities with the process as well as specific products or services including:</a:t>
            </a:r>
          </a:p>
          <a:p>
            <a:pPr lvl="1"/>
            <a:r>
              <a:rPr lang="en-US" dirty="0" smtClean="0"/>
              <a:t>Relevant spatial and temporal scales</a:t>
            </a:r>
          </a:p>
          <a:p>
            <a:pPr lvl="1"/>
            <a:r>
              <a:rPr lang="en-US" dirty="0" smtClean="0"/>
              <a:t>Competing or complementary production activities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3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Met/hydro service value chain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1600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9188475" cy="416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7849" y="5257801"/>
            <a:ext cx="9067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Service production and delivery embedded within larger process of creating value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18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Met/hydro service value chain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1600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9188475" cy="416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524000" y="2463851"/>
            <a:ext cx="2057400" cy="1828800"/>
          </a:xfrm>
          <a:prstGeom prst="ellipse">
            <a:avLst/>
          </a:prstGeom>
          <a:noFill/>
          <a:ln w="762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849" y="5055832"/>
            <a:ext cx="906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NMHS Service Production and Delivery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 bwMode="auto">
          <a:xfrm rot="13022274">
            <a:off x="1336579" y="3979531"/>
            <a:ext cx="374837" cy="1085801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Met/hydro service value chain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1600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9188475" cy="416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048000" y="2590800"/>
            <a:ext cx="2057400" cy="1828800"/>
          </a:xfrm>
          <a:prstGeom prst="ellipse">
            <a:avLst/>
          </a:prstGeom>
          <a:noFill/>
          <a:ln w="762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849" y="5055832"/>
            <a:ext cx="9067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Private sector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Media – television, radio, internet, newspaper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Non-traditional “channels”</a:t>
            </a:r>
          </a:p>
          <a:p>
            <a:endParaRPr lang="en-US" dirty="0"/>
          </a:p>
        </p:txBody>
      </p:sp>
      <p:sp>
        <p:nvSpPr>
          <p:cNvPr id="7" name="Down Arrow 6"/>
          <p:cNvSpPr/>
          <p:nvPr/>
        </p:nvSpPr>
        <p:spPr bwMode="auto">
          <a:xfrm rot="14035613">
            <a:off x="1465655" y="3874978"/>
            <a:ext cx="514945" cy="1437457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Met/hydro service value chain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1600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9188475" cy="416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436885" y="2465832"/>
            <a:ext cx="2057400" cy="1828800"/>
          </a:xfrm>
          <a:prstGeom prst="ellipse">
            <a:avLst/>
          </a:prstGeom>
          <a:noFill/>
          <a:ln w="762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849" y="5055832"/>
            <a:ext cx="90678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“End-users”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Economic sector / individual firms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General public / specific populations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Public agencies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 bwMode="auto">
          <a:xfrm rot="14781314">
            <a:off x="3028850" y="3199668"/>
            <a:ext cx="514945" cy="2358891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Met/hydro service value chain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1600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9188475" cy="416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436885" y="2465832"/>
            <a:ext cx="2057400" cy="1828800"/>
          </a:xfrm>
          <a:prstGeom prst="ellipse">
            <a:avLst/>
          </a:prstGeom>
          <a:noFill/>
          <a:ln w="762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849" y="5055832"/>
            <a:ext cx="90678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Decision making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constraints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psychology of decision making - affect / cognition</a:t>
            </a:r>
          </a:p>
          <a:p>
            <a:endParaRPr lang="en-US" dirty="0"/>
          </a:p>
        </p:txBody>
      </p:sp>
      <p:sp>
        <p:nvSpPr>
          <p:cNvPr id="7" name="Down Arrow 6"/>
          <p:cNvSpPr/>
          <p:nvPr/>
        </p:nvSpPr>
        <p:spPr bwMode="auto">
          <a:xfrm rot="14781314">
            <a:off x="3028850" y="3199668"/>
            <a:ext cx="514945" cy="2358891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5529</TotalTime>
  <Words>819</Words>
  <Application>Microsoft Office PowerPoint</Application>
  <PresentationFormat>A4 Paper (210x297 mm)</PresentationFormat>
  <Paragraphs>135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Times</vt:lpstr>
      <vt:lpstr>Arial</vt:lpstr>
      <vt:lpstr>Wingdings</vt:lpstr>
      <vt:lpstr>Gill Sans MT</vt:lpstr>
      <vt:lpstr>Courier New</vt:lpstr>
      <vt:lpstr>MS PGothic</vt:lpstr>
      <vt:lpstr>Times New Roman</vt:lpstr>
      <vt:lpstr>Blank</vt:lpstr>
      <vt:lpstr>Meteorological/Hydrological  Value Chains  </vt:lpstr>
      <vt:lpstr>NMHS Mission and Functions </vt:lpstr>
      <vt:lpstr>NMHS Service Production and Delivery</vt:lpstr>
      <vt:lpstr>Service Production and Delivery</vt:lpstr>
      <vt:lpstr>Met/hydro service value chain</vt:lpstr>
      <vt:lpstr>Met/hydro service value chain</vt:lpstr>
      <vt:lpstr>Met/hydro service value chain</vt:lpstr>
      <vt:lpstr>Met/hydro service value chain</vt:lpstr>
      <vt:lpstr>Met/hydro service value chain</vt:lpstr>
      <vt:lpstr>Met/hydro service value chain</vt:lpstr>
      <vt:lpstr>Met/hydro service value chain</vt:lpstr>
      <vt:lpstr>Examples of Value Chains</vt:lpstr>
      <vt:lpstr>Weather Information Value Chain</vt:lpstr>
      <vt:lpstr>Value Chain – another perspective … </vt:lpstr>
      <vt:lpstr>Forecasting for Utility Scale Solar</vt:lpstr>
      <vt:lpstr>Hurricane information appraisal and response model (Part 1)</vt:lpstr>
      <vt:lpstr>Hurricane information appraisal and response model (Part 1)</vt:lpstr>
      <vt:lpstr>Example: Flash Flood Warning Value Chain</vt:lpstr>
    </vt:vector>
  </TitlesOfParts>
  <Company>JDG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Studio</dc:creator>
  <cp:lastModifiedBy>Jeff Lazo</cp:lastModifiedBy>
  <cp:revision>511</cp:revision>
  <cp:lastPrinted>2013-10-09T13:24:10Z</cp:lastPrinted>
  <dcterms:created xsi:type="dcterms:W3CDTF">2009-06-29T15:49:34Z</dcterms:created>
  <dcterms:modified xsi:type="dcterms:W3CDTF">2015-04-23T21:11:22Z</dcterms:modified>
</cp:coreProperties>
</file>