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72" r:id="rId2"/>
    <p:sldId id="659" r:id="rId3"/>
    <p:sldId id="648" r:id="rId4"/>
    <p:sldId id="661" r:id="rId5"/>
    <p:sldId id="660" r:id="rId6"/>
    <p:sldId id="663" r:id="rId7"/>
    <p:sldId id="658" r:id="rId8"/>
    <p:sldId id="654" r:id="rId9"/>
    <p:sldId id="655" r:id="rId10"/>
  </p:sldIdLst>
  <p:sldSz cx="9906000" cy="6858000" type="A4"/>
  <p:notesSz cx="7077075" cy="8955088"/>
  <p:embeddedFontLst>
    <p:embeddedFont>
      <p:font typeface="ＭＳ Ｐゴシック" pitchFamily="34" charset="-128"/>
      <p:regular r:id="rId13"/>
    </p:embeddedFont>
    <p:embeddedFont>
      <p:font typeface="Gill Sans MT" pitchFamily="34" charset="0"/>
      <p:regular r:id="rId14"/>
      <p:bold r:id="rId15"/>
      <p:italic r:id="rId16"/>
      <p:boldItalic r:id="rId17"/>
    </p:embeddedFont>
    <p:embeddedFont>
      <p:font typeface="Times" pitchFamily="18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l Smith" initials="JBS" lastIdx="9" clrIdx="0"/>
  <p:cmAuthor id="1" name="Aaron Ray" initials="A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DDDDD"/>
    <a:srgbClr val="666666"/>
    <a:srgbClr val="002A6C"/>
    <a:srgbClr val="003366"/>
    <a:srgbClr val="1E4ABD"/>
    <a:srgbClr val="FFFF66"/>
    <a:srgbClr val="FF6600"/>
    <a:srgbClr val="CCECFF"/>
    <a:srgbClr val="CCCC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1" autoAdjust="0"/>
    <p:restoredTop sz="91632" autoAdjust="0"/>
  </p:normalViewPr>
  <p:slideViewPr>
    <p:cSldViewPr>
      <p:cViewPr>
        <p:scale>
          <a:sx n="90" d="100"/>
          <a:sy n="90" d="100"/>
        </p:scale>
        <p:origin x="-1872" y="-3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98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1098" y="504"/>
      </p:cViewPr>
      <p:guideLst>
        <p:guide orient="horz" pos="2821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5095" cy="4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5770" y="1"/>
            <a:ext cx="3065094" cy="4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491736"/>
            <a:ext cx="3065095" cy="4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5770" y="8491736"/>
            <a:ext cx="3065094" cy="4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AB8D4A7-8BBA-4136-AC78-012B2FBDD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0775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5095" cy="4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5770" y="1"/>
            <a:ext cx="3065094" cy="4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3788" y="658813"/>
            <a:ext cx="4864100" cy="3367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675" y="4245103"/>
            <a:ext cx="5211152" cy="402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491736"/>
            <a:ext cx="3065095" cy="4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5770" y="8491736"/>
            <a:ext cx="3065094" cy="4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4F3AAB6-11B2-4923-B916-2C4832B59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0282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58" indent="-285715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858" indent="-228572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01" indent="-228572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145" indent="-228572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288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431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574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717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7C90278-46FC-419C-9004-1695503FAF9A}" type="slidenum">
              <a:rPr lang="en-US" sz="1200">
                <a:latin typeface="Times" pitchFamily="18" charset="0"/>
              </a:rPr>
              <a:pPr/>
              <a:t>1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165100" y="1752600"/>
            <a:ext cx="9740900" cy="5105400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752600"/>
            <a:ext cx="9906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1905000"/>
            <a:ext cx="165100" cy="4953000"/>
          </a:xfrm>
          <a:prstGeom prst="rect">
            <a:avLst/>
          </a:prstGeom>
          <a:solidFill>
            <a:srgbClr val="002A6C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2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93713" y="455613"/>
            <a:ext cx="3255962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5500" y="2362200"/>
            <a:ext cx="84201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7338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F0704-2008-45AE-8FB5-201E58EB7D77}" type="slidenum">
              <a:rPr lang="en-US"/>
              <a:pPr>
                <a:defRPr/>
              </a:pPr>
              <a:t>‹#›</a:t>
            </a:fld>
            <a:r>
              <a:rPr lang="en-US"/>
              <a:t>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C1416-3E8B-4ABA-9293-8F9F8CB85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1447800"/>
            <a:ext cx="2105025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1447800"/>
            <a:ext cx="6149975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B9911-477C-4991-AB33-1326A22E3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447800"/>
            <a:ext cx="84201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42950" y="2209800"/>
            <a:ext cx="84201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1F27B-4760-4975-B45A-A47E22B53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42950" y="1447800"/>
            <a:ext cx="84201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DEA79-9913-4494-A0E4-E083B91AD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447800"/>
            <a:ext cx="84201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2950" y="2209800"/>
            <a:ext cx="41275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2209800"/>
            <a:ext cx="41275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E94F7-C2DC-4B16-9E2C-BFEDC3941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25672-2A50-445D-8782-1D260536A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47DAA-D690-4202-853C-E706E9EED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2209800"/>
            <a:ext cx="4127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2209800"/>
            <a:ext cx="4127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F4D4B-751B-49FC-8510-DDB64A62E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75763-8AA8-475D-9AA3-D40404790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3422E-61DF-4B5D-BB7B-9E9A6BE1D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BB0F1-2007-4E08-A6CD-19017CC1D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6801C-7C32-4E2B-9A3C-F64CD6433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6410A-1B2E-4D4A-95B1-4FBEE024B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7850" y="152400"/>
            <a:ext cx="8420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524000"/>
            <a:ext cx="84201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B7DB214-9B08-4E3B-9E94-4873E4E30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0" y="1066800"/>
            <a:ext cx="9906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1032" name="Rectangle 11"/>
          <p:cNvSpPr>
            <a:spLocks noChangeArrowheads="1"/>
          </p:cNvSpPr>
          <p:nvPr userDrawn="1"/>
        </p:nvSpPr>
        <p:spPr bwMode="auto">
          <a:xfrm>
            <a:off x="0" y="1219200"/>
            <a:ext cx="165100" cy="5638800"/>
          </a:xfrm>
          <a:prstGeom prst="rect">
            <a:avLst/>
          </a:prstGeom>
          <a:solidFill>
            <a:srgbClr val="002A6C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002A6C"/>
              </a:solidFill>
              <a:latin typeface="Times" pitchFamily="18" charset="0"/>
              <a:ea typeface="ＭＳ Ｐゴシック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-97" charset="-128"/>
          <a:cs typeface="ＭＳ Ｐゴシック" pitchFamily="-9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97" charset="-128"/>
          <a:cs typeface="ＭＳ Ｐゴシック" pitchFamily="-9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mo.int/pages/prog/amp/pwsp/SocioEconomicCaseStudiesInventory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62000" y="2438400"/>
            <a:ext cx="8686800" cy="1143000"/>
          </a:xfrm>
        </p:spPr>
        <p:txBody>
          <a:bodyPr/>
          <a:lstStyle/>
          <a:p>
            <a:r>
              <a:rPr lang="en-US" sz="2800" dirty="0" smtClean="0"/>
              <a:t>Socioeconomic Benefit Study Design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33528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Gill Sans MT" pitchFamily="34" charset="0"/>
              </a:rPr>
              <a:t>Glen Anderson,</a:t>
            </a:r>
            <a:r>
              <a:rPr lang="en-US" sz="2000" dirty="0" smtClean="0">
                <a:latin typeface="Gill Sans MT" pitchFamily="34" charset="0"/>
              </a:rPr>
              <a:t> Chief of Party, CCRD</a:t>
            </a:r>
          </a:p>
          <a:p>
            <a:pPr algn="ctr"/>
            <a:r>
              <a:rPr lang="en-US" sz="2000" b="1" dirty="0" smtClean="0">
                <a:latin typeface="Gill Sans MT" pitchFamily="34" charset="0"/>
              </a:rPr>
              <a:t>Jeff Lazo, </a:t>
            </a:r>
            <a:r>
              <a:rPr lang="en-US" sz="2000" dirty="0" smtClean="0">
                <a:latin typeface="Gill Sans MT" pitchFamily="34" charset="0"/>
              </a:rPr>
              <a:t>National Center for Atmospheric Research</a:t>
            </a:r>
          </a:p>
          <a:p>
            <a:pPr algn="ctr"/>
            <a:r>
              <a:rPr lang="en-US" sz="2000" b="1" dirty="0" smtClean="0">
                <a:latin typeface="Gill Sans MT" pitchFamily="34" charset="0"/>
              </a:rPr>
              <a:t>Gerald Fleming</a:t>
            </a:r>
            <a:r>
              <a:rPr lang="en-US" sz="2000" dirty="0" smtClean="0">
                <a:latin typeface="Gill Sans MT" pitchFamily="34" charset="0"/>
              </a:rPr>
              <a:t>, Irish Meteorological Service</a:t>
            </a:r>
          </a:p>
          <a:p>
            <a:pPr algn="ctr"/>
            <a:endParaRPr lang="en-US" sz="2000" b="1" dirty="0" smtClean="0">
              <a:latin typeface="Gill Sans MT" pitchFamily="34" charset="0"/>
            </a:endParaRPr>
          </a:p>
          <a:p>
            <a:pPr algn="ctr"/>
            <a:r>
              <a:rPr lang="en-US" sz="2000" dirty="0" err="1" smtClean="0">
                <a:latin typeface="Gill Sans MT" pitchFamily="34" charset="0"/>
              </a:rPr>
              <a:t>Mahe</a:t>
            </a:r>
            <a:r>
              <a:rPr lang="en-US" sz="2000" dirty="0" smtClean="0">
                <a:latin typeface="Gill Sans MT" pitchFamily="34" charset="0"/>
              </a:rPr>
              <a:t> Island, Seychelles</a:t>
            </a:r>
            <a:endParaRPr lang="en-US" sz="2000" dirty="0">
              <a:latin typeface="Gill Sans MT" pitchFamily="34" charset="0"/>
            </a:endParaRPr>
          </a:p>
          <a:p>
            <a:pPr algn="ctr"/>
            <a:r>
              <a:rPr lang="en-US" sz="2000" smtClean="0">
                <a:latin typeface="Gill Sans MT" pitchFamily="34" charset="0"/>
              </a:rPr>
              <a:t>May 4, </a:t>
            </a:r>
            <a:r>
              <a:rPr lang="en-US" sz="2000" dirty="0" smtClean="0">
                <a:latin typeface="Gill Sans MT" pitchFamily="34" charset="0"/>
              </a:rPr>
              <a:t>2015</a:t>
            </a:r>
          </a:p>
        </p:txBody>
      </p:sp>
      <p:pic>
        <p:nvPicPr>
          <p:cNvPr id="5" name="Picture 2" descr="C:\Documents and Settings\ganderson\My Documents\CCRD\Project\Climate Services\ICCS 2\CSP_transparenc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783877"/>
            <a:ext cx="2867025" cy="9250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83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Stages in Designing SEB studies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57200" y="1828800"/>
            <a:ext cx="92202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Contents of the Concept Note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3400" y="1447800"/>
            <a:ext cx="4267200" cy="3886200"/>
          </a:xfrm>
        </p:spPr>
        <p:txBody>
          <a:bodyPr/>
          <a:lstStyle/>
          <a:p>
            <a:r>
              <a:rPr lang="en-US" sz="2400" dirty="0" smtClean="0"/>
              <a:t>Description of the study</a:t>
            </a:r>
          </a:p>
          <a:p>
            <a:pPr lvl="1"/>
            <a:r>
              <a:rPr lang="en-US" sz="2000" dirty="0" smtClean="0"/>
              <a:t>Purpose of the study</a:t>
            </a:r>
          </a:p>
          <a:p>
            <a:pPr lvl="1"/>
            <a:r>
              <a:rPr lang="en-US" sz="2000" dirty="0" smtClean="0"/>
              <a:t>Met/hydro services to be assessed</a:t>
            </a:r>
          </a:p>
          <a:p>
            <a:pPr lvl="1"/>
            <a:r>
              <a:rPr lang="en-US" sz="2000" dirty="0" smtClean="0"/>
              <a:t>Sectors to be assessed</a:t>
            </a:r>
          </a:p>
          <a:p>
            <a:pPr lvl="1"/>
            <a:r>
              <a:rPr lang="en-US" sz="2000" dirty="0" smtClean="0"/>
              <a:t>Benefit/cost methods</a:t>
            </a:r>
          </a:p>
          <a:p>
            <a:r>
              <a:rPr lang="en-US" sz="2400" dirty="0" smtClean="0"/>
              <a:t>Budget and financing</a:t>
            </a:r>
          </a:p>
          <a:p>
            <a:pPr lvl="1"/>
            <a:r>
              <a:rPr lang="en-US" sz="2000" dirty="0" smtClean="0"/>
              <a:t>Costs of study</a:t>
            </a:r>
          </a:p>
          <a:p>
            <a:pPr lvl="1"/>
            <a:r>
              <a:rPr lang="en-US" sz="2000" dirty="0" smtClean="0"/>
              <a:t>(Potential) sources of financing</a:t>
            </a:r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800600" y="1447800"/>
            <a:ext cx="4737100" cy="3886200"/>
          </a:xfrm>
        </p:spPr>
        <p:txBody>
          <a:bodyPr/>
          <a:lstStyle/>
          <a:p>
            <a:r>
              <a:rPr lang="en-US" sz="2400" dirty="0" smtClean="0"/>
              <a:t>Timeframe</a:t>
            </a:r>
          </a:p>
          <a:p>
            <a:pPr lvl="1"/>
            <a:r>
              <a:rPr lang="en-US" sz="2000" dirty="0" smtClean="0"/>
              <a:t>Design and procurement</a:t>
            </a:r>
          </a:p>
          <a:p>
            <a:pPr lvl="1"/>
            <a:r>
              <a:rPr lang="en-US" sz="2000" dirty="0" smtClean="0"/>
              <a:t>Preparation of the study</a:t>
            </a:r>
          </a:p>
          <a:p>
            <a:r>
              <a:rPr lang="en-US" sz="2400" dirty="0" smtClean="0"/>
              <a:t>Roles</a:t>
            </a:r>
            <a:r>
              <a:rPr lang="en-US" dirty="0" smtClean="0"/>
              <a:t> and responsibilities for:</a:t>
            </a:r>
          </a:p>
          <a:p>
            <a:pPr lvl="1"/>
            <a:r>
              <a:rPr lang="en-US" sz="2000" dirty="0" smtClean="0"/>
              <a:t>Management oversight</a:t>
            </a:r>
          </a:p>
          <a:p>
            <a:pPr lvl="1"/>
            <a:r>
              <a:rPr lang="en-US" sz="2000" dirty="0" smtClean="0"/>
              <a:t>Procurement (if necessary)</a:t>
            </a:r>
          </a:p>
          <a:p>
            <a:pPr lvl="1"/>
            <a:r>
              <a:rPr lang="en-US" sz="2000" dirty="0" smtClean="0"/>
              <a:t>Preparation of the study</a:t>
            </a:r>
          </a:p>
          <a:p>
            <a:pPr lvl="1"/>
            <a:r>
              <a:rPr lang="en-US" sz="2000" dirty="0" smtClean="0"/>
              <a:t>Dissemination of results</a:t>
            </a:r>
          </a:p>
          <a:p>
            <a:pPr marL="0" lvl="0" indent="0" eaLnBrk="1" hangingPunct="1">
              <a:spcBef>
                <a:spcPts val="200"/>
              </a:spcBef>
              <a:spcAft>
                <a:spcPts val="200"/>
              </a:spcAft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Audiences and Stakeholders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3400" y="1447800"/>
            <a:ext cx="4267200" cy="3886200"/>
          </a:xfrm>
        </p:spPr>
        <p:txBody>
          <a:bodyPr/>
          <a:lstStyle/>
          <a:p>
            <a:r>
              <a:rPr lang="en-US" sz="2400" dirty="0" smtClean="0"/>
              <a:t> Audiences for the study</a:t>
            </a:r>
          </a:p>
          <a:p>
            <a:pPr lvl="1"/>
            <a:r>
              <a:rPr lang="en-US" sz="2000" dirty="0" smtClean="0"/>
              <a:t>Governing decision-makers (Ministry, Treasury, Boards of Directors)</a:t>
            </a:r>
          </a:p>
          <a:p>
            <a:pPr lvl="1"/>
            <a:r>
              <a:rPr lang="en-US" sz="2000" dirty="0" smtClean="0"/>
              <a:t>NMHS leadership</a:t>
            </a:r>
          </a:p>
          <a:p>
            <a:pPr lvl="1"/>
            <a:r>
              <a:rPr lang="en-US" sz="2000" dirty="0" err="1" smtClean="0"/>
              <a:t>Sectoral</a:t>
            </a:r>
            <a:r>
              <a:rPr lang="en-US" sz="2000" dirty="0" smtClean="0"/>
              <a:t> ministries and partner agencies</a:t>
            </a:r>
          </a:p>
          <a:p>
            <a:pPr lvl="1"/>
            <a:r>
              <a:rPr lang="en-US" sz="2000" dirty="0" smtClean="0"/>
              <a:t>External funding agencies</a:t>
            </a:r>
          </a:p>
          <a:p>
            <a:pPr lvl="1"/>
            <a:r>
              <a:rPr lang="en-US" sz="2000" dirty="0" smtClean="0"/>
              <a:t>User communities</a:t>
            </a:r>
            <a:endParaRPr lang="en-US" sz="4400" dirty="0" smtClean="0"/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800600" y="1447800"/>
            <a:ext cx="4737100" cy="3886200"/>
          </a:xfrm>
        </p:spPr>
        <p:txBody>
          <a:bodyPr/>
          <a:lstStyle/>
          <a:p>
            <a:r>
              <a:rPr lang="en-US" sz="2400" dirty="0" smtClean="0"/>
              <a:t>Stakeholder engagement</a:t>
            </a:r>
          </a:p>
          <a:p>
            <a:pPr lvl="1"/>
            <a:r>
              <a:rPr lang="en-US" sz="2000" dirty="0" smtClean="0"/>
              <a:t>Consultations in advance of the concept note, particularly if developing new products or improving service quality</a:t>
            </a:r>
          </a:p>
          <a:p>
            <a:pPr lvl="1"/>
            <a:r>
              <a:rPr lang="en-US" sz="2000" dirty="0" smtClean="0"/>
              <a:t>Public meetings and/or comment period to solicit comments on the study</a:t>
            </a:r>
          </a:p>
          <a:p>
            <a:pPr lvl="1"/>
            <a:r>
              <a:rPr lang="en-US" sz="2000" dirty="0" smtClean="0"/>
              <a:t>Follow-on communications to increase awareness and use of services</a:t>
            </a:r>
          </a:p>
          <a:p>
            <a:pPr marL="0" lvl="0" indent="0" eaLnBrk="1" hangingPunct="1">
              <a:spcBef>
                <a:spcPts val="200"/>
              </a:spcBef>
              <a:spcAft>
                <a:spcPts val="200"/>
              </a:spcAft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Other Issues for Concept Note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Combining the economic analysis with other types of analysis:</a:t>
            </a:r>
          </a:p>
          <a:p>
            <a:pPr lvl="1"/>
            <a:r>
              <a:rPr lang="en-US" dirty="0" smtClean="0"/>
              <a:t>Assessment of service quality and delivery (technical and institutional)</a:t>
            </a:r>
          </a:p>
          <a:p>
            <a:pPr lvl="1"/>
            <a:r>
              <a:rPr lang="en-US" dirty="0" smtClean="0"/>
              <a:t>Customer satisfaction surveys</a:t>
            </a:r>
          </a:p>
          <a:p>
            <a:r>
              <a:rPr lang="en-US" dirty="0" smtClean="0"/>
              <a:t>Embedding the economic analysis in a continuous program of assessment</a:t>
            </a:r>
          </a:p>
          <a:p>
            <a:r>
              <a:rPr lang="en-US" dirty="0" smtClean="0"/>
              <a:t>International experience/results for valuing met/hydro services – see WMO website for case studies</a:t>
            </a:r>
          </a:p>
          <a:p>
            <a:pPr indent="-3175">
              <a:buNone/>
            </a:pPr>
            <a:r>
              <a:rPr lang="en-US" dirty="0" smtClean="0">
                <a:hlinkClick r:id="rId2"/>
              </a:rPr>
              <a:t>http://www.wmo.int/pages/prog/amp/pwsp/SocioEconomicCaseStudiesInventory.htm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Components of the Detailed Scope of Work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Motivation/context for the study (from the concept note)</a:t>
            </a:r>
          </a:p>
          <a:p>
            <a:r>
              <a:rPr lang="en-US" dirty="0" smtClean="0"/>
              <a:t>Roles and responsibilities for management oversight, study preparation and review, and communicating the results</a:t>
            </a:r>
          </a:p>
          <a:p>
            <a:r>
              <a:rPr lang="en-US" dirty="0" smtClean="0"/>
              <a:t>Plan for conducting the study</a:t>
            </a:r>
          </a:p>
          <a:p>
            <a:pPr lvl="1"/>
            <a:r>
              <a:rPr lang="en-US" dirty="0" smtClean="0"/>
              <a:t>If study is to be outsourced, details related to methods could be left to bidders</a:t>
            </a:r>
          </a:p>
          <a:p>
            <a:r>
              <a:rPr lang="en-US" dirty="0" smtClean="0"/>
              <a:t>Budget and timeline</a:t>
            </a:r>
          </a:p>
          <a:p>
            <a:r>
              <a:rPr lang="en-US" dirty="0" smtClean="0"/>
              <a:t>Communications strategy (discussed later in this presentation)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Steps in conducting SEB studies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2743200" y="1219200"/>
            <a:ext cx="46482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Commission the SEB study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763000" cy="4572000"/>
          </a:xfrm>
        </p:spPr>
        <p:txBody>
          <a:bodyPr/>
          <a:lstStyle/>
          <a:p>
            <a:r>
              <a:rPr lang="en-US" dirty="0" smtClean="0"/>
              <a:t>In most cases, SEB studies will be outsourced</a:t>
            </a:r>
          </a:p>
          <a:p>
            <a:pPr lvl="1"/>
            <a:r>
              <a:rPr lang="en-US" dirty="0" smtClean="0"/>
              <a:t>Even if a NMHS has in-house expertise to conduct the study, an independent study may be required by the national funding agency or donor</a:t>
            </a:r>
          </a:p>
          <a:p>
            <a:r>
              <a:rPr lang="en-US" dirty="0" smtClean="0"/>
              <a:t>Depending on the source of funding for the study, national or international procurement rules or guidelines will need to be followed</a:t>
            </a:r>
          </a:p>
          <a:p>
            <a:r>
              <a:rPr lang="en-US" dirty="0" smtClean="0"/>
              <a:t>Announcement of the procurement provides an opportunity to begin reaching out to stakeholders to engage them in public review processes and/or initiate awareness/education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Communicate SEB Study Results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763000" cy="4572000"/>
          </a:xfrm>
        </p:spPr>
        <p:txBody>
          <a:bodyPr/>
          <a:lstStyle/>
          <a:p>
            <a:r>
              <a:rPr lang="en-US" dirty="0" smtClean="0"/>
              <a:t>Communication strategy elements:</a:t>
            </a:r>
          </a:p>
          <a:p>
            <a:pPr lvl="1"/>
            <a:r>
              <a:rPr lang="en-US" dirty="0" smtClean="0"/>
              <a:t>Roles and responsibilities</a:t>
            </a:r>
          </a:p>
          <a:p>
            <a:pPr lvl="1"/>
            <a:r>
              <a:rPr lang="en-US" dirty="0" smtClean="0"/>
              <a:t>Audiences</a:t>
            </a:r>
          </a:p>
          <a:p>
            <a:pPr lvl="1"/>
            <a:r>
              <a:rPr lang="en-US" dirty="0" smtClean="0"/>
              <a:t>Messages</a:t>
            </a:r>
          </a:p>
          <a:p>
            <a:pPr lvl="1"/>
            <a:r>
              <a:rPr lang="en-US" dirty="0" smtClean="0"/>
              <a:t>Dissemination methods</a:t>
            </a:r>
          </a:p>
          <a:p>
            <a:pPr lvl="1"/>
            <a:r>
              <a:rPr lang="en-US" dirty="0" smtClean="0"/>
              <a:t>M&amp;E and adaptive management</a:t>
            </a:r>
          </a:p>
          <a:p>
            <a:r>
              <a:rPr lang="en-US" dirty="0" smtClean="0"/>
              <a:t>Good practice – integrate SEB study communications into NMHS education/outreach program on sustainable basis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6526</TotalTime>
  <Words>416</Words>
  <Application>Microsoft Office PowerPoint</Application>
  <PresentationFormat>A4 Paper (210x297 mm)</PresentationFormat>
  <Paragraphs>65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ＭＳ Ｐゴシック</vt:lpstr>
      <vt:lpstr>Gill Sans MT</vt:lpstr>
      <vt:lpstr>Times</vt:lpstr>
      <vt:lpstr>Blank</vt:lpstr>
      <vt:lpstr>Socioeconomic Benefit Study Design</vt:lpstr>
      <vt:lpstr>Stages in Designing SEB studies</vt:lpstr>
      <vt:lpstr>Contents of the Concept Note</vt:lpstr>
      <vt:lpstr>Audiences and Stakeholders</vt:lpstr>
      <vt:lpstr>Other Issues for Concept Note</vt:lpstr>
      <vt:lpstr>Components of the Detailed Scope of Work</vt:lpstr>
      <vt:lpstr>Steps in conducting SEB studies</vt:lpstr>
      <vt:lpstr>Commission the SEB study</vt:lpstr>
      <vt:lpstr>Communicate SEB Study Results</vt:lpstr>
    </vt:vector>
  </TitlesOfParts>
  <Company>JDG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Studio</dc:creator>
  <cp:lastModifiedBy>ganderson</cp:lastModifiedBy>
  <cp:revision>569</cp:revision>
  <cp:lastPrinted>2013-10-09T13:24:10Z</cp:lastPrinted>
  <dcterms:created xsi:type="dcterms:W3CDTF">2009-06-29T15:49:34Z</dcterms:created>
  <dcterms:modified xsi:type="dcterms:W3CDTF">2015-04-05T13:06:30Z</dcterms:modified>
</cp:coreProperties>
</file>