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651" r:id="rId2"/>
    <p:sldId id="672" r:id="rId3"/>
    <p:sldId id="693" r:id="rId4"/>
    <p:sldId id="674" r:id="rId5"/>
    <p:sldId id="676" r:id="rId6"/>
    <p:sldId id="679" r:id="rId7"/>
    <p:sldId id="680" r:id="rId8"/>
    <p:sldId id="681" r:id="rId9"/>
    <p:sldId id="682" r:id="rId10"/>
    <p:sldId id="683" r:id="rId11"/>
    <p:sldId id="694" r:id="rId12"/>
    <p:sldId id="685" r:id="rId13"/>
    <p:sldId id="686" r:id="rId14"/>
    <p:sldId id="687" r:id="rId15"/>
    <p:sldId id="688" r:id="rId16"/>
    <p:sldId id="690" r:id="rId17"/>
    <p:sldId id="691" r:id="rId18"/>
    <p:sldId id="695" r:id="rId19"/>
    <p:sldId id="696" r:id="rId20"/>
    <p:sldId id="697" r:id="rId21"/>
    <p:sldId id="698" r:id="rId22"/>
    <p:sldId id="699" r:id="rId23"/>
    <p:sldId id="703" r:id="rId24"/>
    <p:sldId id="700" r:id="rId25"/>
    <p:sldId id="704" r:id="rId26"/>
    <p:sldId id="701" r:id="rId27"/>
  </p:sldIdLst>
  <p:sldSz cx="9906000" cy="6858000" type="A4"/>
  <p:notesSz cx="7077075" cy="8955088"/>
  <p:embeddedFontLst>
    <p:embeddedFont>
      <p:font typeface="Gill Sans MT" panose="020B0502020104020203" pitchFamily="34" charset="0"/>
      <p:regular r:id="rId30"/>
      <p:bold r:id="rId31"/>
      <p:italic r:id="rId32"/>
      <p:boldItalic r:id="rId33"/>
    </p:embeddedFont>
    <p:embeddedFont>
      <p:font typeface="MS PGothic" panose="020B0600070205080204" pitchFamily="34" charset="-128"/>
      <p:regular r:id="rId34"/>
    </p:embeddedFont>
    <p:embeddedFont>
      <p:font typeface="Times" panose="02020603050405020304" pitchFamily="18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21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el Smith" initials="JBS" lastIdx="9" clrIdx="0"/>
  <p:cmAuthor id="1" name="Aaron Ray" initials="AR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ABD"/>
    <a:srgbClr val="FFFF66"/>
    <a:srgbClr val="DDDDDD"/>
    <a:srgbClr val="666666"/>
    <a:srgbClr val="002A6C"/>
    <a:srgbClr val="003366"/>
    <a:srgbClr val="FF6600"/>
    <a:srgbClr val="CCECFF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81" autoAdjust="0"/>
    <p:restoredTop sz="91846" autoAdjust="0"/>
  </p:normalViewPr>
  <p:slideViewPr>
    <p:cSldViewPr>
      <p:cViewPr varScale="1">
        <p:scale>
          <a:sx n="101" d="100"/>
          <a:sy n="101" d="100"/>
        </p:scale>
        <p:origin x="684" y="10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98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75" d="100"/>
          <a:sy n="75" d="100"/>
        </p:scale>
        <p:origin x="-1098" y="504"/>
      </p:cViewPr>
      <p:guideLst>
        <p:guide orient="horz" pos="2821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65095" cy="438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t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>
                <a:latin typeface="Times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5770" y="1"/>
            <a:ext cx="3065094" cy="438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t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>
                <a:latin typeface="Times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491736"/>
            <a:ext cx="3065095" cy="438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b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>
                <a:latin typeface="Times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5770" y="8491736"/>
            <a:ext cx="3065094" cy="438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b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>
                <a:latin typeface="Times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CAB8D4A7-8BBA-4136-AC78-012B2FBDD6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775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65095" cy="438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t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>
                <a:latin typeface="Times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5770" y="1"/>
            <a:ext cx="3065094" cy="438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t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>
                <a:latin typeface="Times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93788" y="658813"/>
            <a:ext cx="4864100" cy="33670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0675" y="4245103"/>
            <a:ext cx="5211152" cy="4026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9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491736"/>
            <a:ext cx="3065095" cy="438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b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>
                <a:latin typeface="Times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5770" y="8491736"/>
            <a:ext cx="3065094" cy="438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b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>
                <a:latin typeface="Times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44F3AAB6-11B2-4923-B916-2C4832B59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2820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97" charset="0"/>
        <a:ea typeface="ＭＳ Ｐゴシック" pitchFamily="-97" charset="-128"/>
        <a:cs typeface="ＭＳ Ｐゴシック" pitchFamily="-9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97" charset="0"/>
        <a:ea typeface="ＭＳ Ｐゴシック" pitchFamily="-97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97" charset="0"/>
        <a:ea typeface="ＭＳ Ｐゴシック" pitchFamily="-97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97" charset="0"/>
        <a:ea typeface="ＭＳ Ｐゴシック" pitchFamily="-97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97" charset="0"/>
        <a:ea typeface="ＭＳ Ｐゴシック" pitchFamily="-97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112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858" indent="-285715" defTabSz="911112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858" indent="-228572" defTabSz="911112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001" indent="-228572" defTabSz="911112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145" indent="-228572" defTabSz="911112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288" indent="-228572" defTabSz="911112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431" indent="-228572" defTabSz="911112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574" indent="-228572" defTabSz="911112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717" indent="-228572" defTabSz="911112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7C90278-46FC-419C-9004-1695503FAF9A}" type="slidenum">
              <a:rPr lang="en-US" sz="1200">
                <a:latin typeface="Times" pitchFamily="18" charset="0"/>
              </a:rPr>
              <a:pPr/>
              <a:t>1</a:t>
            </a:fld>
            <a:endParaRPr lang="en-US" sz="1200">
              <a:latin typeface="Times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Times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8616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 userDrawn="1"/>
        </p:nvSpPr>
        <p:spPr bwMode="auto">
          <a:xfrm>
            <a:off x="165100" y="1752600"/>
            <a:ext cx="9740900" cy="5105400"/>
          </a:xfrm>
          <a:prstGeom prst="rect">
            <a:avLst/>
          </a:prstGeom>
          <a:solidFill>
            <a:srgbClr val="DDDDDD"/>
          </a:solidFill>
          <a:ln>
            <a:noFill/>
          </a:ln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34" charset="-128"/>
              <a:cs typeface="+mn-cs"/>
            </a:endParaRPr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0" y="1752600"/>
            <a:ext cx="9906000" cy="152400"/>
          </a:xfrm>
          <a:prstGeom prst="rect">
            <a:avLst/>
          </a:prstGeom>
          <a:solidFill>
            <a:srgbClr val="C2113A"/>
          </a:solidFill>
          <a:ln>
            <a:noFill/>
          </a:ln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34" charset="-128"/>
              <a:cs typeface="+mn-cs"/>
            </a:endParaRP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0" y="1905000"/>
            <a:ext cx="165100" cy="4953000"/>
          </a:xfrm>
          <a:prstGeom prst="rect">
            <a:avLst/>
          </a:prstGeom>
          <a:solidFill>
            <a:srgbClr val="002A6C"/>
          </a:solidFill>
          <a:ln>
            <a:noFill/>
          </a:ln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2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93713" y="455613"/>
            <a:ext cx="3255962" cy="84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5500" y="2362200"/>
            <a:ext cx="8420100" cy="114300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7338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F0704-2008-45AE-8FB5-201E58EB7D77}" type="slidenum">
              <a:rPr lang="en-US"/>
              <a:pPr>
                <a:defRPr/>
              </a:pPr>
              <a:t>‹#›</a:t>
            </a:fld>
            <a:r>
              <a:rPr lang="en-US"/>
              <a:t>a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C1416-3E8B-4ABA-9293-8F9F8CB85E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58025" y="1447800"/>
            <a:ext cx="2105025" cy="464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0" y="1447800"/>
            <a:ext cx="6149975" cy="464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B9911-477C-4991-AB33-1326A22E34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1447800"/>
            <a:ext cx="84201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42950" y="2209800"/>
            <a:ext cx="8420100" cy="3886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1F27B-4760-4975-B45A-A47E22B53B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42950" y="1447800"/>
            <a:ext cx="84201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DEA79-9913-4494-A0E4-E083B91ADF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1447800"/>
            <a:ext cx="84201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42950" y="2209800"/>
            <a:ext cx="41275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2209800"/>
            <a:ext cx="41275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E94F7-C2DC-4B16-9E2C-BFEDC3941F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25672-2A50-445D-8782-1D260536AA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47DAA-D690-4202-853C-E706E9EED5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950" y="2209800"/>
            <a:ext cx="41275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2209800"/>
            <a:ext cx="41275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F4D4B-751B-49FC-8510-DDB64A62E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75763-8AA8-475D-9AA3-D40404790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3422E-61DF-4B5D-BB7B-9E9A6BE1DA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BB0F1-2007-4E08-A6CD-19017CC1DF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6801C-7C32-4E2B-9A3C-F64CD64338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6410A-1B2E-4D4A-95B1-4FBEE024B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7850" y="152400"/>
            <a:ext cx="8420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524000"/>
            <a:ext cx="84201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B7DB214-9B08-4E3B-9E94-4873E4E300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10"/>
          <p:cNvSpPr>
            <a:spLocks noChangeArrowheads="1"/>
          </p:cNvSpPr>
          <p:nvPr userDrawn="1"/>
        </p:nvSpPr>
        <p:spPr bwMode="auto">
          <a:xfrm>
            <a:off x="0" y="1066800"/>
            <a:ext cx="9906000" cy="152400"/>
          </a:xfrm>
          <a:prstGeom prst="rect">
            <a:avLst/>
          </a:prstGeom>
          <a:solidFill>
            <a:srgbClr val="C2113A"/>
          </a:solidFill>
          <a:ln>
            <a:noFill/>
          </a:ln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34" charset="-128"/>
              <a:cs typeface="+mn-cs"/>
            </a:endParaRPr>
          </a:p>
        </p:txBody>
      </p:sp>
      <p:sp>
        <p:nvSpPr>
          <p:cNvPr id="1032" name="Rectangle 11"/>
          <p:cNvSpPr>
            <a:spLocks noChangeArrowheads="1"/>
          </p:cNvSpPr>
          <p:nvPr userDrawn="1"/>
        </p:nvSpPr>
        <p:spPr bwMode="auto">
          <a:xfrm>
            <a:off x="0" y="1219200"/>
            <a:ext cx="165100" cy="5638800"/>
          </a:xfrm>
          <a:prstGeom prst="rect">
            <a:avLst/>
          </a:prstGeom>
          <a:solidFill>
            <a:srgbClr val="002A6C"/>
          </a:solidFill>
          <a:ln>
            <a:noFill/>
          </a:ln>
          <a:ex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solidFill>
                <a:srgbClr val="002A6C"/>
              </a:solidFill>
              <a:latin typeface="Times" pitchFamily="18" charset="0"/>
              <a:ea typeface="ＭＳ Ｐゴシック" pitchFamily="34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  <p:sldLayoutId id="2147483651" r:id="rId13"/>
    <p:sldLayoutId id="2147483650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pitchFamily="-97" charset="-128"/>
          <a:cs typeface="ＭＳ Ｐゴシック" pitchFamily="-9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97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97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97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9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97" charset="-128"/>
          <a:cs typeface="ＭＳ Ｐゴシック" pitchFamily="-9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97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pitchFamily="-97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-97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97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97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97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97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9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073150" y="2362200"/>
            <a:ext cx="7924800" cy="1371600"/>
          </a:xfrm>
        </p:spPr>
        <p:txBody>
          <a:bodyPr/>
          <a:lstStyle/>
          <a:p>
            <a:r>
              <a:rPr lang="en-US" sz="2800" dirty="0"/>
              <a:t>Examples of Socio-Economic </a:t>
            </a:r>
            <a:r>
              <a:rPr lang="en-US" sz="2800" dirty="0" smtClean="0"/>
              <a:t>Benefit Studies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066800" y="4114800"/>
            <a:ext cx="7924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Gill Sans MT" pitchFamily="34" charset="0"/>
              </a:rPr>
              <a:t>Jeffrey K .Lazo, PhD</a:t>
            </a:r>
          </a:p>
          <a:p>
            <a:pPr algn="ctr"/>
            <a:r>
              <a:rPr lang="en-US" sz="2000" b="1" dirty="0">
                <a:latin typeface="Gill Sans MT" pitchFamily="34" charset="0"/>
              </a:rPr>
              <a:t>Director – Societal Impacts Program</a:t>
            </a:r>
          </a:p>
          <a:p>
            <a:pPr algn="ctr"/>
            <a:r>
              <a:rPr lang="en-US" sz="2000" b="1" dirty="0">
                <a:latin typeface="Gill Sans MT" pitchFamily="34" charset="0"/>
              </a:rPr>
              <a:t>National Center for Atmospheric Research</a:t>
            </a:r>
            <a:endParaRPr lang="en-US" sz="2000" dirty="0">
              <a:latin typeface="Gill Sans MT" pitchFamily="34" charset="0"/>
            </a:endParaRPr>
          </a:p>
          <a:p>
            <a:pPr algn="ctr"/>
            <a:endParaRPr lang="en-US" sz="2000" dirty="0">
              <a:latin typeface="Gill Sans MT" pitchFamily="34" charset="0"/>
            </a:endParaRPr>
          </a:p>
          <a:p>
            <a:pPr algn="ctr"/>
            <a:r>
              <a:rPr lang="en-US" sz="2000" dirty="0" err="1" smtClean="0">
                <a:latin typeface="Gill Sans MT" pitchFamily="34" charset="0"/>
              </a:rPr>
              <a:t>Mahe</a:t>
            </a:r>
            <a:r>
              <a:rPr lang="en-US" sz="2000" dirty="0" smtClean="0">
                <a:latin typeface="Gill Sans MT" pitchFamily="34" charset="0"/>
              </a:rPr>
              <a:t> Island, Seychelles</a:t>
            </a:r>
          </a:p>
          <a:p>
            <a:pPr algn="ctr"/>
            <a:r>
              <a:rPr lang="en-US" sz="2000" dirty="0" smtClean="0">
                <a:latin typeface="Gill Sans MT" pitchFamily="34" charset="0"/>
              </a:rPr>
              <a:t>Monday</a:t>
            </a:r>
            <a:r>
              <a:rPr lang="en-US" sz="2000" dirty="0">
                <a:latin typeface="Gill Sans MT" pitchFamily="34" charset="0"/>
              </a:rPr>
              <a:t>, 4 May </a:t>
            </a:r>
            <a:r>
              <a:rPr lang="en-US" sz="2000" dirty="0" smtClean="0">
                <a:latin typeface="Gill Sans MT" pitchFamily="34" charset="0"/>
              </a:rPr>
              <a:t>2015</a:t>
            </a:r>
          </a:p>
          <a:p>
            <a:pPr algn="ctr"/>
            <a:r>
              <a:rPr lang="en-US" sz="2000" b="1" dirty="0">
                <a:latin typeface="Gill Sans MT" pitchFamily="34" charset="0"/>
              </a:rPr>
              <a:t>1115 - 1145</a:t>
            </a:r>
          </a:p>
        </p:txBody>
      </p:sp>
      <p:pic>
        <p:nvPicPr>
          <p:cNvPr id="5" name="Picture 2" descr="C:\Documents and Settings\ganderson\My Documents\CCRD\Project\Climate Services\ICCS 2\CSP_transparenc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783877"/>
            <a:ext cx="2867025" cy="92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79981"/>
            <a:ext cx="3886200" cy="124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28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Ethiopia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9372600" cy="5334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Resources:</a:t>
            </a:r>
          </a:p>
          <a:p>
            <a:pPr lvl="1"/>
            <a:r>
              <a:rPr lang="en-US" sz="2400" b="1" dirty="0" smtClean="0"/>
              <a:t>About </a:t>
            </a:r>
            <a:r>
              <a:rPr lang="en-US" sz="2400" b="1" dirty="0"/>
              <a:t>three months working time and less than $10,000 USD for study – including Dr. Law’s internship and travel</a:t>
            </a:r>
            <a:r>
              <a:rPr lang="en-US" sz="2400" b="1" dirty="0" smtClean="0"/>
              <a:t>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Communication</a:t>
            </a:r>
            <a:r>
              <a:rPr lang="en-US" b="1" dirty="0" smtClean="0"/>
              <a:t>:</a:t>
            </a:r>
          </a:p>
          <a:p>
            <a:pPr lvl="1"/>
            <a:r>
              <a:rPr lang="en-US" sz="2400" b="1" dirty="0" smtClean="0"/>
              <a:t>Preliminary </a:t>
            </a:r>
            <a:r>
              <a:rPr lang="en-US" sz="2400" b="1" dirty="0"/>
              <a:t>results </a:t>
            </a:r>
            <a:r>
              <a:rPr lang="en-US" sz="2400" b="1" dirty="0" smtClean="0"/>
              <a:t>presented </a:t>
            </a:r>
            <a:r>
              <a:rPr lang="en-US" sz="2400" b="1" dirty="0"/>
              <a:t>to representatives of the </a:t>
            </a:r>
            <a:r>
              <a:rPr lang="en-US" sz="2400" b="1" dirty="0" err="1"/>
              <a:t>Govt</a:t>
            </a:r>
            <a:r>
              <a:rPr lang="en-US" sz="2400" b="1" dirty="0"/>
              <a:t> of </a:t>
            </a:r>
            <a:r>
              <a:rPr lang="en-US" sz="2400" b="1" dirty="0" smtClean="0"/>
              <a:t>Ethiopia</a:t>
            </a:r>
          </a:p>
          <a:p>
            <a:pPr marL="457200" lvl="1" indent="0">
              <a:buNone/>
            </a:pPr>
            <a:endParaRPr lang="en-US" b="1" dirty="0"/>
          </a:p>
          <a:p>
            <a:pPr lvl="1"/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4097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9601200" cy="609600"/>
          </a:xfrm>
        </p:spPr>
        <p:txBody>
          <a:bodyPr/>
          <a:lstStyle/>
          <a:p>
            <a:r>
              <a:rPr lang="en-US" sz="3200" dirty="0"/>
              <a:t>Examples of Socio-Economic Benefit Studies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9372600" cy="53340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</a:rPr>
              <a:t>Case Study 1: 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</a:rPr>
              <a:t>Ethiopia</a:t>
            </a:r>
            <a:endParaRPr lang="en-US" sz="2800" b="1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800" b="1" dirty="0"/>
              <a:t>Case Study </a:t>
            </a:r>
            <a:r>
              <a:rPr lang="en-US" sz="2800" b="1" dirty="0" smtClean="0"/>
              <a:t>2: Kenya</a:t>
            </a:r>
            <a:r>
              <a:rPr lang="en-US" sz="2800" b="1" dirty="0" smtClean="0"/>
              <a:t> </a:t>
            </a:r>
            <a:endParaRPr lang="en-US" sz="2800" b="1" dirty="0"/>
          </a:p>
          <a:p>
            <a:pPr marL="0" indent="0">
              <a:buNone/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Case Study 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</a:rPr>
              <a:t>3: Mozambique</a:t>
            </a:r>
            <a:endParaRPr lang="en-US" sz="2800" b="1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6862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9525000" cy="838200"/>
          </a:xfrm>
        </p:spPr>
        <p:txBody>
          <a:bodyPr/>
          <a:lstStyle/>
          <a:p>
            <a:r>
              <a:rPr lang="en-US" sz="2800" dirty="0"/>
              <a:t>Potential Value of GCM-based Seasonal Rainfall Forecasts for Crop Management </a:t>
            </a:r>
            <a:r>
              <a:rPr lang="en-US" sz="2800" dirty="0" smtClean="0"/>
              <a:t>- Kenya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9372600" cy="5334000"/>
          </a:xfrm>
        </p:spPr>
        <p:txBody>
          <a:bodyPr/>
          <a:lstStyle/>
          <a:p>
            <a:r>
              <a:rPr lang="pt-BR" b="1" dirty="0" smtClean="0"/>
              <a:t>James W. Hansen </a:t>
            </a:r>
            <a:r>
              <a:rPr lang="en-US" b="1" dirty="0" smtClean="0"/>
              <a:t>et </a:t>
            </a:r>
            <a:r>
              <a:rPr lang="en-US" b="1" dirty="0"/>
              <a:t>al., </a:t>
            </a:r>
            <a:r>
              <a:rPr lang="en-US" b="1" dirty="0" smtClean="0"/>
              <a:t>2009</a:t>
            </a:r>
          </a:p>
          <a:p>
            <a:pPr lvl="1"/>
            <a:r>
              <a:rPr lang="en-US" b="1" dirty="0"/>
              <a:t>International Research Institute for Climate and Society at Columbia University</a:t>
            </a:r>
          </a:p>
          <a:p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r>
              <a:rPr lang="en-US" b="1" dirty="0" smtClean="0"/>
              <a:t>Objectives:</a:t>
            </a:r>
          </a:p>
          <a:p>
            <a:pPr lvl="1"/>
            <a:r>
              <a:rPr lang="en-US" b="1" dirty="0" smtClean="0"/>
              <a:t>Understand </a:t>
            </a:r>
            <a:r>
              <a:rPr lang="en-US" b="1" dirty="0"/>
              <a:t>the potential value of seasonal forecasts in a context characterized by high-risk smallholder agriculture and relatively high predictability </a:t>
            </a:r>
          </a:p>
          <a:p>
            <a:pPr lvl="1"/>
            <a:r>
              <a:rPr lang="en-US" b="1" dirty="0"/>
              <a:t>Understand the potential use and value of seasonal forecasts downscaled from a GCM</a:t>
            </a:r>
          </a:p>
        </p:txBody>
      </p:sp>
    </p:spTree>
    <p:extLst>
      <p:ext uri="{BB962C8B-B14F-4D97-AF65-F5344CB8AC3E}">
        <p14:creationId xmlns:p14="http://schemas.microsoft.com/office/powerpoint/2010/main" val="144399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Kenya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9372600" cy="5334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Overview:</a:t>
            </a:r>
          </a:p>
          <a:p>
            <a:r>
              <a:rPr lang="en-US" b="1" dirty="0" smtClean="0"/>
              <a:t>studied two </a:t>
            </a:r>
            <a:r>
              <a:rPr lang="en-US" b="1" dirty="0"/>
              <a:t>semi-arid regions in </a:t>
            </a:r>
            <a:r>
              <a:rPr lang="en-US" b="1" dirty="0" smtClean="0"/>
              <a:t>Kenya where agricultural output is highly sensitive to rainfall</a:t>
            </a:r>
          </a:p>
          <a:p>
            <a:r>
              <a:rPr lang="en-US" b="1" dirty="0" smtClean="0"/>
              <a:t>using </a:t>
            </a:r>
            <a:r>
              <a:rPr lang="en-US" b="1" dirty="0"/>
              <a:t>seasonal rainfall forecasts from a downscaled </a:t>
            </a:r>
            <a:r>
              <a:rPr lang="en-US" b="1" dirty="0" smtClean="0"/>
              <a:t>global climate model (GCM)</a:t>
            </a:r>
          </a:p>
          <a:p>
            <a:r>
              <a:rPr lang="en-US" b="1" dirty="0" smtClean="0"/>
              <a:t>forecasts fed </a:t>
            </a:r>
            <a:r>
              <a:rPr lang="en-US" b="1" dirty="0"/>
              <a:t>into a crop </a:t>
            </a:r>
            <a:r>
              <a:rPr lang="en-US" b="1" dirty="0" smtClean="0"/>
              <a:t>growth and a </a:t>
            </a:r>
            <a:r>
              <a:rPr lang="en-US" b="1" dirty="0"/>
              <a:t>decision model to assess the potential value to maize farmers located in two areas of semi-arid </a:t>
            </a:r>
            <a:r>
              <a:rPr lang="en-US" b="1" dirty="0" smtClean="0"/>
              <a:t>Kenya</a:t>
            </a:r>
          </a:p>
          <a:p>
            <a:r>
              <a:rPr lang="en-US" b="1" dirty="0" smtClean="0"/>
              <a:t>evaluate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1446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Kenya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9372600" cy="5334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Sectors/beneficiaries analyzed</a:t>
            </a:r>
            <a:endParaRPr lang="en-US" b="1" dirty="0" smtClean="0"/>
          </a:p>
          <a:p>
            <a:r>
              <a:rPr lang="en-US" b="1" dirty="0" smtClean="0"/>
              <a:t>individual farmers</a:t>
            </a: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Analysis </a:t>
            </a:r>
            <a:r>
              <a:rPr lang="en-US" b="1" dirty="0" smtClean="0"/>
              <a:t>Scenario</a:t>
            </a:r>
            <a:endParaRPr lang="en-US" b="1" dirty="0"/>
          </a:p>
          <a:p>
            <a:r>
              <a:rPr lang="en-US" b="1" dirty="0"/>
              <a:t>developed seasonal “</a:t>
            </a:r>
            <a:r>
              <a:rPr lang="en-US" b="1" dirty="0" err="1"/>
              <a:t>hindcasts</a:t>
            </a:r>
            <a:r>
              <a:rPr lang="en-US" b="1" dirty="0"/>
              <a:t>,” simulating what the seasonal forecast would have been in each year of a 34-year simulation period (1968–2002) for two different GCM-based forecast </a:t>
            </a:r>
            <a:r>
              <a:rPr lang="en-US" b="1" dirty="0" smtClean="0"/>
              <a:t>types</a:t>
            </a:r>
            <a:endParaRPr lang="en-US" b="1" dirty="0"/>
          </a:p>
          <a:p>
            <a:pPr lvl="1"/>
            <a:r>
              <a:rPr lang="en-US" b="1" dirty="0" smtClean="0"/>
              <a:t>(1</a:t>
            </a:r>
            <a:r>
              <a:rPr lang="en-US" b="1" dirty="0"/>
              <a:t>) the optimal management strategies selected for the forecast </a:t>
            </a:r>
            <a:r>
              <a:rPr lang="en-US" b="1" i="1" u="sng" dirty="0" smtClean="0"/>
              <a:t>without</a:t>
            </a:r>
            <a:r>
              <a:rPr lang="en-US" b="1" dirty="0" smtClean="0"/>
              <a:t> downscaled rainfall information </a:t>
            </a:r>
          </a:p>
          <a:p>
            <a:pPr lvl="1"/>
            <a:r>
              <a:rPr lang="en-US" b="1" dirty="0" smtClean="0"/>
              <a:t>(</a:t>
            </a:r>
            <a:r>
              <a:rPr lang="en-US" b="1" dirty="0"/>
              <a:t>2) the optimal management strategies selected for the forecast </a:t>
            </a:r>
            <a:r>
              <a:rPr lang="en-US" b="1" i="1" u="sng" dirty="0" smtClean="0"/>
              <a:t>with</a:t>
            </a:r>
            <a:r>
              <a:rPr lang="en-US" b="1" dirty="0" smtClean="0"/>
              <a:t> downscaled </a:t>
            </a:r>
            <a:r>
              <a:rPr lang="en-US" b="1" dirty="0"/>
              <a:t>rainfall </a:t>
            </a:r>
            <a:r>
              <a:rPr lang="en-US" b="1" dirty="0" smtClean="0"/>
              <a:t>information</a:t>
            </a:r>
          </a:p>
          <a:p>
            <a:pPr lvl="1"/>
            <a:r>
              <a:rPr lang="en-US" b="1" dirty="0" smtClean="0"/>
              <a:t>(3) and for a perfect weather forecast (actual weather)</a:t>
            </a:r>
          </a:p>
          <a:p>
            <a:pPr lvl="1"/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37226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Kenya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9372600" cy="5334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Methods:</a:t>
            </a:r>
          </a:p>
          <a:p>
            <a:r>
              <a:rPr lang="en-US" sz="2000" b="1" dirty="0" smtClean="0"/>
              <a:t>assumed </a:t>
            </a:r>
            <a:r>
              <a:rPr lang="en-US" sz="2000" b="1" dirty="0"/>
              <a:t>that value of the forecast a function of </a:t>
            </a:r>
            <a:endParaRPr lang="en-US" sz="2000" b="1" dirty="0" smtClean="0"/>
          </a:p>
          <a:p>
            <a:pPr lvl="1"/>
            <a:r>
              <a:rPr lang="en-US" sz="1600" b="1" dirty="0" smtClean="0"/>
              <a:t>management </a:t>
            </a:r>
            <a:r>
              <a:rPr lang="en-US" sz="1600" b="1" dirty="0"/>
              <a:t>variables that maximize expected gross revenues, </a:t>
            </a:r>
            <a:endParaRPr lang="en-US" sz="1600" b="1" dirty="0" smtClean="0"/>
          </a:p>
          <a:p>
            <a:pPr lvl="1"/>
            <a:r>
              <a:rPr lang="en-US" sz="1600" b="1" dirty="0" smtClean="0"/>
              <a:t>the </a:t>
            </a:r>
            <a:r>
              <a:rPr lang="en-US" sz="1600" b="1" dirty="0"/>
              <a:t>cost of production associated with the management strategies and </a:t>
            </a:r>
            <a:endParaRPr lang="en-US" sz="1600" b="1" dirty="0" smtClean="0"/>
          </a:p>
          <a:p>
            <a:pPr lvl="1"/>
            <a:r>
              <a:rPr lang="en-US" sz="1600" b="1" dirty="0" smtClean="0"/>
              <a:t>climate </a:t>
            </a:r>
            <a:r>
              <a:rPr lang="en-US" sz="1600" b="1" dirty="0"/>
              <a:t>and environmental variables (seasonal rainfall forecasts</a:t>
            </a:r>
            <a:r>
              <a:rPr lang="en-US" sz="1600" b="1" dirty="0" smtClean="0"/>
              <a:t>)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crop </a:t>
            </a:r>
            <a:r>
              <a:rPr lang="en-US" sz="2000" b="1" dirty="0"/>
              <a:t>modelling and prescriptive decision model to evaluate how changes in maize crop management in response to met/hydro information increase gross margins - gross margins for a scenario in which the farmer had perfect knowledge of daily weather conditions</a:t>
            </a:r>
          </a:p>
          <a:p>
            <a:endParaRPr lang="en-US" sz="2000" b="1" dirty="0"/>
          </a:p>
          <a:p>
            <a:r>
              <a:rPr lang="en-US" sz="2000" b="1" dirty="0" smtClean="0"/>
              <a:t>determined </a:t>
            </a:r>
            <a:r>
              <a:rPr lang="en-US" sz="2000" b="1" dirty="0"/>
              <a:t>gross margins using agricultural enterprise budgets developed based on local cost data for production inputs and market price data for </a:t>
            </a:r>
            <a:r>
              <a:rPr lang="en-US" sz="2000" b="1" dirty="0" smtClean="0"/>
              <a:t>maize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85101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Kenya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9372600" cy="5334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Results:</a:t>
            </a:r>
          </a:p>
          <a:p>
            <a:pPr lvl="1"/>
            <a:r>
              <a:rPr lang="en-US" b="1" dirty="0" smtClean="0"/>
              <a:t>value </a:t>
            </a:r>
            <a:r>
              <a:rPr lang="en-US" b="1" dirty="0"/>
              <a:t>of perfect information represented 24–69% of gross margin - farmers could potentially increase their average income substantially with the use of seasonal forecasts</a:t>
            </a:r>
          </a:p>
          <a:p>
            <a:pPr marL="457200" lvl="1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Resources:</a:t>
            </a:r>
          </a:p>
          <a:p>
            <a:pPr lvl="1"/>
            <a:r>
              <a:rPr lang="en-US" b="1" dirty="0" smtClean="0"/>
              <a:t>requires significant </a:t>
            </a:r>
            <a:r>
              <a:rPr lang="en-US" b="1" dirty="0"/>
              <a:t>expertise related to local agricultural production, crop growth and economic optimization models</a:t>
            </a: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6513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Kenya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9372600" cy="5334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Resources:</a:t>
            </a:r>
          </a:p>
          <a:p>
            <a:pPr lvl="1"/>
            <a:r>
              <a:rPr lang="en-US" sz="2400" b="1" dirty="0" smtClean="0"/>
              <a:t>About </a:t>
            </a:r>
            <a:r>
              <a:rPr lang="en-US" sz="2400" b="1" dirty="0"/>
              <a:t>three months working time and less than $10,000 USD for study – including Dr. Law’s internship and travel</a:t>
            </a:r>
            <a:r>
              <a:rPr lang="en-US" sz="2400" b="1" dirty="0" smtClean="0"/>
              <a:t>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Communication</a:t>
            </a:r>
            <a:r>
              <a:rPr lang="en-US" b="1" dirty="0" smtClean="0"/>
              <a:t>:</a:t>
            </a:r>
          </a:p>
          <a:p>
            <a:pPr lvl="1"/>
            <a:r>
              <a:rPr lang="en-US" sz="2400" b="1" dirty="0" smtClean="0"/>
              <a:t>Preliminary </a:t>
            </a:r>
            <a:r>
              <a:rPr lang="en-US" sz="2400" b="1" dirty="0"/>
              <a:t>results </a:t>
            </a:r>
            <a:r>
              <a:rPr lang="en-US" sz="2400" b="1" dirty="0" smtClean="0"/>
              <a:t>presented </a:t>
            </a:r>
            <a:r>
              <a:rPr lang="en-US" sz="2400" b="1" dirty="0"/>
              <a:t>to representatives of the </a:t>
            </a:r>
            <a:r>
              <a:rPr lang="en-US" sz="2400" b="1" dirty="0" err="1"/>
              <a:t>Govt</a:t>
            </a:r>
            <a:r>
              <a:rPr lang="en-US" sz="2400" b="1" dirty="0"/>
              <a:t> of </a:t>
            </a:r>
            <a:r>
              <a:rPr lang="en-US" sz="2400" b="1" dirty="0" smtClean="0"/>
              <a:t>Ethiopia</a:t>
            </a:r>
          </a:p>
          <a:p>
            <a:pPr marL="457200" lvl="1" indent="0">
              <a:buNone/>
            </a:pPr>
            <a:endParaRPr lang="en-US" b="1" dirty="0"/>
          </a:p>
          <a:p>
            <a:pPr lvl="1"/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4774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9601200" cy="609600"/>
          </a:xfrm>
        </p:spPr>
        <p:txBody>
          <a:bodyPr/>
          <a:lstStyle/>
          <a:p>
            <a:r>
              <a:rPr lang="en-US" sz="3200" dirty="0"/>
              <a:t>Examples of Socio-Economic Benefit Studies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9372600" cy="53340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</a:rPr>
              <a:t>Case Study 1: 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</a:rPr>
              <a:t>Ethiopia</a:t>
            </a:r>
            <a:endParaRPr lang="en-US" sz="2800" b="1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Case Study 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</a:rPr>
              <a:t>2: Kenya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en-US" sz="2800" b="1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800" b="1" dirty="0"/>
              <a:t>Case Study </a:t>
            </a:r>
            <a:r>
              <a:rPr lang="en-US" sz="2800" b="1" dirty="0" smtClean="0"/>
              <a:t>3: Mozambique</a:t>
            </a:r>
            <a:endParaRPr lang="en-US" sz="2800" b="1" dirty="0"/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05525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9525000" cy="838200"/>
          </a:xfrm>
        </p:spPr>
        <p:txBody>
          <a:bodyPr/>
          <a:lstStyle/>
          <a:p>
            <a:r>
              <a:rPr lang="en-US" sz="2800" dirty="0"/>
              <a:t>Household WTP for Improved Met/hydro </a:t>
            </a:r>
            <a:r>
              <a:rPr lang="en-US" sz="2800" dirty="0" smtClean="0"/>
              <a:t>Services – </a:t>
            </a:r>
            <a:br>
              <a:rPr lang="en-US" sz="2800" dirty="0" smtClean="0"/>
            </a:br>
            <a:r>
              <a:rPr lang="en-US" sz="2800" dirty="0" smtClean="0"/>
              <a:t> Mozambique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9372600" cy="5334000"/>
          </a:xfrm>
        </p:spPr>
        <p:txBody>
          <a:bodyPr/>
          <a:lstStyle/>
          <a:p>
            <a:r>
              <a:rPr lang="en-US" b="1" dirty="0" smtClean="0"/>
              <a:t>Jeffrey K. Lazo</a:t>
            </a:r>
          </a:p>
          <a:p>
            <a:pPr lvl="1"/>
            <a:r>
              <a:rPr lang="en-US" b="1" dirty="0" smtClean="0"/>
              <a:t>Funded by:</a:t>
            </a:r>
          </a:p>
          <a:p>
            <a:pPr lvl="2"/>
            <a:r>
              <a:rPr lang="en-US" b="1" dirty="0" smtClean="0"/>
              <a:t>The World Bank </a:t>
            </a:r>
            <a:r>
              <a:rPr lang="en-US" b="1" dirty="0"/>
              <a:t>- Strategic Program for Climate Resilience (SPCR)</a:t>
            </a: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r>
              <a:rPr lang="en-US" b="1" dirty="0" smtClean="0"/>
              <a:t>Objectives:</a:t>
            </a:r>
          </a:p>
          <a:p>
            <a:pPr lvl="1"/>
            <a:r>
              <a:rPr lang="en-US" b="1" dirty="0" smtClean="0"/>
              <a:t>estimate </a:t>
            </a:r>
            <a:r>
              <a:rPr lang="en-US" b="1" dirty="0"/>
              <a:t>costs and benefits of improving hydro-met services for households </a:t>
            </a:r>
          </a:p>
          <a:p>
            <a:pPr lvl="1"/>
            <a:r>
              <a:rPr lang="en-US" b="1" dirty="0" smtClean="0"/>
              <a:t>help </a:t>
            </a:r>
            <a:r>
              <a:rPr lang="en-US" b="1" dirty="0"/>
              <a:t>obtain funding for met/hydro improvements that would reduce damages from future extreme weather </a:t>
            </a:r>
            <a:r>
              <a:rPr lang="en-US" b="1" dirty="0" smtClean="0"/>
              <a:t>events</a:t>
            </a:r>
          </a:p>
          <a:p>
            <a:pPr lvl="1"/>
            <a:r>
              <a:rPr lang="en-US" b="1" dirty="0" smtClean="0"/>
              <a:t>improve methods for hydro-met program evaluation in the Bank</a:t>
            </a:r>
          </a:p>
          <a:p>
            <a:pPr lvl="1"/>
            <a:r>
              <a:rPr lang="en-US" b="1" dirty="0" smtClean="0"/>
              <a:t>assess public’s sources, uses, perceptions, and preferences for hydro-met information</a:t>
            </a:r>
            <a:endParaRPr lang="en-US" b="1" dirty="0"/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377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session …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9372600" cy="53340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Quick review of three of the case studies </a:t>
            </a:r>
            <a:r>
              <a:rPr lang="en-US" sz="2800" b="1" dirty="0" smtClean="0"/>
              <a:t>from the book to give a taste of what this type of economic analysis is and some differences and possibilities with respect to economic analysis … </a:t>
            </a:r>
            <a:endParaRPr lang="en-US" sz="2800" b="1" dirty="0" smtClean="0"/>
          </a:p>
          <a:p>
            <a:pPr marL="0" indent="0"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98891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Mozambique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9372600" cy="5334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Overview:</a:t>
            </a:r>
          </a:p>
          <a:p>
            <a:r>
              <a:rPr lang="en-US" b="1" dirty="0"/>
              <a:t>Mozambique has experienced major flooding in recent years, resulting in numerous deaths, and displacement of populations and destruction of infrastructure. </a:t>
            </a:r>
            <a:endParaRPr lang="en-US" b="1" dirty="0" smtClean="0"/>
          </a:p>
          <a:p>
            <a:r>
              <a:rPr lang="en-US" b="1" dirty="0" smtClean="0"/>
              <a:t>The </a:t>
            </a:r>
            <a:r>
              <a:rPr lang="en-US" b="1" dirty="0"/>
              <a:t>World Bank and other organizations are supporting enhancements of the water sector to reduce these damages from future extreme weather events, including improvements to hydro-met </a:t>
            </a:r>
            <a:r>
              <a:rPr lang="en-US" b="1" dirty="0" smtClean="0"/>
              <a:t>data, forecast, and warning services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4851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Mozambique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9372600" cy="5334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Sectors/beneficiaries analyzed</a:t>
            </a:r>
            <a:endParaRPr lang="en-US" b="1" dirty="0" smtClean="0"/>
          </a:p>
          <a:p>
            <a:r>
              <a:rPr lang="en-US" b="1" dirty="0" smtClean="0"/>
              <a:t>households (choice experiment and contingent valuation)</a:t>
            </a:r>
            <a:endParaRPr lang="en-US" b="1" dirty="0"/>
          </a:p>
          <a:p>
            <a:r>
              <a:rPr lang="en-US" b="1" dirty="0" smtClean="0"/>
              <a:t>private sector stakeholders (not reported here)</a:t>
            </a: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Analysis </a:t>
            </a:r>
            <a:r>
              <a:rPr lang="en-US" b="1" dirty="0" smtClean="0"/>
              <a:t>Scenario: compared two scenarios</a:t>
            </a:r>
            <a:endParaRPr lang="en-US" b="1" dirty="0"/>
          </a:p>
          <a:p>
            <a:r>
              <a:rPr lang="en-US" b="1" dirty="0" smtClean="0"/>
              <a:t>value for current services</a:t>
            </a:r>
          </a:p>
          <a:p>
            <a:r>
              <a:rPr lang="en-US" b="1" dirty="0" smtClean="0"/>
              <a:t>value for moderately improved forecast accuracy</a:t>
            </a:r>
          </a:p>
          <a:p>
            <a:r>
              <a:rPr lang="en-US" b="1" dirty="0" smtClean="0"/>
              <a:t>value </a:t>
            </a:r>
            <a:r>
              <a:rPr lang="en-US" b="1" dirty="0"/>
              <a:t>for </a:t>
            </a:r>
            <a:r>
              <a:rPr lang="en-US" b="1" dirty="0" smtClean="0"/>
              <a:t>maximally improved </a:t>
            </a:r>
            <a:r>
              <a:rPr lang="en-US" b="1" dirty="0"/>
              <a:t>forecast accuracy</a:t>
            </a:r>
          </a:p>
          <a:p>
            <a:pPr marL="0" indent="0"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09066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Mozambique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9372600" cy="5334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Methods:</a:t>
            </a:r>
          </a:p>
          <a:p>
            <a:r>
              <a:rPr lang="en-US" sz="2000" b="1" dirty="0"/>
              <a:t>Contingent valuation, benefits transfer, expert </a:t>
            </a:r>
            <a:r>
              <a:rPr lang="en-US" sz="2000" b="1" dirty="0" smtClean="0"/>
              <a:t>elicitation</a:t>
            </a:r>
          </a:p>
          <a:p>
            <a:pPr lvl="1"/>
            <a:r>
              <a:rPr lang="en-US" b="1" dirty="0" smtClean="0"/>
              <a:t>focus </a:t>
            </a:r>
            <a:r>
              <a:rPr lang="en-US" b="1" dirty="0"/>
              <a:t>here on the contingent valuation portion</a:t>
            </a:r>
            <a:endParaRPr lang="en-US" sz="1600" b="1" dirty="0"/>
          </a:p>
          <a:p>
            <a:endParaRPr lang="en-US" sz="2000" b="1" dirty="0"/>
          </a:p>
          <a:p>
            <a:r>
              <a:rPr lang="en-US" sz="2000" b="1" dirty="0"/>
              <a:t>Public survey</a:t>
            </a:r>
          </a:p>
          <a:p>
            <a:endParaRPr lang="en-US" sz="2000" b="1" dirty="0"/>
          </a:p>
          <a:p>
            <a:r>
              <a:rPr lang="en-US" sz="2000" b="1" dirty="0"/>
              <a:t>Willingness to pay question for two different potential forecast improvement programs</a:t>
            </a:r>
          </a:p>
          <a:p>
            <a:endParaRPr lang="en-US" sz="2000" b="1" dirty="0"/>
          </a:p>
          <a:p>
            <a:r>
              <a:rPr lang="en-US" sz="2000" b="1" dirty="0"/>
              <a:t>Analyzed responses as a function of socio-demographics, use and impact of weather information etc.</a:t>
            </a:r>
          </a:p>
          <a:p>
            <a:endParaRPr lang="en-US" sz="2000" b="1" dirty="0"/>
          </a:p>
          <a:p>
            <a:r>
              <a:rPr lang="en-US" sz="2000" b="1" dirty="0"/>
              <a:t>Also </a:t>
            </a:r>
            <a:r>
              <a:rPr lang="en-US" sz="2000" b="1" dirty="0" smtClean="0"/>
              <a:t>gathered </a:t>
            </a:r>
            <a:r>
              <a:rPr lang="en-US" sz="2000" b="1" dirty="0"/>
              <a:t>significant information on sources, uses, perceptions, and preferences for weather information</a:t>
            </a:r>
          </a:p>
          <a:p>
            <a:pPr marL="0" indent="0"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88026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Mozambique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3581400" cy="5334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Methods: Payment Card CVM Question – one of two Randomly assigned programs – </a:t>
            </a:r>
          </a:p>
          <a:p>
            <a:r>
              <a:rPr lang="en-US" b="1" dirty="0" smtClean="0"/>
              <a:t>moderate improvement</a:t>
            </a:r>
          </a:p>
          <a:p>
            <a:r>
              <a:rPr lang="en-US" b="1" dirty="0" smtClean="0"/>
              <a:t>maximal improvement</a:t>
            </a:r>
          </a:p>
          <a:p>
            <a:pPr marL="0" indent="0">
              <a:buNone/>
            </a:pPr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-183473"/>
            <a:ext cx="6019800" cy="704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35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152400"/>
            <a:ext cx="3384550" cy="609600"/>
          </a:xfrm>
        </p:spPr>
        <p:txBody>
          <a:bodyPr/>
          <a:lstStyle/>
          <a:p>
            <a:r>
              <a:rPr lang="en-US" dirty="0"/>
              <a:t>Mozambique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5638800" cy="54864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/>
              <a:t>Analysis / Results: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b="1" dirty="0"/>
          </a:p>
          <a:p>
            <a:pPr>
              <a:spcBef>
                <a:spcPts val="0"/>
              </a:spcBef>
            </a:pPr>
            <a:r>
              <a:rPr lang="en-US" sz="1800" b="1" dirty="0" smtClean="0"/>
              <a:t>regression analysis on stated WTP</a:t>
            </a:r>
          </a:p>
          <a:p>
            <a:pPr>
              <a:spcBef>
                <a:spcPts val="0"/>
              </a:spcBef>
            </a:pPr>
            <a:r>
              <a:rPr lang="en-US" sz="1800" b="1" dirty="0" smtClean="0"/>
              <a:t>special </a:t>
            </a:r>
            <a:r>
              <a:rPr lang="en-US" sz="1800" b="1" dirty="0"/>
              <a:t>care taken with respect </a:t>
            </a:r>
            <a:r>
              <a:rPr lang="en-US" sz="1800" b="1" dirty="0" smtClean="0"/>
              <a:t>to</a:t>
            </a:r>
            <a:endParaRPr lang="en-US" sz="1800" b="1" dirty="0"/>
          </a:p>
          <a:p>
            <a:pPr lvl="1">
              <a:spcBef>
                <a:spcPts val="0"/>
              </a:spcBef>
            </a:pPr>
            <a:r>
              <a:rPr lang="en-US" sz="1600" b="1" dirty="0" smtClean="0"/>
              <a:t>income </a:t>
            </a:r>
            <a:r>
              <a:rPr lang="en-US" sz="1600" b="1" dirty="0"/>
              <a:t>constraints</a:t>
            </a:r>
          </a:p>
          <a:p>
            <a:pPr lvl="1">
              <a:spcBef>
                <a:spcPts val="0"/>
              </a:spcBef>
            </a:pPr>
            <a:r>
              <a:rPr lang="en-US" sz="1600" b="1" dirty="0" smtClean="0"/>
              <a:t>scenario </a:t>
            </a:r>
            <a:r>
              <a:rPr lang="en-US" sz="1600" b="1" dirty="0"/>
              <a:t>rejection</a:t>
            </a:r>
          </a:p>
          <a:p>
            <a:pPr lvl="1">
              <a:spcBef>
                <a:spcPts val="0"/>
              </a:spcBef>
            </a:pPr>
            <a:r>
              <a:rPr lang="en-US" sz="1600" b="1" dirty="0" smtClean="0"/>
              <a:t>altruistic </a:t>
            </a:r>
            <a:r>
              <a:rPr lang="en-US" sz="1600" b="1" dirty="0"/>
              <a:t>/ bequest </a:t>
            </a:r>
            <a:r>
              <a:rPr lang="en-US" sz="1600" b="1" dirty="0" smtClean="0"/>
              <a:t>values</a:t>
            </a:r>
            <a:endParaRPr lang="en-US" sz="1600" b="1" dirty="0"/>
          </a:p>
          <a:p>
            <a:pPr>
              <a:spcBef>
                <a:spcPts val="0"/>
              </a:spcBef>
            </a:pPr>
            <a:r>
              <a:rPr lang="en-US" sz="1800" b="1" dirty="0" smtClean="0"/>
              <a:t>fitted individual values using regression model</a:t>
            </a:r>
          </a:p>
          <a:p>
            <a:pPr>
              <a:spcBef>
                <a:spcPts val="0"/>
              </a:spcBef>
            </a:pPr>
            <a:r>
              <a:rPr lang="en-US" sz="1800" b="1" dirty="0"/>
              <a:t>best estimate of potential maximal improvements to the hydro-meteorological products and services </a:t>
            </a:r>
            <a:endParaRPr lang="en-US" sz="1800" b="1" dirty="0" smtClean="0"/>
          </a:p>
          <a:p>
            <a:pPr lvl="1">
              <a:spcBef>
                <a:spcPts val="0"/>
              </a:spcBef>
            </a:pPr>
            <a:r>
              <a:rPr lang="en-US" sz="1400" b="1" dirty="0" smtClean="0"/>
              <a:t>40.89 </a:t>
            </a:r>
            <a:r>
              <a:rPr lang="en-US" sz="1400" b="1" dirty="0"/>
              <a:t>(18.57-91.79 95% CI</a:t>
            </a:r>
            <a:r>
              <a:rPr lang="en-US" sz="1400" b="1" dirty="0" smtClean="0"/>
              <a:t>) MT/respondent/year</a:t>
            </a:r>
          </a:p>
          <a:p>
            <a:pPr lvl="1">
              <a:spcBef>
                <a:spcPts val="0"/>
              </a:spcBef>
            </a:pPr>
            <a:r>
              <a:rPr lang="en-US" sz="1400" b="1" dirty="0" smtClean="0"/>
              <a:t>$</a:t>
            </a:r>
            <a:r>
              <a:rPr lang="en-US" sz="1400" b="1" dirty="0"/>
              <a:t>1.16 ($0.53-$2.62 95% CI)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8488" y="0"/>
            <a:ext cx="3567512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5" y="5380597"/>
            <a:ext cx="4940312" cy="147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05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Mozambique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9372600" cy="53340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Resources:</a:t>
            </a:r>
          </a:p>
          <a:p>
            <a:pPr lvl="1"/>
            <a:r>
              <a:rPr lang="en-US" sz="2400" b="1" dirty="0" smtClean="0"/>
              <a:t>survey </a:t>
            </a:r>
            <a:r>
              <a:rPr lang="en-US" sz="2400" b="1" dirty="0"/>
              <a:t>research company and economists, statistical </a:t>
            </a:r>
            <a:r>
              <a:rPr lang="en-US" sz="2400" b="1" dirty="0" smtClean="0"/>
              <a:t>analysis</a:t>
            </a:r>
          </a:p>
          <a:p>
            <a:pPr lvl="1"/>
            <a:r>
              <a:rPr lang="en-US" sz="2400" b="1" dirty="0" smtClean="0"/>
              <a:t>cost </a:t>
            </a:r>
            <a:r>
              <a:rPr lang="en-US" sz="2400" b="1" dirty="0"/>
              <a:t>probably about $100k with surveys, economist, analysis, report editing, </a:t>
            </a:r>
            <a:r>
              <a:rPr lang="en-US" sz="2400" b="1" dirty="0" smtClean="0"/>
              <a:t>etc.</a:t>
            </a:r>
          </a:p>
          <a:p>
            <a:pPr lvl="1"/>
            <a:r>
              <a:rPr lang="en-US" sz="2400" b="1" dirty="0"/>
              <a:t>c</a:t>
            </a:r>
            <a:r>
              <a:rPr lang="en-US" sz="2400" b="1" dirty="0" smtClean="0"/>
              <a:t>ould </a:t>
            </a:r>
            <a:r>
              <a:rPr lang="en-US" sz="2400" b="1" dirty="0"/>
              <a:t>be completed in about 4-6 months with a focused </a:t>
            </a:r>
            <a:r>
              <a:rPr lang="en-US" sz="2400" b="1" dirty="0" smtClean="0"/>
              <a:t>work </a:t>
            </a:r>
            <a:r>
              <a:rPr lang="en-US" sz="2400" b="1" dirty="0"/>
              <a:t>plan </a:t>
            </a:r>
            <a:r>
              <a:rPr lang="en-US" sz="2400" b="1" dirty="0" smtClean="0"/>
              <a:t>…</a:t>
            </a:r>
          </a:p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r>
              <a:rPr lang="en-US" sz="2800" b="1" dirty="0" smtClean="0"/>
              <a:t>Communication:</a:t>
            </a:r>
          </a:p>
          <a:p>
            <a:pPr lvl="1"/>
            <a:r>
              <a:rPr lang="en-US" sz="2400" b="1" dirty="0" smtClean="0"/>
              <a:t>initial benefits transfer was part of Bank “PAD”</a:t>
            </a:r>
          </a:p>
          <a:p>
            <a:pPr lvl="1"/>
            <a:r>
              <a:rPr lang="en-US" sz="2400" b="1" dirty="0" smtClean="0"/>
              <a:t>final report to be shared online and published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8852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9372600" cy="53340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Case studies illustrate range of:</a:t>
            </a:r>
          </a:p>
          <a:p>
            <a:pPr lvl="1"/>
            <a:r>
              <a:rPr lang="en-US" sz="2800" b="1" dirty="0" smtClean="0"/>
              <a:t>products and services evaluated</a:t>
            </a:r>
          </a:p>
          <a:p>
            <a:pPr lvl="1"/>
            <a:r>
              <a:rPr lang="en-US" sz="2800" b="1" dirty="0" smtClean="0"/>
              <a:t>objectives of the studies</a:t>
            </a:r>
          </a:p>
          <a:p>
            <a:pPr lvl="1"/>
            <a:r>
              <a:rPr lang="en-US" sz="2800" b="1" dirty="0" smtClean="0"/>
              <a:t>methods for “filling the value chain”</a:t>
            </a:r>
          </a:p>
          <a:p>
            <a:pPr lvl="1"/>
            <a:r>
              <a:rPr lang="en-US" sz="2800" b="1" dirty="0" smtClean="0"/>
              <a:t>methods used for economic analysis</a:t>
            </a:r>
          </a:p>
          <a:p>
            <a:pPr lvl="1"/>
            <a:r>
              <a:rPr lang="en-US" sz="2800" b="1" dirty="0" smtClean="0"/>
              <a:t>use and communication of the results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07725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9601200" cy="609600"/>
          </a:xfrm>
        </p:spPr>
        <p:txBody>
          <a:bodyPr/>
          <a:lstStyle/>
          <a:p>
            <a:r>
              <a:rPr lang="en-US" sz="3200" dirty="0"/>
              <a:t>Examples of Socio-Economic Benefit Studies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9372600" cy="53340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Case Study 1: </a:t>
            </a:r>
            <a:r>
              <a:rPr lang="en-US" sz="2800" b="1" dirty="0" smtClean="0"/>
              <a:t>Ethiopia</a:t>
            </a:r>
            <a:endParaRPr lang="en-US" sz="2800" b="1" dirty="0"/>
          </a:p>
          <a:p>
            <a:pPr marL="0" indent="0">
              <a:buNone/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Case Study 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</a:rPr>
              <a:t>2: Kenya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en-US" sz="2800" b="1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Case Study 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</a:rPr>
              <a:t>3: Mozambique</a:t>
            </a:r>
            <a:endParaRPr lang="en-US" sz="2800" b="1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13544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9525000" cy="838200"/>
          </a:xfrm>
        </p:spPr>
        <p:txBody>
          <a:bodyPr/>
          <a:lstStyle/>
          <a:p>
            <a:r>
              <a:rPr lang="en-US" sz="2800" dirty="0"/>
              <a:t>Benefits of Ethiopia’s LEAP Drought Early-Warning and Response </a:t>
            </a:r>
            <a:r>
              <a:rPr lang="en-US" sz="2800" dirty="0" smtClean="0"/>
              <a:t>System - Ethiopia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9372600" cy="5334000"/>
          </a:xfrm>
        </p:spPr>
        <p:txBody>
          <a:bodyPr/>
          <a:lstStyle/>
          <a:p>
            <a:r>
              <a:rPr lang="en-US" b="1" dirty="0" smtClean="0"/>
              <a:t>Dr</a:t>
            </a:r>
            <a:r>
              <a:rPr lang="en-US" b="1" dirty="0"/>
              <a:t>. Anna Law – Oxford </a:t>
            </a:r>
            <a:r>
              <a:rPr lang="en-US" b="1" dirty="0" smtClean="0"/>
              <a:t>University</a:t>
            </a:r>
          </a:p>
          <a:p>
            <a:pPr lvl="1"/>
            <a:r>
              <a:rPr lang="en-US" b="1" dirty="0" smtClean="0"/>
              <a:t>Funded by:</a:t>
            </a:r>
          </a:p>
          <a:p>
            <a:pPr lvl="2"/>
            <a:r>
              <a:rPr lang="en-US" b="1" dirty="0" smtClean="0"/>
              <a:t>World </a:t>
            </a:r>
            <a:r>
              <a:rPr lang="en-US" b="1" dirty="0"/>
              <a:t>Food </a:t>
            </a:r>
            <a:r>
              <a:rPr lang="en-US" b="1" dirty="0" err="1"/>
              <a:t>Programme</a:t>
            </a:r>
            <a:r>
              <a:rPr lang="en-US" b="1" dirty="0"/>
              <a:t> (WFP)</a:t>
            </a:r>
          </a:p>
          <a:p>
            <a:pPr lvl="2"/>
            <a:r>
              <a:rPr lang="en-US" b="1" dirty="0"/>
              <a:t>UK Department for International Development (</a:t>
            </a:r>
            <a:r>
              <a:rPr lang="en-US" b="1" dirty="0" smtClean="0"/>
              <a:t>DFID)</a:t>
            </a:r>
          </a:p>
          <a:p>
            <a:pPr lvl="2"/>
            <a:r>
              <a:rPr lang="en-US" b="1" dirty="0" smtClean="0"/>
              <a:t>Netherlands </a:t>
            </a:r>
            <a:r>
              <a:rPr lang="en-US" b="1" dirty="0"/>
              <a:t>Directorate-General for International Cooperation (DGIS)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 smtClean="0"/>
              <a:t>Objectives: evaluate </a:t>
            </a:r>
            <a:r>
              <a:rPr lang="en-US" b="1" dirty="0"/>
              <a:t>the benefits and costs </a:t>
            </a:r>
            <a:r>
              <a:rPr lang="en-US" b="1" dirty="0" smtClean="0"/>
              <a:t>of Ethiopia’s “Livelihoods</a:t>
            </a:r>
            <a:r>
              <a:rPr lang="en-US" b="1" dirty="0"/>
              <a:t>, Early Assessment and Protection” (LEAP) </a:t>
            </a:r>
            <a:r>
              <a:rPr lang="en-US" b="1" dirty="0" smtClean="0"/>
              <a:t>system</a:t>
            </a:r>
          </a:p>
          <a:p>
            <a:pPr lvl="1"/>
            <a:r>
              <a:rPr lang="en-US" b="1" dirty="0" smtClean="0"/>
              <a:t>better </a:t>
            </a:r>
            <a:r>
              <a:rPr lang="en-US" b="1" dirty="0"/>
              <a:t>understand the role of met-hydro services in disaster risk reduction </a:t>
            </a:r>
          </a:p>
          <a:p>
            <a:pPr lvl="1"/>
            <a:r>
              <a:rPr lang="en-US" b="1" dirty="0" smtClean="0"/>
              <a:t>demonstrate </a:t>
            </a:r>
            <a:r>
              <a:rPr lang="en-US" b="1" dirty="0"/>
              <a:t>benefits and costs of preventive versus reactive humanitarian assistance</a:t>
            </a:r>
          </a:p>
          <a:p>
            <a:pPr lvl="1"/>
            <a:r>
              <a:rPr lang="en-US" b="1" dirty="0" smtClean="0"/>
              <a:t>inform </a:t>
            </a:r>
            <a:r>
              <a:rPr lang="en-US" b="1" dirty="0"/>
              <a:t>strategic-level investment </a:t>
            </a:r>
            <a:r>
              <a:rPr lang="en-US" b="1" dirty="0" smtClean="0"/>
              <a:t>decision-making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1794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Ethiopia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9372600" cy="5334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Overview:</a:t>
            </a:r>
          </a:p>
          <a:p>
            <a:r>
              <a:rPr lang="en-US" b="1" dirty="0"/>
              <a:t>“Livelihoods, Early Assessment and Protection” (LEAP</a:t>
            </a:r>
            <a:r>
              <a:rPr lang="en-US" b="1" dirty="0" smtClean="0"/>
              <a:t>)</a:t>
            </a:r>
            <a:endParaRPr lang="en-US" b="1" dirty="0"/>
          </a:p>
          <a:p>
            <a:r>
              <a:rPr lang="en-US" b="1" dirty="0" smtClean="0"/>
              <a:t>integrated </a:t>
            </a:r>
            <a:r>
              <a:rPr lang="en-US" b="1" dirty="0"/>
              <a:t>drought early-warning action system developed in 2008 by the Government of Ethiopia, with the support of WFP and the World Bank. </a:t>
            </a:r>
          </a:p>
          <a:p>
            <a:r>
              <a:rPr lang="en-US" b="1" dirty="0" smtClean="0"/>
              <a:t>designed </a:t>
            </a:r>
            <a:r>
              <a:rPr lang="en-US" b="1" dirty="0"/>
              <a:t>to scale up Ethiopia’s existing national food and cash safety net (the PSNP) in case of drought, by triggering an established contingent </a:t>
            </a:r>
            <a:r>
              <a:rPr lang="en-US" b="1" dirty="0" smtClean="0"/>
              <a:t>fund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476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Ethiopia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9372600" cy="5334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Sectors/beneficiaries analyzed</a:t>
            </a:r>
            <a:endParaRPr lang="en-US" b="1" dirty="0" smtClean="0"/>
          </a:p>
          <a:p>
            <a:r>
              <a:rPr lang="en-US" b="1" dirty="0" smtClean="0"/>
              <a:t>households </a:t>
            </a:r>
            <a:r>
              <a:rPr lang="en-US" b="1" dirty="0"/>
              <a:t>affected by drought</a:t>
            </a:r>
          </a:p>
          <a:p>
            <a:r>
              <a:rPr lang="en-US" b="1" dirty="0" smtClean="0"/>
              <a:t>providers </a:t>
            </a:r>
            <a:r>
              <a:rPr lang="en-US" b="1" dirty="0"/>
              <a:t>of humanitarian food assistance </a:t>
            </a:r>
            <a:r>
              <a:rPr lang="en-US" b="1" dirty="0" smtClean="0"/>
              <a:t>(government</a:t>
            </a:r>
            <a:r>
              <a:rPr lang="en-US" b="1" dirty="0"/>
              <a:t>, humanitarian agencies, donors)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Analysis </a:t>
            </a:r>
            <a:r>
              <a:rPr lang="en-US" b="1" dirty="0" smtClean="0"/>
              <a:t>Scenario: compared </a:t>
            </a:r>
            <a:r>
              <a:rPr lang="en-US" b="1" dirty="0"/>
              <a:t>three scenarios</a:t>
            </a:r>
          </a:p>
          <a:p>
            <a:r>
              <a:rPr lang="en-US" b="1" dirty="0" smtClean="0"/>
              <a:t>conventional </a:t>
            </a:r>
            <a:r>
              <a:rPr lang="en-US" b="1" dirty="0"/>
              <a:t>response (i.e. a baseline scenario) </a:t>
            </a:r>
            <a:r>
              <a:rPr lang="en-US" b="1" dirty="0" smtClean="0"/>
              <a:t>– response </a:t>
            </a:r>
            <a:r>
              <a:rPr lang="en-US" b="1" dirty="0"/>
              <a:t>triggered 8 months after the first early warning of an impending drought</a:t>
            </a:r>
          </a:p>
          <a:p>
            <a:r>
              <a:rPr lang="en-US" b="1" dirty="0"/>
              <a:t>delayed LEAP-activated response – 5 months after the early warning</a:t>
            </a:r>
          </a:p>
          <a:p>
            <a:r>
              <a:rPr lang="en-US" b="1" dirty="0" smtClean="0"/>
              <a:t>ideal </a:t>
            </a:r>
            <a:r>
              <a:rPr lang="en-US" b="1" dirty="0"/>
              <a:t>LEAP-activated early response – 2 months after the early warning</a:t>
            </a:r>
          </a:p>
          <a:p>
            <a:pPr marL="0" indent="0"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99762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Ethiopia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9372600" cy="5334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Methods:</a:t>
            </a:r>
          </a:p>
          <a:p>
            <a:r>
              <a:rPr lang="en-US" sz="2000" b="1" dirty="0"/>
              <a:t>cost benefit analysis to quantify avoided livelihood losses for households and decreased assistance costs associated with LEAP </a:t>
            </a:r>
            <a:endParaRPr lang="en-US" sz="2000" b="1" dirty="0" smtClean="0"/>
          </a:p>
          <a:p>
            <a:r>
              <a:rPr lang="en-US" sz="2000" b="1" dirty="0" smtClean="0"/>
              <a:t>hazard </a:t>
            </a:r>
            <a:r>
              <a:rPr lang="en-US" sz="2000" b="1" dirty="0"/>
              <a:t>analysis to determine the frequency of severe droughts</a:t>
            </a:r>
          </a:p>
          <a:p>
            <a:r>
              <a:rPr lang="en-US" sz="2000" b="1" dirty="0" smtClean="0"/>
              <a:t>exposure </a:t>
            </a:r>
            <a:r>
              <a:rPr lang="en-US" sz="2000" b="1" dirty="0"/>
              <a:t>analysis to determine the number of beneficiaries affected by a severe drought </a:t>
            </a:r>
            <a:r>
              <a:rPr lang="en-US" sz="2000" b="1" dirty="0" smtClean="0"/>
              <a:t>event</a:t>
            </a:r>
          </a:p>
          <a:p>
            <a:pPr lvl="1"/>
            <a:r>
              <a:rPr lang="en-US" sz="1600" b="1" dirty="0" smtClean="0"/>
              <a:t>average </a:t>
            </a:r>
            <a:r>
              <a:rPr lang="en-US" sz="1600" b="1" dirty="0"/>
              <a:t>number of emergency food beneficiaries identified in the HRDs for the three droughts: 2008, 2009 and </a:t>
            </a:r>
            <a:r>
              <a:rPr lang="en-US" sz="1600" b="1" dirty="0" smtClean="0"/>
              <a:t>2011</a:t>
            </a:r>
          </a:p>
          <a:p>
            <a:pPr lvl="1"/>
            <a:r>
              <a:rPr lang="en-US" sz="1600" b="1" dirty="0" smtClean="0"/>
              <a:t>an </a:t>
            </a:r>
            <a:r>
              <a:rPr lang="en-US" sz="1600" b="1" dirty="0"/>
              <a:t>average of 5.1 million beneficiaries per drought (increasing by 1% a year)</a:t>
            </a:r>
          </a:p>
          <a:p>
            <a:r>
              <a:rPr lang="en-US" sz="2000" b="1" dirty="0" smtClean="0"/>
              <a:t>benefit and cost monetization:</a:t>
            </a:r>
          </a:p>
          <a:p>
            <a:pPr lvl="1"/>
            <a:r>
              <a:rPr lang="en-US" sz="1600" b="1" dirty="0" smtClean="0"/>
              <a:t>Benefits </a:t>
            </a:r>
            <a:r>
              <a:rPr lang="en-US" sz="1600" b="1" dirty="0"/>
              <a:t>transfer to assign monetary values to per capita losses from </a:t>
            </a:r>
            <a:r>
              <a:rPr lang="en-US" sz="1600" b="1" dirty="0" smtClean="0"/>
              <a:t>drought</a:t>
            </a:r>
          </a:p>
          <a:p>
            <a:pPr lvl="1"/>
            <a:r>
              <a:rPr lang="en-US" sz="1600" b="1" dirty="0" smtClean="0"/>
              <a:t>Expert </a:t>
            </a:r>
            <a:r>
              <a:rPr lang="en-US" sz="1600" b="1" dirty="0"/>
              <a:t>input to identify project costs</a:t>
            </a:r>
          </a:p>
          <a:p>
            <a:r>
              <a:rPr lang="en-US" sz="2000" b="1" dirty="0" smtClean="0"/>
              <a:t>benefit-cost analysis</a:t>
            </a:r>
          </a:p>
          <a:p>
            <a:r>
              <a:rPr lang="en-US" sz="2000" b="1" dirty="0" smtClean="0"/>
              <a:t>analysis </a:t>
            </a:r>
            <a:r>
              <a:rPr lang="en-US" sz="2000" b="1" dirty="0"/>
              <a:t>implemented in Excel</a:t>
            </a:r>
          </a:p>
          <a:p>
            <a:pPr marL="0" indent="0"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37541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Ethiopia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9372600" cy="54864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/>
              <a:t>Benefits monetized: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avoided </a:t>
            </a:r>
            <a:r>
              <a:rPr lang="en-US" sz="2000" b="1" dirty="0"/>
              <a:t>livelihood losses for households, including losses related to stunting, reduced adult food and non-food consumption, and the “distress sale” of productive assets</a:t>
            </a:r>
          </a:p>
          <a:p>
            <a:pPr lvl="1">
              <a:spcBef>
                <a:spcPts val="0"/>
              </a:spcBef>
            </a:pPr>
            <a:r>
              <a:rPr lang="en-US" sz="1800" b="1" dirty="0" smtClean="0"/>
              <a:t>lifetime </a:t>
            </a:r>
            <a:r>
              <a:rPr lang="en-US" sz="1800" b="1" dirty="0"/>
              <a:t>earnings lost by stunted children: $10 per capita </a:t>
            </a:r>
          </a:p>
          <a:p>
            <a:pPr lvl="1">
              <a:spcBef>
                <a:spcPts val="0"/>
              </a:spcBef>
            </a:pPr>
            <a:r>
              <a:rPr lang="en-US" sz="1800" b="1" dirty="0" smtClean="0"/>
              <a:t>lower </a:t>
            </a:r>
            <a:r>
              <a:rPr lang="en-US" sz="1800" b="1" dirty="0"/>
              <a:t>household income growth: $216 per capita</a:t>
            </a:r>
          </a:p>
          <a:p>
            <a:pPr lvl="2">
              <a:spcBef>
                <a:spcPts val="0"/>
              </a:spcBef>
            </a:pPr>
            <a:r>
              <a:rPr lang="en-US" b="1" dirty="0" smtClean="0"/>
              <a:t>total</a:t>
            </a:r>
            <a:r>
              <a:rPr lang="en-US" b="1" dirty="0"/>
              <a:t>: $226 per capita</a:t>
            </a:r>
          </a:p>
          <a:p>
            <a:pPr>
              <a:spcBef>
                <a:spcPts val="0"/>
              </a:spcBef>
            </a:pPr>
            <a:endParaRPr lang="en-US" sz="200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/>
              <a:t>decreased assistance costs for government, humanitarian agencies, and donors providing food aid </a:t>
            </a:r>
          </a:p>
          <a:p>
            <a:pPr lvl="1">
              <a:spcBef>
                <a:spcPts val="0"/>
              </a:spcBef>
            </a:pPr>
            <a:r>
              <a:rPr lang="en-US" sz="1800" b="1" dirty="0" smtClean="0"/>
              <a:t>savings </a:t>
            </a:r>
            <a:r>
              <a:rPr lang="en-US" sz="1800" b="1" dirty="0"/>
              <a:t>from reduced food assistance = $77, which is WFP’s per capita cost of food aid delivery in Ethiopia.</a:t>
            </a:r>
          </a:p>
          <a:p>
            <a:pPr lvl="1">
              <a:spcBef>
                <a:spcPts val="0"/>
              </a:spcBef>
            </a:pPr>
            <a:r>
              <a:rPr lang="en-US" sz="1800" b="1" dirty="0" smtClean="0"/>
              <a:t>cost </a:t>
            </a:r>
            <a:r>
              <a:rPr lang="en-US" sz="1800" b="1" dirty="0"/>
              <a:t>of non-food assistance: Added 30% to the cost of food assistance.</a:t>
            </a:r>
          </a:p>
          <a:p>
            <a:pPr lvl="2">
              <a:spcBef>
                <a:spcPts val="0"/>
              </a:spcBef>
            </a:pPr>
            <a:r>
              <a:rPr lang="en-US" b="1" dirty="0" smtClean="0"/>
              <a:t>total </a:t>
            </a:r>
            <a:r>
              <a:rPr lang="en-US" b="1" dirty="0"/>
              <a:t>$</a:t>
            </a:r>
            <a:r>
              <a:rPr lang="en-US" b="1" dirty="0" smtClean="0"/>
              <a:t>100/beneficiary</a:t>
            </a:r>
            <a:endParaRPr lang="en-US" sz="1600" b="1" dirty="0" smtClean="0"/>
          </a:p>
          <a:p>
            <a:pPr lvl="1">
              <a:spcBef>
                <a:spcPts val="0"/>
              </a:spcBef>
            </a:pPr>
            <a:endParaRPr lang="en-US" sz="180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Costs monetized:</a:t>
            </a:r>
          </a:p>
          <a:p>
            <a:pPr lvl="1">
              <a:spcBef>
                <a:spcPts val="0"/>
              </a:spcBef>
            </a:pPr>
            <a:r>
              <a:rPr lang="en-US" sz="1800" b="1" dirty="0"/>
              <a:t>cost of setting up and maintaining the LEAP system for 20 years - $</a:t>
            </a:r>
            <a:r>
              <a:rPr lang="en-US" sz="1800" b="1" dirty="0" smtClean="0"/>
              <a:t>567,790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95497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Ethiopia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9372600" cy="5334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Results:</a:t>
            </a:r>
          </a:p>
          <a:p>
            <a:pPr lvl="1"/>
            <a:r>
              <a:rPr lang="en-US" b="1" dirty="0"/>
              <a:t>Delayed LEAP-activated early response: 2.3 billion USD NPV benefits over 20 years, compared to conventional </a:t>
            </a:r>
            <a:r>
              <a:rPr lang="en-US" b="1" dirty="0" smtClean="0"/>
              <a:t>response</a:t>
            </a:r>
          </a:p>
          <a:p>
            <a:pPr lvl="1"/>
            <a:r>
              <a:rPr lang="en-US" b="1" dirty="0" smtClean="0"/>
              <a:t>Very </a:t>
            </a:r>
            <a:r>
              <a:rPr lang="en-US" b="1" dirty="0"/>
              <a:t>early LEAP-activated early response: 2.8 million USD NPV benefits over 20-years, compared to conventional humanitarian emergency drought </a:t>
            </a:r>
            <a:r>
              <a:rPr lang="en-US" b="1" dirty="0" smtClean="0"/>
              <a:t>response</a:t>
            </a:r>
          </a:p>
          <a:p>
            <a:pPr lvl="1"/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Resources:</a:t>
            </a:r>
          </a:p>
          <a:p>
            <a:pPr lvl="1"/>
            <a:r>
              <a:rPr lang="en-US" b="1" dirty="0" smtClean="0"/>
              <a:t>About </a:t>
            </a:r>
            <a:r>
              <a:rPr lang="en-US" b="1" dirty="0"/>
              <a:t>three months working time and less than $10,000 USD for study – including Dr. Law’s internship and </a:t>
            </a:r>
            <a:r>
              <a:rPr lang="en-US" b="1" dirty="0" smtClean="0"/>
              <a:t>travel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Communication:</a:t>
            </a:r>
          </a:p>
          <a:p>
            <a:pPr lvl="1"/>
            <a:r>
              <a:rPr lang="en-US" b="1" dirty="0" smtClean="0"/>
              <a:t>Preliminary </a:t>
            </a:r>
            <a:r>
              <a:rPr lang="en-US" b="1" dirty="0"/>
              <a:t>results </a:t>
            </a:r>
            <a:r>
              <a:rPr lang="en-US" b="1" dirty="0" smtClean="0"/>
              <a:t>presented </a:t>
            </a:r>
            <a:r>
              <a:rPr lang="en-US" b="1" dirty="0"/>
              <a:t>to representatives of the </a:t>
            </a:r>
            <a:r>
              <a:rPr lang="en-US" b="1" dirty="0" err="1"/>
              <a:t>Govt</a:t>
            </a:r>
            <a:r>
              <a:rPr lang="en-US" b="1" dirty="0"/>
              <a:t> of </a:t>
            </a:r>
            <a:r>
              <a:rPr lang="en-US" b="1" dirty="0" smtClean="0"/>
              <a:t>Ethiopia</a:t>
            </a:r>
            <a:endParaRPr lang="en-US" b="1" dirty="0"/>
          </a:p>
          <a:p>
            <a:pPr lvl="1"/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3688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9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97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5687</TotalTime>
  <Words>1503</Words>
  <Application>Microsoft Office PowerPoint</Application>
  <PresentationFormat>A4 Paper (210x297 mm)</PresentationFormat>
  <Paragraphs>208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Gill Sans MT</vt:lpstr>
      <vt:lpstr>MS PGothic</vt:lpstr>
      <vt:lpstr>Times</vt:lpstr>
      <vt:lpstr>Blank</vt:lpstr>
      <vt:lpstr>Examples of Socio-Economic Benefit Studies  </vt:lpstr>
      <vt:lpstr>Overview of session …  </vt:lpstr>
      <vt:lpstr>Examples of Socio-Economic Benefit Studies </vt:lpstr>
      <vt:lpstr>Benefits of Ethiopia’s LEAP Drought Early-Warning and Response System - Ethiopia </vt:lpstr>
      <vt:lpstr>Ethiopia </vt:lpstr>
      <vt:lpstr>Ethiopia </vt:lpstr>
      <vt:lpstr>Ethiopia </vt:lpstr>
      <vt:lpstr>Ethiopia </vt:lpstr>
      <vt:lpstr>Ethiopia </vt:lpstr>
      <vt:lpstr>Ethiopia </vt:lpstr>
      <vt:lpstr>Examples of Socio-Economic Benefit Studies </vt:lpstr>
      <vt:lpstr>Potential Value of GCM-based Seasonal Rainfall Forecasts for Crop Management - Kenya </vt:lpstr>
      <vt:lpstr>Kenya </vt:lpstr>
      <vt:lpstr>Kenya </vt:lpstr>
      <vt:lpstr>Kenya </vt:lpstr>
      <vt:lpstr>Kenya </vt:lpstr>
      <vt:lpstr>Kenya </vt:lpstr>
      <vt:lpstr>Examples of Socio-Economic Benefit Studies </vt:lpstr>
      <vt:lpstr>Household WTP for Improved Met/hydro Services –   Mozambique </vt:lpstr>
      <vt:lpstr>Mozambique </vt:lpstr>
      <vt:lpstr>Mozambique </vt:lpstr>
      <vt:lpstr>Mozambique </vt:lpstr>
      <vt:lpstr>Mozambique </vt:lpstr>
      <vt:lpstr>Mozambique </vt:lpstr>
      <vt:lpstr>Mozambique </vt:lpstr>
      <vt:lpstr>Summary</vt:lpstr>
    </vt:vector>
  </TitlesOfParts>
  <Company>JDG Communications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Design Studio</dc:creator>
  <cp:lastModifiedBy>Jeff Lazo</cp:lastModifiedBy>
  <cp:revision>526</cp:revision>
  <cp:lastPrinted>2013-10-09T13:24:10Z</cp:lastPrinted>
  <dcterms:created xsi:type="dcterms:W3CDTF">2009-06-29T15:49:34Z</dcterms:created>
  <dcterms:modified xsi:type="dcterms:W3CDTF">2015-04-28T19:14:08Z</dcterms:modified>
</cp:coreProperties>
</file>