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572" r:id="rId2"/>
    <p:sldId id="653" r:id="rId3"/>
    <p:sldId id="657" r:id="rId4"/>
    <p:sldId id="648" r:id="rId5"/>
    <p:sldId id="656" r:id="rId6"/>
    <p:sldId id="654" r:id="rId7"/>
    <p:sldId id="660" r:id="rId8"/>
    <p:sldId id="658" r:id="rId9"/>
    <p:sldId id="659" r:id="rId10"/>
  </p:sldIdLst>
  <p:sldSz cx="9906000" cy="6858000" type="A4"/>
  <p:notesSz cx="7077075" cy="8955088"/>
  <p:embeddedFontLst>
    <p:embeddedFont>
      <p:font typeface="ＭＳ Ｐゴシック" pitchFamily="34" charset="-128"/>
      <p:regular r:id="rId13"/>
    </p:embeddedFont>
    <p:embeddedFont>
      <p:font typeface="Gill Sans MT" pitchFamily="34" charset="0"/>
      <p:regular r:id="rId14"/>
      <p:bold r:id="rId15"/>
      <p:italic r:id="rId16"/>
      <p:boldItalic r:id="rId17"/>
    </p:embeddedFont>
    <p:embeddedFont>
      <p:font typeface="Times" pitchFamily="18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el Smith" initials="JBS" lastIdx="9" clrIdx="0"/>
  <p:cmAuthor id="1" name="Aaron Ray" initials="AR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DDDDDD"/>
    <a:srgbClr val="666666"/>
    <a:srgbClr val="002A6C"/>
    <a:srgbClr val="003366"/>
    <a:srgbClr val="1E4ABD"/>
    <a:srgbClr val="FFFF66"/>
    <a:srgbClr val="FF6600"/>
    <a:srgbClr val="CCECFF"/>
    <a:srgbClr val="CCCC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81" autoAdjust="0"/>
    <p:restoredTop sz="91632" autoAdjust="0"/>
  </p:normalViewPr>
  <p:slideViewPr>
    <p:cSldViewPr>
      <p:cViewPr>
        <p:scale>
          <a:sx n="90" d="100"/>
          <a:sy n="90" d="100"/>
        </p:scale>
        <p:origin x="-1872" y="-37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98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75" d="100"/>
          <a:sy n="75" d="100"/>
        </p:scale>
        <p:origin x="-1098" y="504"/>
      </p:cViewPr>
      <p:guideLst>
        <p:guide orient="horz" pos="2821"/>
        <p:guide pos="222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65095" cy="438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t" anchorCtr="0" compatLnSpc="1">
            <a:prstTxWarp prst="textNoShape">
              <a:avLst/>
            </a:prstTxWarp>
          </a:bodyPr>
          <a:lstStyle>
            <a:lvl1pPr defTabSz="911225" eaLnBrk="0" hangingPunct="0">
              <a:defRPr sz="1200">
                <a:latin typeface="Times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5770" y="1"/>
            <a:ext cx="3065094" cy="438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t" anchorCtr="0" compatLnSpc="1">
            <a:prstTxWarp prst="textNoShape">
              <a:avLst/>
            </a:prstTxWarp>
          </a:bodyPr>
          <a:lstStyle>
            <a:lvl1pPr algn="r" defTabSz="911225" eaLnBrk="0" hangingPunct="0">
              <a:defRPr sz="1200">
                <a:latin typeface="Times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491736"/>
            <a:ext cx="3065095" cy="438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b" anchorCtr="0" compatLnSpc="1">
            <a:prstTxWarp prst="textNoShape">
              <a:avLst/>
            </a:prstTxWarp>
          </a:bodyPr>
          <a:lstStyle>
            <a:lvl1pPr defTabSz="911225" eaLnBrk="0" hangingPunct="0">
              <a:defRPr sz="1200">
                <a:latin typeface="Times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5770" y="8491736"/>
            <a:ext cx="3065094" cy="438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b" anchorCtr="0" compatLnSpc="1">
            <a:prstTxWarp prst="textNoShape">
              <a:avLst/>
            </a:prstTxWarp>
          </a:bodyPr>
          <a:lstStyle>
            <a:lvl1pPr algn="r" defTabSz="911225" eaLnBrk="0" hangingPunct="0">
              <a:defRPr sz="1200">
                <a:latin typeface="Times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CAB8D4A7-8BBA-4136-AC78-012B2FBDD6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70775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65095" cy="438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t" anchorCtr="0" compatLnSpc="1">
            <a:prstTxWarp prst="textNoShape">
              <a:avLst/>
            </a:prstTxWarp>
          </a:bodyPr>
          <a:lstStyle>
            <a:lvl1pPr defTabSz="911225" eaLnBrk="0" hangingPunct="0">
              <a:defRPr sz="1200">
                <a:latin typeface="Times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5770" y="1"/>
            <a:ext cx="3065094" cy="438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t" anchorCtr="0" compatLnSpc="1">
            <a:prstTxWarp prst="textNoShape">
              <a:avLst/>
            </a:prstTxWarp>
          </a:bodyPr>
          <a:lstStyle>
            <a:lvl1pPr algn="r" defTabSz="911225" eaLnBrk="0" hangingPunct="0">
              <a:defRPr sz="1200">
                <a:latin typeface="Times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93788" y="658813"/>
            <a:ext cx="4864100" cy="33670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0675" y="4245103"/>
            <a:ext cx="5211152" cy="4026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9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491736"/>
            <a:ext cx="3065095" cy="438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b" anchorCtr="0" compatLnSpc="1">
            <a:prstTxWarp prst="textNoShape">
              <a:avLst/>
            </a:prstTxWarp>
          </a:bodyPr>
          <a:lstStyle>
            <a:lvl1pPr defTabSz="911225" eaLnBrk="0" hangingPunct="0">
              <a:defRPr sz="1200">
                <a:latin typeface="Times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5770" y="8491736"/>
            <a:ext cx="3065094" cy="438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b" anchorCtr="0" compatLnSpc="1">
            <a:prstTxWarp prst="textNoShape">
              <a:avLst/>
            </a:prstTxWarp>
          </a:bodyPr>
          <a:lstStyle>
            <a:lvl1pPr algn="r" defTabSz="911225" eaLnBrk="0" hangingPunct="0">
              <a:defRPr sz="1200">
                <a:latin typeface="Times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44F3AAB6-11B2-4923-B916-2C4832B59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002820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97" charset="0"/>
        <a:ea typeface="ＭＳ Ｐゴシック" pitchFamily="-97" charset="-128"/>
        <a:cs typeface="ＭＳ Ｐゴシック" pitchFamily="-9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97" charset="0"/>
        <a:ea typeface="ＭＳ Ｐゴシック" pitchFamily="-97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97" charset="0"/>
        <a:ea typeface="ＭＳ Ｐゴシック" pitchFamily="-97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97" charset="0"/>
        <a:ea typeface="ＭＳ Ｐゴシック" pitchFamily="-97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97" charset="0"/>
        <a:ea typeface="ＭＳ Ｐゴシック" pitchFamily="-97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112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858" indent="-285715" defTabSz="911112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858" indent="-228572" defTabSz="911112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001" indent="-228572" defTabSz="911112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145" indent="-228572" defTabSz="911112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288" indent="-228572" defTabSz="911112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431" indent="-228572" defTabSz="911112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574" indent="-228572" defTabSz="911112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717" indent="-228572" defTabSz="911112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7C90278-46FC-419C-9004-1695503FAF9A}" type="slidenum">
              <a:rPr lang="en-US" sz="1200">
                <a:latin typeface="Times" pitchFamily="18" charset="0"/>
              </a:rPr>
              <a:pPr/>
              <a:t>1</a:t>
            </a:fld>
            <a:endParaRPr lang="en-US" sz="1200">
              <a:latin typeface="Times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Times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 userDrawn="1"/>
        </p:nvSpPr>
        <p:spPr bwMode="auto">
          <a:xfrm>
            <a:off x="165100" y="1752600"/>
            <a:ext cx="9740900" cy="5105400"/>
          </a:xfrm>
          <a:prstGeom prst="rect">
            <a:avLst/>
          </a:prstGeom>
          <a:solidFill>
            <a:srgbClr val="DDDDDD"/>
          </a:solidFill>
          <a:ln>
            <a:noFill/>
          </a:ln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34" charset="-128"/>
              <a:cs typeface="+mn-cs"/>
            </a:endParaRPr>
          </a:p>
        </p:txBody>
      </p: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0" y="1752600"/>
            <a:ext cx="9906000" cy="152400"/>
          </a:xfrm>
          <a:prstGeom prst="rect">
            <a:avLst/>
          </a:prstGeom>
          <a:solidFill>
            <a:srgbClr val="C2113A"/>
          </a:solidFill>
          <a:ln>
            <a:noFill/>
          </a:ln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34" charset="-128"/>
              <a:cs typeface="+mn-cs"/>
            </a:endParaRPr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0" y="1905000"/>
            <a:ext cx="165100" cy="4953000"/>
          </a:xfrm>
          <a:prstGeom prst="rect">
            <a:avLst/>
          </a:prstGeom>
          <a:solidFill>
            <a:srgbClr val="002A6C"/>
          </a:solidFill>
          <a:ln>
            <a:noFill/>
          </a:ln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2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93713" y="455613"/>
            <a:ext cx="3255962" cy="84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5500" y="2362200"/>
            <a:ext cx="8420100" cy="1143000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7338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F0704-2008-45AE-8FB5-201E58EB7D77}" type="slidenum">
              <a:rPr lang="en-US"/>
              <a:pPr>
                <a:defRPr/>
              </a:pPr>
              <a:t>‹#›</a:t>
            </a:fld>
            <a:r>
              <a:rPr lang="en-US"/>
              <a:t>a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C1416-3E8B-4ABA-9293-8F9F8CB85E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58025" y="1447800"/>
            <a:ext cx="2105025" cy="464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0" y="1447800"/>
            <a:ext cx="6149975" cy="464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B9911-477C-4991-AB33-1326A22E34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1447800"/>
            <a:ext cx="84201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42950" y="2209800"/>
            <a:ext cx="8420100" cy="3886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1F27B-4760-4975-B45A-A47E22B53B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42950" y="1447800"/>
            <a:ext cx="84201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DEA79-9913-4494-A0E4-E083B91ADF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1447800"/>
            <a:ext cx="84201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42950" y="2209800"/>
            <a:ext cx="41275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2209800"/>
            <a:ext cx="41275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E94F7-C2DC-4B16-9E2C-BFEDC3941F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25672-2A50-445D-8782-1D260536AA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47DAA-D690-4202-853C-E706E9EED5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950" y="2209800"/>
            <a:ext cx="41275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2209800"/>
            <a:ext cx="41275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F4D4B-751B-49FC-8510-DDB64A62E6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75763-8AA8-475D-9AA3-D40404790B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3422E-61DF-4B5D-BB7B-9E9A6BE1DA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BB0F1-2007-4E08-A6CD-19017CC1DF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6801C-7C32-4E2B-9A3C-F64CD64338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6410A-1B2E-4D4A-95B1-4FBEE024B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7850" y="152400"/>
            <a:ext cx="8420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524000"/>
            <a:ext cx="84201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EB7DB214-9B08-4E3B-9E94-4873E4E300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10"/>
          <p:cNvSpPr>
            <a:spLocks noChangeArrowheads="1"/>
          </p:cNvSpPr>
          <p:nvPr userDrawn="1"/>
        </p:nvSpPr>
        <p:spPr bwMode="auto">
          <a:xfrm>
            <a:off x="0" y="1066800"/>
            <a:ext cx="9906000" cy="152400"/>
          </a:xfrm>
          <a:prstGeom prst="rect">
            <a:avLst/>
          </a:prstGeom>
          <a:solidFill>
            <a:srgbClr val="C2113A"/>
          </a:solidFill>
          <a:ln>
            <a:noFill/>
          </a:ln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ea typeface="ＭＳ Ｐゴシック" pitchFamily="34" charset="-128"/>
              <a:cs typeface="+mn-cs"/>
            </a:endParaRPr>
          </a:p>
        </p:txBody>
      </p:sp>
      <p:sp>
        <p:nvSpPr>
          <p:cNvPr id="1032" name="Rectangle 11"/>
          <p:cNvSpPr>
            <a:spLocks noChangeArrowheads="1"/>
          </p:cNvSpPr>
          <p:nvPr userDrawn="1"/>
        </p:nvSpPr>
        <p:spPr bwMode="auto">
          <a:xfrm>
            <a:off x="0" y="1219200"/>
            <a:ext cx="165100" cy="5638800"/>
          </a:xfrm>
          <a:prstGeom prst="rect">
            <a:avLst/>
          </a:prstGeom>
          <a:solidFill>
            <a:srgbClr val="002A6C"/>
          </a:solidFill>
          <a:ln>
            <a:noFill/>
          </a:ln>
          <a:ex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solidFill>
                <a:srgbClr val="002A6C"/>
              </a:solidFill>
              <a:latin typeface="Times" pitchFamily="18" charset="0"/>
              <a:ea typeface="ＭＳ Ｐゴシック" pitchFamily="34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52" r:id="rId12"/>
    <p:sldLayoutId id="2147483651" r:id="rId13"/>
    <p:sldLayoutId id="2147483650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pitchFamily="-97" charset="-128"/>
          <a:cs typeface="ＭＳ Ｐゴシック" pitchFamily="-9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97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97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97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9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97" charset="-128"/>
          <a:cs typeface="ＭＳ Ｐゴシック" pitchFamily="-9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97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pitchFamily="-97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itchFamily="-97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97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97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97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97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9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762000" y="2438400"/>
            <a:ext cx="8686800" cy="1143000"/>
          </a:xfrm>
        </p:spPr>
        <p:txBody>
          <a:bodyPr/>
          <a:lstStyle/>
          <a:p>
            <a:r>
              <a:rPr lang="en-US" sz="2800" dirty="0" smtClean="0"/>
              <a:t>Designing Socioeconomic Benefit Studies of Met/Hydro Services and Products:</a:t>
            </a:r>
            <a:br>
              <a:rPr lang="en-US" sz="2800" dirty="0" smtClean="0"/>
            </a:br>
            <a:r>
              <a:rPr lang="en-US" sz="2800" dirty="0" smtClean="0"/>
              <a:t>Training Overview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1066800" y="4114800"/>
            <a:ext cx="792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Gill Sans MT" pitchFamily="34" charset="0"/>
              </a:rPr>
              <a:t>Glen Anderson,</a:t>
            </a:r>
            <a:r>
              <a:rPr lang="en-US" sz="2000" dirty="0" smtClean="0">
                <a:latin typeface="Gill Sans MT" pitchFamily="34" charset="0"/>
              </a:rPr>
              <a:t> Chief of Party</a:t>
            </a:r>
          </a:p>
          <a:p>
            <a:pPr algn="ctr"/>
            <a:r>
              <a:rPr lang="en-US" sz="2000" dirty="0" smtClean="0">
                <a:latin typeface="Gill Sans MT" pitchFamily="34" charset="0"/>
              </a:rPr>
              <a:t>Climate Change Resilient Development Project</a:t>
            </a:r>
          </a:p>
          <a:p>
            <a:pPr algn="ctr"/>
            <a:r>
              <a:rPr lang="en-US" sz="2000" dirty="0" err="1" smtClean="0">
                <a:latin typeface="Gill Sans MT" pitchFamily="34" charset="0"/>
              </a:rPr>
              <a:t>Mahe</a:t>
            </a:r>
            <a:r>
              <a:rPr lang="en-US" sz="2000" dirty="0" smtClean="0">
                <a:latin typeface="Gill Sans MT" pitchFamily="34" charset="0"/>
              </a:rPr>
              <a:t> Island, Seychelles</a:t>
            </a:r>
            <a:endParaRPr lang="en-US" sz="2000" dirty="0">
              <a:latin typeface="Gill Sans MT" pitchFamily="34" charset="0"/>
            </a:endParaRPr>
          </a:p>
          <a:p>
            <a:pPr algn="ctr"/>
            <a:r>
              <a:rPr lang="en-US" sz="2000" dirty="0" smtClean="0">
                <a:latin typeface="Gill Sans MT" pitchFamily="34" charset="0"/>
              </a:rPr>
              <a:t>May 4, 2015</a:t>
            </a:r>
          </a:p>
        </p:txBody>
      </p:sp>
      <p:pic>
        <p:nvPicPr>
          <p:cNvPr id="5" name="Picture 2" descr="C:\Documents and Settings\ganderson\My Documents\CCRD\Project\Climate Services\ICCS 2\CSP_transparenc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783877"/>
            <a:ext cx="2867025" cy="9250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7833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Background: Valuing Met/Hydro Services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9067800" cy="4572000"/>
          </a:xfrm>
        </p:spPr>
        <p:txBody>
          <a:bodyPr/>
          <a:lstStyle/>
          <a:p>
            <a:r>
              <a:rPr lang="en-US" dirty="0" smtClean="0"/>
              <a:t>Globally, met/hydro services have experienced a period of innovation and expansion in terms  of the range and quality of products and methods for delivering them to users</a:t>
            </a:r>
          </a:p>
          <a:p>
            <a:r>
              <a:rPr lang="en-US" dirty="0" smtClean="0"/>
              <a:t>Annual costs to provide services exceed $10 billion per year, globally.</a:t>
            </a:r>
          </a:p>
          <a:p>
            <a:r>
              <a:rPr lang="en-US" dirty="0" smtClean="0"/>
              <a:t>Annual benefits of hydro/et services significantly exceed costs of production, delivery and uptake of these services</a:t>
            </a:r>
          </a:p>
          <a:p>
            <a:r>
              <a:rPr lang="en-US" dirty="0" smtClean="0"/>
              <a:t>Producers of met/hydro services increasingly required to demonstrate benefits of existing services and justify improved and new services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9220200" cy="609600"/>
          </a:xfrm>
        </p:spPr>
        <p:txBody>
          <a:bodyPr/>
          <a:lstStyle/>
          <a:p>
            <a:pPr algn="ctr"/>
            <a:r>
              <a:rPr lang="en-AU" sz="2800" dirty="0" smtClean="0"/>
              <a:t>Background: Valuing Met/Hydro Services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991600" cy="4572000"/>
          </a:xfrm>
        </p:spPr>
        <p:txBody>
          <a:bodyPr/>
          <a:lstStyle/>
          <a:p>
            <a:pPr lvl="0">
              <a:spcAft>
                <a:spcPts val="1200"/>
              </a:spcAft>
            </a:pPr>
            <a:r>
              <a:rPr lang="en-US" sz="2200" dirty="0" smtClean="0"/>
              <a:t>Illustrative Case Studies:</a:t>
            </a:r>
          </a:p>
          <a:p>
            <a:pPr lvl="1">
              <a:spcAft>
                <a:spcPts val="1200"/>
              </a:spcAft>
            </a:pPr>
            <a:r>
              <a:rPr lang="en-US" sz="1800" dirty="0" smtClean="0"/>
              <a:t>NMHS improvements to reduce disaster losses in developing countries – benefit/cost ratio ranges from 4:1 to 36:1</a:t>
            </a:r>
          </a:p>
          <a:p>
            <a:pPr lvl="1">
              <a:spcAft>
                <a:spcPts val="1200"/>
              </a:spcAft>
            </a:pPr>
            <a:r>
              <a:rPr lang="en-US" sz="1800" dirty="0" smtClean="0"/>
              <a:t>Current and improved weather forecasts in the United States assessed for households– benefit/cost ratio of at least 4:1</a:t>
            </a:r>
          </a:p>
          <a:p>
            <a:pPr lvl="1">
              <a:spcAft>
                <a:spcPts val="1200"/>
              </a:spcAft>
            </a:pPr>
            <a:r>
              <a:rPr lang="en-US" sz="1800" dirty="0" smtClean="0"/>
              <a:t>Drought early warning system in Ethiopia to reduce livelihood losses and dependence on assistance – benefit/cost ratio ranges from 3:1 to 6:1</a:t>
            </a:r>
          </a:p>
          <a:p>
            <a:pPr lvl="1">
              <a:spcAft>
                <a:spcPts val="1200"/>
              </a:spcAft>
            </a:pPr>
            <a:r>
              <a:rPr lang="en-US" sz="1800" dirty="0" smtClean="0"/>
              <a:t>El Niño early warning system in 5-state region of Mexico to improve decision-making in agriculture – Benefit/cost ratio ranges from 2:1 to 9:1</a:t>
            </a:r>
          </a:p>
          <a:p>
            <a:r>
              <a:rPr lang="en-US" sz="2200" dirty="0" smtClean="0"/>
              <a:t>Valuation – more than a half century of studies</a:t>
            </a:r>
          </a:p>
          <a:p>
            <a:pPr lvl="1"/>
            <a:r>
              <a:rPr lang="en-US" sz="1800" dirty="0" smtClean="0"/>
              <a:t>Appendix C in upcoming WMO publication describes this history</a:t>
            </a:r>
          </a:p>
          <a:p>
            <a:pPr lvl="1"/>
            <a:r>
              <a:rPr lang="en-US" sz="1800" dirty="0" smtClean="0"/>
              <a:t>Review of more than 140 studies conducted by Stratus Consulting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Background: Valuing Met/Hydro Services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CSP Working Group formed to promote the diffusion of climate services in developing countries by documenting the economic benefits of these service</a:t>
            </a:r>
          </a:p>
          <a:p>
            <a:r>
              <a:rPr lang="en-US" dirty="0" smtClean="0"/>
              <a:t>Partnership forged between CSP, WMO and the World Bank to develop primer on designing studies to value met/hydro services and support with training</a:t>
            </a:r>
          </a:p>
          <a:p>
            <a:r>
              <a:rPr lang="en-US" i="1" dirty="0" smtClean="0"/>
              <a:t>Valuing Weather and Climate: Economic Assessment of Meteorological and Hydrological Services</a:t>
            </a:r>
          </a:p>
          <a:p>
            <a:pPr lvl="1"/>
            <a:r>
              <a:rPr lang="en-US" dirty="0" smtClean="0"/>
              <a:t>Publication by WMO expected in </a:t>
            </a:r>
            <a:r>
              <a:rPr lang="en-US" dirty="0" smtClean="0"/>
              <a:t>May </a:t>
            </a:r>
            <a:r>
              <a:rPr lang="en-US" dirty="0" smtClean="0"/>
              <a:t>2015</a:t>
            </a:r>
          </a:p>
          <a:p>
            <a:pPr lvl="1"/>
            <a:r>
              <a:rPr lang="en-US" dirty="0" smtClean="0"/>
              <a:t>Draft copies available at workshop and electronically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0" dirty="0" smtClean="0"/>
              <a:t>Background: Valuing Met/Hydro Services</a:t>
            </a:r>
            <a:endParaRPr lang="en-US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WMO Seminar Series in 2013</a:t>
            </a:r>
          </a:p>
          <a:p>
            <a:pPr lvl="1"/>
            <a:r>
              <a:rPr lang="en-US" dirty="0" smtClean="0"/>
              <a:t>Designed to introduce met services to the valuation of services and elicit feedback on the book</a:t>
            </a:r>
          </a:p>
          <a:p>
            <a:pPr lvl="1"/>
            <a:r>
              <a:rPr lang="en-US" dirty="0" smtClean="0"/>
              <a:t>Seminars were convened in Brunei, South Africa, and Curacao</a:t>
            </a:r>
          </a:p>
          <a:p>
            <a:r>
              <a:rPr lang="en-US" dirty="0" smtClean="0"/>
              <a:t>New series of WMO/CSP/ WB training workshops</a:t>
            </a:r>
          </a:p>
          <a:p>
            <a:pPr lvl="1"/>
            <a:r>
              <a:rPr lang="en-US" dirty="0" smtClean="0"/>
              <a:t>Antigua </a:t>
            </a:r>
            <a:r>
              <a:rPr lang="en-US" dirty="0" smtClean="0"/>
              <a:t>&amp; </a:t>
            </a:r>
            <a:r>
              <a:rPr lang="en-US" dirty="0" smtClean="0"/>
              <a:t>Barbuda (February 2015)</a:t>
            </a:r>
            <a:endParaRPr lang="en-US" dirty="0" smtClean="0"/>
          </a:p>
          <a:p>
            <a:pPr lvl="1"/>
            <a:r>
              <a:rPr lang="en-US" dirty="0" smtClean="0"/>
              <a:t>Seychelles (May 2015)</a:t>
            </a:r>
          </a:p>
          <a:p>
            <a:pPr lvl="1"/>
            <a:r>
              <a:rPr lang="en-US" dirty="0" smtClean="0"/>
              <a:t>Croatia (June/July 2015)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0" dirty="0" smtClean="0"/>
              <a:t>Training Objectives and Structure</a:t>
            </a:r>
            <a:endParaRPr lang="en-US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763000" cy="4572000"/>
          </a:xfrm>
        </p:spPr>
        <p:txBody>
          <a:bodyPr/>
          <a:lstStyle/>
          <a:p>
            <a:r>
              <a:rPr lang="en-US" dirty="0" smtClean="0"/>
              <a:t>Training objectives</a:t>
            </a:r>
          </a:p>
          <a:p>
            <a:pPr lvl="1"/>
            <a:r>
              <a:rPr lang="en-US" dirty="0" smtClean="0"/>
              <a:t>Provide staff from met services an opportunity to work on designs for benefit studies</a:t>
            </a:r>
          </a:p>
          <a:p>
            <a:pPr lvl="1"/>
            <a:r>
              <a:rPr lang="en-US" dirty="0" smtClean="0"/>
              <a:t>Increase awareness of methods and international results</a:t>
            </a:r>
          </a:p>
          <a:p>
            <a:r>
              <a:rPr lang="en-US" dirty="0" smtClean="0"/>
              <a:t>Structure of training</a:t>
            </a:r>
          </a:p>
          <a:p>
            <a:pPr lvl="1"/>
            <a:r>
              <a:rPr lang="en-US" dirty="0" smtClean="0"/>
              <a:t>Lectures based on the book</a:t>
            </a:r>
          </a:p>
          <a:p>
            <a:pPr lvl="1"/>
            <a:r>
              <a:rPr lang="en-US" dirty="0" smtClean="0"/>
              <a:t>Exercises – individual and small groups</a:t>
            </a:r>
            <a:endParaRPr lang="en-US" dirty="0" smtClean="0"/>
          </a:p>
          <a:p>
            <a:pPr lvl="1"/>
            <a:r>
              <a:rPr lang="en-US" dirty="0" smtClean="0"/>
              <a:t>Trainers will work side-by-side with </a:t>
            </a:r>
            <a:r>
              <a:rPr lang="en-US" dirty="0" smtClean="0"/>
              <a:t>small </a:t>
            </a:r>
            <a:r>
              <a:rPr lang="en-US" dirty="0" smtClean="0"/>
              <a:t>groups to develop basic first drafts of design documents</a:t>
            </a:r>
          </a:p>
          <a:p>
            <a:pPr lvl="1"/>
            <a:r>
              <a:rPr lang="en-US" dirty="0" smtClean="0"/>
              <a:t>Participants will have opportunity to present their designs and receive feedback from participants and trainers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0" dirty="0" smtClean="0"/>
              <a:t>Training </a:t>
            </a:r>
            <a:r>
              <a:rPr lang="en-US" sz="2800" b="0" dirty="0" smtClean="0"/>
              <a:t>Outputs</a:t>
            </a:r>
            <a:endParaRPr lang="en-US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763000" cy="4572000"/>
          </a:xfrm>
        </p:spPr>
        <p:txBody>
          <a:bodyPr/>
          <a:lstStyle/>
          <a:p>
            <a:pPr lvl="0"/>
            <a:r>
              <a:rPr lang="en-US" dirty="0" smtClean="0"/>
              <a:t>Country-level </a:t>
            </a:r>
            <a:r>
              <a:rPr lang="en-US" dirty="0" smtClean="0"/>
              <a:t>SEB estimates for the value of met/hydro services in reducing weather-related damages using the benchmarking method</a:t>
            </a:r>
          </a:p>
          <a:p>
            <a:pPr lvl="0"/>
            <a:r>
              <a:rPr lang="en-US" dirty="0" smtClean="0"/>
              <a:t>Value chains for the production and delivery of met/hydro services </a:t>
            </a:r>
          </a:p>
          <a:p>
            <a:pPr lvl="0"/>
            <a:r>
              <a:rPr lang="en-US" dirty="0" smtClean="0"/>
              <a:t>Concept notes covering the design elements of SEB studies</a:t>
            </a:r>
          </a:p>
          <a:p>
            <a:pPr lvl="0"/>
            <a:r>
              <a:rPr lang="en-US" dirty="0" smtClean="0"/>
              <a:t>Terms of reference for SEB studies</a:t>
            </a:r>
          </a:p>
          <a:p>
            <a:pPr lvl="0"/>
            <a:r>
              <a:rPr lang="en-US" dirty="0" smtClean="0"/>
              <a:t>Strategies for communicating SEB study results to decision-makers and other audiences</a:t>
            </a:r>
          </a:p>
          <a:p>
            <a:pPr lvl="0"/>
            <a:r>
              <a:rPr lang="en-US" dirty="0" smtClean="0"/>
              <a:t>PowerPoint presentations to support requests for financial assistance to conduct SEB studies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0" dirty="0" smtClean="0"/>
              <a:t>Agenda</a:t>
            </a:r>
            <a:endParaRPr lang="en-US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763000" cy="4572000"/>
          </a:xfrm>
        </p:spPr>
        <p:txBody>
          <a:bodyPr/>
          <a:lstStyle/>
          <a:p>
            <a:r>
              <a:rPr lang="en-US" dirty="0" smtClean="0"/>
              <a:t>Day 1</a:t>
            </a:r>
          </a:p>
          <a:p>
            <a:pPr lvl="1"/>
            <a:r>
              <a:rPr lang="en-US" dirty="0" smtClean="0"/>
              <a:t>Socio-economic benefit (SEB) study design</a:t>
            </a:r>
          </a:p>
          <a:p>
            <a:pPr lvl="1"/>
            <a:r>
              <a:rPr lang="en-US" dirty="0" smtClean="0"/>
              <a:t>Motivation for SEB studies</a:t>
            </a:r>
          </a:p>
          <a:p>
            <a:pPr lvl="1"/>
            <a:r>
              <a:rPr lang="en-US" dirty="0" smtClean="0"/>
              <a:t>Value chains</a:t>
            </a:r>
          </a:p>
          <a:p>
            <a:r>
              <a:rPr lang="en-US" dirty="0" smtClean="0"/>
              <a:t>Day 2</a:t>
            </a:r>
          </a:p>
          <a:p>
            <a:pPr lvl="1"/>
            <a:r>
              <a:rPr lang="en-US" dirty="0" smtClean="0"/>
              <a:t>Uptake of met/hydro services</a:t>
            </a:r>
          </a:p>
          <a:p>
            <a:pPr lvl="1"/>
            <a:r>
              <a:rPr lang="en-US" dirty="0" smtClean="0"/>
              <a:t>Non-economic evaluation of met/hydro services</a:t>
            </a:r>
          </a:p>
          <a:p>
            <a:pPr lvl="1"/>
            <a:r>
              <a:rPr lang="en-US" dirty="0" smtClean="0"/>
              <a:t>Costs of met/hydro services</a:t>
            </a:r>
          </a:p>
          <a:p>
            <a:r>
              <a:rPr lang="en-US" dirty="0" smtClean="0"/>
              <a:t>Day 3</a:t>
            </a:r>
          </a:p>
          <a:p>
            <a:pPr lvl="1"/>
            <a:r>
              <a:rPr lang="en-US" dirty="0" smtClean="0"/>
              <a:t>Benefits of met/hydro services </a:t>
            </a:r>
          </a:p>
          <a:p>
            <a:pPr lvl="1"/>
            <a:r>
              <a:rPr lang="en-US" dirty="0" smtClean="0"/>
              <a:t>Methods for valuing met/hydro services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0" dirty="0" smtClean="0"/>
              <a:t>Agenda</a:t>
            </a:r>
            <a:endParaRPr lang="en-US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763000" cy="4572000"/>
          </a:xfrm>
        </p:spPr>
        <p:txBody>
          <a:bodyPr/>
          <a:lstStyle/>
          <a:p>
            <a:r>
              <a:rPr lang="en-US" dirty="0" smtClean="0"/>
              <a:t>Day 4</a:t>
            </a:r>
          </a:p>
          <a:p>
            <a:pPr lvl="1"/>
            <a:r>
              <a:rPr lang="en-US" dirty="0" smtClean="0"/>
              <a:t>Benefit/cost analysis</a:t>
            </a:r>
          </a:p>
          <a:p>
            <a:pPr lvl="1"/>
            <a:r>
              <a:rPr lang="en-US" dirty="0" smtClean="0"/>
              <a:t>Communicating the results of SEB studies</a:t>
            </a:r>
          </a:p>
          <a:p>
            <a:r>
              <a:rPr lang="en-US" dirty="0" smtClean="0"/>
              <a:t>Day 5</a:t>
            </a:r>
          </a:p>
          <a:p>
            <a:pPr lvl="1"/>
            <a:r>
              <a:rPr lang="en-US" dirty="0" smtClean="0"/>
              <a:t>Working group presentations of SEB designs</a:t>
            </a:r>
          </a:p>
          <a:p>
            <a:pPr lvl="1"/>
            <a:r>
              <a:rPr lang="en-US" dirty="0" smtClean="0"/>
              <a:t>Trainer feedback on </a:t>
            </a:r>
            <a:r>
              <a:rPr lang="en-US" smtClean="0"/>
              <a:t>SEB designs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9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97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5865</TotalTime>
  <Words>573</Words>
  <Application>Microsoft Office PowerPoint</Application>
  <PresentationFormat>A4 Paper (210x297 mm)</PresentationFormat>
  <Paragraphs>70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ＭＳ Ｐゴシック</vt:lpstr>
      <vt:lpstr>Gill Sans MT</vt:lpstr>
      <vt:lpstr>Times</vt:lpstr>
      <vt:lpstr>Blank</vt:lpstr>
      <vt:lpstr>Designing Socioeconomic Benefit Studies of Met/Hydro Services and Products: Training Overview</vt:lpstr>
      <vt:lpstr>Background: Valuing Met/Hydro Services</vt:lpstr>
      <vt:lpstr>Background: Valuing Met/Hydro Services </vt:lpstr>
      <vt:lpstr>Background: Valuing Met/Hydro Services</vt:lpstr>
      <vt:lpstr>Background: Valuing Met/Hydro Services</vt:lpstr>
      <vt:lpstr>Training Objectives and Structure</vt:lpstr>
      <vt:lpstr>Training Outputs</vt:lpstr>
      <vt:lpstr>Agenda</vt:lpstr>
      <vt:lpstr>Agenda</vt:lpstr>
    </vt:vector>
  </TitlesOfParts>
  <Company>JDG Communications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Design Studio</dc:creator>
  <cp:lastModifiedBy>ganderson</cp:lastModifiedBy>
  <cp:revision>547</cp:revision>
  <cp:lastPrinted>2013-10-09T13:24:10Z</cp:lastPrinted>
  <dcterms:created xsi:type="dcterms:W3CDTF">2009-06-29T15:49:34Z</dcterms:created>
  <dcterms:modified xsi:type="dcterms:W3CDTF">2015-04-07T12:43:47Z</dcterms:modified>
</cp:coreProperties>
</file>