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 id="2147483707" r:id="rId5"/>
    <p:sldMasterId id="2147483737" r:id="rId6"/>
  </p:sldMasterIdLst>
  <p:notesMasterIdLst>
    <p:notesMasterId r:id="rId52"/>
  </p:notesMasterIdLst>
  <p:sldIdLst>
    <p:sldId id="520" r:id="rId7"/>
    <p:sldId id="523" r:id="rId8"/>
    <p:sldId id="419" r:id="rId9"/>
    <p:sldId id="421" r:id="rId10"/>
    <p:sldId id="422" r:id="rId11"/>
    <p:sldId id="423" r:id="rId12"/>
    <p:sldId id="504" r:id="rId13"/>
    <p:sldId id="449" r:id="rId14"/>
    <p:sldId id="480" r:id="rId15"/>
    <p:sldId id="481" r:id="rId16"/>
    <p:sldId id="482" r:id="rId17"/>
    <p:sldId id="521" r:id="rId18"/>
    <p:sldId id="503" r:id="rId19"/>
    <p:sldId id="451" r:id="rId20"/>
    <p:sldId id="469" r:id="rId21"/>
    <p:sldId id="483" r:id="rId22"/>
    <p:sldId id="499" r:id="rId23"/>
    <p:sldId id="502" r:id="rId24"/>
    <p:sldId id="484" r:id="rId25"/>
    <p:sldId id="486" r:id="rId26"/>
    <p:sldId id="487" r:id="rId27"/>
    <p:sldId id="488" r:id="rId28"/>
    <p:sldId id="489" r:id="rId29"/>
    <p:sldId id="490" r:id="rId30"/>
    <p:sldId id="493" r:id="rId31"/>
    <p:sldId id="495" r:id="rId32"/>
    <p:sldId id="496" r:id="rId33"/>
    <p:sldId id="497" r:id="rId34"/>
    <p:sldId id="454" r:id="rId35"/>
    <p:sldId id="498" r:id="rId36"/>
    <p:sldId id="471" r:id="rId37"/>
    <p:sldId id="472" r:id="rId38"/>
    <p:sldId id="475" r:id="rId39"/>
    <p:sldId id="477" r:id="rId40"/>
    <p:sldId id="427" r:id="rId41"/>
    <p:sldId id="428" r:id="rId42"/>
    <p:sldId id="442" r:id="rId43"/>
    <p:sldId id="443" r:id="rId44"/>
    <p:sldId id="444" r:id="rId45"/>
    <p:sldId id="446" r:id="rId46"/>
    <p:sldId id="463" r:id="rId47"/>
    <p:sldId id="509" r:id="rId48"/>
    <p:sldId id="510" r:id="rId49"/>
    <p:sldId id="505" r:id="rId50"/>
    <p:sldId id="514" r:id="rId51"/>
  </p:sldIdLst>
  <p:sldSz cx="9144000" cy="6858000" type="screen4x3"/>
  <p:notesSz cx="6858000" cy="9144000"/>
  <p:defaultTextStyle>
    <a:defPPr>
      <a:defRPr lang="en-GB"/>
    </a:defPPr>
    <a:lvl1pPr algn="l" rtl="0" fontAlgn="base">
      <a:lnSpc>
        <a:spcPct val="85000"/>
      </a:lnSpc>
      <a:spcBef>
        <a:spcPct val="0"/>
      </a:spcBef>
      <a:spcAft>
        <a:spcPct val="0"/>
      </a:spcAft>
      <a:defRPr sz="4400" kern="1200">
        <a:solidFill>
          <a:schemeClr val="tx2"/>
        </a:solidFill>
        <a:latin typeface="Arial" charset="0"/>
        <a:ea typeface="+mn-ea"/>
        <a:cs typeface="+mn-cs"/>
      </a:defRPr>
    </a:lvl1pPr>
    <a:lvl2pPr marL="457200" algn="l" rtl="0" fontAlgn="base">
      <a:lnSpc>
        <a:spcPct val="85000"/>
      </a:lnSpc>
      <a:spcBef>
        <a:spcPct val="0"/>
      </a:spcBef>
      <a:spcAft>
        <a:spcPct val="0"/>
      </a:spcAft>
      <a:defRPr sz="4400" kern="1200">
        <a:solidFill>
          <a:schemeClr val="tx2"/>
        </a:solidFill>
        <a:latin typeface="Arial" charset="0"/>
        <a:ea typeface="+mn-ea"/>
        <a:cs typeface="+mn-cs"/>
      </a:defRPr>
    </a:lvl2pPr>
    <a:lvl3pPr marL="914400" algn="l" rtl="0" fontAlgn="base">
      <a:lnSpc>
        <a:spcPct val="85000"/>
      </a:lnSpc>
      <a:spcBef>
        <a:spcPct val="0"/>
      </a:spcBef>
      <a:spcAft>
        <a:spcPct val="0"/>
      </a:spcAft>
      <a:defRPr sz="4400" kern="1200">
        <a:solidFill>
          <a:schemeClr val="tx2"/>
        </a:solidFill>
        <a:latin typeface="Arial" charset="0"/>
        <a:ea typeface="+mn-ea"/>
        <a:cs typeface="+mn-cs"/>
      </a:defRPr>
    </a:lvl3pPr>
    <a:lvl4pPr marL="1371600" algn="l" rtl="0" fontAlgn="base">
      <a:lnSpc>
        <a:spcPct val="85000"/>
      </a:lnSpc>
      <a:spcBef>
        <a:spcPct val="0"/>
      </a:spcBef>
      <a:spcAft>
        <a:spcPct val="0"/>
      </a:spcAft>
      <a:defRPr sz="4400" kern="1200">
        <a:solidFill>
          <a:schemeClr val="tx2"/>
        </a:solidFill>
        <a:latin typeface="Arial" charset="0"/>
        <a:ea typeface="+mn-ea"/>
        <a:cs typeface="+mn-cs"/>
      </a:defRPr>
    </a:lvl4pPr>
    <a:lvl5pPr marL="1828800" algn="l" rtl="0" fontAlgn="base">
      <a:lnSpc>
        <a:spcPct val="85000"/>
      </a:lnSpc>
      <a:spcBef>
        <a:spcPct val="0"/>
      </a:spcBef>
      <a:spcAft>
        <a:spcPct val="0"/>
      </a:spcAft>
      <a:defRPr sz="4400" kern="1200">
        <a:solidFill>
          <a:schemeClr val="tx2"/>
        </a:solidFill>
        <a:latin typeface="Arial" charset="0"/>
        <a:ea typeface="+mn-ea"/>
        <a:cs typeface="+mn-cs"/>
      </a:defRPr>
    </a:lvl5pPr>
    <a:lvl6pPr marL="2286000" algn="l" defTabSz="914400" rtl="0" eaLnBrk="1" latinLnBrk="0" hangingPunct="1">
      <a:defRPr sz="4400" kern="1200">
        <a:solidFill>
          <a:schemeClr val="tx2"/>
        </a:solidFill>
        <a:latin typeface="Arial" charset="0"/>
        <a:ea typeface="+mn-ea"/>
        <a:cs typeface="+mn-cs"/>
      </a:defRPr>
    </a:lvl6pPr>
    <a:lvl7pPr marL="2743200" algn="l" defTabSz="914400" rtl="0" eaLnBrk="1" latinLnBrk="0" hangingPunct="1">
      <a:defRPr sz="4400" kern="1200">
        <a:solidFill>
          <a:schemeClr val="tx2"/>
        </a:solidFill>
        <a:latin typeface="Arial" charset="0"/>
        <a:ea typeface="+mn-ea"/>
        <a:cs typeface="+mn-cs"/>
      </a:defRPr>
    </a:lvl7pPr>
    <a:lvl8pPr marL="3200400" algn="l" defTabSz="914400" rtl="0" eaLnBrk="1" latinLnBrk="0" hangingPunct="1">
      <a:defRPr sz="4400" kern="1200">
        <a:solidFill>
          <a:schemeClr val="tx2"/>
        </a:solidFill>
        <a:latin typeface="Arial" charset="0"/>
        <a:ea typeface="+mn-ea"/>
        <a:cs typeface="+mn-cs"/>
      </a:defRPr>
    </a:lvl8pPr>
    <a:lvl9pPr marL="3657600" algn="l" defTabSz="914400" rtl="0" eaLnBrk="1" latinLnBrk="0" hangingPunct="1">
      <a:defRPr sz="4400" kern="1200">
        <a:solidFill>
          <a:schemeClr val="tx2"/>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9933"/>
    <a:srgbClr val="FF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33" autoAdjust="0"/>
  </p:normalViewPr>
  <p:slideViewPr>
    <p:cSldViewPr>
      <p:cViewPr varScale="1">
        <p:scale>
          <a:sx n="58" d="100"/>
          <a:sy n="58" d="100"/>
        </p:scale>
        <p:origin x="174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200" smtClean="0">
                <a:solidFill>
                  <a:schemeClr val="tx1"/>
                </a:solidFill>
              </a:defRPr>
            </a:lvl1pPr>
          </a:lstStyle>
          <a:p>
            <a:pPr>
              <a:defRPr/>
            </a:pPr>
            <a:endParaRPr lang="en-GB"/>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200" smtClean="0">
                <a:solidFill>
                  <a:schemeClr val="tx1"/>
                </a:solidFill>
              </a:defRPr>
            </a:lvl1pPr>
          </a:lstStyle>
          <a:p>
            <a:pPr>
              <a:defRPr/>
            </a:pPr>
            <a:endParaRPr lang="en-GB"/>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smtClean="0">
                <a:solidFill>
                  <a:schemeClr val="tx1"/>
                </a:solidFill>
              </a:defRPr>
            </a:lvl1pPr>
          </a:lstStyle>
          <a:p>
            <a:pPr>
              <a:defRPr/>
            </a:pPr>
            <a:endParaRPr lang="en-GB"/>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smtClean="0">
                <a:solidFill>
                  <a:schemeClr val="tx1"/>
                </a:solidFill>
              </a:defRPr>
            </a:lvl1pPr>
          </a:lstStyle>
          <a:p>
            <a:pPr>
              <a:defRPr/>
            </a:pPr>
            <a:fld id="{77F2B1B6-CFA9-4435-8F6C-EC25AAD0ED7F}"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GB" dirty="0" smtClean="0"/>
              <a:t>How to get to know your customer so that you can work with them to provide the best possible information, what other ways we use partnerships in the UK in order to support the public and responder community.</a:t>
            </a:r>
          </a:p>
          <a:p>
            <a:endParaRPr lang="en-GB" dirty="0" smtClean="0"/>
          </a:p>
          <a:p>
            <a:endParaRPr lang="en-GB" dirty="0" smtClean="0"/>
          </a:p>
          <a:p>
            <a:r>
              <a:rPr lang="en-GB" dirty="0" smtClean="0"/>
              <a:t>We will then look more closely later today at how the PWSA role works in practise,</a:t>
            </a:r>
            <a:r>
              <a:rPr lang="en-GB" baseline="0" dirty="0" smtClean="0"/>
              <a:t> and how you may be able to do something similar in your country</a:t>
            </a:r>
            <a:endParaRPr lang="en-GB" dirty="0" smtClean="0"/>
          </a:p>
        </p:txBody>
      </p:sp>
      <p:sp>
        <p:nvSpPr>
          <p:cNvPr id="46084" name="Slide Number Placeholder 3"/>
          <p:cNvSpPr>
            <a:spLocks noGrp="1"/>
          </p:cNvSpPr>
          <p:nvPr>
            <p:ph type="sldNum" sz="quarter" idx="5"/>
          </p:nvPr>
        </p:nvSpPr>
        <p:spPr>
          <a:noFill/>
        </p:spPr>
        <p:txBody>
          <a:bodyPr/>
          <a:lstStyle/>
          <a:p>
            <a:fld id="{7588AAA6-3A27-4352-B058-A519BEE041BD}" type="slidenum">
              <a:rPr lang="en-GB" smtClean="0"/>
              <a:pPr/>
              <a:t>3</a:t>
            </a:fld>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Local</a:t>
            </a:r>
            <a:r>
              <a:rPr lang="en-GB" baseline="0" dirty="0" smtClean="0"/>
              <a:t> groups </a:t>
            </a:r>
            <a:r>
              <a:rPr lang="en-GB" baseline="0" dirty="0" err="1" smtClean="0"/>
              <a:t>eg</a:t>
            </a:r>
            <a:r>
              <a:rPr lang="en-GB" baseline="0" dirty="0" smtClean="0"/>
              <a:t> SCGs, STACs</a:t>
            </a:r>
          </a:p>
          <a:p>
            <a:r>
              <a:rPr lang="en-GB" baseline="0" dirty="0" smtClean="0"/>
              <a:t>Govt </a:t>
            </a:r>
            <a:r>
              <a:rPr lang="en-GB" baseline="0" dirty="0" err="1" smtClean="0"/>
              <a:t>eg</a:t>
            </a:r>
            <a:r>
              <a:rPr lang="en-GB" baseline="0" dirty="0" smtClean="0"/>
              <a:t> COBR, SAGE, NEBR</a:t>
            </a:r>
            <a:endParaRPr lang="en-GB" dirty="0"/>
          </a:p>
        </p:txBody>
      </p:sp>
      <p:sp>
        <p:nvSpPr>
          <p:cNvPr id="4" name="Slide Number Placeholder 3"/>
          <p:cNvSpPr>
            <a:spLocks noGrp="1"/>
          </p:cNvSpPr>
          <p:nvPr>
            <p:ph type="sldNum" sz="quarter" idx="10"/>
          </p:nvPr>
        </p:nvSpPr>
        <p:spPr/>
        <p:txBody>
          <a:bodyPr/>
          <a:lstStyle/>
          <a:p>
            <a:pPr>
              <a:defRPr/>
            </a:pPr>
            <a:fld id="{77F2B1B6-CFA9-4435-8F6C-EC25AAD0ED7F}" type="slidenum">
              <a:rPr lang="en-GB" smtClean="0"/>
              <a:pPr>
                <a:defRPr/>
              </a:pPr>
              <a:t>20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144588" y="685800"/>
            <a:ext cx="4572000" cy="3429000"/>
          </a:xfrm>
          <a:ln/>
        </p:spPr>
      </p:sp>
      <p:sp>
        <p:nvSpPr>
          <p:cNvPr id="54275" name="Rectangle 3"/>
          <p:cNvSpPr>
            <a:spLocks noGrp="1" noChangeArrowheads="1"/>
          </p:cNvSpPr>
          <p:nvPr>
            <p:ph type="body" idx="1"/>
          </p:nvPr>
        </p:nvSpPr>
        <p:spPr>
          <a:noFill/>
          <a:ln/>
        </p:spPr>
        <p:txBody>
          <a:bodyPr/>
          <a:lstStyle/>
          <a:p>
            <a:r>
              <a:rPr lang="en-GB" b="1" dirty="0" smtClean="0"/>
              <a:t>As well as the advisors and NSWWS</a:t>
            </a:r>
            <a:r>
              <a:rPr lang="en-GB" b="1" baseline="0" dirty="0" smtClean="0"/>
              <a:t> we have HM</a:t>
            </a:r>
            <a:endParaRPr lang="en-GB" dirty="0" smtClean="0"/>
          </a:p>
          <a:p>
            <a:pPr>
              <a:buFontTx/>
              <a:buChar char="•"/>
            </a:pPr>
            <a:endParaRPr lang="en-GB" dirty="0" smtClean="0"/>
          </a:p>
          <a:p>
            <a:pPr>
              <a:buFontTx/>
              <a:buChar char="•"/>
            </a:pPr>
            <a:endParaRPr lang="en-GB" dirty="0" smtClean="0"/>
          </a:p>
          <a:p>
            <a:r>
              <a:rPr lang="en-GB" dirty="0" smtClean="0"/>
              <a:t>  </a:t>
            </a:r>
          </a:p>
          <a:p>
            <a:endParaRPr lang="en-GB" dirty="0" smtClean="0"/>
          </a:p>
          <a:p>
            <a:endParaRPr lang="en-GB" dirty="0" smtClean="0"/>
          </a:p>
          <a:p>
            <a:endParaRPr lang="en-GB"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r>
              <a:rPr lang="en-GB" dirty="0" smtClean="0"/>
              <a:t>What is HM</a:t>
            </a:r>
          </a:p>
          <a:p>
            <a:endParaRPr lang="en-GB" dirty="0" smtClean="0"/>
          </a:p>
          <a:p>
            <a:r>
              <a:rPr lang="en-GB" dirty="0" smtClean="0"/>
              <a:t>Born out of an Emergency Response website which we had running for a couple of years.  We activated that when there was an incident or severe weather – but you as responders needed to apply for access each time it was activated.  Although the concept of the website was well received, the need for re-registration didn’t so HM was born</a:t>
            </a:r>
          </a:p>
          <a:p>
            <a:endParaRPr lang="en-GB" dirty="0" smtClean="0"/>
          </a:p>
          <a:p>
            <a:r>
              <a:rPr lang="en-GB" dirty="0" smtClean="0"/>
              <a:t>Register once and it’s available 24/7</a:t>
            </a:r>
          </a:p>
          <a:p>
            <a:endParaRPr lang="en-GB" dirty="0" smtClean="0"/>
          </a:p>
          <a:p>
            <a:r>
              <a:rPr lang="en-GB" dirty="0" smtClean="0"/>
              <a:t>Uses Google maps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GB" dirty="0" smtClean="0"/>
              <a:t>Maps can be zoomed – so we can focus on a specific</a:t>
            </a:r>
            <a:r>
              <a:rPr lang="en-GB" baseline="0" dirty="0" smtClean="0"/>
              <a:t> area of the UK</a:t>
            </a:r>
            <a:endParaRPr lang="en-GB"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r>
              <a:rPr lang="en-GB" dirty="0" smtClean="0"/>
              <a:t>Some examples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r>
              <a:rPr lang="en-GB" dirty="0" smtClean="0"/>
              <a:t>On LHS – basic plume which can be sent to a requesting FRS within 20 minutes of the request.</a:t>
            </a:r>
          </a:p>
          <a:p>
            <a:endParaRPr lang="en-GB" dirty="0" smtClean="0"/>
          </a:p>
          <a:p>
            <a:r>
              <a:rPr lang="en-GB" dirty="0" smtClean="0"/>
              <a:t>On RHS – some more detailed info – concentrations, dosage, depositions etc. which can be produced relatively quickly in qualitative form but which of course need detailed info about the source to provide quantitative info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r>
              <a:rPr lang="en-GB" dirty="0" smtClean="0"/>
              <a:t>Something else the NAME (Numerical Atmospheric-dispersion Modelling </a:t>
            </a:r>
            <a:r>
              <a:rPr lang="en-GB" dirty="0" err="1" smtClean="0"/>
              <a:t>Enviornment</a:t>
            </a:r>
            <a:r>
              <a:rPr lang="en-GB" dirty="0" smtClean="0"/>
              <a:t>)</a:t>
            </a:r>
            <a:r>
              <a:rPr lang="en-GB" baseline="0" dirty="0" smtClean="0"/>
              <a:t> </a:t>
            </a:r>
            <a:r>
              <a:rPr lang="en-GB" dirty="0" smtClean="0"/>
              <a:t>model is used for – Volcanic Ash</a:t>
            </a:r>
          </a:p>
          <a:p>
            <a:r>
              <a:rPr lang="en-GB" dirty="0" smtClean="0"/>
              <a:t>Met Office has an international responsibility to forecast where the ash from any volcanic eruptions in NW Europe is going</a:t>
            </a:r>
          </a:p>
          <a:p>
            <a:r>
              <a:rPr lang="en-GB" dirty="0" smtClean="0"/>
              <a:t>Back in 2010 – this was the basic product issued (on our website and to the airlines) – the rule (not set by us!) was no flying where there might be ash</a:t>
            </a:r>
          </a:p>
          <a:p>
            <a:r>
              <a:rPr lang="en-GB" dirty="0" smtClean="0"/>
              <a:t>When the enormity of the impact was realised the engine manufactures defined a so-called “safe” limit and we were asked to redefine our output to identify the different areas.</a:t>
            </a:r>
          </a:p>
          <a:p>
            <a:r>
              <a:rPr lang="en-GB" dirty="0" smtClean="0"/>
              <a:t>(Shows how responsive we can be to the needs of our customers especially in emergencies!)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CCB07-8142-4519-B02F-A6EA46417C58}" type="slidenum">
              <a:rPr lang="en-GB"/>
              <a:pPr/>
              <a:t>29</a:t>
            </a:fld>
            <a:endParaRPr lang="en-GB"/>
          </a:p>
        </p:txBody>
      </p:sp>
      <p:sp>
        <p:nvSpPr>
          <p:cNvPr id="184322" name="Rectangle 2"/>
          <p:cNvSpPr>
            <a:spLocks noGrp="1" noRot="1" noChangeAspect="1" noChangeArrowheads="1" noTextEdit="1"/>
          </p:cNvSpPr>
          <p:nvPr>
            <p:ph type="sldImg"/>
          </p:nvPr>
        </p:nvSpPr>
        <p:spPr>
          <a:xfrm>
            <a:off x="1141413" y="685800"/>
            <a:ext cx="4575175" cy="3430588"/>
          </a:xfrm>
          <a:ln/>
        </p:spPr>
      </p:sp>
      <p:sp>
        <p:nvSpPr>
          <p:cNvPr id="184323" name="Rectangle 3"/>
          <p:cNvSpPr>
            <a:spLocks noGrp="1" noChangeArrowheads="1"/>
          </p:cNvSpPr>
          <p:nvPr>
            <p:ph type="body" idx="1"/>
          </p:nvPr>
        </p:nvSpPr>
        <p:spPr>
          <a:xfrm>
            <a:off x="685800" y="4341813"/>
            <a:ext cx="5486400" cy="4116387"/>
          </a:xfrm>
        </p:spPr>
        <p:txBody>
          <a:bodyPr/>
          <a:lstStyle/>
          <a:p>
            <a:r>
              <a:rPr lang="en-GB" dirty="0" smtClean="0"/>
              <a:t>So</a:t>
            </a:r>
            <a:r>
              <a:rPr lang="en-GB" baseline="0" dirty="0" smtClean="0"/>
              <a:t> in summary, </a:t>
            </a:r>
            <a:r>
              <a:rPr lang="en-GB" dirty="0" smtClean="0"/>
              <a:t>In </a:t>
            </a:r>
            <a:r>
              <a:rPr lang="en-GB" dirty="0"/>
              <a:t>support of disaster prevention, mitigation and adaptation, the PWS </a:t>
            </a:r>
            <a:r>
              <a:rPr lang="en-GB" dirty="0" smtClean="0"/>
              <a:t>Advisors </a:t>
            </a:r>
            <a:r>
              <a:rPr lang="en-GB" dirty="0"/>
              <a:t>……</a:t>
            </a:r>
          </a:p>
          <a:p>
            <a:endParaRPr lang="en-GB" dirty="0"/>
          </a:p>
          <a:p>
            <a:r>
              <a:rPr lang="en-GB" dirty="0"/>
              <a:t>Highlight national, regional and local engagement in all of the above in in particular National and Local Risk Assessments, which influence policy. </a:t>
            </a:r>
          </a:p>
          <a:p>
            <a:endParaRPr lang="en-GB" dirty="0"/>
          </a:p>
          <a:p>
            <a:r>
              <a:rPr lang="en-GB" dirty="0"/>
              <a:t>Not all of our PWS Advisors have forecasting backgrounds, although many have. We felt the most important skills for this role were communications, although the team does have science backgrounds, some in forecasting and some hydrology. The PWS Advisor needs to be able to understand meteorology, but have the ability to explain it in layman’s terms. In particular to explain the impacts of severe weather or indeed weather which can have an influence in an emergency, such as chemical fire, has on emergency community. Therefore a deep understanding of the planning and response required by the emergency responders to fulfil their statutory duties is needed.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GB" dirty="0" smtClean="0"/>
              <a:t>So, we work in partnership with our customer by learning what they need to help us deliver a better product, but we cannot do this alone – we also need to work in partnership with other departments</a:t>
            </a:r>
          </a:p>
          <a:p>
            <a:endParaRPr lang="en-GB" dirty="0" smtClean="0"/>
          </a:p>
        </p:txBody>
      </p:sp>
      <p:sp>
        <p:nvSpPr>
          <p:cNvPr id="53252" name="Slide Number Placeholder 3"/>
          <p:cNvSpPr>
            <a:spLocks noGrp="1"/>
          </p:cNvSpPr>
          <p:nvPr>
            <p:ph type="sldNum" sz="quarter" idx="5"/>
          </p:nvPr>
        </p:nvSpPr>
        <p:spPr>
          <a:noFill/>
        </p:spPr>
        <p:txBody>
          <a:bodyPr/>
          <a:lstStyle/>
          <a:p>
            <a:fld id="{D5B51B48-B488-4269-A8B1-01A1AA2147C7}" type="slidenum">
              <a:rPr lang="en-GB" smtClean="0"/>
              <a:pPr/>
              <a:t>35</a:t>
            </a:fld>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20"/>
            <a:ext cx="2971800" cy="457275"/>
          </a:xfrm>
          <a:prstGeom prst="rect">
            <a:avLst/>
          </a:prstGeom>
          <a:noFill/>
          <a:ln w="9525">
            <a:noFill/>
            <a:miter lim="800000"/>
            <a:headEnd/>
            <a:tailEnd/>
          </a:ln>
        </p:spPr>
        <p:txBody>
          <a:bodyPr anchor="b"/>
          <a:lstStyle/>
          <a:p>
            <a:pPr algn="r">
              <a:lnSpc>
                <a:spcPct val="100000"/>
              </a:lnSpc>
            </a:pPr>
            <a:fld id="{EDBFDFB9-B556-46E0-AB52-F4990C087C4C}" type="slidenum">
              <a:rPr lang="en-GB" sz="1200">
                <a:solidFill>
                  <a:schemeClr val="tx1"/>
                </a:solidFill>
              </a:rPr>
              <a:pPr algn="r">
                <a:lnSpc>
                  <a:spcPct val="100000"/>
                </a:lnSpc>
              </a:pPr>
              <a:t>36</a:t>
            </a:fld>
            <a:endParaRPr lang="en-GB" sz="1200">
              <a:solidFill>
                <a:schemeClr val="tx1"/>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400" y="4344115"/>
            <a:ext cx="5029200" cy="4113973"/>
          </a:xfrm>
          <a:noFill/>
          <a:ln/>
        </p:spPr>
        <p:txBody>
          <a:bodyPr/>
          <a:lstStyle/>
          <a:p>
            <a:r>
              <a:rPr lang="en-US" dirty="0" smtClean="0"/>
              <a:t>We work with many different </a:t>
            </a:r>
            <a:r>
              <a:rPr lang="en-US" dirty="0" err="1" smtClean="0"/>
              <a:t>depts</a:t>
            </a:r>
            <a:r>
              <a:rPr lang="en-US" dirty="0" smtClean="0"/>
              <a:t> in the UK with the ultimate aim of disaster prevention and mitigation – but this all requires collaboration and co-ordination.   We work with many different </a:t>
            </a:r>
            <a:r>
              <a:rPr lang="en-US" dirty="0" err="1" smtClean="0"/>
              <a:t>organisiations</a:t>
            </a:r>
            <a:r>
              <a:rPr lang="en-US" dirty="0" smtClean="0"/>
              <a:t> </a:t>
            </a:r>
            <a:r>
              <a:rPr lang="en-US" dirty="0" err="1" smtClean="0"/>
              <a:t>eg</a:t>
            </a:r>
            <a:endParaRPr lang="en-US" dirty="0" smtClean="0"/>
          </a:p>
          <a:p>
            <a:endParaRPr lang="en-US" dirty="0" smtClean="0"/>
          </a:p>
          <a:p>
            <a:r>
              <a:rPr lang="en-US" dirty="0" smtClean="0"/>
              <a:t>BGS for landslides and volcanic eruptions</a:t>
            </a:r>
          </a:p>
          <a:p>
            <a:r>
              <a:rPr lang="en-US" dirty="0" smtClean="0"/>
              <a:t>HPA for </a:t>
            </a:r>
            <a:r>
              <a:rPr lang="en-US" dirty="0" err="1" smtClean="0"/>
              <a:t>modelling</a:t>
            </a:r>
            <a:r>
              <a:rPr lang="en-US" dirty="0" smtClean="0"/>
              <a:t> air quality</a:t>
            </a:r>
          </a:p>
          <a:p>
            <a:r>
              <a:rPr lang="en-US" dirty="0" smtClean="0"/>
              <a:t>EA for flooding – FFC…..</a:t>
            </a:r>
          </a:p>
          <a:p>
            <a:endParaRPr lang="en-US" dirty="0" smtClean="0"/>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p>
        </p:txBody>
      </p:sp>
      <p:sp>
        <p:nvSpPr>
          <p:cNvPr id="48132" name="Slide Number Placeholder 3"/>
          <p:cNvSpPr>
            <a:spLocks noGrp="1"/>
          </p:cNvSpPr>
          <p:nvPr>
            <p:ph type="sldNum" sz="quarter" idx="5"/>
          </p:nvPr>
        </p:nvSpPr>
        <p:spPr>
          <a:noFill/>
        </p:spPr>
        <p:txBody>
          <a:bodyPr/>
          <a:lstStyle/>
          <a:p>
            <a:fld id="{39D70EAC-2E8A-49EC-8B4D-B709BB7D4773}" type="slidenum">
              <a:rPr lang="en-GB" smtClean="0"/>
              <a:pPr/>
              <a:t>4</a:t>
            </a:fld>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GB" smtClean="0"/>
              <a:t>Other partnerships include the Get Ready for Winter campaign…</a:t>
            </a:r>
          </a:p>
        </p:txBody>
      </p:sp>
      <p:sp>
        <p:nvSpPr>
          <p:cNvPr id="68612" name="Slide Number Placeholder 3"/>
          <p:cNvSpPr>
            <a:spLocks noGrp="1"/>
          </p:cNvSpPr>
          <p:nvPr>
            <p:ph type="sldNum" sz="quarter" idx="5"/>
          </p:nvPr>
        </p:nvSpPr>
        <p:spPr>
          <a:noFill/>
        </p:spPr>
        <p:txBody>
          <a:bodyPr/>
          <a:lstStyle/>
          <a:p>
            <a:fld id="{CADD1820-6041-45F4-928E-EC1806A92305}" type="slidenum">
              <a:rPr lang="en-GB" smtClean="0"/>
              <a:pPr/>
              <a:t>37</a:t>
            </a:fld>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GB" dirty="0" smtClean="0"/>
              <a:t>Hosted on the Met Office website</a:t>
            </a:r>
          </a:p>
        </p:txBody>
      </p:sp>
      <p:sp>
        <p:nvSpPr>
          <p:cNvPr id="69636" name="Slide Number Placeholder 3"/>
          <p:cNvSpPr>
            <a:spLocks noGrp="1"/>
          </p:cNvSpPr>
          <p:nvPr>
            <p:ph type="sldNum" sz="quarter" idx="5"/>
          </p:nvPr>
        </p:nvSpPr>
        <p:spPr>
          <a:noFill/>
        </p:spPr>
        <p:txBody>
          <a:bodyPr/>
          <a:lstStyle/>
          <a:p>
            <a:fld id="{7991F2A7-AA21-425E-A036-53C5BD145AA2}" type="slidenum">
              <a:rPr lang="en-GB" smtClean="0"/>
              <a:pPr/>
              <a:t>38</a:t>
            </a:fld>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GB" smtClean="0"/>
              <a:t>Aims</a:t>
            </a:r>
          </a:p>
        </p:txBody>
      </p:sp>
      <p:sp>
        <p:nvSpPr>
          <p:cNvPr id="70660" name="Slide Number Placeholder 3"/>
          <p:cNvSpPr>
            <a:spLocks noGrp="1"/>
          </p:cNvSpPr>
          <p:nvPr>
            <p:ph type="sldNum" sz="quarter" idx="5"/>
          </p:nvPr>
        </p:nvSpPr>
        <p:spPr>
          <a:noFill/>
        </p:spPr>
        <p:txBody>
          <a:bodyPr/>
          <a:lstStyle/>
          <a:p>
            <a:fld id="{980F3D94-7C7E-4357-AD0D-8AD2000E54CE}" type="slidenum">
              <a:rPr lang="en-GB" smtClean="0"/>
              <a:pPr/>
              <a:t>39</a:t>
            </a:fld>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After the</a:t>
            </a:r>
            <a:r>
              <a:rPr lang="en-GB" baseline="0" dirty="0" smtClean="0"/>
              <a:t> tea and coffee break it will be your turn to think about some of the things I have talked about this morning and see if you could anything similar in your country. Then, if there is time, </a:t>
            </a:r>
            <a:r>
              <a:rPr lang="en-GB" dirty="0" smtClean="0"/>
              <a:t>we will look at an example</a:t>
            </a:r>
            <a:r>
              <a:rPr lang="en-GB" baseline="0" dirty="0" smtClean="0"/>
              <a:t> of a weather event in the UK and how the Met Office dealt with it.</a:t>
            </a:r>
            <a:endParaRPr lang="en-GB" dirty="0"/>
          </a:p>
        </p:txBody>
      </p:sp>
      <p:sp>
        <p:nvSpPr>
          <p:cNvPr id="4" name="Slide Number Placeholder 3"/>
          <p:cNvSpPr>
            <a:spLocks noGrp="1"/>
          </p:cNvSpPr>
          <p:nvPr>
            <p:ph type="sldNum" sz="quarter" idx="10"/>
          </p:nvPr>
        </p:nvSpPr>
        <p:spPr/>
        <p:txBody>
          <a:bodyPr/>
          <a:lstStyle/>
          <a:p>
            <a:pPr>
              <a:defRPr/>
            </a:pPr>
            <a:fld id="{77F2B1B6-CFA9-4435-8F6C-EC25AAD0ED7F}" type="slidenum">
              <a:rPr lang="en-GB" smtClean="0"/>
              <a:pPr>
                <a:defRPr/>
              </a:pPr>
              <a:t>41</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For the next 20 minutes and be prepared to feed back</a:t>
            </a:r>
            <a:endParaRPr lang="en-GB" dirty="0"/>
          </a:p>
        </p:txBody>
      </p:sp>
      <p:sp>
        <p:nvSpPr>
          <p:cNvPr id="4" name="Slide Number Placeholder 3"/>
          <p:cNvSpPr>
            <a:spLocks noGrp="1"/>
          </p:cNvSpPr>
          <p:nvPr>
            <p:ph type="sldNum" sz="quarter" idx="10"/>
          </p:nvPr>
        </p:nvSpPr>
        <p:spPr/>
        <p:txBody>
          <a:bodyPr/>
          <a:lstStyle/>
          <a:p>
            <a:pPr>
              <a:defRPr/>
            </a:pPr>
            <a:fld id="{3174E6E9-2279-45C1-BB7A-753F63F8868A}" type="slidenum">
              <a:rPr lang="en-GB" smtClean="0"/>
              <a:pPr>
                <a:defRPr/>
              </a:pPr>
              <a:t>45</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GB" smtClean="0"/>
              <a:t>But how do you do that?</a:t>
            </a:r>
          </a:p>
        </p:txBody>
      </p:sp>
      <p:sp>
        <p:nvSpPr>
          <p:cNvPr id="49156" name="Slide Number Placeholder 3"/>
          <p:cNvSpPr>
            <a:spLocks noGrp="1"/>
          </p:cNvSpPr>
          <p:nvPr>
            <p:ph type="sldNum" sz="quarter" idx="5"/>
          </p:nvPr>
        </p:nvSpPr>
        <p:spPr>
          <a:noFill/>
        </p:spPr>
        <p:txBody>
          <a:bodyPr/>
          <a:lstStyle/>
          <a:p>
            <a:fld id="{D486EAF2-2947-43C6-9560-DD6FAAA337E8}" type="slidenum">
              <a:rPr lang="en-GB" smtClean="0"/>
              <a:pPr/>
              <a:t>6</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B47FF8-736F-4809-B253-1E89A3CBFB42}" type="slidenum">
              <a:rPr lang="en-GB"/>
              <a:pPr/>
              <a:t>8</a:t>
            </a:fld>
            <a:endParaRPr lang="en-GB"/>
          </a:p>
        </p:txBody>
      </p:sp>
      <p:sp>
        <p:nvSpPr>
          <p:cNvPr id="180226" name="Rectangle 2"/>
          <p:cNvSpPr>
            <a:spLocks noGrp="1" noRot="1" noChangeAspect="1" noChangeArrowheads="1" noTextEdit="1"/>
          </p:cNvSpPr>
          <p:nvPr>
            <p:ph type="sldImg"/>
          </p:nvPr>
        </p:nvSpPr>
        <p:spPr>
          <a:xfrm>
            <a:off x="1141413" y="685800"/>
            <a:ext cx="4575175" cy="3430588"/>
          </a:xfrm>
          <a:ln/>
        </p:spPr>
      </p:sp>
      <p:sp>
        <p:nvSpPr>
          <p:cNvPr id="180227" name="Rectangle 3"/>
          <p:cNvSpPr>
            <a:spLocks noGrp="1" noChangeArrowheads="1"/>
          </p:cNvSpPr>
          <p:nvPr>
            <p:ph type="body" idx="1"/>
          </p:nvPr>
        </p:nvSpPr>
        <p:spPr>
          <a:xfrm>
            <a:off x="685800" y="4341813"/>
            <a:ext cx="5486400" cy="4116387"/>
          </a:xfrm>
        </p:spPr>
        <p:txBody>
          <a:bodyPr/>
          <a:lstStyle/>
          <a:p>
            <a:r>
              <a:rPr lang="en-GB" dirty="0"/>
              <a:t>In response to a number of emergencies which impacted on UK life, such as severe flooding and foot and mouth, UK Government developed and introduce the Civil Contingencies act. </a:t>
            </a:r>
          </a:p>
          <a:p>
            <a:endParaRPr lang="en-GB" dirty="0"/>
          </a:p>
          <a:p>
            <a:r>
              <a:rPr lang="en-GB" dirty="0"/>
              <a:t>The Act provides a coherent and unambiguous legislative framework</a:t>
            </a:r>
          </a:p>
          <a:p>
            <a:r>
              <a:rPr lang="en-GB" dirty="0"/>
              <a:t>for building resilience by establishing clear roles and</a:t>
            </a:r>
          </a:p>
          <a:p>
            <a:r>
              <a:rPr lang="en-GB" dirty="0"/>
              <a:t>responsibilities for those at the forefront of response. </a:t>
            </a:r>
          </a:p>
          <a:p>
            <a:endParaRPr lang="en-GB" dirty="0"/>
          </a:p>
          <a:p>
            <a:r>
              <a:rPr lang="en-GB" dirty="0"/>
              <a:t>A conscious decision was made by the Met Office that our involvement would not be as Cat 1 or 2 responder placing statutory duties upon us, but to be a preferred supplier of met information into emergency response. This includes support for products and services through our PWS Advisors.</a:t>
            </a:r>
          </a:p>
          <a:p>
            <a:endParaRPr lang="en-GB" dirty="0"/>
          </a:p>
          <a:p>
            <a:r>
              <a:rPr lang="en-GB" dirty="0"/>
              <a:t>Steve Barnes of the Civil Contingencies Secretariat, who has very kindly accompanied us today, has had significant involvement in the development and implementation of the act.</a:t>
            </a:r>
          </a:p>
          <a:p>
            <a:endParaRPr lang="en-GB" dirty="0"/>
          </a:p>
          <a:p>
            <a:r>
              <a:rPr lang="en-GB" b="1" u="sng" dirty="0"/>
              <a:t>The Met Office did ensure it engaged the team drafting the legislation at the earliest opportunity and endeavoured to ensure meteorology was represented. </a:t>
            </a:r>
          </a:p>
          <a:p>
            <a:endParaRPr lang="en-GB" b="1" u="sng"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en-GB" dirty="0" smtClean="0"/>
              <a:t>In 2005 the Met Office set up the role of the Public Weather Service Advisor to complement the NSWWS – the first jobs of which were to…</a:t>
            </a:r>
          </a:p>
        </p:txBody>
      </p:sp>
      <p:sp>
        <p:nvSpPr>
          <p:cNvPr id="50180" name="Slide Number Placeholder 3"/>
          <p:cNvSpPr>
            <a:spLocks noGrp="1"/>
          </p:cNvSpPr>
          <p:nvPr>
            <p:ph type="sldNum" sz="quarter" idx="5"/>
          </p:nvPr>
        </p:nvSpPr>
        <p:spPr>
          <a:noFill/>
        </p:spPr>
        <p:txBody>
          <a:bodyPr/>
          <a:lstStyle/>
          <a:p>
            <a:fld id="{280BFE31-1F1C-4BF7-8E8C-5A37397CBD73}" type="slidenum">
              <a:rPr lang="en-GB" smtClean="0"/>
              <a:pPr/>
              <a:t>9</a:t>
            </a:fld>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DAC379E3-1E36-436E-B641-67B899852CD2}" type="slidenum">
              <a:rPr lang="en-GB" smtClean="0"/>
              <a:pPr/>
              <a:t>10</a:t>
            </a:fld>
            <a:endParaRPr lang="en-GB" smtClean="0"/>
          </a:p>
        </p:txBody>
      </p:sp>
      <p:sp>
        <p:nvSpPr>
          <p:cNvPr id="51203" name="Rectangle 2"/>
          <p:cNvSpPr>
            <a:spLocks noGrp="1" noRot="1" noChangeAspect="1" noChangeArrowheads="1" noTextEdit="1"/>
          </p:cNvSpPr>
          <p:nvPr>
            <p:ph type="sldImg"/>
          </p:nvPr>
        </p:nvSpPr>
        <p:spPr>
          <a:xfrm>
            <a:off x="1144588" y="685800"/>
            <a:ext cx="4570412" cy="3427413"/>
          </a:xfrm>
          <a:ln/>
        </p:spPr>
      </p:sp>
      <p:sp>
        <p:nvSpPr>
          <p:cNvPr id="51204" name="Rectangle 3"/>
          <p:cNvSpPr>
            <a:spLocks noGrp="1" noChangeArrowheads="1"/>
          </p:cNvSpPr>
          <p:nvPr>
            <p:ph type="body" idx="1"/>
          </p:nvPr>
        </p:nvSpPr>
        <p:spPr>
          <a:noFill/>
          <a:ln/>
        </p:spPr>
        <p:txBody>
          <a:bodyPr/>
          <a:lstStyle/>
          <a:p>
            <a:endParaRPr lang="en-GB" i="1" dirty="0" smtClean="0"/>
          </a:p>
          <a:p>
            <a:r>
              <a:rPr lang="en-GB" b="1" dirty="0" smtClean="0"/>
              <a:t>Public Weather Service advisors</a:t>
            </a:r>
          </a:p>
          <a:p>
            <a:r>
              <a:rPr lang="en-GB" i="1" dirty="0" smtClean="0"/>
              <a:t>We have a team of regionally based Public Weather Service advisors with responsibility for Government Office regions in England and Wales, and for the Devolved Administrations of Scotland and Northern Ireland. These advisors work with regional emergency planning groups to assist in devising plans and exercises and respond to real-time emergency incidents.  One of the main things they do is go out there and talk to the responders – find out what they do, what they need and so 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GB" dirty="0" smtClean="0"/>
              <a:t>Now we have expanded to a team of 16 across the UK – with a lead, 3 senior advisors, 12 advisors in the regions</a:t>
            </a:r>
          </a:p>
        </p:txBody>
      </p:sp>
      <p:sp>
        <p:nvSpPr>
          <p:cNvPr id="52228" name="Slide Number Placeholder 3"/>
          <p:cNvSpPr>
            <a:spLocks noGrp="1"/>
          </p:cNvSpPr>
          <p:nvPr>
            <p:ph type="sldNum" sz="quarter" idx="5"/>
          </p:nvPr>
        </p:nvSpPr>
        <p:spPr>
          <a:noFill/>
        </p:spPr>
        <p:txBody>
          <a:bodyPr/>
          <a:lstStyle/>
          <a:p>
            <a:fld id="{C2D12167-09D0-4D05-8EE2-91C384031D1C}" type="slidenum">
              <a:rPr lang="en-GB" smtClean="0"/>
              <a:pPr/>
              <a:t>11</a:t>
            </a:fld>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7F2B1B6-CFA9-4435-8F6C-EC25AAD0ED7F}" type="slidenum">
              <a:rPr lang="en-GB" smtClean="0"/>
              <a:pPr>
                <a:defRPr/>
              </a:pPr>
              <a:t>12</a:t>
            </a:fld>
            <a:endParaRPr lang="en-GB"/>
          </a:p>
        </p:txBody>
      </p:sp>
    </p:spTree>
    <p:extLst>
      <p:ext uri="{BB962C8B-B14F-4D97-AF65-F5344CB8AC3E}">
        <p14:creationId xmlns:p14="http://schemas.microsoft.com/office/powerpoint/2010/main" val="3537172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GB" dirty="0" smtClean="0"/>
              <a:t>What does the Met Office do in severe weather?</a:t>
            </a:r>
          </a:p>
          <a:p>
            <a:r>
              <a:rPr lang="en-GB" dirty="0" smtClean="0"/>
              <a:t>First thing is to spot that it’s coming – by running our various forecast models and using our expertise to interpret the output</a:t>
            </a:r>
          </a:p>
          <a:p>
            <a:r>
              <a:rPr lang="en-GB" dirty="0" smtClean="0"/>
              <a:t>Next thing is to let people know – by issuing appropriate warning.  I’ll say a bit more on the National Severe Weather Warning Service in a moment</a:t>
            </a:r>
          </a:p>
          <a:p>
            <a:r>
              <a:rPr lang="en-GB" dirty="0" smtClean="0"/>
              <a:t>Additionally we have our team of Public Weather Service Advisors – you may have come across them at various Local Resilience </a:t>
            </a:r>
            <a:r>
              <a:rPr lang="en-GB" dirty="0" err="1" smtClean="0"/>
              <a:t>Fora</a:t>
            </a:r>
            <a:r>
              <a:rPr lang="en-GB" dirty="0" smtClean="0"/>
              <a:t> meetings or exercises</a:t>
            </a:r>
          </a:p>
          <a:p>
            <a:r>
              <a:rPr lang="en-GB" dirty="0" smtClean="0"/>
              <a:t>They’re regionally based – 15 around country</a:t>
            </a:r>
          </a:p>
          <a:p>
            <a:r>
              <a:rPr lang="en-GB" dirty="0" smtClean="0"/>
              <a:t>The provide a link for Cat 1 and Cat 2 responders to the Met Office. </a:t>
            </a:r>
          </a:p>
          <a:p>
            <a:r>
              <a:rPr lang="en-GB" dirty="0" smtClean="0"/>
              <a:t>During severe weather they will provide their local contacts with updates which are in addition to the weather warnings.</a:t>
            </a:r>
          </a:p>
          <a:p>
            <a:r>
              <a:rPr lang="en-GB" dirty="0" smtClean="0"/>
              <a:t>If SCGs (or multi-agency adverse weather groups) are convened then they are available to provide updates and advice to these groups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55347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2348707"/>
            <a:ext cx="9144002" cy="4154100"/>
          </a:xfrm>
          <a:prstGeom prst="rect">
            <a:avLst/>
          </a:prstGeom>
          <a:blipFill>
            <a:blip cstate="print"/>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695575"/>
            <a:ext cx="7975402" cy="360084"/>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cstate="print">
            <a:extLst/>
          </a:blip>
          <a:stretch>
            <a:fillRect/>
          </a:stretch>
        </p:blipFill>
        <p:spPr>
          <a:xfrm>
            <a:off x="224461" y="4175753"/>
            <a:ext cx="350571" cy="515867"/>
          </a:xfrm>
          <a:prstGeom prst="rect">
            <a:avLst/>
          </a:prstGeom>
          <a:ln w="12700">
            <a:miter lim="400000"/>
          </a:ln>
        </p:spPr>
      </p:pic>
      <p:pic>
        <p:nvPicPr>
          <p:cNvPr id="203" name="phone-icon.png"/>
          <p:cNvPicPr>
            <a:picLocks noChangeAspect="1"/>
          </p:cNvPicPr>
          <p:nvPr/>
        </p:nvPicPr>
        <p:blipFill>
          <a:blip cstate="print">
            <a:extLst/>
          </a:blip>
          <a:stretch>
            <a:fillRect/>
          </a:stretch>
        </p:blipFill>
        <p:spPr>
          <a:xfrm>
            <a:off x="197503" y="4900761"/>
            <a:ext cx="404486" cy="515867"/>
          </a:xfrm>
          <a:prstGeom prst="rect">
            <a:avLst/>
          </a:prstGeom>
          <a:ln w="12700">
            <a:miter lim="400000"/>
          </a:ln>
        </p:spPr>
      </p:pic>
      <p:pic>
        <p:nvPicPr>
          <p:cNvPr id="205" name="web-icon.png"/>
          <p:cNvPicPr>
            <a:picLocks noChangeAspect="1"/>
          </p:cNvPicPr>
          <p:nvPr/>
        </p:nvPicPr>
        <p:blipFill>
          <a:blip cstate="print">
            <a:extLst/>
          </a:blip>
          <a:stretch>
            <a:fillRect/>
          </a:stretch>
        </p:blipFill>
        <p:spPr>
          <a:xfrm>
            <a:off x="197503" y="3489743"/>
            <a:ext cx="404486"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3428989"/>
            <a:ext cx="7837739" cy="415498"/>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4143114"/>
            <a:ext cx="7830741" cy="415498"/>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4884150"/>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5" y="4884150"/>
            <a:ext cx="1691733" cy="415498"/>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4884150"/>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4884150"/>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82306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Tree>
    <p:extLst>
      <p:ext uri="{BB962C8B-B14F-4D97-AF65-F5344CB8AC3E}">
        <p14:creationId xmlns:p14="http://schemas.microsoft.com/office/powerpoint/2010/main" val="152887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14500" y="349250"/>
            <a:ext cx="6972300" cy="5951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347663"/>
            <a:ext cx="6934200" cy="1371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752600" y="1773238"/>
            <a:ext cx="3390900"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95900" y="1773238"/>
            <a:ext cx="3390900"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a:xfrm>
            <a:off x="323850" y="6553200"/>
            <a:ext cx="2895600" cy="228600"/>
          </a:xfrm>
          <a:prstGeom prst="rect">
            <a:avLst/>
          </a:prstGeom>
        </p:spPr>
        <p:txBody>
          <a:bodyPr/>
          <a:lstStyle>
            <a:lvl1pPr>
              <a:defRPr/>
            </a:lvl1pPr>
          </a:lstStyle>
          <a:p>
            <a:r>
              <a:rPr lang="en-GB"/>
              <a:t>© Crown copyright   Met Office</a:t>
            </a:r>
            <a:endParaRPr lang="en-GB" sz="1400">
              <a:latin typeface="Times" pitchFamily="18"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14500" y="1774825"/>
            <a:ext cx="3409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76850" y="1774825"/>
            <a:ext cx="3409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3725" y="349250"/>
            <a:ext cx="1743075" cy="595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714500" y="349250"/>
            <a:ext cx="5076825" cy="595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68580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8" y="2348707"/>
            <a:ext cx="8438555"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2999218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2348707"/>
            <a:ext cx="84375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2183639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82744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78607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4" y="320687"/>
            <a:ext cx="1594673"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72735"/>
            <a:ext cx="1176126" cy="36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smtClean="0"/>
              <a:t>Click icon to add picture</a:t>
            </a:r>
            <a:endParaRPr lang="en-GB" dirty="0"/>
          </a:p>
        </p:txBody>
      </p:sp>
      <p:sp>
        <p:nvSpPr>
          <p:cNvPr id="70" name="Shape 70"/>
          <p:cNvSpPr>
            <a:spLocks noGrp="1"/>
          </p:cNvSpPr>
          <p:nvPr>
            <p:ph type="pic" sz="quarter" idx="14"/>
          </p:nvPr>
        </p:nvSpPr>
        <p:spPr>
          <a:xfrm>
            <a:off x="3577940"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71" name="Shape 71"/>
          <p:cNvSpPr>
            <a:spLocks noGrp="1"/>
          </p:cNvSpPr>
          <p:nvPr>
            <p:ph type="pic" sz="quarter" idx="15"/>
          </p:nvPr>
        </p:nvSpPr>
        <p:spPr>
          <a:xfrm>
            <a:off x="4928108"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4" name="Shape 64"/>
          <p:cNvSpPr/>
          <p:nvPr userDrawn="1"/>
        </p:nvSpPr>
        <p:spPr>
          <a:xfrm flipV="1">
            <a:off x="3490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7"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17"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51885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4"/>
            <a:ext cx="9144000" cy="548481"/>
          </a:xfrm>
          <a:prstGeom prst="rect">
            <a:avLst/>
          </a:prstGeom>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Shape 48"/>
          <p:cNvSpPr/>
          <p:nvPr userDrawn="1"/>
        </p:nvSpPr>
        <p:spPr>
          <a:xfrm>
            <a:off x="-1" y="-8012"/>
            <a:ext cx="9144002"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8"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19292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4"/>
            <a:ext cx="9144000" cy="548481"/>
          </a:xfrm>
          <a:prstGeom prst="rect">
            <a:avLst/>
          </a:prstGeom>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Shape 48"/>
          <p:cNvSpPr/>
          <p:nvPr userDrawn="1"/>
        </p:nvSpPr>
        <p:spPr>
          <a:xfrm>
            <a:off x="-1" y="-8012"/>
            <a:ext cx="9144002"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4" y="320687"/>
            <a:ext cx="1594673"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72735"/>
            <a:ext cx="1176126" cy="36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smtClean="0"/>
              <a:t>Click icon to add picture</a:t>
            </a:r>
            <a:endParaRPr lang="en-GB" dirty="0"/>
          </a:p>
        </p:txBody>
      </p:sp>
      <p:sp>
        <p:nvSpPr>
          <p:cNvPr id="14" name="Shape 70"/>
          <p:cNvSpPr>
            <a:spLocks noGrp="1"/>
          </p:cNvSpPr>
          <p:nvPr>
            <p:ph type="pic" sz="quarter" idx="14"/>
          </p:nvPr>
        </p:nvSpPr>
        <p:spPr>
          <a:xfrm>
            <a:off x="3577940"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15" name="Shape 71"/>
          <p:cNvSpPr>
            <a:spLocks noGrp="1"/>
          </p:cNvSpPr>
          <p:nvPr>
            <p:ph type="pic" sz="quarter" idx="15"/>
          </p:nvPr>
        </p:nvSpPr>
        <p:spPr>
          <a:xfrm>
            <a:off x="4928108"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16" name="Shape 64"/>
          <p:cNvSpPr/>
          <p:nvPr userDrawn="1"/>
        </p:nvSpPr>
        <p:spPr>
          <a:xfrm flipV="1">
            <a:off x="3490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7"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pic>
        <p:nvPicPr>
          <p:cNvPr id="23"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0"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421126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6" y="2360613"/>
            <a:ext cx="8424863" cy="36068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smtClean="0"/>
              <a:t>updraught</a:t>
            </a:r>
            <a:r>
              <a:rPr lang="en-GB" dirty="0" smtClean="0"/>
              <a:t> </a:t>
            </a:r>
            <a:r>
              <a:rPr lang="en-GB" dirty="0"/>
              <a:t>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64007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2360613"/>
            <a:ext cx="4050506"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2360613"/>
            <a:ext cx="4050506"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342678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2348707"/>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352676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5"/>
            <a:ext cx="4572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5" name="Text Placeholder 4"/>
          <p:cNvSpPr>
            <a:spLocks noGrp="1"/>
          </p:cNvSpPr>
          <p:nvPr>
            <p:ph type="body" sz="quarter" idx="11" hasCustomPrompt="1"/>
          </p:nvPr>
        </p:nvSpPr>
        <p:spPr>
          <a:xfrm>
            <a:off x="197645" y="2365036"/>
            <a:ext cx="4050506"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53833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5" name="Text Placeholder 4"/>
          <p:cNvSpPr>
            <a:spLocks noGrp="1"/>
          </p:cNvSpPr>
          <p:nvPr>
            <p:ph type="body" sz="quarter" idx="11" hasCustomPrompt="1"/>
          </p:nvPr>
        </p:nvSpPr>
        <p:spPr>
          <a:xfrm>
            <a:off x="197645" y="2365036"/>
            <a:ext cx="4050506"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3" y="2348709"/>
            <a:ext cx="4064199"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56219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Picture Placeholder 4"/>
          <p:cNvSpPr>
            <a:spLocks noGrp="1"/>
          </p:cNvSpPr>
          <p:nvPr>
            <p:ph type="pic" sz="quarter" idx="16" hasCustomPrompt="1"/>
          </p:nvPr>
        </p:nvSpPr>
        <p:spPr>
          <a:xfrm>
            <a:off x="0" y="998539"/>
            <a:ext cx="9144000" cy="5310981"/>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14027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4" y="2348709"/>
            <a:ext cx="8437364"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78442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44037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2348709"/>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2348709"/>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30655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Picture Placeholder 4"/>
          <p:cNvSpPr>
            <a:spLocks noGrp="1"/>
          </p:cNvSpPr>
          <p:nvPr>
            <p:ph type="pic" sz="quarter" idx="16" hasCustomPrompt="1"/>
          </p:nvPr>
        </p:nvSpPr>
        <p:spPr>
          <a:xfrm>
            <a:off x="4572000" y="5"/>
            <a:ext cx="4572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2348709"/>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480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able Placeholder 5"/>
          <p:cNvSpPr>
            <a:spLocks noGrp="1"/>
          </p:cNvSpPr>
          <p:nvPr>
            <p:ph type="tbl" sz="quarter" idx="17" hasCustomPrompt="1"/>
          </p:nvPr>
        </p:nvSpPr>
        <p:spPr>
          <a:xfrm>
            <a:off x="4572003" y="2348709"/>
            <a:ext cx="4064199"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2348709"/>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48142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29376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2348709"/>
            <a:ext cx="2578894"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12" y="2348709"/>
            <a:ext cx="2594681"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8751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12" y="2348709"/>
            <a:ext cx="2594681"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6377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ext Placeholder 4"/>
          <p:cNvSpPr>
            <a:spLocks noGrp="1"/>
          </p:cNvSpPr>
          <p:nvPr>
            <p:ph type="body" sz="quarter" idx="11" hasCustomPrompt="1"/>
          </p:nvPr>
        </p:nvSpPr>
        <p:spPr>
          <a:xfrm>
            <a:off x="197648" y="2360613"/>
            <a:ext cx="5508427"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11530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2348709"/>
            <a:ext cx="9144002" cy="4524887"/>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278618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09804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93652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60579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486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2348707"/>
            <a:ext cx="9144002" cy="4154100"/>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695575"/>
            <a:ext cx="7975402" cy="360084"/>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4" y="4175753"/>
            <a:ext cx="350571" cy="515867"/>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03" y="4900761"/>
            <a:ext cx="404486" cy="515867"/>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03" y="3489745"/>
            <a:ext cx="404486"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3428990"/>
            <a:ext cx="7837739" cy="415498"/>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6" y="4143114"/>
            <a:ext cx="7830741" cy="415498"/>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4884153"/>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5" y="4884150"/>
            <a:ext cx="1691733" cy="415498"/>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4884153"/>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7" y="4884153"/>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225583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Tree>
    <p:extLst>
      <p:ext uri="{BB962C8B-B14F-4D97-AF65-F5344CB8AC3E}">
        <p14:creationId xmlns:p14="http://schemas.microsoft.com/office/powerpoint/2010/main" val="205720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641387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68580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5" y="2348707"/>
            <a:ext cx="8438555"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2152091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2348707"/>
            <a:ext cx="84375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2399963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lide - full imag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2348707"/>
            <a:ext cx="84375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1752208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66059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81830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320687"/>
            <a:ext cx="1594673"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72735"/>
            <a:ext cx="1176126" cy="36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dirty="0" smtClean="0"/>
              <a:t>Click icon to add picture</a:t>
            </a:r>
            <a:endParaRPr lang="en-GB" dirty="0"/>
          </a:p>
        </p:txBody>
      </p:sp>
      <p:sp>
        <p:nvSpPr>
          <p:cNvPr id="70" name="Shape 70"/>
          <p:cNvSpPr>
            <a:spLocks noGrp="1"/>
          </p:cNvSpPr>
          <p:nvPr>
            <p:ph type="pic" sz="quarter" idx="14"/>
          </p:nvPr>
        </p:nvSpPr>
        <p:spPr>
          <a:xfrm>
            <a:off x="3577936"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dirty="0" smtClean="0"/>
              <a:t>Click icon to add picture</a:t>
            </a:r>
            <a:endParaRPr dirty="0"/>
          </a:p>
        </p:txBody>
      </p:sp>
      <p:sp>
        <p:nvSpPr>
          <p:cNvPr id="71" name="Shape 71"/>
          <p:cNvSpPr>
            <a:spLocks noGrp="1"/>
          </p:cNvSpPr>
          <p:nvPr>
            <p:ph type="pic" sz="quarter" idx="15"/>
          </p:nvPr>
        </p:nvSpPr>
        <p:spPr>
          <a:xfrm>
            <a:off x="4928104"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dirty="0" smtClean="0"/>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4" name="Shape 64"/>
          <p:cNvSpPr/>
          <p:nvPr userDrawn="1"/>
        </p:nvSpPr>
        <p:spPr>
          <a:xfrm flipV="1">
            <a:off x="3490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dirty="0" smtClean="0"/>
              <a:t>Click icon to add picture</a:t>
            </a:r>
            <a:endParaRPr dirty="0"/>
          </a:p>
        </p:txBody>
      </p:sp>
      <p:sp>
        <p:nvSpPr>
          <p:cNvPr id="17"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66095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9144000" cy="548481"/>
          </a:xfrm>
          <a:prstGeom prst="rect">
            <a:avLst/>
          </a:prstGeom>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Shape 48"/>
          <p:cNvSpPr/>
          <p:nvPr userDrawn="1"/>
        </p:nvSpPr>
        <p:spPr>
          <a:xfrm>
            <a:off x="-1" y="-8012"/>
            <a:ext cx="9144002" cy="916856"/>
          </a:xfrm>
          <a:prstGeom prst="rect">
            <a:avLst/>
          </a:prstGeom>
          <a:blipFill>
            <a:blip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2" cstate="print">
            <a:extLst/>
          </a:blip>
          <a:stretch>
            <a:fillRect/>
          </a:stretch>
        </p:blipFill>
        <p:spPr>
          <a:xfrm>
            <a:off x="67307" y="54000"/>
            <a:ext cx="1803780" cy="754200"/>
          </a:xfrm>
          <a:prstGeom prst="rect">
            <a:avLst/>
          </a:prstGeom>
          <a:ln w="12700">
            <a:miter lim="400000"/>
          </a:ln>
        </p:spPr>
      </p:pic>
      <p:sp>
        <p:nvSpPr>
          <p:cNvPr id="8"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60611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9144000" cy="548481"/>
          </a:xfrm>
          <a:prstGeom prst="rect">
            <a:avLst/>
          </a:prstGeom>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Shape 48"/>
          <p:cNvSpPr/>
          <p:nvPr userDrawn="1"/>
        </p:nvSpPr>
        <p:spPr>
          <a:xfrm>
            <a:off x="-1" y="-8012"/>
            <a:ext cx="9144002" cy="916856"/>
          </a:xfrm>
          <a:prstGeom prst="rect">
            <a:avLst/>
          </a:prstGeom>
          <a:blipFill>
            <a:blip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320687"/>
            <a:ext cx="1594673"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72735"/>
            <a:ext cx="1176126" cy="36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dirty="0" smtClean="0"/>
              <a:t>Click icon to add picture</a:t>
            </a:r>
            <a:endParaRPr lang="en-GB" dirty="0"/>
          </a:p>
        </p:txBody>
      </p:sp>
      <p:sp>
        <p:nvSpPr>
          <p:cNvPr id="14" name="Shape 70"/>
          <p:cNvSpPr>
            <a:spLocks noGrp="1"/>
          </p:cNvSpPr>
          <p:nvPr>
            <p:ph type="pic" sz="quarter" idx="14"/>
          </p:nvPr>
        </p:nvSpPr>
        <p:spPr>
          <a:xfrm>
            <a:off x="3577936"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dirty="0" smtClean="0"/>
              <a:t>Click icon to add picture</a:t>
            </a:r>
            <a:endParaRPr dirty="0"/>
          </a:p>
        </p:txBody>
      </p:sp>
      <p:sp>
        <p:nvSpPr>
          <p:cNvPr id="15" name="Shape 71"/>
          <p:cNvSpPr>
            <a:spLocks noGrp="1"/>
          </p:cNvSpPr>
          <p:nvPr>
            <p:ph type="pic" sz="quarter" idx="15"/>
          </p:nvPr>
        </p:nvSpPr>
        <p:spPr>
          <a:xfrm>
            <a:off x="4928104"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dirty="0" smtClean="0"/>
              <a:t>Click icon to add picture</a:t>
            </a:r>
            <a:endParaRPr dirty="0"/>
          </a:p>
        </p:txBody>
      </p:sp>
      <p:sp>
        <p:nvSpPr>
          <p:cNvPr id="16" name="Shape 64"/>
          <p:cNvSpPr/>
          <p:nvPr userDrawn="1"/>
        </p:nvSpPr>
        <p:spPr>
          <a:xfrm flipV="1">
            <a:off x="3490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dirty="0" smtClean="0"/>
              <a:t>Click icon to add picture</a:t>
            </a:r>
            <a:endParaRPr dirty="0"/>
          </a:p>
        </p:txBody>
      </p:sp>
      <p:pic>
        <p:nvPicPr>
          <p:cNvPr id="23" name="MO_MASTER_for_dark_backg_RBG.png"/>
          <p:cNvPicPr>
            <a:picLocks noChangeAspect="1"/>
          </p:cNvPicPr>
          <p:nvPr userDrawn="1"/>
        </p:nvPicPr>
        <p:blipFill>
          <a:blip r:embed="rId2" cstate="print">
            <a:extLst/>
          </a:blip>
          <a:stretch>
            <a:fillRect/>
          </a:stretch>
        </p:blipFill>
        <p:spPr>
          <a:xfrm>
            <a:off x="67307" y="54000"/>
            <a:ext cx="1803780" cy="754200"/>
          </a:xfrm>
          <a:prstGeom prst="rect">
            <a:avLst/>
          </a:prstGeom>
          <a:ln w="12700">
            <a:miter lim="400000"/>
          </a:ln>
        </p:spPr>
      </p:pic>
      <p:sp>
        <p:nvSpPr>
          <p:cNvPr id="20"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82465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2360613"/>
            <a:ext cx="8424863" cy="36068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smtClean="0"/>
              <a:t>updraught</a:t>
            </a:r>
            <a:r>
              <a:rPr lang="en-GB" dirty="0" smtClean="0"/>
              <a:t> </a:t>
            </a:r>
            <a:r>
              <a:rPr lang="en-GB" dirty="0"/>
              <a:t>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17233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2360613"/>
            <a:ext cx="4050506"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2360613"/>
            <a:ext cx="4050506"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69350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2348707"/>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7140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5" name="Text Placeholder 4"/>
          <p:cNvSpPr>
            <a:spLocks noGrp="1"/>
          </p:cNvSpPr>
          <p:nvPr>
            <p:ph type="body" sz="quarter" idx="11" hasCustomPrompt="1"/>
          </p:nvPr>
        </p:nvSpPr>
        <p:spPr>
          <a:xfrm>
            <a:off x="197645" y="2365036"/>
            <a:ext cx="4050506"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205999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5" name="Text Placeholder 4"/>
          <p:cNvSpPr>
            <a:spLocks noGrp="1"/>
          </p:cNvSpPr>
          <p:nvPr>
            <p:ph type="body" sz="quarter" idx="11" hasCustomPrompt="1"/>
          </p:nvPr>
        </p:nvSpPr>
        <p:spPr>
          <a:xfrm>
            <a:off x="197645" y="2365036"/>
            <a:ext cx="4050506"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1" y="2348707"/>
            <a:ext cx="4064199"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41283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Picture Placeholder 4"/>
          <p:cNvSpPr>
            <a:spLocks noGrp="1"/>
          </p:cNvSpPr>
          <p:nvPr>
            <p:ph type="pic" sz="quarter" idx="16" hasCustomPrompt="1"/>
          </p:nvPr>
        </p:nvSpPr>
        <p:spPr>
          <a:xfrm>
            <a:off x="0" y="998539"/>
            <a:ext cx="9144000" cy="5310981"/>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234203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4" y="2348707"/>
            <a:ext cx="8437364"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87063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44037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22606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Picture Placeholder 4"/>
          <p:cNvSpPr>
            <a:spLocks noGrp="1"/>
          </p:cNvSpPr>
          <p:nvPr>
            <p:ph type="pic" sz="quarter" idx="16" hasCustomPrompt="1"/>
          </p:nvPr>
        </p:nvSpPr>
        <p:spPr>
          <a:xfrm>
            <a:off x="4572000" y="2"/>
            <a:ext cx="4572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60322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able Placeholder 5"/>
          <p:cNvSpPr>
            <a:spLocks noGrp="1"/>
          </p:cNvSpPr>
          <p:nvPr>
            <p:ph type="tbl" sz="quarter" idx="17" hasCustomPrompt="1"/>
          </p:nvPr>
        </p:nvSpPr>
        <p:spPr>
          <a:xfrm>
            <a:off x="4572001" y="2348707"/>
            <a:ext cx="4064199"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75083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29376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2348707"/>
            <a:ext cx="2578894"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8" y="2348707"/>
            <a:ext cx="2594681"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15324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2348707"/>
            <a:ext cx="2594681"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34986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ext Placeholder 4"/>
          <p:cNvSpPr>
            <a:spLocks noGrp="1"/>
          </p:cNvSpPr>
          <p:nvPr>
            <p:ph type="body" sz="quarter" idx="11" hasCustomPrompt="1"/>
          </p:nvPr>
        </p:nvSpPr>
        <p:spPr>
          <a:xfrm>
            <a:off x="197646" y="2360613"/>
            <a:ext cx="5508427"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1484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2348709"/>
            <a:ext cx="9144002" cy="4524887"/>
          </a:xfrm>
          <a:prstGeom prst="rect">
            <a:avLst/>
          </a:prstGeom>
          <a:blipFill>
            <a:blip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47447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60051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63026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12571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theme" Target="../theme/theme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323850" y="6551613"/>
            <a:ext cx="2895600" cy="228600"/>
          </a:xfrm>
          <a:prstGeom prst="rect">
            <a:avLst/>
          </a:prstGeom>
          <a:noFill/>
          <a:ln w="9525">
            <a:noFill/>
            <a:miter lim="800000"/>
            <a:headEnd/>
            <a:tailEnd/>
          </a:ln>
          <a:effectLst/>
        </p:spPr>
        <p:txBody>
          <a:bodyPr/>
          <a:lstStyle>
            <a:lvl1pPr eaLnBrk="0" hangingPunct="0">
              <a:lnSpc>
                <a:spcPct val="100000"/>
              </a:lnSpc>
              <a:defRPr sz="1000">
                <a:solidFill>
                  <a:schemeClr val="tx1"/>
                </a:solidFill>
              </a:defRPr>
            </a:lvl1pPr>
          </a:lstStyle>
          <a:p>
            <a:pPr>
              <a:defRPr/>
            </a:pPr>
            <a:r>
              <a:rPr lang="en-GB" dirty="0" smtClean="0"/>
              <a:t>© Crown copyright   Met Office</a:t>
            </a:r>
            <a:endParaRPr lang="en-GB" sz="1400" dirty="0">
              <a:latin typeface="Times" pitchFamily="18" charset="0"/>
            </a:endParaRPr>
          </a:p>
        </p:txBody>
      </p:sp>
      <p:sp>
        <p:nvSpPr>
          <p:cNvPr id="4099" name="Rectangle 2"/>
          <p:cNvSpPr>
            <a:spLocks noGrp="1" noChangeArrowheads="1"/>
          </p:cNvSpPr>
          <p:nvPr>
            <p:ph type="title"/>
          </p:nvPr>
        </p:nvSpPr>
        <p:spPr bwMode="auto">
          <a:xfrm>
            <a:off x="1752600" y="347663"/>
            <a:ext cx="6934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Slide heading Arial 40</a:t>
            </a:r>
          </a:p>
        </p:txBody>
      </p:sp>
      <p:sp>
        <p:nvSpPr>
          <p:cNvPr id="4100" name="Rectangle 3"/>
          <p:cNvSpPr>
            <a:spLocks noGrp="1" noChangeArrowheads="1"/>
          </p:cNvSpPr>
          <p:nvPr>
            <p:ph type="body" idx="1"/>
          </p:nvPr>
        </p:nvSpPr>
        <p:spPr bwMode="auto">
          <a:xfrm>
            <a:off x="1752600" y="1773238"/>
            <a:ext cx="69342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First level Arial 24</a:t>
            </a:r>
          </a:p>
          <a:p>
            <a:pPr lvl="1"/>
            <a:r>
              <a:rPr lang="en-GB" smtClean="0"/>
              <a:t>Second level Arial 20</a:t>
            </a:r>
          </a:p>
          <a:p>
            <a:pPr lvl="2"/>
            <a:r>
              <a:rPr lang="en-GB" smtClean="0"/>
              <a:t>Third level Arial 20</a:t>
            </a:r>
          </a:p>
          <a:p>
            <a:pPr lvl="3"/>
            <a:r>
              <a:rPr lang="en-GB" smtClean="0"/>
              <a:t>Fourth level Arial 20</a:t>
            </a:r>
          </a:p>
          <a:p>
            <a:pPr lvl="4"/>
            <a:r>
              <a:rPr lang="en-GB" smtClean="0"/>
              <a:t>Fifth level Arial 20</a:t>
            </a:r>
          </a:p>
        </p:txBody>
      </p:sp>
    </p:spTree>
  </p:cSld>
  <p:clrMap bg1="dk2" tx1="lt1" bg2="dk1"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703" r:id="rId12"/>
  </p:sldLayoutIdLst>
  <p:transition>
    <p:wipe/>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FFFFFF"/>
          </a:solidFill>
          <a:latin typeface="+mj-lt"/>
          <a:ea typeface="+mj-ea"/>
          <a:cs typeface="+mj-cs"/>
        </a:defRPr>
      </a:lvl1pPr>
      <a:lvl2pPr algn="l" rtl="0" eaLnBrk="0" fontAlgn="base" hangingPunct="0">
        <a:lnSpc>
          <a:spcPct val="85000"/>
        </a:lnSpc>
        <a:spcBef>
          <a:spcPct val="0"/>
        </a:spcBef>
        <a:spcAft>
          <a:spcPct val="0"/>
        </a:spcAft>
        <a:defRPr sz="4000">
          <a:solidFill>
            <a:srgbClr val="FFFFFF"/>
          </a:solidFill>
          <a:latin typeface="Arial" charset="0"/>
        </a:defRPr>
      </a:lvl2pPr>
      <a:lvl3pPr algn="l" rtl="0" eaLnBrk="0" fontAlgn="base" hangingPunct="0">
        <a:lnSpc>
          <a:spcPct val="85000"/>
        </a:lnSpc>
        <a:spcBef>
          <a:spcPct val="0"/>
        </a:spcBef>
        <a:spcAft>
          <a:spcPct val="0"/>
        </a:spcAft>
        <a:defRPr sz="4000">
          <a:solidFill>
            <a:srgbClr val="FFFFFF"/>
          </a:solidFill>
          <a:latin typeface="Arial" charset="0"/>
        </a:defRPr>
      </a:lvl3pPr>
      <a:lvl4pPr algn="l" rtl="0" eaLnBrk="0" fontAlgn="base" hangingPunct="0">
        <a:lnSpc>
          <a:spcPct val="85000"/>
        </a:lnSpc>
        <a:spcBef>
          <a:spcPct val="0"/>
        </a:spcBef>
        <a:spcAft>
          <a:spcPct val="0"/>
        </a:spcAft>
        <a:defRPr sz="4000">
          <a:solidFill>
            <a:srgbClr val="FFFFFF"/>
          </a:solidFill>
          <a:latin typeface="Arial" charset="0"/>
        </a:defRPr>
      </a:lvl4pPr>
      <a:lvl5pPr algn="l" rtl="0" eaLnBrk="0" fontAlgn="base" hangingPunct="0">
        <a:lnSpc>
          <a:spcPct val="85000"/>
        </a:lnSpc>
        <a:spcBef>
          <a:spcPct val="0"/>
        </a:spcBef>
        <a:spcAft>
          <a:spcPct val="0"/>
        </a:spcAft>
        <a:defRPr sz="4000">
          <a:solidFill>
            <a:srgbClr val="FFFFFF"/>
          </a:solidFill>
          <a:latin typeface="Arial" charset="0"/>
        </a:defRPr>
      </a:lvl5pPr>
      <a:lvl6pPr marL="457200" algn="l" rtl="0" eaLnBrk="0" fontAlgn="base" hangingPunct="0">
        <a:lnSpc>
          <a:spcPct val="85000"/>
        </a:lnSpc>
        <a:spcBef>
          <a:spcPct val="0"/>
        </a:spcBef>
        <a:spcAft>
          <a:spcPct val="0"/>
        </a:spcAft>
        <a:defRPr sz="4000">
          <a:solidFill>
            <a:srgbClr val="FFFFFF"/>
          </a:solidFill>
          <a:latin typeface="Arial" charset="0"/>
        </a:defRPr>
      </a:lvl6pPr>
      <a:lvl7pPr marL="914400" algn="l" rtl="0" eaLnBrk="0" fontAlgn="base" hangingPunct="0">
        <a:lnSpc>
          <a:spcPct val="85000"/>
        </a:lnSpc>
        <a:spcBef>
          <a:spcPct val="0"/>
        </a:spcBef>
        <a:spcAft>
          <a:spcPct val="0"/>
        </a:spcAft>
        <a:defRPr sz="4000">
          <a:solidFill>
            <a:srgbClr val="FFFFFF"/>
          </a:solidFill>
          <a:latin typeface="Arial" charset="0"/>
        </a:defRPr>
      </a:lvl7pPr>
      <a:lvl8pPr marL="1371600" algn="l" rtl="0" eaLnBrk="0" fontAlgn="base" hangingPunct="0">
        <a:lnSpc>
          <a:spcPct val="85000"/>
        </a:lnSpc>
        <a:spcBef>
          <a:spcPct val="0"/>
        </a:spcBef>
        <a:spcAft>
          <a:spcPct val="0"/>
        </a:spcAft>
        <a:defRPr sz="4000">
          <a:solidFill>
            <a:srgbClr val="FFFFFF"/>
          </a:solidFill>
          <a:latin typeface="Arial" charset="0"/>
        </a:defRPr>
      </a:lvl8pPr>
      <a:lvl9pPr marL="1828800" algn="l" rtl="0" eaLnBrk="0" fontAlgn="base" hangingPunct="0">
        <a:lnSpc>
          <a:spcPct val="85000"/>
        </a:lnSpc>
        <a:spcBef>
          <a:spcPct val="0"/>
        </a:spcBef>
        <a:spcAft>
          <a:spcPct val="0"/>
        </a:spcAft>
        <a:defRPr sz="4000">
          <a:solidFill>
            <a:srgbClr val="FFFFFF"/>
          </a:solidFill>
          <a:latin typeface="Arial" charset="0"/>
        </a:defRPr>
      </a:lvl9pPr>
    </p:titleStyle>
    <p:bodyStyle>
      <a:lvl1pPr marL="261938" indent="-261938" algn="l" rtl="0" eaLnBrk="0" fontAlgn="base" hangingPunct="0">
        <a:lnSpc>
          <a:spcPct val="90000"/>
        </a:lnSpc>
        <a:spcBef>
          <a:spcPct val="35000"/>
        </a:spcBef>
        <a:spcAft>
          <a:spcPct val="35000"/>
        </a:spcAft>
        <a:buChar char="•"/>
        <a:defRPr sz="2400">
          <a:solidFill>
            <a:srgbClr val="FFFFFF"/>
          </a:solidFill>
          <a:latin typeface="+mn-lt"/>
          <a:ea typeface="+mn-ea"/>
          <a:cs typeface="+mn-cs"/>
        </a:defRPr>
      </a:lvl1pPr>
      <a:lvl2pPr marL="623888" indent="-182563" algn="l" rtl="0" eaLnBrk="0" fontAlgn="base" hangingPunct="0">
        <a:lnSpc>
          <a:spcPct val="90000"/>
        </a:lnSpc>
        <a:spcBef>
          <a:spcPct val="35000"/>
        </a:spcBef>
        <a:spcAft>
          <a:spcPct val="35000"/>
        </a:spcAft>
        <a:buChar char="•"/>
        <a:defRPr sz="2000">
          <a:solidFill>
            <a:srgbClr val="FFFFFF"/>
          </a:solidFill>
          <a:latin typeface="+mn-lt"/>
        </a:defRPr>
      </a:lvl2pPr>
      <a:lvl3pPr marL="987425" indent="-184150" algn="l" rtl="0" eaLnBrk="0" fontAlgn="base" hangingPunct="0">
        <a:lnSpc>
          <a:spcPct val="90000"/>
        </a:lnSpc>
        <a:spcBef>
          <a:spcPct val="35000"/>
        </a:spcBef>
        <a:spcAft>
          <a:spcPct val="35000"/>
        </a:spcAft>
        <a:buChar char="•"/>
        <a:defRPr sz="2000">
          <a:solidFill>
            <a:srgbClr val="FFFFFF"/>
          </a:solidFill>
          <a:latin typeface="+mn-lt"/>
        </a:defRPr>
      </a:lvl3pPr>
      <a:lvl4pPr marL="1349375" indent="-182563" algn="l" rtl="0" eaLnBrk="0" fontAlgn="base" hangingPunct="0">
        <a:lnSpc>
          <a:spcPct val="90000"/>
        </a:lnSpc>
        <a:spcBef>
          <a:spcPct val="35000"/>
        </a:spcBef>
        <a:spcAft>
          <a:spcPct val="35000"/>
        </a:spcAft>
        <a:buChar char="•"/>
        <a:defRPr sz="2000">
          <a:solidFill>
            <a:srgbClr val="FFFFFF"/>
          </a:solidFill>
          <a:latin typeface="+mn-lt"/>
        </a:defRPr>
      </a:lvl4pPr>
      <a:lvl5pPr marL="1698625" indent="-169863" algn="l" rtl="0" eaLnBrk="0" fontAlgn="base" hangingPunct="0">
        <a:lnSpc>
          <a:spcPct val="90000"/>
        </a:lnSpc>
        <a:spcBef>
          <a:spcPct val="35000"/>
        </a:spcBef>
        <a:spcAft>
          <a:spcPct val="35000"/>
        </a:spcAft>
        <a:buChar char="•"/>
        <a:defRPr sz="2000">
          <a:solidFill>
            <a:srgbClr val="FFFFFF"/>
          </a:solidFill>
          <a:latin typeface="+mn-lt"/>
        </a:defRPr>
      </a:lvl5pPr>
      <a:lvl6pPr marL="2155825" indent="-169863" algn="l" rtl="0" eaLnBrk="0" fontAlgn="base" hangingPunct="0">
        <a:lnSpc>
          <a:spcPct val="90000"/>
        </a:lnSpc>
        <a:spcBef>
          <a:spcPct val="35000"/>
        </a:spcBef>
        <a:spcAft>
          <a:spcPct val="35000"/>
        </a:spcAft>
        <a:buChar char="•"/>
        <a:defRPr sz="2000">
          <a:solidFill>
            <a:srgbClr val="FFFFFF"/>
          </a:solidFill>
          <a:latin typeface="+mn-lt"/>
        </a:defRPr>
      </a:lvl6pPr>
      <a:lvl7pPr marL="2613025" indent="-169863" algn="l" rtl="0" eaLnBrk="0" fontAlgn="base" hangingPunct="0">
        <a:lnSpc>
          <a:spcPct val="90000"/>
        </a:lnSpc>
        <a:spcBef>
          <a:spcPct val="35000"/>
        </a:spcBef>
        <a:spcAft>
          <a:spcPct val="35000"/>
        </a:spcAft>
        <a:buChar char="•"/>
        <a:defRPr sz="2000">
          <a:solidFill>
            <a:srgbClr val="FFFFFF"/>
          </a:solidFill>
          <a:latin typeface="+mn-lt"/>
        </a:defRPr>
      </a:lvl7pPr>
      <a:lvl8pPr marL="3070225" indent="-169863" algn="l" rtl="0" eaLnBrk="0" fontAlgn="base" hangingPunct="0">
        <a:lnSpc>
          <a:spcPct val="90000"/>
        </a:lnSpc>
        <a:spcBef>
          <a:spcPct val="35000"/>
        </a:spcBef>
        <a:spcAft>
          <a:spcPct val="35000"/>
        </a:spcAft>
        <a:buChar char="•"/>
        <a:defRPr sz="2000">
          <a:solidFill>
            <a:srgbClr val="FFFFFF"/>
          </a:solidFill>
          <a:latin typeface="+mn-lt"/>
        </a:defRPr>
      </a:lvl8pPr>
      <a:lvl9pPr marL="3527425" indent="-169863" algn="l" rtl="0" eaLnBrk="0" fontAlgn="base" hangingPunct="0">
        <a:lnSpc>
          <a:spcPct val="90000"/>
        </a:lnSpc>
        <a:spcBef>
          <a:spcPct val="35000"/>
        </a:spcBef>
        <a:spcAft>
          <a:spcPct val="3500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752600" y="347663"/>
            <a:ext cx="6934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Slide heading Arial 40</a:t>
            </a:r>
          </a:p>
        </p:txBody>
      </p:sp>
      <p:sp>
        <p:nvSpPr>
          <p:cNvPr id="5123" name="Rectangle 3"/>
          <p:cNvSpPr>
            <a:spLocks noGrp="1" noChangeArrowheads="1"/>
          </p:cNvSpPr>
          <p:nvPr>
            <p:ph type="body" idx="1"/>
          </p:nvPr>
        </p:nvSpPr>
        <p:spPr bwMode="auto">
          <a:xfrm>
            <a:off x="1752600" y="1773238"/>
            <a:ext cx="69342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First level Arial 24</a:t>
            </a:r>
          </a:p>
          <a:p>
            <a:pPr lvl="1"/>
            <a:r>
              <a:rPr lang="en-GB" smtClean="0"/>
              <a:t>Second level Arial 20</a:t>
            </a:r>
          </a:p>
          <a:p>
            <a:pPr lvl="2"/>
            <a:r>
              <a:rPr lang="en-GB" smtClean="0"/>
              <a:t>Third level Arial 20</a:t>
            </a:r>
          </a:p>
          <a:p>
            <a:pPr lvl="3"/>
            <a:r>
              <a:rPr lang="en-GB" smtClean="0"/>
              <a:t>Fourth level Arial 20</a:t>
            </a:r>
          </a:p>
          <a:p>
            <a:pPr lvl="4"/>
            <a:r>
              <a:rPr lang="en-GB" smtClean="0"/>
              <a:t>Fifth level Arial 20</a:t>
            </a:r>
          </a:p>
        </p:txBody>
      </p:sp>
      <p:sp>
        <p:nvSpPr>
          <p:cNvPr id="5" name="Rectangle 4"/>
          <p:cNvSpPr txBox="1">
            <a:spLocks noChangeArrowheads="1"/>
          </p:cNvSpPr>
          <p:nvPr/>
        </p:nvSpPr>
        <p:spPr bwMode="auto">
          <a:xfrm>
            <a:off x="323850" y="6551613"/>
            <a:ext cx="2895600" cy="228600"/>
          </a:xfrm>
          <a:prstGeom prst="rect">
            <a:avLst/>
          </a:prstGeom>
          <a:noFill/>
          <a:ln w="9525">
            <a:noFill/>
            <a:miter lim="800000"/>
            <a:headEnd/>
            <a:tailEnd/>
          </a:ln>
          <a:effectLst/>
        </p:spPr>
        <p:txBody>
          <a:bodyPr/>
          <a:lstStyle>
            <a:lvl1pPr eaLnBrk="0" hangingPunct="0">
              <a:lnSpc>
                <a:spcPct val="100000"/>
              </a:lnSpc>
              <a:defRPr sz="1000">
                <a:solidFill>
                  <a:schemeClr val="tx1"/>
                </a:solidFill>
              </a:defRPr>
            </a:lvl1pPr>
          </a:lstStyle>
          <a:p>
            <a:pPr>
              <a:defRPr/>
            </a:pPr>
            <a:r>
              <a:rPr lang="en-GB" dirty="0" smtClean="0"/>
              <a:t>© Crown copyright   Met Office</a:t>
            </a:r>
            <a:endParaRPr lang="en-GB" sz="1400" dirty="0">
              <a:latin typeface="Times" pitchFamily="18" charset="0"/>
            </a:endParaRP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705" r:id="rId12"/>
  </p:sldLayoutIdLst>
  <p:transition>
    <p:wipe/>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FFFFFF"/>
          </a:solidFill>
          <a:latin typeface="+mj-lt"/>
          <a:ea typeface="+mj-ea"/>
          <a:cs typeface="+mj-cs"/>
        </a:defRPr>
      </a:lvl1pPr>
      <a:lvl2pPr algn="l" rtl="0" eaLnBrk="0" fontAlgn="base" hangingPunct="0">
        <a:lnSpc>
          <a:spcPct val="85000"/>
        </a:lnSpc>
        <a:spcBef>
          <a:spcPct val="0"/>
        </a:spcBef>
        <a:spcAft>
          <a:spcPct val="0"/>
        </a:spcAft>
        <a:defRPr sz="4000">
          <a:solidFill>
            <a:srgbClr val="FFFFFF"/>
          </a:solidFill>
          <a:latin typeface="Arial" charset="0"/>
        </a:defRPr>
      </a:lvl2pPr>
      <a:lvl3pPr algn="l" rtl="0" eaLnBrk="0" fontAlgn="base" hangingPunct="0">
        <a:lnSpc>
          <a:spcPct val="85000"/>
        </a:lnSpc>
        <a:spcBef>
          <a:spcPct val="0"/>
        </a:spcBef>
        <a:spcAft>
          <a:spcPct val="0"/>
        </a:spcAft>
        <a:defRPr sz="4000">
          <a:solidFill>
            <a:srgbClr val="FFFFFF"/>
          </a:solidFill>
          <a:latin typeface="Arial" charset="0"/>
        </a:defRPr>
      </a:lvl3pPr>
      <a:lvl4pPr algn="l" rtl="0" eaLnBrk="0" fontAlgn="base" hangingPunct="0">
        <a:lnSpc>
          <a:spcPct val="85000"/>
        </a:lnSpc>
        <a:spcBef>
          <a:spcPct val="0"/>
        </a:spcBef>
        <a:spcAft>
          <a:spcPct val="0"/>
        </a:spcAft>
        <a:defRPr sz="4000">
          <a:solidFill>
            <a:srgbClr val="FFFFFF"/>
          </a:solidFill>
          <a:latin typeface="Arial" charset="0"/>
        </a:defRPr>
      </a:lvl4pPr>
      <a:lvl5pPr algn="l" rtl="0" eaLnBrk="0" fontAlgn="base" hangingPunct="0">
        <a:lnSpc>
          <a:spcPct val="85000"/>
        </a:lnSpc>
        <a:spcBef>
          <a:spcPct val="0"/>
        </a:spcBef>
        <a:spcAft>
          <a:spcPct val="0"/>
        </a:spcAft>
        <a:defRPr sz="4000">
          <a:solidFill>
            <a:srgbClr val="FFFFFF"/>
          </a:solidFill>
          <a:latin typeface="Arial" charset="0"/>
        </a:defRPr>
      </a:lvl5pPr>
      <a:lvl6pPr marL="457200" algn="l" rtl="0" eaLnBrk="0" fontAlgn="base" hangingPunct="0">
        <a:lnSpc>
          <a:spcPct val="85000"/>
        </a:lnSpc>
        <a:spcBef>
          <a:spcPct val="0"/>
        </a:spcBef>
        <a:spcAft>
          <a:spcPct val="0"/>
        </a:spcAft>
        <a:defRPr sz="4000">
          <a:solidFill>
            <a:srgbClr val="FFFFFF"/>
          </a:solidFill>
          <a:latin typeface="Arial" charset="0"/>
        </a:defRPr>
      </a:lvl6pPr>
      <a:lvl7pPr marL="914400" algn="l" rtl="0" eaLnBrk="0" fontAlgn="base" hangingPunct="0">
        <a:lnSpc>
          <a:spcPct val="85000"/>
        </a:lnSpc>
        <a:spcBef>
          <a:spcPct val="0"/>
        </a:spcBef>
        <a:spcAft>
          <a:spcPct val="0"/>
        </a:spcAft>
        <a:defRPr sz="4000">
          <a:solidFill>
            <a:srgbClr val="FFFFFF"/>
          </a:solidFill>
          <a:latin typeface="Arial" charset="0"/>
        </a:defRPr>
      </a:lvl7pPr>
      <a:lvl8pPr marL="1371600" algn="l" rtl="0" eaLnBrk="0" fontAlgn="base" hangingPunct="0">
        <a:lnSpc>
          <a:spcPct val="85000"/>
        </a:lnSpc>
        <a:spcBef>
          <a:spcPct val="0"/>
        </a:spcBef>
        <a:spcAft>
          <a:spcPct val="0"/>
        </a:spcAft>
        <a:defRPr sz="4000">
          <a:solidFill>
            <a:srgbClr val="FFFFFF"/>
          </a:solidFill>
          <a:latin typeface="Arial" charset="0"/>
        </a:defRPr>
      </a:lvl8pPr>
      <a:lvl9pPr marL="1828800" algn="l" rtl="0" eaLnBrk="0" fontAlgn="base" hangingPunct="0">
        <a:lnSpc>
          <a:spcPct val="85000"/>
        </a:lnSpc>
        <a:spcBef>
          <a:spcPct val="0"/>
        </a:spcBef>
        <a:spcAft>
          <a:spcPct val="0"/>
        </a:spcAft>
        <a:defRPr sz="4000">
          <a:solidFill>
            <a:srgbClr val="FFFFFF"/>
          </a:solidFill>
          <a:latin typeface="Arial" charset="0"/>
        </a:defRPr>
      </a:lvl9pPr>
    </p:titleStyle>
    <p:bodyStyle>
      <a:lvl1pPr marL="261938" indent="-261938" algn="l" rtl="0" eaLnBrk="0" fontAlgn="base" hangingPunct="0">
        <a:lnSpc>
          <a:spcPct val="90000"/>
        </a:lnSpc>
        <a:spcBef>
          <a:spcPct val="35000"/>
        </a:spcBef>
        <a:spcAft>
          <a:spcPct val="35000"/>
        </a:spcAft>
        <a:buChar char="•"/>
        <a:defRPr sz="2400">
          <a:solidFill>
            <a:srgbClr val="FFFFFF"/>
          </a:solidFill>
          <a:latin typeface="+mn-lt"/>
          <a:ea typeface="+mn-ea"/>
          <a:cs typeface="+mn-cs"/>
        </a:defRPr>
      </a:lvl1pPr>
      <a:lvl2pPr marL="623888" indent="-182563" algn="l" rtl="0" eaLnBrk="0" fontAlgn="base" hangingPunct="0">
        <a:lnSpc>
          <a:spcPct val="90000"/>
        </a:lnSpc>
        <a:spcBef>
          <a:spcPct val="35000"/>
        </a:spcBef>
        <a:spcAft>
          <a:spcPct val="35000"/>
        </a:spcAft>
        <a:buChar char="•"/>
        <a:defRPr sz="2000">
          <a:solidFill>
            <a:srgbClr val="FFFFFF"/>
          </a:solidFill>
          <a:latin typeface="+mn-lt"/>
        </a:defRPr>
      </a:lvl2pPr>
      <a:lvl3pPr marL="987425" indent="-184150" algn="l" rtl="0" eaLnBrk="0" fontAlgn="base" hangingPunct="0">
        <a:lnSpc>
          <a:spcPct val="90000"/>
        </a:lnSpc>
        <a:spcBef>
          <a:spcPct val="35000"/>
        </a:spcBef>
        <a:spcAft>
          <a:spcPct val="35000"/>
        </a:spcAft>
        <a:buChar char="•"/>
        <a:defRPr sz="2000">
          <a:solidFill>
            <a:srgbClr val="FFFFFF"/>
          </a:solidFill>
          <a:latin typeface="+mn-lt"/>
        </a:defRPr>
      </a:lvl3pPr>
      <a:lvl4pPr marL="1349375" indent="-182563" algn="l" rtl="0" eaLnBrk="0" fontAlgn="base" hangingPunct="0">
        <a:lnSpc>
          <a:spcPct val="90000"/>
        </a:lnSpc>
        <a:spcBef>
          <a:spcPct val="35000"/>
        </a:spcBef>
        <a:spcAft>
          <a:spcPct val="35000"/>
        </a:spcAft>
        <a:buChar char="•"/>
        <a:defRPr sz="2000">
          <a:solidFill>
            <a:srgbClr val="FFFFFF"/>
          </a:solidFill>
          <a:latin typeface="+mn-lt"/>
        </a:defRPr>
      </a:lvl4pPr>
      <a:lvl5pPr marL="1698625" indent="-169863" algn="l" rtl="0" eaLnBrk="0" fontAlgn="base" hangingPunct="0">
        <a:lnSpc>
          <a:spcPct val="90000"/>
        </a:lnSpc>
        <a:spcBef>
          <a:spcPct val="35000"/>
        </a:spcBef>
        <a:spcAft>
          <a:spcPct val="35000"/>
        </a:spcAft>
        <a:buChar char="•"/>
        <a:defRPr sz="2000">
          <a:solidFill>
            <a:srgbClr val="FFFFFF"/>
          </a:solidFill>
          <a:latin typeface="+mn-lt"/>
        </a:defRPr>
      </a:lvl5pPr>
      <a:lvl6pPr marL="2155825" indent="-169863" algn="l" rtl="0" eaLnBrk="0" fontAlgn="base" hangingPunct="0">
        <a:lnSpc>
          <a:spcPct val="90000"/>
        </a:lnSpc>
        <a:spcBef>
          <a:spcPct val="35000"/>
        </a:spcBef>
        <a:spcAft>
          <a:spcPct val="35000"/>
        </a:spcAft>
        <a:buChar char="•"/>
        <a:defRPr sz="2000">
          <a:solidFill>
            <a:srgbClr val="FFFFFF"/>
          </a:solidFill>
          <a:latin typeface="+mn-lt"/>
        </a:defRPr>
      </a:lvl6pPr>
      <a:lvl7pPr marL="2613025" indent="-169863" algn="l" rtl="0" eaLnBrk="0" fontAlgn="base" hangingPunct="0">
        <a:lnSpc>
          <a:spcPct val="90000"/>
        </a:lnSpc>
        <a:spcBef>
          <a:spcPct val="35000"/>
        </a:spcBef>
        <a:spcAft>
          <a:spcPct val="35000"/>
        </a:spcAft>
        <a:buChar char="•"/>
        <a:defRPr sz="2000">
          <a:solidFill>
            <a:srgbClr val="FFFFFF"/>
          </a:solidFill>
          <a:latin typeface="+mn-lt"/>
        </a:defRPr>
      </a:lvl7pPr>
      <a:lvl8pPr marL="3070225" indent="-169863" algn="l" rtl="0" eaLnBrk="0" fontAlgn="base" hangingPunct="0">
        <a:lnSpc>
          <a:spcPct val="90000"/>
        </a:lnSpc>
        <a:spcBef>
          <a:spcPct val="35000"/>
        </a:spcBef>
        <a:spcAft>
          <a:spcPct val="35000"/>
        </a:spcAft>
        <a:buChar char="•"/>
        <a:defRPr sz="2000">
          <a:solidFill>
            <a:srgbClr val="FFFFFF"/>
          </a:solidFill>
          <a:latin typeface="+mn-lt"/>
        </a:defRPr>
      </a:lvl8pPr>
      <a:lvl9pPr marL="3527425" indent="-169863" algn="l" rtl="0" eaLnBrk="0" fontAlgn="base" hangingPunct="0">
        <a:lnSpc>
          <a:spcPct val="90000"/>
        </a:lnSpc>
        <a:spcBef>
          <a:spcPct val="35000"/>
        </a:spcBef>
        <a:spcAft>
          <a:spcPct val="3500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1714500" y="349250"/>
            <a:ext cx="69723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6147" name="Text Placeholder 2"/>
          <p:cNvSpPr>
            <a:spLocks noGrp="1"/>
          </p:cNvSpPr>
          <p:nvPr>
            <p:ph type="body" idx="1"/>
          </p:nvPr>
        </p:nvSpPr>
        <p:spPr bwMode="auto">
          <a:xfrm>
            <a:off x="1714500" y="1774825"/>
            <a:ext cx="6972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7" name="Footer Placeholder 4"/>
          <p:cNvSpPr txBox="1">
            <a:spLocks/>
          </p:cNvSpPr>
          <p:nvPr/>
        </p:nvSpPr>
        <p:spPr>
          <a:xfrm>
            <a:off x="323850" y="6551613"/>
            <a:ext cx="2894013" cy="230187"/>
          </a:xfrm>
          <a:prstGeom prst="rect">
            <a:avLst/>
          </a:prstGeom>
        </p:spPr>
        <p:txBody>
          <a:bodyPr/>
          <a:lstStyle>
            <a:lvl1pPr algn="l">
              <a:lnSpc>
                <a:spcPct val="100000"/>
              </a:lnSpc>
              <a:defRPr sz="1000">
                <a:solidFill>
                  <a:schemeClr val="tx2"/>
                </a:solidFill>
              </a:defRPr>
            </a:lvl1pPr>
          </a:lstStyle>
          <a:p>
            <a:pPr>
              <a:defRPr/>
            </a:pPr>
            <a:r>
              <a:rPr lang="en-GB" dirty="0" smtClean="0">
                <a:solidFill>
                  <a:schemeClr val="tx1"/>
                </a:solidFill>
              </a:rPr>
              <a:t>© Crown copyright   Met Office</a:t>
            </a:r>
            <a:endParaRPr lang="en-GB"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57200" algn="l" rtl="0" eaLnBrk="0" fontAlgn="base" hangingPunct="0">
        <a:spcBef>
          <a:spcPct val="0"/>
        </a:spcBef>
        <a:spcAft>
          <a:spcPct val="0"/>
        </a:spcAft>
        <a:defRPr sz="4000">
          <a:solidFill>
            <a:schemeClr val="tx1"/>
          </a:solidFill>
          <a:latin typeface="Arial" charset="0"/>
        </a:defRPr>
      </a:lvl6pPr>
      <a:lvl7pPr marL="914400" algn="l" rtl="0" eaLnBrk="0" fontAlgn="base" hangingPunct="0">
        <a:spcBef>
          <a:spcPct val="0"/>
        </a:spcBef>
        <a:spcAft>
          <a:spcPct val="0"/>
        </a:spcAft>
        <a:defRPr sz="4000">
          <a:solidFill>
            <a:schemeClr val="tx1"/>
          </a:solidFill>
          <a:latin typeface="Arial" charset="0"/>
        </a:defRPr>
      </a:lvl7pPr>
      <a:lvl8pPr marL="1371600" algn="l" rtl="0" eaLnBrk="0" fontAlgn="base" hangingPunct="0">
        <a:spcBef>
          <a:spcPct val="0"/>
        </a:spcBef>
        <a:spcAft>
          <a:spcPct val="0"/>
        </a:spcAft>
        <a:defRPr sz="4000">
          <a:solidFill>
            <a:schemeClr val="tx1"/>
          </a:solidFill>
          <a:latin typeface="Arial" charset="0"/>
        </a:defRPr>
      </a:lvl8pPr>
      <a:lvl9pPr marL="1828800" algn="l" rtl="0" eaLnBrk="0" fontAlgn="base" hangingPunct="0">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Font typeface="Arial" charset="0"/>
        <a:buChar char="•"/>
        <a:defRPr sz="20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323850" y="6551613"/>
            <a:ext cx="2895600" cy="228600"/>
          </a:xfrm>
          <a:prstGeom prst="rect">
            <a:avLst/>
          </a:prstGeom>
          <a:noFill/>
          <a:ln w="9525">
            <a:noFill/>
            <a:miter lim="800000"/>
            <a:headEnd/>
            <a:tailEnd/>
          </a:ln>
          <a:effectLst/>
        </p:spPr>
        <p:txBody>
          <a:bodyPr/>
          <a:lstStyle>
            <a:lvl1pPr eaLnBrk="0" hangingPunct="0">
              <a:lnSpc>
                <a:spcPct val="100000"/>
              </a:lnSpc>
              <a:defRPr sz="1000">
                <a:solidFill>
                  <a:schemeClr val="tx1"/>
                </a:solidFill>
              </a:defRPr>
            </a:lvl1pPr>
          </a:lstStyle>
          <a:p>
            <a:pPr>
              <a:defRPr/>
            </a:pPr>
            <a:r>
              <a:rPr lang="en-GB" dirty="0" smtClean="0"/>
              <a:t>© Crown copyright   Met Office</a:t>
            </a:r>
            <a:endParaRPr lang="en-GB" sz="1400" dirty="0">
              <a:latin typeface="Times" pitchFamily="18" charset="0"/>
            </a:endParaRPr>
          </a:p>
        </p:txBody>
      </p:sp>
      <p:sp>
        <p:nvSpPr>
          <p:cNvPr id="7171" name="Rectangle 2"/>
          <p:cNvSpPr>
            <a:spLocks noGrp="1" noChangeArrowheads="1"/>
          </p:cNvSpPr>
          <p:nvPr>
            <p:ph type="title"/>
          </p:nvPr>
        </p:nvSpPr>
        <p:spPr bwMode="auto">
          <a:xfrm>
            <a:off x="1752600" y="347663"/>
            <a:ext cx="6934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Slide heading Arial 40</a:t>
            </a:r>
          </a:p>
        </p:txBody>
      </p:sp>
      <p:sp>
        <p:nvSpPr>
          <p:cNvPr id="7172" name="Rectangle 3"/>
          <p:cNvSpPr>
            <a:spLocks noGrp="1" noChangeArrowheads="1"/>
          </p:cNvSpPr>
          <p:nvPr>
            <p:ph type="body" idx="1"/>
          </p:nvPr>
        </p:nvSpPr>
        <p:spPr bwMode="auto">
          <a:xfrm>
            <a:off x="1752600" y="1773238"/>
            <a:ext cx="69342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First level Arial 24</a:t>
            </a:r>
          </a:p>
          <a:p>
            <a:pPr lvl="1"/>
            <a:r>
              <a:rPr lang="en-GB" smtClean="0"/>
              <a:t>Second level Arial 20</a:t>
            </a:r>
          </a:p>
          <a:p>
            <a:pPr lvl="2"/>
            <a:r>
              <a:rPr lang="en-GB" smtClean="0"/>
              <a:t>Third level Arial 20</a:t>
            </a:r>
          </a:p>
          <a:p>
            <a:pPr lvl="3"/>
            <a:r>
              <a:rPr lang="en-GB" smtClean="0"/>
              <a:t>Fourth level Arial 20</a:t>
            </a:r>
          </a:p>
          <a:p>
            <a:pPr lvl="4"/>
            <a:r>
              <a:rPr lang="en-GB" smtClean="0"/>
              <a:t>Fifth level Arial 20</a:t>
            </a:r>
          </a:p>
        </p:txBody>
      </p:sp>
    </p:spTree>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wipe/>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FFFFFF"/>
          </a:solidFill>
          <a:latin typeface="+mj-lt"/>
          <a:ea typeface="+mj-ea"/>
          <a:cs typeface="+mj-cs"/>
        </a:defRPr>
      </a:lvl1pPr>
      <a:lvl2pPr algn="l" rtl="0" eaLnBrk="0" fontAlgn="base" hangingPunct="0">
        <a:lnSpc>
          <a:spcPct val="85000"/>
        </a:lnSpc>
        <a:spcBef>
          <a:spcPct val="0"/>
        </a:spcBef>
        <a:spcAft>
          <a:spcPct val="0"/>
        </a:spcAft>
        <a:defRPr sz="4000">
          <a:solidFill>
            <a:srgbClr val="FFFFFF"/>
          </a:solidFill>
          <a:latin typeface="Arial" charset="0"/>
        </a:defRPr>
      </a:lvl2pPr>
      <a:lvl3pPr algn="l" rtl="0" eaLnBrk="0" fontAlgn="base" hangingPunct="0">
        <a:lnSpc>
          <a:spcPct val="85000"/>
        </a:lnSpc>
        <a:spcBef>
          <a:spcPct val="0"/>
        </a:spcBef>
        <a:spcAft>
          <a:spcPct val="0"/>
        </a:spcAft>
        <a:defRPr sz="4000">
          <a:solidFill>
            <a:srgbClr val="FFFFFF"/>
          </a:solidFill>
          <a:latin typeface="Arial" charset="0"/>
        </a:defRPr>
      </a:lvl3pPr>
      <a:lvl4pPr algn="l" rtl="0" eaLnBrk="0" fontAlgn="base" hangingPunct="0">
        <a:lnSpc>
          <a:spcPct val="85000"/>
        </a:lnSpc>
        <a:spcBef>
          <a:spcPct val="0"/>
        </a:spcBef>
        <a:spcAft>
          <a:spcPct val="0"/>
        </a:spcAft>
        <a:defRPr sz="4000">
          <a:solidFill>
            <a:srgbClr val="FFFFFF"/>
          </a:solidFill>
          <a:latin typeface="Arial" charset="0"/>
        </a:defRPr>
      </a:lvl4pPr>
      <a:lvl5pPr algn="l" rtl="0" eaLnBrk="0" fontAlgn="base" hangingPunct="0">
        <a:lnSpc>
          <a:spcPct val="85000"/>
        </a:lnSpc>
        <a:spcBef>
          <a:spcPct val="0"/>
        </a:spcBef>
        <a:spcAft>
          <a:spcPct val="0"/>
        </a:spcAft>
        <a:defRPr sz="4000">
          <a:solidFill>
            <a:srgbClr val="FFFFFF"/>
          </a:solidFill>
          <a:latin typeface="Arial" charset="0"/>
        </a:defRPr>
      </a:lvl5pPr>
      <a:lvl6pPr marL="457200" algn="l" rtl="0" eaLnBrk="0" fontAlgn="base" hangingPunct="0">
        <a:lnSpc>
          <a:spcPct val="85000"/>
        </a:lnSpc>
        <a:spcBef>
          <a:spcPct val="0"/>
        </a:spcBef>
        <a:spcAft>
          <a:spcPct val="0"/>
        </a:spcAft>
        <a:defRPr sz="4000">
          <a:solidFill>
            <a:srgbClr val="FFFFFF"/>
          </a:solidFill>
          <a:latin typeface="Arial" charset="0"/>
        </a:defRPr>
      </a:lvl6pPr>
      <a:lvl7pPr marL="914400" algn="l" rtl="0" eaLnBrk="0" fontAlgn="base" hangingPunct="0">
        <a:lnSpc>
          <a:spcPct val="85000"/>
        </a:lnSpc>
        <a:spcBef>
          <a:spcPct val="0"/>
        </a:spcBef>
        <a:spcAft>
          <a:spcPct val="0"/>
        </a:spcAft>
        <a:defRPr sz="4000">
          <a:solidFill>
            <a:srgbClr val="FFFFFF"/>
          </a:solidFill>
          <a:latin typeface="Arial" charset="0"/>
        </a:defRPr>
      </a:lvl7pPr>
      <a:lvl8pPr marL="1371600" algn="l" rtl="0" eaLnBrk="0" fontAlgn="base" hangingPunct="0">
        <a:lnSpc>
          <a:spcPct val="85000"/>
        </a:lnSpc>
        <a:spcBef>
          <a:spcPct val="0"/>
        </a:spcBef>
        <a:spcAft>
          <a:spcPct val="0"/>
        </a:spcAft>
        <a:defRPr sz="4000">
          <a:solidFill>
            <a:srgbClr val="FFFFFF"/>
          </a:solidFill>
          <a:latin typeface="Arial" charset="0"/>
        </a:defRPr>
      </a:lvl8pPr>
      <a:lvl9pPr marL="1828800" algn="l" rtl="0" eaLnBrk="0" fontAlgn="base" hangingPunct="0">
        <a:lnSpc>
          <a:spcPct val="85000"/>
        </a:lnSpc>
        <a:spcBef>
          <a:spcPct val="0"/>
        </a:spcBef>
        <a:spcAft>
          <a:spcPct val="0"/>
        </a:spcAft>
        <a:defRPr sz="4000">
          <a:solidFill>
            <a:srgbClr val="FFFFFF"/>
          </a:solidFill>
          <a:latin typeface="Arial" charset="0"/>
        </a:defRPr>
      </a:lvl9pPr>
    </p:titleStyle>
    <p:bodyStyle>
      <a:lvl1pPr marL="261938" indent="-261938" algn="l" rtl="0" eaLnBrk="0" fontAlgn="base" hangingPunct="0">
        <a:lnSpc>
          <a:spcPct val="90000"/>
        </a:lnSpc>
        <a:spcBef>
          <a:spcPct val="35000"/>
        </a:spcBef>
        <a:spcAft>
          <a:spcPct val="35000"/>
        </a:spcAft>
        <a:buChar char="•"/>
        <a:defRPr sz="2400">
          <a:solidFill>
            <a:srgbClr val="FFFFFF"/>
          </a:solidFill>
          <a:latin typeface="+mn-lt"/>
          <a:ea typeface="+mn-ea"/>
          <a:cs typeface="+mn-cs"/>
        </a:defRPr>
      </a:lvl1pPr>
      <a:lvl2pPr marL="623888" indent="-182563" algn="l" rtl="0" eaLnBrk="0" fontAlgn="base" hangingPunct="0">
        <a:lnSpc>
          <a:spcPct val="90000"/>
        </a:lnSpc>
        <a:spcBef>
          <a:spcPct val="35000"/>
        </a:spcBef>
        <a:spcAft>
          <a:spcPct val="35000"/>
        </a:spcAft>
        <a:buChar char="•"/>
        <a:defRPr sz="2000">
          <a:solidFill>
            <a:srgbClr val="FFFFFF"/>
          </a:solidFill>
          <a:latin typeface="+mn-lt"/>
        </a:defRPr>
      </a:lvl2pPr>
      <a:lvl3pPr marL="987425" indent="-184150" algn="l" rtl="0" eaLnBrk="0" fontAlgn="base" hangingPunct="0">
        <a:lnSpc>
          <a:spcPct val="90000"/>
        </a:lnSpc>
        <a:spcBef>
          <a:spcPct val="35000"/>
        </a:spcBef>
        <a:spcAft>
          <a:spcPct val="35000"/>
        </a:spcAft>
        <a:buChar char="•"/>
        <a:defRPr sz="2000">
          <a:solidFill>
            <a:srgbClr val="FFFFFF"/>
          </a:solidFill>
          <a:latin typeface="+mn-lt"/>
        </a:defRPr>
      </a:lvl3pPr>
      <a:lvl4pPr marL="1349375" indent="-182563" algn="l" rtl="0" eaLnBrk="0" fontAlgn="base" hangingPunct="0">
        <a:lnSpc>
          <a:spcPct val="90000"/>
        </a:lnSpc>
        <a:spcBef>
          <a:spcPct val="35000"/>
        </a:spcBef>
        <a:spcAft>
          <a:spcPct val="35000"/>
        </a:spcAft>
        <a:buChar char="•"/>
        <a:defRPr sz="2000">
          <a:solidFill>
            <a:srgbClr val="FFFFFF"/>
          </a:solidFill>
          <a:latin typeface="+mn-lt"/>
        </a:defRPr>
      </a:lvl4pPr>
      <a:lvl5pPr marL="1698625" indent="-169863" algn="l" rtl="0" eaLnBrk="0" fontAlgn="base" hangingPunct="0">
        <a:lnSpc>
          <a:spcPct val="90000"/>
        </a:lnSpc>
        <a:spcBef>
          <a:spcPct val="35000"/>
        </a:spcBef>
        <a:spcAft>
          <a:spcPct val="35000"/>
        </a:spcAft>
        <a:buChar char="•"/>
        <a:defRPr sz="2000">
          <a:solidFill>
            <a:srgbClr val="FFFFFF"/>
          </a:solidFill>
          <a:latin typeface="+mn-lt"/>
        </a:defRPr>
      </a:lvl5pPr>
      <a:lvl6pPr marL="2155825" indent="-169863" algn="l" rtl="0" eaLnBrk="0" fontAlgn="base" hangingPunct="0">
        <a:lnSpc>
          <a:spcPct val="90000"/>
        </a:lnSpc>
        <a:spcBef>
          <a:spcPct val="35000"/>
        </a:spcBef>
        <a:spcAft>
          <a:spcPct val="35000"/>
        </a:spcAft>
        <a:buChar char="•"/>
        <a:defRPr sz="2000">
          <a:solidFill>
            <a:srgbClr val="FFFFFF"/>
          </a:solidFill>
          <a:latin typeface="+mn-lt"/>
        </a:defRPr>
      </a:lvl6pPr>
      <a:lvl7pPr marL="2613025" indent="-169863" algn="l" rtl="0" eaLnBrk="0" fontAlgn="base" hangingPunct="0">
        <a:lnSpc>
          <a:spcPct val="90000"/>
        </a:lnSpc>
        <a:spcBef>
          <a:spcPct val="35000"/>
        </a:spcBef>
        <a:spcAft>
          <a:spcPct val="35000"/>
        </a:spcAft>
        <a:buChar char="•"/>
        <a:defRPr sz="2000">
          <a:solidFill>
            <a:srgbClr val="FFFFFF"/>
          </a:solidFill>
          <a:latin typeface="+mn-lt"/>
        </a:defRPr>
      </a:lvl7pPr>
      <a:lvl8pPr marL="3070225" indent="-169863" algn="l" rtl="0" eaLnBrk="0" fontAlgn="base" hangingPunct="0">
        <a:lnSpc>
          <a:spcPct val="90000"/>
        </a:lnSpc>
        <a:spcBef>
          <a:spcPct val="35000"/>
        </a:spcBef>
        <a:spcAft>
          <a:spcPct val="35000"/>
        </a:spcAft>
        <a:buChar char="•"/>
        <a:defRPr sz="2000">
          <a:solidFill>
            <a:srgbClr val="FFFFFF"/>
          </a:solidFill>
          <a:latin typeface="+mn-lt"/>
        </a:defRPr>
      </a:lvl8pPr>
      <a:lvl9pPr marL="3527425" indent="-169863" algn="l" rtl="0" eaLnBrk="0" fontAlgn="base" hangingPunct="0">
        <a:lnSpc>
          <a:spcPct val="90000"/>
        </a:lnSpc>
        <a:spcBef>
          <a:spcPct val="35000"/>
        </a:spcBef>
        <a:spcAft>
          <a:spcPct val="3500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0" cstate="print">
            <a:extLst/>
          </a:blip>
          <a:stretch>
            <a:fillRect/>
          </a:stretch>
        </p:blipFill>
        <p:spPr>
          <a:xfrm>
            <a:off x="65666" y="53900"/>
            <a:ext cx="1805643" cy="754979"/>
          </a:xfrm>
          <a:prstGeom prst="rect">
            <a:avLst/>
          </a:prstGeom>
          <a:ln w="12700">
            <a:miter lim="400000"/>
          </a:ln>
        </p:spPr>
      </p:pic>
      <p:sp>
        <p:nvSpPr>
          <p:cNvPr id="4" name="Footer Placeholder 5"/>
          <p:cNvSpPr>
            <a:spLocks noGrp="1"/>
          </p:cNvSpPr>
          <p:nvPr>
            <p:ph type="ftr" sz="quarter" idx="3"/>
          </p:nvPr>
        </p:nvSpPr>
        <p:spPr>
          <a:xfrm>
            <a:off x="0" y="6309524"/>
            <a:ext cx="9144000" cy="54848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Placeholder 4"/>
          <p:cNvSpPr>
            <a:spLocks noGrp="1"/>
          </p:cNvSpPr>
          <p:nvPr>
            <p:ph type="title"/>
          </p:nvPr>
        </p:nvSpPr>
        <p:spPr>
          <a:xfrm>
            <a:off x="197644" y="1386377"/>
            <a:ext cx="8437500" cy="623248"/>
          </a:xfrm>
          <a:prstGeom prst="rect">
            <a:avLst/>
          </a:prstGeom>
        </p:spPr>
        <p:txBody>
          <a:bodyPr vert="horz" wrap="square" lIns="68580" tIns="34290" rIns="68580" bIns="34290" rtlCol="0" anchor="t" anchorCtr="0">
            <a:spAutoFit/>
          </a:bodyPr>
          <a:lstStyle/>
          <a:p>
            <a:r>
              <a:rPr lang="en-US" smtClean="0"/>
              <a:t>Click to edit Master title style</a:t>
            </a:r>
            <a:endParaRPr lang="en-GB" dirty="0"/>
          </a:p>
        </p:txBody>
      </p:sp>
      <p:sp>
        <p:nvSpPr>
          <p:cNvPr id="2" name="Text Placeholder 1"/>
          <p:cNvSpPr>
            <a:spLocks noGrp="1"/>
          </p:cNvSpPr>
          <p:nvPr>
            <p:ph type="body" idx="1"/>
          </p:nvPr>
        </p:nvSpPr>
        <p:spPr>
          <a:xfrm>
            <a:off x="197645" y="2348708"/>
            <a:ext cx="4050507" cy="3605813"/>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262524109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0" cstate="print">
            <a:extLst/>
          </a:blip>
          <a:stretch>
            <a:fillRect/>
          </a:stretch>
        </p:blipFill>
        <p:spPr>
          <a:xfrm>
            <a:off x="65665" y="53900"/>
            <a:ext cx="1805643" cy="754979"/>
          </a:xfrm>
          <a:prstGeom prst="rect">
            <a:avLst/>
          </a:prstGeom>
          <a:ln w="12700">
            <a:miter lim="400000"/>
          </a:ln>
        </p:spPr>
      </p:pic>
      <p:sp>
        <p:nvSpPr>
          <p:cNvPr id="4" name="Footer Placeholder 5"/>
          <p:cNvSpPr>
            <a:spLocks noGrp="1"/>
          </p:cNvSpPr>
          <p:nvPr>
            <p:ph type="ftr" sz="quarter" idx="3"/>
          </p:nvPr>
        </p:nvSpPr>
        <p:spPr>
          <a:xfrm>
            <a:off x="0" y="6309521"/>
            <a:ext cx="9144000" cy="54848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Placeholder 4"/>
          <p:cNvSpPr>
            <a:spLocks noGrp="1"/>
          </p:cNvSpPr>
          <p:nvPr>
            <p:ph type="title"/>
          </p:nvPr>
        </p:nvSpPr>
        <p:spPr>
          <a:xfrm>
            <a:off x="197644" y="1386377"/>
            <a:ext cx="8437500" cy="623248"/>
          </a:xfrm>
          <a:prstGeom prst="rect">
            <a:avLst/>
          </a:prstGeom>
        </p:spPr>
        <p:txBody>
          <a:bodyPr vert="horz" wrap="square" lIns="68580" tIns="34290" rIns="68580" bIns="34290" rtlCol="0" anchor="t" anchorCtr="0">
            <a:spAutoFit/>
          </a:bodyPr>
          <a:lstStyle/>
          <a:p>
            <a:r>
              <a:rPr lang="en-US" smtClean="0"/>
              <a:t>Click to edit Master title style</a:t>
            </a:r>
            <a:endParaRPr lang="en-GB" dirty="0"/>
          </a:p>
        </p:txBody>
      </p:sp>
      <p:sp>
        <p:nvSpPr>
          <p:cNvPr id="2" name="Text Placeholder 1"/>
          <p:cNvSpPr>
            <a:spLocks noGrp="1"/>
          </p:cNvSpPr>
          <p:nvPr>
            <p:ph type="body" idx="1"/>
          </p:nvPr>
        </p:nvSpPr>
        <p:spPr>
          <a:xfrm>
            <a:off x="197645" y="2348708"/>
            <a:ext cx="4050507" cy="3605813"/>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270978359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 Id="rId5" Type="http://schemas.openxmlformats.org/officeDocument/2006/relationships/image" Target="../media/image37.jpe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oleObject" Target="../embeddings/oleObject1.bin"/><Relationship Id="rId18" Type="http://schemas.openxmlformats.org/officeDocument/2006/relationships/hyperlink" Target="http://www.ffc-environment-agency.metoffice.gov.uk/" TargetMode="External"/><Relationship Id="rId26" Type="http://schemas.openxmlformats.org/officeDocument/2006/relationships/image" Target="../media/image59.jpeg"/><Relationship Id="rId3" Type="http://schemas.openxmlformats.org/officeDocument/2006/relationships/notesSlide" Target="../notesSlides/notesSlide19.xml"/><Relationship Id="rId21" Type="http://schemas.openxmlformats.org/officeDocument/2006/relationships/image" Target="../media/image54.jpeg"/><Relationship Id="rId7" Type="http://schemas.openxmlformats.org/officeDocument/2006/relationships/image" Target="../media/image45.jpeg"/><Relationship Id="rId12" Type="http://schemas.openxmlformats.org/officeDocument/2006/relationships/image" Target="../media/image49.png"/><Relationship Id="rId17" Type="http://schemas.openxmlformats.org/officeDocument/2006/relationships/image" Target="../media/image51.jpeg"/><Relationship Id="rId25" Type="http://schemas.openxmlformats.org/officeDocument/2006/relationships/image" Target="../media/image58.png"/><Relationship Id="rId2" Type="http://schemas.openxmlformats.org/officeDocument/2006/relationships/slideLayout" Target="../slideLayouts/slideLayout31.xml"/><Relationship Id="rId16" Type="http://schemas.openxmlformats.org/officeDocument/2006/relationships/hyperlink" Target="http://www.cringel.com/files/images/adia-2007-07-21-IMG-1058-landslide-closing-road-nepal-near-tatopani-cringel.com.jpg" TargetMode="External"/><Relationship Id="rId20" Type="http://schemas.openxmlformats.org/officeDocument/2006/relationships/image" Target="../media/image53.png"/><Relationship Id="rId29" Type="http://schemas.openxmlformats.org/officeDocument/2006/relationships/image" Target="../media/image62.jpeg"/><Relationship Id="rId1" Type="http://schemas.openxmlformats.org/officeDocument/2006/relationships/vmlDrawing" Target="../drawings/vmlDrawing1.vml"/><Relationship Id="rId6" Type="http://schemas.openxmlformats.org/officeDocument/2006/relationships/image" Target="../media/image44.jpeg"/><Relationship Id="rId11" Type="http://schemas.openxmlformats.org/officeDocument/2006/relationships/hyperlink" Target="http://www.swpc.noaa.gov/sxi/images/latest_goes14.png" TargetMode="External"/><Relationship Id="rId24" Type="http://schemas.openxmlformats.org/officeDocument/2006/relationships/image" Target="../media/image57.jpeg"/><Relationship Id="rId32" Type="http://schemas.openxmlformats.org/officeDocument/2006/relationships/image" Target="../media/image65.jpeg"/><Relationship Id="rId5" Type="http://schemas.openxmlformats.org/officeDocument/2006/relationships/image" Target="../media/image43.jpeg"/><Relationship Id="rId15" Type="http://schemas.openxmlformats.org/officeDocument/2006/relationships/image" Target="../media/image50.jpeg"/><Relationship Id="rId23" Type="http://schemas.openxmlformats.org/officeDocument/2006/relationships/image" Target="../media/image56.jpeg"/><Relationship Id="rId28" Type="http://schemas.openxmlformats.org/officeDocument/2006/relationships/image" Target="../media/image61.jpeg"/><Relationship Id="rId10" Type="http://schemas.openxmlformats.org/officeDocument/2006/relationships/image" Target="../media/image48.jpeg"/><Relationship Id="rId19" Type="http://schemas.openxmlformats.org/officeDocument/2006/relationships/image" Target="../media/image52.png"/><Relationship Id="rId31" Type="http://schemas.openxmlformats.org/officeDocument/2006/relationships/image" Target="../media/image64.jpeg"/><Relationship Id="rId4" Type="http://schemas.openxmlformats.org/officeDocument/2006/relationships/image" Target="../media/image42.png"/><Relationship Id="rId9" Type="http://schemas.openxmlformats.org/officeDocument/2006/relationships/image" Target="../media/image47.jpeg"/><Relationship Id="rId14" Type="http://schemas.openxmlformats.org/officeDocument/2006/relationships/image" Target="../media/image41.png"/><Relationship Id="rId22" Type="http://schemas.openxmlformats.org/officeDocument/2006/relationships/image" Target="../media/image55.jpeg"/><Relationship Id="rId27" Type="http://schemas.openxmlformats.org/officeDocument/2006/relationships/image" Target="../media/image60.jpeg"/><Relationship Id="rId30"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www.metoffice.gov.uk/getreadyforwinter" TargetMode="External"/><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2177" y="1693834"/>
            <a:ext cx="4658836" cy="3516347"/>
          </a:xfrm>
        </p:spPr>
        <p:txBody>
          <a:bodyPr/>
          <a:lstStyle/>
          <a:p>
            <a:r>
              <a:rPr lang="en-GB" sz="2800" dirty="0"/>
              <a:t>WMO SWFDP Workshops</a:t>
            </a:r>
            <a:br>
              <a:rPr lang="en-GB" sz="2800" dirty="0"/>
            </a:br>
            <a:r>
              <a:rPr lang="en-GB" sz="2800" dirty="0"/>
              <a:t>Hanoi, Vietnam</a:t>
            </a:r>
            <a:br>
              <a:rPr lang="en-GB" sz="2800" dirty="0"/>
            </a:br>
            <a:r>
              <a:rPr lang="en-GB" sz="2800" dirty="0"/>
              <a:t/>
            </a:r>
            <a:br>
              <a:rPr lang="en-GB" sz="2800" dirty="0"/>
            </a:br>
            <a:r>
              <a:rPr lang="en-GB" sz="2800" dirty="0"/>
              <a:t/>
            </a:r>
            <a:br>
              <a:rPr lang="en-GB" sz="2800" dirty="0"/>
            </a:br>
            <a:r>
              <a:rPr lang="en-GB" sz="2800" dirty="0"/>
              <a:t/>
            </a:r>
            <a:br>
              <a:rPr lang="en-GB" sz="2800" dirty="0"/>
            </a:br>
            <a:r>
              <a:rPr lang="en-GB" sz="2800" dirty="0"/>
              <a:t/>
            </a:r>
            <a:br>
              <a:rPr lang="en-GB" sz="2800" dirty="0"/>
            </a:br>
            <a:r>
              <a:rPr lang="en-GB" sz="2800" dirty="0" smtClean="0"/>
              <a:t/>
            </a:r>
            <a:br>
              <a:rPr lang="en-GB" sz="2800" dirty="0" smtClean="0"/>
            </a:br>
            <a:endParaRPr lang="en-GB" sz="2800" dirty="0"/>
          </a:p>
        </p:txBody>
      </p:sp>
      <p:sp>
        <p:nvSpPr>
          <p:cNvPr id="14" name="Text Placeholder 13"/>
          <p:cNvSpPr>
            <a:spLocks noGrp="1"/>
          </p:cNvSpPr>
          <p:nvPr>
            <p:ph type="body" sz="quarter" idx="10"/>
          </p:nvPr>
        </p:nvSpPr>
        <p:spPr>
          <a:xfrm>
            <a:off x="62177" y="2947509"/>
            <a:ext cx="4584330" cy="611706"/>
          </a:xfrm>
        </p:spPr>
        <p:txBody>
          <a:bodyPr/>
          <a:lstStyle/>
          <a:p>
            <a:pPr lvl="0"/>
            <a:endParaRPr lang="en-GB" sz="1800" dirty="0"/>
          </a:p>
          <a:p>
            <a:pPr lvl="0"/>
            <a:endParaRPr lang="en-GB" sz="1800" dirty="0"/>
          </a:p>
          <a:p>
            <a:pPr lvl="0"/>
            <a:r>
              <a:rPr lang="en-GB" sz="2400" dirty="0"/>
              <a:t>Advising for Severe Weather</a:t>
            </a:r>
            <a:br>
              <a:rPr lang="en-GB" sz="2400" dirty="0"/>
            </a:br>
            <a:r>
              <a:rPr lang="en-GB" sz="2400" dirty="0"/>
              <a:t>Communicating and collaborating with stakeholders</a:t>
            </a:r>
          </a:p>
          <a:p>
            <a:endParaRPr lang="en-GB" dirty="0"/>
          </a:p>
        </p:txBody>
      </p:sp>
      <p:sp>
        <p:nvSpPr>
          <p:cNvPr id="4" name="Footer Placeholder 3"/>
          <p:cNvSpPr>
            <a:spLocks noGrp="1"/>
          </p:cNvSpPr>
          <p:nvPr>
            <p:ph type="ftr" sz="quarter" idx="11"/>
          </p:nvPr>
        </p:nvSpPr>
        <p:spPr/>
        <p:txBody>
          <a:bodyPr/>
          <a:lstStyle/>
          <a:p>
            <a:pPr fontAlgn="auto">
              <a:lnSpc>
                <a:spcPct val="100000"/>
              </a:lnSpc>
              <a:spcBef>
                <a:spcPts val="0"/>
              </a:spcBef>
              <a:spcAft>
                <a:spcPts val="0"/>
              </a:spcAft>
            </a:pPr>
            <a:r>
              <a:rPr lang="en-GB" kern="0" dirty="0">
                <a:solidFill>
                  <a:srgbClr val="FFFFFF"/>
                </a:solidFill>
                <a:latin typeface="Arial"/>
                <a:sym typeface="Helvetica Light"/>
              </a:rPr>
              <a:t>www.metoffice.gov.uk																									                       © Crown Copyright 2017, Met Office</a:t>
            </a:r>
          </a:p>
        </p:txBody>
      </p:sp>
    </p:spTree>
    <p:extLst>
      <p:ext uri="{BB962C8B-B14F-4D97-AF65-F5344CB8AC3E}">
        <p14:creationId xmlns:p14="http://schemas.microsoft.com/office/powerpoint/2010/main" val="120787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p:txBody>
          <a:bodyPr/>
          <a:lstStyle/>
          <a:p>
            <a:r>
              <a:rPr lang="en-GB" dirty="0" smtClean="0"/>
              <a:t>Advisors</a:t>
            </a:r>
          </a:p>
        </p:txBody>
      </p:sp>
      <p:sp>
        <p:nvSpPr>
          <p:cNvPr id="20483" name="Rectangle 3"/>
          <p:cNvSpPr>
            <a:spLocks noGrp="1"/>
          </p:cNvSpPr>
          <p:nvPr>
            <p:ph idx="1"/>
          </p:nvPr>
        </p:nvSpPr>
        <p:spPr/>
        <p:txBody>
          <a:bodyPr/>
          <a:lstStyle/>
          <a:p>
            <a:r>
              <a:rPr lang="en-GB" b="1" dirty="0" smtClean="0"/>
              <a:t>Raising awareness and understanding of PWS across the UK resilience community</a:t>
            </a:r>
          </a:p>
          <a:p>
            <a:r>
              <a:rPr lang="en-GB" dirty="0" smtClean="0"/>
              <a:t>Planning and exercises</a:t>
            </a:r>
          </a:p>
          <a:p>
            <a:r>
              <a:rPr lang="en-GB" dirty="0" smtClean="0"/>
              <a:t>Weather &amp; local resilience risk registers </a:t>
            </a:r>
          </a:p>
          <a:p>
            <a:r>
              <a:rPr lang="en-GB" dirty="0" smtClean="0"/>
              <a:t>Risk assessment, mitigation &amp; incident support</a:t>
            </a:r>
          </a:p>
          <a:p>
            <a:r>
              <a:rPr lang="en-GB" b="1" dirty="0" smtClean="0"/>
              <a:t>Incident/operational support</a:t>
            </a:r>
          </a:p>
          <a:p>
            <a:r>
              <a:rPr lang="en-GB" dirty="0" smtClean="0"/>
              <a:t>Cabinet Office</a:t>
            </a:r>
          </a:p>
          <a:p>
            <a:r>
              <a:rPr lang="en-GB" dirty="0" smtClean="0"/>
              <a:t>Incident Command Centres</a:t>
            </a:r>
          </a:p>
          <a:p>
            <a:endParaRPr lang="en-GB" dirty="0" smtClean="0"/>
          </a:p>
          <a:p>
            <a:endParaRPr lang="en-GB" dirty="0" smtClean="0"/>
          </a:p>
        </p:txBody>
      </p:sp>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p:txBody>
          <a:bodyPr/>
          <a:lstStyle/>
          <a:p>
            <a:r>
              <a:rPr lang="en-GB" smtClean="0"/>
              <a:t>PWS Advisors</a:t>
            </a:r>
          </a:p>
        </p:txBody>
      </p:sp>
      <p:pic>
        <p:nvPicPr>
          <p:cNvPr id="5" name="Picture 7" descr="M:\Met_Office\Government_Services_Directorate\Public_Weather_Service\Advisors\(1) Administration\Team Information\Team Photos\Buxton\IMG_1875.JPG"/>
          <p:cNvPicPr>
            <a:picLocks noGrp="1" noChangeAspect="1" noChangeArrowheads="1"/>
          </p:cNvPicPr>
          <p:nvPr>
            <p:ph idx="1"/>
          </p:nvPr>
        </p:nvPicPr>
        <p:blipFill>
          <a:blip r:embed="rId3" cstate="print"/>
          <a:srcRect/>
          <a:stretch>
            <a:fillRect/>
          </a:stretch>
        </p:blipFill>
        <p:spPr bwMode="auto">
          <a:xfrm>
            <a:off x="1752600" y="1549766"/>
            <a:ext cx="6635824" cy="4974648"/>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6"/>
          <p:cNvPicPr>
            <a:picLocks noGrp="1" noChangeAspect="1" noChangeArrowheads="1"/>
          </p:cNvPicPr>
          <p:nvPr>
            <p:ph idx="1"/>
          </p:nvPr>
        </p:nvPicPr>
        <p:blipFill>
          <a:blip r:embed="rId3" cstate="print"/>
          <a:srcRect/>
          <a:stretch>
            <a:fillRect/>
          </a:stretch>
        </p:blipFill>
        <p:spPr bwMode="auto">
          <a:xfrm>
            <a:off x="2843808" y="244343"/>
            <a:ext cx="4536503" cy="6613657"/>
          </a:xfrm>
          <a:prstGeom prst="rect">
            <a:avLst/>
          </a:prstGeom>
          <a:noFill/>
          <a:ln w="9525" algn="ctr">
            <a:noFill/>
            <a:miter lim="800000"/>
            <a:headEnd/>
            <a:tailEnd/>
          </a:ln>
        </p:spPr>
      </p:pic>
      <p:sp>
        <p:nvSpPr>
          <p:cNvPr id="5" name="Oval 4"/>
          <p:cNvSpPr/>
          <p:nvPr/>
        </p:nvSpPr>
        <p:spPr>
          <a:xfrm rot="20505103">
            <a:off x="5933254" y="5034048"/>
            <a:ext cx="1226409" cy="107881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3198798"/>
      </p:ext>
    </p:extLst>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body" idx="1"/>
          </p:nvPr>
        </p:nvSpPr>
        <p:spPr>
          <a:xfrm>
            <a:off x="250825" y="1557338"/>
            <a:ext cx="5040313" cy="2016125"/>
          </a:xfrm>
        </p:spPr>
        <p:txBody>
          <a:bodyPr/>
          <a:lstStyle/>
          <a:p>
            <a:r>
              <a:rPr lang="en-US" dirty="0" smtClean="0"/>
              <a:t>To forecast severe weather in </a:t>
            </a:r>
          </a:p>
          <a:p>
            <a:pPr>
              <a:buFontTx/>
              <a:buNone/>
            </a:pPr>
            <a:r>
              <a:rPr lang="en-US" dirty="0" smtClean="0"/>
              <a:t>advance.</a:t>
            </a:r>
          </a:p>
          <a:p>
            <a:endParaRPr lang="en-US" dirty="0" smtClean="0"/>
          </a:p>
          <a:p>
            <a:r>
              <a:rPr lang="en-US" dirty="0" smtClean="0"/>
              <a:t>Let people know about it </a:t>
            </a:r>
          </a:p>
          <a:p>
            <a:pPr lvl="1"/>
            <a:r>
              <a:rPr lang="en-US" dirty="0" smtClean="0"/>
              <a:t>issue weather warnings</a:t>
            </a:r>
          </a:p>
        </p:txBody>
      </p:sp>
      <p:sp>
        <p:nvSpPr>
          <p:cNvPr id="17411" name="Title 1"/>
          <p:cNvSpPr>
            <a:spLocks/>
          </p:cNvSpPr>
          <p:nvPr/>
        </p:nvSpPr>
        <p:spPr bwMode="auto">
          <a:xfrm>
            <a:off x="1692275" y="404813"/>
            <a:ext cx="6972300" cy="847725"/>
          </a:xfrm>
          <a:prstGeom prst="rect">
            <a:avLst/>
          </a:prstGeom>
          <a:noFill/>
          <a:ln w="9525">
            <a:noFill/>
            <a:miter lim="800000"/>
            <a:headEnd/>
            <a:tailEnd/>
          </a:ln>
        </p:spPr>
        <p:txBody>
          <a:bodyPr/>
          <a:lstStyle/>
          <a:p>
            <a:pPr eaLnBrk="0" hangingPunct="0">
              <a:lnSpc>
                <a:spcPct val="100000"/>
              </a:lnSpc>
            </a:pPr>
            <a:r>
              <a:rPr lang="en-GB" sz="4000" dirty="0">
                <a:solidFill>
                  <a:schemeClr val="tx1"/>
                </a:solidFill>
              </a:rPr>
              <a:t>The role of the Met Office</a:t>
            </a:r>
          </a:p>
        </p:txBody>
      </p:sp>
      <p:sp>
        <p:nvSpPr>
          <p:cNvPr id="17413" name="Rectangle 5"/>
          <p:cNvSpPr>
            <a:spLocks/>
          </p:cNvSpPr>
          <p:nvPr/>
        </p:nvSpPr>
        <p:spPr bwMode="auto">
          <a:xfrm>
            <a:off x="4032250" y="4149725"/>
            <a:ext cx="5111750" cy="2016125"/>
          </a:xfrm>
          <a:prstGeom prst="rect">
            <a:avLst/>
          </a:prstGeom>
          <a:noFill/>
          <a:ln w="9525">
            <a:noFill/>
            <a:miter lim="800000"/>
            <a:headEnd/>
            <a:tailEnd/>
          </a:ln>
        </p:spPr>
        <p:txBody>
          <a:bodyPr/>
          <a:lstStyle/>
          <a:p>
            <a:pPr marL="342900" indent="-342900" eaLnBrk="0" hangingPunct="0">
              <a:lnSpc>
                <a:spcPct val="100000"/>
              </a:lnSpc>
              <a:spcBef>
                <a:spcPct val="20000"/>
              </a:spcBef>
              <a:buFont typeface="Arial" charset="0"/>
              <a:buChar char="•"/>
            </a:pPr>
            <a:r>
              <a:rPr lang="en-US" sz="2400" dirty="0">
                <a:solidFill>
                  <a:schemeClr val="tx1"/>
                </a:solidFill>
              </a:rPr>
              <a:t>Keep responders updated</a:t>
            </a:r>
          </a:p>
          <a:p>
            <a:pPr marL="742950" lvl="1" indent="-285750" eaLnBrk="0" hangingPunct="0">
              <a:lnSpc>
                <a:spcPct val="100000"/>
              </a:lnSpc>
              <a:spcBef>
                <a:spcPct val="20000"/>
              </a:spcBef>
              <a:buFont typeface="Arial" charset="0"/>
              <a:buChar char="•"/>
            </a:pPr>
            <a:r>
              <a:rPr lang="en-US" sz="2000" dirty="0">
                <a:solidFill>
                  <a:schemeClr val="tx1"/>
                </a:solidFill>
              </a:rPr>
              <a:t>Regionally </a:t>
            </a:r>
            <a:r>
              <a:rPr lang="en-US" sz="2000" dirty="0" smtClean="0">
                <a:solidFill>
                  <a:schemeClr val="tx1"/>
                </a:solidFill>
              </a:rPr>
              <a:t>based </a:t>
            </a:r>
            <a:r>
              <a:rPr lang="en-US" sz="2000" dirty="0">
                <a:solidFill>
                  <a:schemeClr val="tx1"/>
                </a:solidFill>
              </a:rPr>
              <a:t>Advisors</a:t>
            </a:r>
          </a:p>
          <a:p>
            <a:pPr marL="742950" lvl="1" indent="-285750" eaLnBrk="0" hangingPunct="0">
              <a:lnSpc>
                <a:spcPct val="100000"/>
              </a:lnSpc>
              <a:spcBef>
                <a:spcPct val="20000"/>
              </a:spcBef>
              <a:buFont typeface="Arial" charset="0"/>
              <a:buChar char="•"/>
            </a:pPr>
            <a:r>
              <a:rPr lang="en-US" sz="2000" dirty="0">
                <a:solidFill>
                  <a:schemeClr val="tx1"/>
                </a:solidFill>
              </a:rPr>
              <a:t>Linking in with local Cat 1 and Cat 2 </a:t>
            </a:r>
          </a:p>
          <a:p>
            <a:pPr marL="742950" lvl="1" indent="-285750" eaLnBrk="0" hangingPunct="0">
              <a:lnSpc>
                <a:spcPct val="100000"/>
              </a:lnSpc>
              <a:spcBef>
                <a:spcPct val="20000"/>
              </a:spcBef>
              <a:buFont typeface="Arial" charset="0"/>
              <a:buNone/>
            </a:pPr>
            <a:r>
              <a:rPr lang="en-US" sz="2000" dirty="0">
                <a:solidFill>
                  <a:schemeClr val="tx1"/>
                </a:solidFill>
              </a:rPr>
              <a:t>responders, providing updates</a:t>
            </a:r>
          </a:p>
          <a:p>
            <a:pPr marL="742950" lvl="1" indent="-285750" eaLnBrk="0" hangingPunct="0">
              <a:lnSpc>
                <a:spcPct val="100000"/>
              </a:lnSpc>
              <a:spcBef>
                <a:spcPct val="20000"/>
              </a:spcBef>
              <a:buFont typeface="Arial" charset="0"/>
              <a:buChar char="•"/>
            </a:pPr>
            <a:r>
              <a:rPr lang="en-US" sz="2000" dirty="0">
                <a:solidFill>
                  <a:schemeClr val="tx1"/>
                </a:solidFill>
              </a:rPr>
              <a:t>Participating in </a:t>
            </a:r>
            <a:r>
              <a:rPr lang="en-US" sz="2000" dirty="0" smtClean="0">
                <a:solidFill>
                  <a:schemeClr val="tx1"/>
                </a:solidFill>
              </a:rPr>
              <a:t>Strategic </a:t>
            </a:r>
          </a:p>
          <a:p>
            <a:pPr marL="742950" lvl="1" indent="-285750" eaLnBrk="0" hangingPunct="0">
              <a:lnSpc>
                <a:spcPct val="100000"/>
              </a:lnSpc>
              <a:spcBef>
                <a:spcPct val="20000"/>
              </a:spcBef>
            </a:pPr>
            <a:r>
              <a:rPr lang="en-US" sz="2000" dirty="0" smtClean="0">
                <a:solidFill>
                  <a:schemeClr val="tx1"/>
                </a:solidFill>
              </a:rPr>
              <a:t>Co-</a:t>
            </a:r>
            <a:r>
              <a:rPr lang="en-US" sz="2000" dirty="0" err="1" smtClean="0">
                <a:solidFill>
                  <a:schemeClr val="tx1"/>
                </a:solidFill>
              </a:rPr>
              <a:t>ordinating</a:t>
            </a:r>
            <a:r>
              <a:rPr lang="en-US" sz="2000" dirty="0" smtClean="0">
                <a:solidFill>
                  <a:schemeClr val="tx1"/>
                </a:solidFill>
              </a:rPr>
              <a:t> Groups </a:t>
            </a:r>
            <a:r>
              <a:rPr lang="en-US" sz="2000" dirty="0">
                <a:solidFill>
                  <a:schemeClr val="tx1"/>
                </a:solidFill>
              </a:rPr>
              <a:t>as required</a:t>
            </a:r>
          </a:p>
        </p:txBody>
      </p:sp>
      <p:pic>
        <p:nvPicPr>
          <p:cNvPr id="17414" name="Picture 11" descr="_47559849_jay"/>
          <p:cNvPicPr>
            <a:picLocks noChangeAspect="1" noChangeArrowheads="1"/>
          </p:cNvPicPr>
          <p:nvPr/>
        </p:nvPicPr>
        <p:blipFill>
          <a:blip r:embed="rId3" cstate="print"/>
          <a:srcRect/>
          <a:stretch>
            <a:fillRect/>
          </a:stretch>
        </p:blipFill>
        <p:spPr bwMode="auto">
          <a:xfrm>
            <a:off x="5003800" y="1557338"/>
            <a:ext cx="3797300" cy="2136775"/>
          </a:xfrm>
          <a:prstGeom prst="rect">
            <a:avLst/>
          </a:prstGeom>
          <a:noFill/>
          <a:ln w="9525">
            <a:noFill/>
            <a:miter lim="800000"/>
            <a:headEnd/>
            <a:tailEnd/>
          </a:ln>
        </p:spPr>
      </p:pic>
      <p:pic>
        <p:nvPicPr>
          <p:cNvPr id="7" name="Picture 7" descr="M:\Met_Office\Government_Services_Directorate\Public_Weather_Service\Advisors\(1) Administration\Team Information\Team Photos\Buxton\IMG_1875.JPG"/>
          <p:cNvPicPr>
            <a:picLocks noChangeAspect="1" noChangeArrowheads="1"/>
          </p:cNvPicPr>
          <p:nvPr/>
        </p:nvPicPr>
        <p:blipFill>
          <a:blip r:embed="rId4" cstate="print"/>
          <a:srcRect/>
          <a:stretch>
            <a:fillRect/>
          </a:stretch>
        </p:blipFill>
        <p:spPr bwMode="auto">
          <a:xfrm>
            <a:off x="683568" y="4293096"/>
            <a:ext cx="3000364" cy="2249914"/>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4294967295"/>
          </p:nvPr>
        </p:nvSpPr>
        <p:spPr>
          <a:xfrm>
            <a:off x="323850" y="6553200"/>
            <a:ext cx="2895600" cy="228600"/>
          </a:xfrm>
          <a:prstGeom prst="rect">
            <a:avLst/>
          </a:prstGeom>
        </p:spPr>
        <p:txBody>
          <a:bodyPr/>
          <a:lstStyle/>
          <a:p>
            <a:endParaRPr lang="en-GB" sz="1400" dirty="0">
              <a:latin typeface="Times" pitchFamily="18" charset="0"/>
            </a:endParaRPr>
          </a:p>
        </p:txBody>
      </p:sp>
      <p:sp>
        <p:nvSpPr>
          <p:cNvPr id="234499" name="Rectangle 3"/>
          <p:cNvSpPr>
            <a:spLocks noGrp="1" noChangeArrowheads="1"/>
          </p:cNvSpPr>
          <p:nvPr>
            <p:ph type="body" idx="1"/>
          </p:nvPr>
        </p:nvSpPr>
        <p:spPr>
          <a:xfrm>
            <a:off x="250825" y="1773238"/>
            <a:ext cx="4321175" cy="4751387"/>
          </a:xfrm>
        </p:spPr>
        <p:txBody>
          <a:bodyPr/>
          <a:lstStyle/>
          <a:p>
            <a:r>
              <a:rPr lang="en-GB" dirty="0"/>
              <a:t>Weather impacts on Resilience in two ways</a:t>
            </a:r>
          </a:p>
          <a:p>
            <a:r>
              <a:rPr lang="en-GB" dirty="0"/>
              <a:t>When the weather itself is the cause of the Emergency.</a:t>
            </a:r>
          </a:p>
          <a:p>
            <a:r>
              <a:rPr lang="en-GB" dirty="0"/>
              <a:t>When the weather plays a part in the management of the </a:t>
            </a:r>
            <a:r>
              <a:rPr lang="en-GB" dirty="0" smtClean="0"/>
              <a:t>hazard. For example Chemical Fires or volcanic eruptions.</a:t>
            </a:r>
            <a:endParaRPr lang="en-GB" dirty="0"/>
          </a:p>
        </p:txBody>
      </p:sp>
      <p:pic>
        <p:nvPicPr>
          <p:cNvPr id="234500" name="Picture 4" descr="A car on a tree in south Birmingham"/>
          <p:cNvPicPr>
            <a:picLocks noChangeAspect="1" noChangeArrowheads="1"/>
          </p:cNvPicPr>
          <p:nvPr/>
        </p:nvPicPr>
        <p:blipFill>
          <a:blip r:embed="rId2" cstate="print"/>
          <a:srcRect/>
          <a:stretch>
            <a:fillRect/>
          </a:stretch>
        </p:blipFill>
        <p:spPr bwMode="auto">
          <a:xfrm>
            <a:off x="4211638" y="836613"/>
            <a:ext cx="3097212" cy="2305050"/>
          </a:xfrm>
          <a:prstGeom prst="rect">
            <a:avLst/>
          </a:prstGeom>
          <a:noFill/>
        </p:spPr>
      </p:pic>
      <p:pic>
        <p:nvPicPr>
          <p:cNvPr id="234501" name="Picture 5"/>
          <p:cNvPicPr>
            <a:picLocks noChangeAspect="1" noChangeArrowheads="1"/>
          </p:cNvPicPr>
          <p:nvPr/>
        </p:nvPicPr>
        <p:blipFill>
          <a:blip r:embed="rId3" cstate="print"/>
          <a:srcRect/>
          <a:stretch>
            <a:fillRect/>
          </a:stretch>
        </p:blipFill>
        <p:spPr bwMode="auto">
          <a:xfrm>
            <a:off x="7019925" y="1628775"/>
            <a:ext cx="2124075" cy="2952750"/>
          </a:xfrm>
          <a:prstGeom prst="rect">
            <a:avLst/>
          </a:prstGeom>
          <a:noFill/>
          <a:ln w="9525">
            <a:noFill/>
            <a:miter lim="800000"/>
            <a:headEnd/>
            <a:tailEnd/>
          </a:ln>
          <a:effectLst/>
        </p:spPr>
      </p:pic>
      <p:pic>
        <p:nvPicPr>
          <p:cNvPr id="234502" name="Picture 6" descr="aerial fire 3"/>
          <p:cNvPicPr>
            <a:picLocks noChangeAspect="1" noChangeArrowheads="1"/>
          </p:cNvPicPr>
          <p:nvPr/>
        </p:nvPicPr>
        <p:blipFill>
          <a:blip r:embed="rId4" cstate="print"/>
          <a:srcRect/>
          <a:stretch>
            <a:fillRect/>
          </a:stretch>
        </p:blipFill>
        <p:spPr bwMode="auto">
          <a:xfrm>
            <a:off x="4284663" y="3429000"/>
            <a:ext cx="2808287" cy="2725738"/>
          </a:xfrm>
          <a:prstGeom prst="rect">
            <a:avLst/>
          </a:prstGeom>
          <a:noFill/>
        </p:spPr>
      </p:pic>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p:cNvSpPr>
          <p:nvPr>
            <p:ph type="title"/>
          </p:nvPr>
        </p:nvSpPr>
        <p:spPr/>
        <p:txBody>
          <a:bodyPr/>
          <a:lstStyle/>
          <a:p>
            <a:r>
              <a:rPr lang="en-GB" dirty="0" smtClean="0"/>
              <a:t>UK Advisors</a:t>
            </a:r>
          </a:p>
        </p:txBody>
      </p:sp>
      <p:sp>
        <p:nvSpPr>
          <p:cNvPr id="109571" name="Rectangle 3"/>
          <p:cNvSpPr>
            <a:spLocks noGrp="1"/>
          </p:cNvSpPr>
          <p:nvPr>
            <p:ph type="body" idx="1"/>
          </p:nvPr>
        </p:nvSpPr>
        <p:spPr/>
        <p:txBody>
          <a:bodyPr/>
          <a:lstStyle/>
          <a:p>
            <a:r>
              <a:rPr lang="en-GB" dirty="0" smtClean="0"/>
              <a:t>Working with:</a:t>
            </a:r>
          </a:p>
          <a:p>
            <a:pPr lvl="1"/>
            <a:endParaRPr lang="en-GB" dirty="0" smtClean="0"/>
          </a:p>
          <a:p>
            <a:pPr lvl="1"/>
            <a:r>
              <a:rPr lang="en-GB" dirty="0" smtClean="0"/>
              <a:t>Local Resilience Forum groups</a:t>
            </a:r>
          </a:p>
          <a:p>
            <a:pPr lvl="1"/>
            <a:endParaRPr lang="en-GB" dirty="0" smtClean="0"/>
          </a:p>
          <a:p>
            <a:pPr lvl="1"/>
            <a:r>
              <a:rPr lang="en-GB" dirty="0" smtClean="0"/>
              <a:t>Emergency responders</a:t>
            </a:r>
          </a:p>
          <a:p>
            <a:pPr lvl="1"/>
            <a:endParaRPr lang="en-GB" dirty="0" smtClean="0"/>
          </a:p>
          <a:p>
            <a:pPr lvl="1"/>
            <a:r>
              <a:rPr lang="en-GB" dirty="0" smtClean="0"/>
              <a:t>Local , Regional and National authorities</a:t>
            </a:r>
          </a:p>
          <a:p>
            <a:pPr lvl="1"/>
            <a:endParaRPr lang="en-GB" dirty="0" smtClean="0"/>
          </a:p>
          <a:p>
            <a:pPr lvl="1"/>
            <a:r>
              <a:rPr lang="en-GB" dirty="0" smtClean="0"/>
              <a:t>Utility companies</a:t>
            </a:r>
          </a:p>
          <a:p>
            <a:pPr lvl="1"/>
            <a:endParaRPr lang="en-GB" dirty="0" smtClean="0"/>
          </a:p>
          <a:p>
            <a:pPr lvl="1"/>
            <a:endParaRPr lang="en-GB" dirty="0" smtClean="0"/>
          </a:p>
          <a:p>
            <a:pPr lvl="1"/>
            <a:endParaRPr lang="en-GB" dirty="0" smtClean="0"/>
          </a:p>
        </p:txBody>
      </p:sp>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p:txBody>
          <a:bodyPr/>
          <a:lstStyle/>
          <a:p>
            <a:r>
              <a:rPr lang="en-GB" dirty="0" smtClean="0"/>
              <a:t/>
            </a:r>
            <a:br>
              <a:rPr lang="en-GB" dirty="0" smtClean="0"/>
            </a:br>
            <a:r>
              <a:rPr lang="en-GB" dirty="0" smtClean="0"/>
              <a:t>Planning for Emergencies</a:t>
            </a:r>
          </a:p>
        </p:txBody>
      </p:sp>
      <p:sp>
        <p:nvSpPr>
          <p:cNvPr id="73731" name="Rectangle 3"/>
          <p:cNvSpPr>
            <a:spLocks noGrp="1"/>
          </p:cNvSpPr>
          <p:nvPr>
            <p:ph idx="1"/>
          </p:nvPr>
        </p:nvSpPr>
        <p:spPr>
          <a:xfrm>
            <a:off x="1714500" y="2060575"/>
            <a:ext cx="6972300" cy="4240213"/>
          </a:xfrm>
        </p:spPr>
        <p:txBody>
          <a:bodyPr/>
          <a:lstStyle/>
          <a:p>
            <a:pPr lvl="1"/>
            <a:r>
              <a:rPr lang="en-GB" dirty="0" smtClean="0">
                <a:solidFill>
                  <a:schemeClr val="accent2"/>
                </a:solidFill>
              </a:rPr>
              <a:t>Raise awareness of how severe weather can create or influence emergency situations</a:t>
            </a:r>
          </a:p>
          <a:p>
            <a:pPr lvl="1"/>
            <a:r>
              <a:rPr lang="en-GB" dirty="0" smtClean="0">
                <a:solidFill>
                  <a:schemeClr val="accent2"/>
                </a:solidFill>
              </a:rPr>
              <a:t>Raise awareness of Met Office capabilities</a:t>
            </a:r>
          </a:p>
          <a:p>
            <a:pPr lvl="1"/>
            <a:r>
              <a:rPr lang="en-GB" dirty="0" smtClean="0">
                <a:solidFill>
                  <a:schemeClr val="accent2"/>
                </a:solidFill>
              </a:rPr>
              <a:t>Assisting with any weather issues in relation to risk assessments, emergency plans etc</a:t>
            </a:r>
          </a:p>
          <a:p>
            <a:pPr lvl="1"/>
            <a:r>
              <a:rPr lang="en-GB" dirty="0" smtClean="0">
                <a:solidFill>
                  <a:schemeClr val="accent2"/>
                </a:solidFill>
              </a:rPr>
              <a:t>Building strong relationships with the resilience community on a regional /local basis</a:t>
            </a:r>
          </a:p>
          <a:p>
            <a:pPr lvl="1"/>
            <a:r>
              <a:rPr lang="en-GB" dirty="0" smtClean="0">
                <a:solidFill>
                  <a:schemeClr val="accent2"/>
                </a:solidFill>
              </a:rPr>
              <a:t>Get involved in exercises, creating scenarios, providing advice, role playing…</a:t>
            </a:r>
          </a:p>
          <a:p>
            <a:pPr lvl="1"/>
            <a:endParaRPr lang="en-GB" dirty="0" smtClean="0">
              <a:solidFill>
                <a:schemeClr val="accent2"/>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7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p:txBody>
          <a:bodyPr/>
          <a:lstStyle/>
          <a:p>
            <a:r>
              <a:rPr lang="en-GB" smtClean="0"/>
              <a:t>Exercises</a:t>
            </a:r>
          </a:p>
        </p:txBody>
      </p:sp>
      <p:sp>
        <p:nvSpPr>
          <p:cNvPr id="31747" name="Rectangle 3"/>
          <p:cNvSpPr>
            <a:spLocks noGrp="1"/>
          </p:cNvSpPr>
          <p:nvPr>
            <p:ph type="body" idx="1"/>
          </p:nvPr>
        </p:nvSpPr>
        <p:spPr/>
        <p:txBody>
          <a:bodyPr/>
          <a:lstStyle/>
          <a:p>
            <a:r>
              <a:rPr lang="en-GB" dirty="0" smtClean="0"/>
              <a:t>Advice regarding scenario</a:t>
            </a:r>
          </a:p>
          <a:p>
            <a:pPr lvl="1"/>
            <a:r>
              <a:rPr lang="en-GB" dirty="0" smtClean="0"/>
              <a:t>Planning Meetings</a:t>
            </a:r>
          </a:p>
          <a:p>
            <a:r>
              <a:rPr lang="en-GB" dirty="0" smtClean="0"/>
              <a:t>Exercise Injects</a:t>
            </a:r>
          </a:p>
          <a:p>
            <a:pPr lvl="1"/>
            <a:r>
              <a:rPr lang="en-GB" dirty="0" smtClean="0"/>
              <a:t>Weather Warning</a:t>
            </a:r>
          </a:p>
          <a:p>
            <a:pPr lvl="1"/>
            <a:r>
              <a:rPr lang="en-GB" dirty="0" smtClean="0"/>
              <a:t>Exercise Briefings</a:t>
            </a:r>
          </a:p>
          <a:p>
            <a:pPr lvl="1"/>
            <a:r>
              <a:rPr lang="en-GB" dirty="0" smtClean="0"/>
              <a:t>Role play</a:t>
            </a:r>
          </a:p>
        </p:txBody>
      </p:sp>
      <p:pic>
        <p:nvPicPr>
          <p:cNvPr id="4" name="Picture 2"/>
          <p:cNvPicPr>
            <a:picLocks noChangeAspect="1" noChangeArrowheads="1"/>
          </p:cNvPicPr>
          <p:nvPr/>
        </p:nvPicPr>
        <p:blipFill>
          <a:blip r:embed="rId2" cstate="print"/>
          <a:srcRect l="1692" t="12961" r="3662" b="11232"/>
          <a:stretch>
            <a:fillRect/>
          </a:stretch>
        </p:blipFill>
        <p:spPr bwMode="auto">
          <a:xfrm>
            <a:off x="4716016" y="4293096"/>
            <a:ext cx="3686488" cy="2304256"/>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p:txBody>
          <a:bodyPr/>
          <a:lstStyle/>
          <a:p>
            <a:r>
              <a:rPr lang="en-GB" smtClean="0"/>
              <a:t>Recent Exercises</a:t>
            </a:r>
          </a:p>
        </p:txBody>
      </p:sp>
      <p:sp>
        <p:nvSpPr>
          <p:cNvPr id="34819" name="Rectangle 3"/>
          <p:cNvSpPr>
            <a:spLocks noGrp="1"/>
          </p:cNvSpPr>
          <p:nvPr>
            <p:ph type="body" idx="1"/>
          </p:nvPr>
        </p:nvSpPr>
        <p:spPr/>
        <p:txBody>
          <a:bodyPr/>
          <a:lstStyle/>
          <a:p>
            <a:r>
              <a:rPr lang="en-GB" dirty="0" smtClean="0"/>
              <a:t>Olympics</a:t>
            </a:r>
          </a:p>
          <a:p>
            <a:pPr lvl="1"/>
            <a:r>
              <a:rPr lang="en-GB" dirty="0" smtClean="0"/>
              <a:t>Heat wave</a:t>
            </a:r>
          </a:p>
          <a:p>
            <a:pPr lvl="1"/>
            <a:r>
              <a:rPr lang="en-GB" dirty="0" smtClean="0"/>
              <a:t>Flooding</a:t>
            </a:r>
          </a:p>
          <a:p>
            <a:pPr lvl="1"/>
            <a:r>
              <a:rPr lang="en-GB" dirty="0" smtClean="0"/>
              <a:t>CBRN</a:t>
            </a:r>
          </a:p>
          <a:p>
            <a:r>
              <a:rPr lang="en-GB" dirty="0" smtClean="0"/>
              <a:t>Exercise Watermark</a:t>
            </a:r>
          </a:p>
          <a:p>
            <a:pPr lvl="1"/>
            <a:r>
              <a:rPr lang="en-GB" dirty="0" smtClean="0"/>
              <a:t>National Flooding Exercise</a:t>
            </a:r>
          </a:p>
          <a:p>
            <a:r>
              <a:rPr lang="en-GB" smtClean="0"/>
              <a:t>Exercise </a:t>
            </a:r>
            <a:r>
              <a:rPr lang="en-GB" dirty="0" smtClean="0"/>
              <a:t>Northern Chain	</a:t>
            </a:r>
          </a:p>
          <a:p>
            <a:pPr lvl="1"/>
            <a:r>
              <a:rPr lang="en-GB" dirty="0" smtClean="0"/>
              <a:t>National Counter Terrorism exercise – plume forecasts</a:t>
            </a:r>
          </a:p>
        </p:txBody>
      </p:sp>
    </p:spTree>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p:txBody>
          <a:bodyPr/>
          <a:lstStyle/>
          <a:p>
            <a:r>
              <a:rPr lang="en-GB" dirty="0" smtClean="0"/>
              <a:t>Planning for Emergencies</a:t>
            </a:r>
          </a:p>
        </p:txBody>
      </p:sp>
      <p:sp>
        <p:nvSpPr>
          <p:cNvPr id="74755" name="Rectangle 3"/>
          <p:cNvSpPr>
            <a:spLocks noGrp="1"/>
          </p:cNvSpPr>
          <p:nvPr>
            <p:ph idx="1"/>
          </p:nvPr>
        </p:nvSpPr>
        <p:spPr>
          <a:xfrm>
            <a:off x="1714500" y="2133600"/>
            <a:ext cx="6972300" cy="4167188"/>
          </a:xfrm>
        </p:spPr>
        <p:txBody>
          <a:bodyPr/>
          <a:lstStyle/>
          <a:p>
            <a:r>
              <a:rPr lang="en-GB" dirty="0" smtClean="0"/>
              <a:t>Participation in National groups</a:t>
            </a:r>
          </a:p>
          <a:p>
            <a:pPr lvl="1"/>
            <a:r>
              <a:rPr lang="en-GB" dirty="0" smtClean="0">
                <a:solidFill>
                  <a:schemeClr val="accent2"/>
                </a:solidFill>
              </a:rPr>
              <a:t>National Risk Assessment Group</a:t>
            </a:r>
          </a:p>
          <a:p>
            <a:pPr lvl="1"/>
            <a:r>
              <a:rPr lang="en-GB" dirty="0" smtClean="0">
                <a:solidFill>
                  <a:schemeClr val="accent2"/>
                </a:solidFill>
              </a:rPr>
              <a:t>Warning and Informing Group </a:t>
            </a:r>
          </a:p>
          <a:p>
            <a:pPr lvl="1"/>
            <a:r>
              <a:rPr lang="en-GB" dirty="0" smtClean="0">
                <a:solidFill>
                  <a:schemeClr val="accent2"/>
                </a:solidFill>
              </a:rPr>
              <a:t>Nuclear Emergency Planning Liaison Group</a:t>
            </a:r>
          </a:p>
          <a:p>
            <a:pPr lvl="1"/>
            <a:r>
              <a:rPr lang="en-GB" dirty="0" smtClean="0">
                <a:solidFill>
                  <a:schemeClr val="accent2"/>
                </a:solidFill>
              </a:rPr>
              <a:t>Olympic Strategic Safety and Security Risk Assessment Group</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Z"/>
          <p:cNvSpPr>
            <a:spLocks noChangeAspect="1" noChangeArrowheads="1"/>
          </p:cNvSpPr>
          <p:nvPr/>
        </p:nvSpPr>
        <p:spPr bwMode="auto">
          <a:xfrm>
            <a:off x="137751" y="1062112"/>
            <a:ext cx="8106657" cy="514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defRPr sz="4400">
                <a:solidFill>
                  <a:schemeClr val="tx2"/>
                </a:solidFill>
                <a:latin typeface="Arial" panose="020B0604020202020204" pitchFamily="34" charset="0"/>
              </a:defRPr>
            </a:lvl1pPr>
            <a:lvl2pPr marL="742950" indent="-285750">
              <a:lnSpc>
                <a:spcPct val="85000"/>
              </a:lnSpc>
              <a:defRPr sz="4400">
                <a:solidFill>
                  <a:schemeClr val="tx2"/>
                </a:solidFill>
                <a:latin typeface="Arial" panose="020B0604020202020204" pitchFamily="34" charset="0"/>
              </a:defRPr>
            </a:lvl2pPr>
            <a:lvl3pPr marL="1143000" indent="-228600">
              <a:lnSpc>
                <a:spcPct val="85000"/>
              </a:lnSpc>
              <a:defRPr sz="4400">
                <a:solidFill>
                  <a:schemeClr val="tx2"/>
                </a:solidFill>
                <a:latin typeface="Arial" panose="020B0604020202020204" pitchFamily="34" charset="0"/>
              </a:defRPr>
            </a:lvl3pPr>
            <a:lvl4pPr marL="1600200" indent="-228600">
              <a:lnSpc>
                <a:spcPct val="85000"/>
              </a:lnSpc>
              <a:defRPr sz="4400">
                <a:solidFill>
                  <a:schemeClr val="tx2"/>
                </a:solidFill>
                <a:latin typeface="Arial" panose="020B0604020202020204" pitchFamily="34" charset="0"/>
              </a:defRPr>
            </a:lvl4pPr>
            <a:lvl5pPr marL="2057400" indent="-228600">
              <a:lnSpc>
                <a:spcPct val="85000"/>
              </a:lnSpc>
              <a:defRPr sz="4400">
                <a:solidFill>
                  <a:schemeClr val="tx2"/>
                </a:solidFill>
                <a:latin typeface="Arial" panose="020B0604020202020204" pitchFamily="34" charset="0"/>
              </a:defRPr>
            </a:lvl5pPr>
            <a:lvl6pPr marL="2514600" indent="-228600" eaLnBrk="0" fontAlgn="base" hangingPunct="0">
              <a:lnSpc>
                <a:spcPct val="85000"/>
              </a:lnSpc>
              <a:spcBef>
                <a:spcPct val="0"/>
              </a:spcBef>
              <a:spcAft>
                <a:spcPct val="0"/>
              </a:spcAft>
              <a:defRPr sz="4400">
                <a:solidFill>
                  <a:schemeClr val="tx2"/>
                </a:solidFill>
                <a:latin typeface="Arial" panose="020B0604020202020204" pitchFamily="34" charset="0"/>
              </a:defRPr>
            </a:lvl6pPr>
            <a:lvl7pPr marL="2971800" indent="-228600" eaLnBrk="0" fontAlgn="base" hangingPunct="0">
              <a:lnSpc>
                <a:spcPct val="85000"/>
              </a:lnSpc>
              <a:spcBef>
                <a:spcPct val="0"/>
              </a:spcBef>
              <a:spcAft>
                <a:spcPct val="0"/>
              </a:spcAft>
              <a:defRPr sz="4400">
                <a:solidFill>
                  <a:schemeClr val="tx2"/>
                </a:solidFill>
                <a:latin typeface="Arial" panose="020B0604020202020204" pitchFamily="34" charset="0"/>
              </a:defRPr>
            </a:lvl7pPr>
            <a:lvl8pPr marL="3429000" indent="-228600" eaLnBrk="0" fontAlgn="base" hangingPunct="0">
              <a:lnSpc>
                <a:spcPct val="85000"/>
              </a:lnSpc>
              <a:spcBef>
                <a:spcPct val="0"/>
              </a:spcBef>
              <a:spcAft>
                <a:spcPct val="0"/>
              </a:spcAft>
              <a:defRPr sz="4400">
                <a:solidFill>
                  <a:schemeClr val="tx2"/>
                </a:solidFill>
                <a:latin typeface="Arial" panose="020B0604020202020204" pitchFamily="34" charset="0"/>
              </a:defRPr>
            </a:lvl8pPr>
            <a:lvl9pPr marL="3886200" indent="-228600" eaLnBrk="0" fontAlgn="base" hangingPunct="0">
              <a:lnSpc>
                <a:spcPct val="85000"/>
              </a:lnSpc>
              <a:spcBef>
                <a:spcPct val="0"/>
              </a:spcBef>
              <a:spcAft>
                <a:spcPct val="0"/>
              </a:spcAft>
              <a:defRPr sz="4400">
                <a:solidFill>
                  <a:schemeClr val="tx2"/>
                </a:solidFill>
                <a:latin typeface="Arial" panose="020B0604020202020204" pitchFamily="34" charset="0"/>
              </a:defRPr>
            </a:lvl9pPr>
          </a:lstStyle>
          <a:p>
            <a:pPr defTabSz="685800" fontAlgn="auto">
              <a:spcBef>
                <a:spcPts val="0"/>
              </a:spcBef>
              <a:spcAft>
                <a:spcPts val="0"/>
              </a:spcAft>
            </a:pPr>
            <a:r>
              <a:rPr lang="en-GB" altLang="en-US" sz="1800" b="1" dirty="0">
                <a:solidFill>
                  <a:srgbClr val="000000"/>
                </a:solidFill>
              </a:rPr>
              <a:t>John Hammond</a:t>
            </a:r>
          </a:p>
          <a:p>
            <a:pPr defTabSz="685800" fontAlgn="auto">
              <a:spcBef>
                <a:spcPts val="0"/>
              </a:spcBef>
              <a:spcAft>
                <a:spcPts val="0"/>
              </a:spcAft>
            </a:pPr>
            <a:endParaRPr lang="en-GB" altLang="en-US" sz="1400" b="1" dirty="0" smtClean="0">
              <a:solidFill>
                <a:srgbClr val="000000"/>
              </a:solidFill>
            </a:endParaRPr>
          </a:p>
          <a:p>
            <a:pPr defTabSz="685800" fontAlgn="auto">
              <a:spcBef>
                <a:spcPts val="0"/>
              </a:spcBef>
              <a:spcAft>
                <a:spcPts val="0"/>
              </a:spcAft>
            </a:pPr>
            <a:r>
              <a:rPr lang="en-GB" altLang="en-US" sz="1400" b="1" dirty="0" smtClean="0">
                <a:solidFill>
                  <a:srgbClr val="000000"/>
                </a:solidFill>
              </a:rPr>
              <a:t>Met </a:t>
            </a:r>
            <a:r>
              <a:rPr lang="en-GB" altLang="en-US" sz="1400" b="1" dirty="0">
                <a:solidFill>
                  <a:srgbClr val="000000"/>
                </a:solidFill>
              </a:rPr>
              <a:t>Office Advisor (Civil Contingencies)</a:t>
            </a:r>
            <a:br>
              <a:rPr lang="en-GB" altLang="en-US" sz="1400" b="1" dirty="0">
                <a:solidFill>
                  <a:srgbClr val="000000"/>
                </a:solidFill>
              </a:rPr>
            </a:br>
            <a:endParaRPr lang="en-GB" altLang="en-US" sz="1400" b="1" dirty="0">
              <a:solidFill>
                <a:srgbClr val="000000"/>
              </a:solidFill>
            </a:endParaRPr>
          </a:p>
          <a:p>
            <a:pPr marL="177800" indent="-177800" defTabSz="685800" fontAlgn="auto">
              <a:spcBef>
                <a:spcPts val="0"/>
              </a:spcBef>
              <a:spcAft>
                <a:spcPts val="0"/>
              </a:spcAft>
              <a:buFont typeface="Arial" panose="020B0604020202020204" pitchFamily="34" charset="0"/>
              <a:buChar char="•"/>
            </a:pPr>
            <a:r>
              <a:rPr lang="en-GB" altLang="en-US" sz="1400" dirty="0">
                <a:solidFill>
                  <a:srgbClr val="000000"/>
                </a:solidFill>
              </a:rPr>
              <a:t>Joined the Met Office in 2001</a:t>
            </a:r>
          </a:p>
          <a:p>
            <a:pPr marL="177800" indent="-177800" defTabSz="685800" fontAlgn="auto">
              <a:spcBef>
                <a:spcPts val="0"/>
              </a:spcBef>
              <a:spcAft>
                <a:spcPts val="0"/>
              </a:spcAft>
              <a:buFont typeface="Arial" panose="020B0604020202020204" pitchFamily="34" charset="0"/>
              <a:buChar char="•"/>
            </a:pPr>
            <a:endParaRPr lang="en-GB" altLang="en-US" sz="1400" dirty="0">
              <a:solidFill>
                <a:srgbClr val="000000"/>
              </a:solidFill>
            </a:endParaRPr>
          </a:p>
          <a:p>
            <a:pPr marL="177800" indent="-177800" defTabSz="685800" fontAlgn="auto">
              <a:spcBef>
                <a:spcPts val="0"/>
              </a:spcBef>
              <a:spcAft>
                <a:spcPts val="0"/>
              </a:spcAft>
              <a:buFont typeface="Arial" panose="020B0604020202020204" pitchFamily="34" charset="0"/>
              <a:buChar char="•"/>
            </a:pPr>
            <a:r>
              <a:rPr lang="en-GB" altLang="en-US" sz="1400" dirty="0">
                <a:solidFill>
                  <a:srgbClr val="000000"/>
                </a:solidFill>
              </a:rPr>
              <a:t>Background in Observing and Forecasting Support, including communications</a:t>
            </a:r>
            <a:br>
              <a:rPr lang="en-GB" altLang="en-US" sz="1400" dirty="0">
                <a:solidFill>
                  <a:srgbClr val="000000"/>
                </a:solidFill>
              </a:rPr>
            </a:br>
            <a:endParaRPr lang="en-GB" altLang="en-US" sz="1400" dirty="0">
              <a:solidFill>
                <a:srgbClr val="000000"/>
              </a:solidFill>
            </a:endParaRPr>
          </a:p>
          <a:p>
            <a:pPr marL="177800" indent="-177800" defTabSz="685800" fontAlgn="auto">
              <a:spcBef>
                <a:spcPts val="0"/>
              </a:spcBef>
              <a:spcAft>
                <a:spcPts val="0"/>
              </a:spcAft>
              <a:buFont typeface="Arial" panose="020B0604020202020204" pitchFamily="34" charset="0"/>
              <a:buChar char="•"/>
            </a:pPr>
            <a:r>
              <a:rPr lang="en-GB" altLang="en-US" sz="1400" dirty="0">
                <a:solidFill>
                  <a:srgbClr val="000000"/>
                </a:solidFill>
              </a:rPr>
              <a:t>WMO workshops in South Africa and Philippines, Press Office for six years</a:t>
            </a:r>
            <a:br>
              <a:rPr lang="en-GB" altLang="en-US" sz="1400" dirty="0">
                <a:solidFill>
                  <a:srgbClr val="000000"/>
                </a:solidFill>
              </a:rPr>
            </a:br>
            <a:endParaRPr lang="en-GB" altLang="en-US" sz="1400" dirty="0">
              <a:solidFill>
                <a:srgbClr val="000000"/>
              </a:solidFill>
            </a:endParaRPr>
          </a:p>
          <a:p>
            <a:pPr marL="177800" indent="-177800" defTabSz="685800" fontAlgn="auto">
              <a:spcBef>
                <a:spcPts val="0"/>
              </a:spcBef>
              <a:spcAft>
                <a:spcPts val="0"/>
              </a:spcAft>
              <a:buFont typeface="Arial" panose="020B0604020202020204" pitchFamily="34" charset="0"/>
              <a:buChar char="•"/>
            </a:pPr>
            <a:r>
              <a:rPr lang="en-GB" altLang="en-US" sz="1400" dirty="0">
                <a:solidFill>
                  <a:srgbClr val="000000"/>
                </a:solidFill>
              </a:rPr>
              <a:t>Now part of a team of 19 Advisors spread across the UK</a:t>
            </a:r>
            <a:br>
              <a:rPr lang="en-GB" altLang="en-US" sz="1400" dirty="0">
                <a:solidFill>
                  <a:srgbClr val="000000"/>
                </a:solidFill>
              </a:rPr>
            </a:br>
            <a:endParaRPr lang="en-GB" altLang="en-US" sz="1400" dirty="0">
              <a:solidFill>
                <a:srgbClr val="000000"/>
              </a:solidFill>
            </a:endParaRPr>
          </a:p>
          <a:p>
            <a:pPr marL="177800" indent="-177800" defTabSz="685800" fontAlgn="auto">
              <a:spcBef>
                <a:spcPts val="0"/>
              </a:spcBef>
              <a:spcAft>
                <a:spcPts val="0"/>
              </a:spcAft>
              <a:buFont typeface="Arial" panose="020B0604020202020204" pitchFamily="34" charset="0"/>
              <a:buChar char="•"/>
            </a:pPr>
            <a:r>
              <a:rPr lang="en-GB" altLang="en-US" sz="1400" dirty="0">
                <a:solidFill>
                  <a:srgbClr val="000000"/>
                </a:solidFill>
              </a:rPr>
              <a:t>Liaison between the Advisor team and the Chief Operational Meteorologist in Met Office HQ</a:t>
            </a:r>
            <a:br>
              <a:rPr lang="en-GB" altLang="en-US" sz="1400" dirty="0">
                <a:solidFill>
                  <a:srgbClr val="000000"/>
                </a:solidFill>
              </a:rPr>
            </a:br>
            <a:endParaRPr lang="en-GB" altLang="en-US" sz="1400" dirty="0">
              <a:solidFill>
                <a:srgbClr val="000000"/>
              </a:solidFill>
            </a:endParaRPr>
          </a:p>
          <a:p>
            <a:pPr marL="177800" indent="-177800" defTabSz="685800" fontAlgn="auto">
              <a:spcBef>
                <a:spcPts val="0"/>
              </a:spcBef>
              <a:spcAft>
                <a:spcPts val="0"/>
              </a:spcAft>
              <a:buFont typeface="Arial" panose="020B0604020202020204" pitchFamily="34" charset="0"/>
              <a:buChar char="•"/>
            </a:pPr>
            <a:r>
              <a:rPr lang="en-GB" altLang="en-US" sz="1400" dirty="0">
                <a:solidFill>
                  <a:srgbClr val="000000"/>
                </a:solidFill>
              </a:rPr>
              <a:t>Responsible for communications with emergency responders in the East of England</a:t>
            </a:r>
            <a:r>
              <a:rPr lang="en-GB" altLang="en-US" sz="1350" dirty="0">
                <a:solidFill>
                  <a:srgbClr val="000000"/>
                </a:solidFill>
              </a:rPr>
              <a:t/>
            </a:r>
            <a:br>
              <a:rPr lang="en-GB" altLang="en-US" sz="1350" dirty="0">
                <a:solidFill>
                  <a:srgbClr val="000000"/>
                </a:solidFill>
              </a:rPr>
            </a:br>
            <a:endParaRPr lang="en-GB" altLang="en-US" sz="1350" dirty="0">
              <a:solidFill>
                <a:srgbClr val="000000"/>
              </a:solidFill>
            </a:endParaRPr>
          </a:p>
          <a:p>
            <a:pPr defTabSz="685800" fontAlgn="auto">
              <a:spcBef>
                <a:spcPts val="0"/>
              </a:spcBef>
              <a:spcAft>
                <a:spcPts val="0"/>
              </a:spcAft>
              <a:buFont typeface="Arial" panose="020B0604020202020204" pitchFamily="34" charset="0"/>
              <a:buChar char="•"/>
            </a:pPr>
            <a:endParaRPr lang="en-GB" altLang="en-US" sz="1350" dirty="0">
              <a:solidFill>
                <a:srgbClr val="000000"/>
              </a:solidFill>
            </a:endParaRPr>
          </a:p>
          <a:p>
            <a:pPr defTabSz="685800" fontAlgn="auto">
              <a:spcBef>
                <a:spcPts val="0"/>
              </a:spcBef>
              <a:spcAft>
                <a:spcPts val="0"/>
              </a:spcAft>
              <a:buFont typeface="Arial" panose="020B0604020202020204" pitchFamily="34" charset="0"/>
              <a:buChar char="•"/>
            </a:pPr>
            <a:endParaRPr lang="en-GB" altLang="en-US" sz="1350" dirty="0">
              <a:solidFill>
                <a:srgbClr val="000000"/>
              </a:solidFill>
            </a:endParaRPr>
          </a:p>
          <a:p>
            <a:pPr defTabSz="685800" fontAlgn="auto">
              <a:spcBef>
                <a:spcPts val="0"/>
              </a:spcBef>
              <a:spcAft>
                <a:spcPts val="0"/>
              </a:spcAft>
              <a:buFont typeface="Arial" panose="020B0604020202020204" pitchFamily="34" charset="0"/>
              <a:buChar char="•"/>
            </a:pPr>
            <a:endParaRPr lang="en-GB" altLang="en-US" sz="1350" dirty="0">
              <a:solidFill>
                <a:srgbClr val="000000"/>
              </a:solidFill>
            </a:endParaRPr>
          </a:p>
        </p:txBody>
      </p:sp>
      <p:sp>
        <p:nvSpPr>
          <p:cNvPr id="2" name="Footer Placeholder 1"/>
          <p:cNvSpPr>
            <a:spLocks noGrp="1"/>
          </p:cNvSpPr>
          <p:nvPr>
            <p:ph type="ftr" sz="quarter" idx="12"/>
          </p:nvPr>
        </p:nvSpPr>
        <p:spPr/>
        <p:txBody>
          <a:bodyPr/>
          <a:lstStyle/>
          <a:p>
            <a:pPr fontAlgn="auto">
              <a:lnSpc>
                <a:spcPct val="100000"/>
              </a:lnSpc>
              <a:spcBef>
                <a:spcPts val="0"/>
              </a:spcBef>
              <a:spcAft>
                <a:spcPts val="0"/>
              </a:spcAft>
            </a:pPr>
            <a:r>
              <a:rPr lang="en-GB" kern="0" dirty="0">
                <a:solidFill>
                  <a:srgbClr val="2A2A2A"/>
                </a:solidFill>
                <a:latin typeface="Arial"/>
                <a:sym typeface="Helvetica Light"/>
              </a:rPr>
              <a:t>www.metoffice.gov.uk																									                       © Crown Copyright 2017, Met Office</a:t>
            </a:r>
          </a:p>
        </p:txBody>
      </p:sp>
    </p:spTree>
    <p:extLst>
      <p:ext uri="{BB962C8B-B14F-4D97-AF65-F5344CB8AC3E}">
        <p14:creationId xmlns:p14="http://schemas.microsoft.com/office/powerpoint/2010/main" val="285391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lstStyle/>
          <a:p>
            <a:r>
              <a:rPr lang="en-GB" dirty="0" smtClean="0"/>
              <a:t/>
            </a:r>
            <a:br>
              <a:rPr lang="en-GB" dirty="0" smtClean="0"/>
            </a:br>
            <a:r>
              <a:rPr lang="en-GB" dirty="0" smtClean="0"/>
              <a:t>Responding to Emergencies</a:t>
            </a:r>
          </a:p>
        </p:txBody>
      </p:sp>
      <p:sp>
        <p:nvSpPr>
          <p:cNvPr id="75779" name="Rectangle 3"/>
          <p:cNvSpPr>
            <a:spLocks noGrp="1"/>
          </p:cNvSpPr>
          <p:nvPr>
            <p:ph idx="1"/>
          </p:nvPr>
        </p:nvSpPr>
        <p:spPr/>
        <p:txBody>
          <a:bodyPr/>
          <a:lstStyle/>
          <a:p>
            <a:r>
              <a:rPr lang="en-GB" dirty="0" smtClean="0"/>
              <a:t>Met Office Advisors (Civil Contingencies)</a:t>
            </a:r>
          </a:p>
          <a:p>
            <a:pPr lvl="1"/>
            <a:r>
              <a:rPr lang="en-GB" dirty="0" smtClean="0">
                <a:solidFill>
                  <a:schemeClr val="accent2"/>
                </a:solidFill>
              </a:rPr>
              <a:t>Feed weather info into local  multi agency groups</a:t>
            </a:r>
          </a:p>
          <a:p>
            <a:pPr lvl="1"/>
            <a:r>
              <a:rPr lang="en-GB" dirty="0" smtClean="0">
                <a:solidFill>
                  <a:schemeClr val="accent2"/>
                </a:solidFill>
              </a:rPr>
              <a:t>Facilitate access to any Met Office capability as required</a:t>
            </a:r>
          </a:p>
          <a:p>
            <a:pPr lvl="1"/>
            <a:endParaRPr lang="en-GB" dirty="0" smtClean="0">
              <a:solidFill>
                <a:schemeClr val="accent2"/>
              </a:solidFill>
            </a:endParaRPr>
          </a:p>
          <a:p>
            <a:r>
              <a:rPr lang="en-GB" dirty="0" smtClean="0"/>
              <a:t>Also </a:t>
            </a:r>
          </a:p>
          <a:p>
            <a:pPr lvl="1"/>
            <a:r>
              <a:rPr lang="en-GB" dirty="0" smtClean="0">
                <a:solidFill>
                  <a:schemeClr val="accent2"/>
                </a:solidFill>
              </a:rPr>
              <a:t>Provide strategic weather and scientific advice to central government departments</a:t>
            </a:r>
          </a:p>
          <a:p>
            <a:endParaRPr lang="en-GB" dirty="0" smtClean="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7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77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7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p:txBody>
          <a:bodyPr/>
          <a:lstStyle/>
          <a:p>
            <a:r>
              <a:rPr lang="en-GB" dirty="0" smtClean="0"/>
              <a:t>Weather services for emergency responders</a:t>
            </a:r>
          </a:p>
        </p:txBody>
      </p:sp>
      <p:sp>
        <p:nvSpPr>
          <p:cNvPr id="45059" name="Rectangle 3"/>
          <p:cNvSpPr>
            <a:spLocks noGrp="1"/>
          </p:cNvSpPr>
          <p:nvPr>
            <p:ph idx="1"/>
          </p:nvPr>
        </p:nvSpPr>
        <p:spPr/>
        <p:txBody>
          <a:bodyPr/>
          <a:lstStyle/>
          <a:p>
            <a:r>
              <a:rPr lang="en-GB" smtClean="0"/>
              <a:t>NSWWS</a:t>
            </a:r>
          </a:p>
          <a:p>
            <a:r>
              <a:rPr lang="en-GB" smtClean="0"/>
              <a:t>PWS Advisors </a:t>
            </a:r>
          </a:p>
          <a:p>
            <a:r>
              <a:rPr lang="en-GB" smtClean="0"/>
              <a:t>Hazard Manager</a:t>
            </a:r>
          </a:p>
          <a:p>
            <a:endParaRPr lang="en-GB" smtClean="0"/>
          </a:p>
        </p:txBody>
      </p:sp>
      <p:pic>
        <p:nvPicPr>
          <p:cNvPr id="45061" name="Picture 5" descr="show_stand_safer"/>
          <p:cNvPicPr>
            <a:picLocks noChangeAspect="1" noChangeArrowheads="1"/>
          </p:cNvPicPr>
          <p:nvPr/>
        </p:nvPicPr>
        <p:blipFill>
          <a:blip r:embed="rId3" cstate="print"/>
          <a:srcRect/>
          <a:stretch>
            <a:fillRect/>
          </a:stretch>
        </p:blipFill>
        <p:spPr bwMode="auto">
          <a:xfrm>
            <a:off x="2987675" y="3716338"/>
            <a:ext cx="3065463" cy="2662237"/>
          </a:xfrm>
          <a:prstGeom prst="rect">
            <a:avLst/>
          </a:prstGeom>
          <a:noFill/>
          <a:ln w="9525">
            <a:noFill/>
            <a:miter lim="800000"/>
            <a:headEnd/>
            <a:tailEnd/>
          </a:ln>
        </p:spPr>
      </p:pic>
      <p:pic>
        <p:nvPicPr>
          <p:cNvPr id="45060" name="Picture 4"/>
          <p:cNvPicPr>
            <a:picLocks noChangeAspect="1" noChangeArrowheads="1"/>
          </p:cNvPicPr>
          <p:nvPr/>
        </p:nvPicPr>
        <p:blipFill>
          <a:blip r:embed="rId4" cstate="print"/>
          <a:srcRect/>
          <a:stretch>
            <a:fillRect/>
          </a:stretch>
        </p:blipFill>
        <p:spPr bwMode="auto">
          <a:xfrm rot="583210">
            <a:off x="6011863" y="3716338"/>
            <a:ext cx="2732087" cy="2808287"/>
          </a:xfrm>
          <a:prstGeom prst="rect">
            <a:avLst/>
          </a:prstGeom>
          <a:noFill/>
          <a:ln w="9525">
            <a:noFill/>
            <a:miter lim="800000"/>
            <a:headEnd/>
            <a:tailEnd/>
          </a:ln>
        </p:spPr>
      </p:pic>
      <p:pic>
        <p:nvPicPr>
          <p:cNvPr id="45062" name="Picture 6" descr="Screenshot of the UK NSWWS view"/>
          <p:cNvPicPr>
            <a:picLocks noChangeAspect="1" noChangeArrowheads="1"/>
          </p:cNvPicPr>
          <p:nvPr/>
        </p:nvPicPr>
        <p:blipFill>
          <a:blip r:embed="rId5" cstate="print"/>
          <a:srcRect/>
          <a:stretch>
            <a:fillRect/>
          </a:stretch>
        </p:blipFill>
        <p:spPr bwMode="auto">
          <a:xfrm rot="-280509">
            <a:off x="323850" y="3789363"/>
            <a:ext cx="2673350" cy="2732087"/>
          </a:xfrm>
          <a:prstGeom prst="rect">
            <a:avLst/>
          </a:prstGeom>
          <a:noFill/>
          <a:ln w="9525">
            <a:noFill/>
            <a:miter lim="800000"/>
            <a:headEnd/>
            <a:tailEnd/>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0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p:txBody>
          <a:bodyPr/>
          <a:lstStyle/>
          <a:p>
            <a:r>
              <a:rPr lang="en-GB" dirty="0" smtClean="0"/>
              <a:t>What is Hazard Manager?</a:t>
            </a:r>
          </a:p>
        </p:txBody>
      </p:sp>
      <p:sp>
        <p:nvSpPr>
          <p:cNvPr id="89091" name="Rectangle 3"/>
          <p:cNvSpPr>
            <a:spLocks noGrp="1"/>
          </p:cNvSpPr>
          <p:nvPr>
            <p:ph idx="1"/>
          </p:nvPr>
        </p:nvSpPr>
        <p:spPr/>
        <p:txBody>
          <a:bodyPr/>
          <a:lstStyle/>
          <a:p>
            <a:r>
              <a:rPr lang="en-GB" smtClean="0"/>
              <a:t>One stop information source for responders</a:t>
            </a:r>
          </a:p>
          <a:p>
            <a:r>
              <a:rPr lang="en-GB" smtClean="0"/>
              <a:t>Password-protected web portal with personalised login for Cat 1 &amp;2 responders</a:t>
            </a:r>
          </a:p>
          <a:p>
            <a:r>
              <a:rPr lang="en-GB" smtClean="0"/>
              <a:t>Stores Met Office, Flood Forecasting Centre and Scottish Flood Forecasting Centre  information</a:t>
            </a:r>
          </a:p>
          <a:p>
            <a:r>
              <a:rPr lang="en-GB" smtClean="0"/>
              <a:t>Weather info displayed on map viewer</a:t>
            </a:r>
          </a:p>
          <a:p>
            <a:pPr lvl="1">
              <a:buFont typeface="Arial" charset="0"/>
              <a:buNone/>
            </a:pPr>
            <a:endParaRPr lang="en-GB" sz="1500" smtClean="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0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0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p:txBody>
          <a:bodyPr/>
          <a:lstStyle/>
          <a:p>
            <a:r>
              <a:rPr lang="en-GB" smtClean="0"/>
              <a:t>Hazard Manager – </a:t>
            </a:r>
            <a:br>
              <a:rPr lang="en-GB" smtClean="0"/>
            </a:br>
            <a:r>
              <a:rPr lang="en-GB" smtClean="0"/>
              <a:t>Weather Information</a:t>
            </a:r>
          </a:p>
        </p:txBody>
      </p:sp>
      <p:pic>
        <p:nvPicPr>
          <p:cNvPr id="21507" name="Picture 3"/>
          <p:cNvPicPr>
            <a:picLocks noGrp="1" noChangeAspect="1" noChangeArrowheads="1"/>
          </p:cNvPicPr>
          <p:nvPr>
            <p:ph idx="1"/>
          </p:nvPr>
        </p:nvPicPr>
        <p:blipFill>
          <a:blip r:embed="rId3" cstate="print"/>
          <a:srcRect/>
          <a:stretch>
            <a:fillRect/>
          </a:stretch>
        </p:blipFill>
        <p:spPr>
          <a:xfrm>
            <a:off x="2371725" y="1774825"/>
            <a:ext cx="5657850" cy="4525963"/>
          </a:xfrm>
        </p:spPr>
      </p:pic>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p:txBody>
          <a:bodyPr/>
          <a:lstStyle/>
          <a:p>
            <a:r>
              <a:rPr lang="en-GB" smtClean="0"/>
              <a:t>Hazard Manager – </a:t>
            </a:r>
            <a:br>
              <a:rPr lang="en-GB" smtClean="0"/>
            </a:br>
            <a:r>
              <a:rPr lang="en-GB" smtClean="0"/>
              <a:t>NSWWS</a:t>
            </a:r>
          </a:p>
        </p:txBody>
      </p:sp>
      <p:pic>
        <p:nvPicPr>
          <p:cNvPr id="22531" name="Picture 3"/>
          <p:cNvPicPr>
            <a:picLocks noGrp="1" noChangeAspect="1" noChangeArrowheads="1"/>
          </p:cNvPicPr>
          <p:nvPr>
            <p:ph idx="1"/>
          </p:nvPr>
        </p:nvPicPr>
        <p:blipFill>
          <a:blip r:embed="rId2" cstate="print"/>
          <a:srcRect/>
          <a:stretch>
            <a:fillRect/>
          </a:stretch>
        </p:blipFill>
        <p:spPr>
          <a:xfrm>
            <a:off x="2371725" y="1774825"/>
            <a:ext cx="5657850" cy="4525963"/>
          </a:xfrm>
          <a:noFill/>
        </p:spPr>
      </p:pic>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p:cNvSpPr>
          <p:nvPr>
            <p:ph idx="1"/>
          </p:nvPr>
        </p:nvSpPr>
        <p:spPr/>
        <p:txBody>
          <a:bodyPr/>
          <a:lstStyle/>
          <a:p>
            <a:r>
              <a:rPr lang="en-US" dirty="0" smtClean="0"/>
              <a:t>The weather can have an effect on other emergencies</a:t>
            </a:r>
          </a:p>
          <a:p>
            <a:r>
              <a:rPr lang="en-US" dirty="0" smtClean="0"/>
              <a:t>Fires, chemical or nuclear accidents, volcanic eruptions</a:t>
            </a:r>
          </a:p>
          <a:p>
            <a:pPr lvl="1"/>
            <a:r>
              <a:rPr lang="en-US" dirty="0" smtClean="0"/>
              <a:t>Where is the plume going?  Wind speed &amp; direction</a:t>
            </a:r>
          </a:p>
          <a:p>
            <a:r>
              <a:rPr lang="en-US" dirty="0" smtClean="0"/>
              <a:t>Building collapse</a:t>
            </a:r>
          </a:p>
          <a:p>
            <a:pPr lvl="1"/>
            <a:r>
              <a:rPr lang="en-US" dirty="0" smtClean="0"/>
              <a:t>Is it going to rain?</a:t>
            </a:r>
          </a:p>
          <a:p>
            <a:pPr lvl="1"/>
            <a:r>
              <a:rPr lang="en-US" dirty="0" smtClean="0"/>
              <a:t>Will strong winds make the remaining structure more dangerous?</a:t>
            </a:r>
          </a:p>
          <a:p>
            <a:r>
              <a:rPr lang="en-US" dirty="0" smtClean="0"/>
              <a:t>Many others</a:t>
            </a:r>
          </a:p>
          <a:p>
            <a:endParaRPr lang="en-US" dirty="0" smtClean="0"/>
          </a:p>
          <a:p>
            <a:pPr lvl="1"/>
            <a:endParaRPr lang="en-US" dirty="0" smtClean="0"/>
          </a:p>
        </p:txBody>
      </p:sp>
      <p:sp>
        <p:nvSpPr>
          <p:cNvPr id="25603" name="Title 1"/>
          <p:cNvSpPr>
            <a:spLocks/>
          </p:cNvSpPr>
          <p:nvPr/>
        </p:nvSpPr>
        <p:spPr bwMode="auto">
          <a:xfrm>
            <a:off x="1619250" y="765175"/>
            <a:ext cx="7451725" cy="847725"/>
          </a:xfrm>
          <a:prstGeom prst="rect">
            <a:avLst/>
          </a:prstGeom>
          <a:noFill/>
          <a:ln w="9525">
            <a:noFill/>
            <a:miter lim="800000"/>
            <a:headEnd/>
            <a:tailEnd/>
          </a:ln>
        </p:spPr>
        <p:txBody>
          <a:bodyPr/>
          <a:lstStyle/>
          <a:p>
            <a:r>
              <a:rPr lang="en-GB" sz="4000">
                <a:solidFill>
                  <a:schemeClr val="tx1"/>
                </a:solidFill>
              </a:rPr>
              <a:t>Weather and other emergencies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2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42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2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21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42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p:txBody>
          <a:bodyPr/>
          <a:lstStyle/>
          <a:p>
            <a:r>
              <a:rPr lang="en-GB" smtClean="0"/>
              <a:t>Dispersion Modelling Advice</a:t>
            </a:r>
          </a:p>
        </p:txBody>
      </p:sp>
      <p:sp>
        <p:nvSpPr>
          <p:cNvPr id="103427" name="Rectangle 3"/>
          <p:cNvSpPr>
            <a:spLocks noGrp="1"/>
          </p:cNvSpPr>
          <p:nvPr>
            <p:ph idx="1"/>
          </p:nvPr>
        </p:nvSpPr>
        <p:spPr/>
        <p:txBody>
          <a:bodyPr/>
          <a:lstStyle/>
          <a:p>
            <a:r>
              <a:rPr lang="en-GB" dirty="0" smtClean="0"/>
              <a:t>Correct interpretation of the modelling output is key</a:t>
            </a:r>
          </a:p>
          <a:p>
            <a:r>
              <a:rPr lang="en-GB" dirty="0" smtClean="0"/>
              <a:t>Expert scientists directly provide detailed advice on the modelling capabilities and uncertainties to the Scientific Advice Group for Emergencies (SAGE)</a:t>
            </a:r>
          </a:p>
          <a:p>
            <a:r>
              <a:rPr lang="en-GB" dirty="0" smtClean="0"/>
              <a:t>PWS Advisors ensure appropriate information also goes to local Scientific &amp; Technical Advice Cells (STACs)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p:txBody>
          <a:bodyPr/>
          <a:lstStyle/>
          <a:p>
            <a:r>
              <a:rPr lang="en-GB" dirty="0" smtClean="0"/>
              <a:t>Examples of plume forecasts</a:t>
            </a:r>
          </a:p>
        </p:txBody>
      </p:sp>
      <p:grpSp>
        <p:nvGrpSpPr>
          <p:cNvPr id="2" name="Group 3"/>
          <p:cNvGrpSpPr>
            <a:grpSpLocks/>
          </p:cNvGrpSpPr>
          <p:nvPr/>
        </p:nvGrpSpPr>
        <p:grpSpPr bwMode="auto">
          <a:xfrm>
            <a:off x="1295400" y="1619250"/>
            <a:ext cx="6229350" cy="3970338"/>
            <a:chOff x="680" y="929"/>
            <a:chExt cx="3924" cy="2501"/>
          </a:xfrm>
        </p:grpSpPr>
        <p:pic>
          <p:nvPicPr>
            <p:cNvPr id="28678" name="Picture 4" descr="PACRAMP_20090918104107542"/>
            <p:cNvPicPr>
              <a:picLocks noChangeAspect="1" noChangeArrowheads="1"/>
            </p:cNvPicPr>
            <p:nvPr/>
          </p:nvPicPr>
          <p:blipFill>
            <a:blip r:embed="rId3" cstate="print"/>
            <a:srcRect/>
            <a:stretch>
              <a:fillRect/>
            </a:stretch>
          </p:blipFill>
          <p:spPr bwMode="auto">
            <a:xfrm>
              <a:off x="680" y="929"/>
              <a:ext cx="1770" cy="2501"/>
            </a:xfrm>
            <a:prstGeom prst="rect">
              <a:avLst/>
            </a:prstGeom>
            <a:noFill/>
            <a:ln w="9525">
              <a:noFill/>
              <a:miter lim="800000"/>
              <a:headEnd/>
              <a:tailEnd/>
            </a:ln>
          </p:spPr>
        </p:pic>
        <p:grpSp>
          <p:nvGrpSpPr>
            <p:cNvPr id="3" name="Group 5"/>
            <p:cNvGrpSpPr>
              <a:grpSpLocks/>
            </p:cNvGrpSpPr>
            <p:nvPr/>
          </p:nvGrpSpPr>
          <p:grpSpPr bwMode="auto">
            <a:xfrm>
              <a:off x="2947" y="929"/>
              <a:ext cx="1657" cy="2501"/>
              <a:chOff x="2947" y="929"/>
              <a:chExt cx="2197" cy="3048"/>
            </a:xfrm>
          </p:grpSpPr>
          <p:pic>
            <p:nvPicPr>
              <p:cNvPr id="28680" name="Picture 6" descr="AirConc_From0-100magl_CAESIUM-137_001hrtimeave_200909241100"/>
              <p:cNvPicPr>
                <a:picLocks noChangeAspect="1" noChangeArrowheads="1"/>
              </p:cNvPicPr>
              <p:nvPr/>
            </p:nvPicPr>
            <p:blipFill>
              <a:blip r:embed="rId4" cstate="print"/>
              <a:srcRect/>
              <a:stretch>
                <a:fillRect/>
              </a:stretch>
            </p:blipFill>
            <p:spPr bwMode="auto">
              <a:xfrm>
                <a:off x="2947" y="2425"/>
                <a:ext cx="2194" cy="1552"/>
              </a:xfrm>
              <a:prstGeom prst="rect">
                <a:avLst/>
              </a:prstGeom>
              <a:noFill/>
              <a:ln w="9525">
                <a:noFill/>
                <a:miter lim="800000"/>
                <a:headEnd/>
                <a:tailEnd/>
              </a:ln>
            </p:spPr>
          </p:pic>
          <p:pic>
            <p:nvPicPr>
              <p:cNvPr id="28681" name="Picture 7" descr="AirConc_From0-100magl_CAESIUM-137_001hrtimeave_200909240900"/>
              <p:cNvPicPr>
                <a:picLocks noChangeAspect="1" noChangeArrowheads="1"/>
              </p:cNvPicPr>
              <p:nvPr/>
            </p:nvPicPr>
            <p:blipFill>
              <a:blip r:embed="rId5" cstate="print"/>
              <a:srcRect/>
              <a:stretch>
                <a:fillRect/>
              </a:stretch>
            </p:blipFill>
            <p:spPr bwMode="auto">
              <a:xfrm>
                <a:off x="2947" y="929"/>
                <a:ext cx="2197" cy="1554"/>
              </a:xfrm>
              <a:prstGeom prst="rect">
                <a:avLst/>
              </a:prstGeom>
              <a:noFill/>
              <a:ln w="9525">
                <a:noFill/>
                <a:miter lim="800000"/>
                <a:headEnd/>
                <a:tailEnd/>
              </a:ln>
            </p:spPr>
          </p:pic>
        </p:grpSp>
      </p:grpSp>
      <p:sp>
        <p:nvSpPr>
          <p:cNvPr id="28676" name="Text Box 8"/>
          <p:cNvSpPr txBox="1">
            <a:spLocks noChangeArrowheads="1"/>
          </p:cNvSpPr>
          <p:nvPr/>
        </p:nvSpPr>
        <p:spPr bwMode="auto">
          <a:xfrm>
            <a:off x="1295400" y="5757863"/>
            <a:ext cx="2700338" cy="455612"/>
          </a:xfrm>
          <a:prstGeom prst="rect">
            <a:avLst/>
          </a:prstGeom>
          <a:noFill/>
          <a:ln w="9525" algn="ctr">
            <a:noFill/>
            <a:miter lim="800000"/>
            <a:headEnd/>
            <a:tailEnd/>
          </a:ln>
        </p:spPr>
        <p:txBody>
          <a:bodyPr>
            <a:spAutoFit/>
          </a:bodyPr>
          <a:lstStyle/>
          <a:p>
            <a:pPr algn="ctr">
              <a:spcBef>
                <a:spcPct val="50000"/>
              </a:spcBef>
            </a:pPr>
            <a:r>
              <a:rPr lang="en-GB" sz="2800">
                <a:solidFill>
                  <a:schemeClr val="bg1"/>
                </a:solidFill>
              </a:rPr>
              <a:t>PACRAM</a:t>
            </a:r>
          </a:p>
        </p:txBody>
      </p:sp>
      <p:sp>
        <p:nvSpPr>
          <p:cNvPr id="28677" name="Text Box 9"/>
          <p:cNvSpPr txBox="1">
            <a:spLocks noChangeArrowheads="1"/>
          </p:cNvSpPr>
          <p:nvPr/>
        </p:nvSpPr>
        <p:spPr bwMode="auto">
          <a:xfrm>
            <a:off x="5037138" y="5732463"/>
            <a:ext cx="2414587" cy="455612"/>
          </a:xfrm>
          <a:prstGeom prst="rect">
            <a:avLst/>
          </a:prstGeom>
          <a:noFill/>
          <a:ln w="9525" algn="ctr">
            <a:noFill/>
            <a:miter lim="800000"/>
            <a:headEnd/>
            <a:tailEnd/>
          </a:ln>
        </p:spPr>
        <p:txBody>
          <a:bodyPr>
            <a:spAutoFit/>
          </a:bodyPr>
          <a:lstStyle/>
          <a:p>
            <a:pPr algn="ctr">
              <a:spcBef>
                <a:spcPct val="50000"/>
              </a:spcBef>
            </a:pPr>
            <a:r>
              <a:rPr lang="en-GB" sz="2800">
                <a:solidFill>
                  <a:schemeClr val="bg1"/>
                </a:solidFill>
              </a:rPr>
              <a:t>NAME</a:t>
            </a:r>
          </a:p>
        </p:txBody>
      </p:sp>
    </p:spTree>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VAG_1306215801"/>
          <p:cNvPicPr>
            <a:picLocks noChangeAspect="1" noChangeArrowheads="1"/>
          </p:cNvPicPr>
          <p:nvPr/>
        </p:nvPicPr>
        <p:blipFill>
          <a:blip r:embed="rId3" cstate="print"/>
          <a:srcRect/>
          <a:stretch>
            <a:fillRect/>
          </a:stretch>
        </p:blipFill>
        <p:spPr bwMode="auto">
          <a:xfrm>
            <a:off x="684213" y="1557338"/>
            <a:ext cx="7339012" cy="5191125"/>
          </a:xfrm>
          <a:prstGeom prst="rect">
            <a:avLst/>
          </a:prstGeom>
          <a:noFill/>
          <a:ln w="9525">
            <a:noFill/>
            <a:miter lim="800000"/>
            <a:headEnd/>
            <a:tailEnd/>
          </a:ln>
        </p:spPr>
      </p:pic>
      <p:sp>
        <p:nvSpPr>
          <p:cNvPr id="29699" name="Rectangle 3"/>
          <p:cNvSpPr>
            <a:spLocks noGrp="1"/>
          </p:cNvSpPr>
          <p:nvPr>
            <p:ph type="title"/>
          </p:nvPr>
        </p:nvSpPr>
        <p:spPr/>
        <p:txBody>
          <a:bodyPr/>
          <a:lstStyle/>
          <a:p>
            <a:r>
              <a:rPr lang="en-GB" dirty="0" smtClean="0"/>
              <a:t>Volcanic Ash – May 2011</a:t>
            </a:r>
          </a:p>
        </p:txBody>
      </p:sp>
      <p:pic>
        <p:nvPicPr>
          <p:cNvPr id="101380" name="Picture 4" descr="scenarioA_auto-BGR-FL000-200-201105240000-201105241200"/>
          <p:cNvPicPr>
            <a:picLocks noChangeAspect="1" noChangeArrowheads="1"/>
          </p:cNvPicPr>
          <p:nvPr/>
        </p:nvPicPr>
        <p:blipFill>
          <a:blip r:embed="rId4" cstate="print"/>
          <a:srcRect/>
          <a:stretch>
            <a:fillRect/>
          </a:stretch>
        </p:blipFill>
        <p:spPr bwMode="auto">
          <a:xfrm>
            <a:off x="1835150" y="1628775"/>
            <a:ext cx="6191250" cy="4645025"/>
          </a:xfrm>
          <a:prstGeom prst="rect">
            <a:avLst/>
          </a:prstGeom>
          <a:noFill/>
          <a:ln w="9525">
            <a:noFill/>
            <a:miter lim="800000"/>
            <a:headEnd/>
            <a:tailEnd/>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4"/>
          <p:cNvSpPr>
            <a:spLocks noGrp="1"/>
          </p:cNvSpPr>
          <p:nvPr>
            <p:ph type="ftr" sz="quarter" idx="10"/>
          </p:nvPr>
        </p:nvSpPr>
        <p:spPr/>
        <p:txBody>
          <a:bodyPr/>
          <a:lstStyle/>
          <a:p>
            <a:endParaRPr lang="en-GB" sz="1400" dirty="0">
              <a:latin typeface="Times" pitchFamily="18" charset="0"/>
            </a:endParaRPr>
          </a:p>
        </p:txBody>
      </p:sp>
      <p:sp>
        <p:nvSpPr>
          <p:cNvPr id="183307" name="Line 11"/>
          <p:cNvSpPr>
            <a:spLocks noChangeShapeType="1"/>
          </p:cNvSpPr>
          <p:nvPr/>
        </p:nvSpPr>
        <p:spPr bwMode="auto">
          <a:xfrm>
            <a:off x="2627313" y="2781300"/>
            <a:ext cx="936625" cy="792163"/>
          </a:xfrm>
          <a:prstGeom prst="line">
            <a:avLst/>
          </a:prstGeom>
          <a:noFill/>
          <a:ln w="22225">
            <a:solidFill>
              <a:schemeClr val="bg1"/>
            </a:solidFill>
            <a:round/>
            <a:headEnd/>
            <a:tailEnd/>
          </a:ln>
          <a:effectLst/>
        </p:spPr>
        <p:txBody>
          <a:bodyPr/>
          <a:lstStyle/>
          <a:p>
            <a:endParaRPr lang="en-GB"/>
          </a:p>
        </p:txBody>
      </p:sp>
      <p:sp>
        <p:nvSpPr>
          <p:cNvPr id="183298" name="Rectangle 2"/>
          <p:cNvSpPr>
            <a:spLocks noGrp="1" noChangeArrowheads="1"/>
          </p:cNvSpPr>
          <p:nvPr>
            <p:ph type="title"/>
          </p:nvPr>
        </p:nvSpPr>
        <p:spPr>
          <a:xfrm>
            <a:off x="1835150" y="333375"/>
            <a:ext cx="6851650" cy="633413"/>
          </a:xfrm>
          <a:noFill/>
          <a:ln/>
        </p:spPr>
        <p:txBody>
          <a:bodyPr/>
          <a:lstStyle/>
          <a:p>
            <a:r>
              <a:rPr lang="en-GB" sz="3600" dirty="0">
                <a:solidFill>
                  <a:schemeClr val="bg1"/>
                </a:solidFill>
              </a:rPr>
              <a:t>Input at National and Local Level</a:t>
            </a:r>
          </a:p>
        </p:txBody>
      </p:sp>
      <p:sp>
        <p:nvSpPr>
          <p:cNvPr id="183299" name="Oval 3"/>
          <p:cNvSpPr>
            <a:spLocks noChangeArrowheads="1"/>
          </p:cNvSpPr>
          <p:nvPr/>
        </p:nvSpPr>
        <p:spPr bwMode="auto">
          <a:xfrm>
            <a:off x="3276600" y="1125538"/>
            <a:ext cx="2592388" cy="1655762"/>
          </a:xfrm>
          <a:prstGeom prst="ellipse">
            <a:avLst/>
          </a:prstGeom>
          <a:noFill/>
          <a:ln w="25400">
            <a:solidFill>
              <a:schemeClr val="bg1"/>
            </a:solidFill>
            <a:round/>
            <a:headEnd/>
            <a:tailEnd/>
          </a:ln>
          <a:effectLst/>
        </p:spPr>
        <p:txBody>
          <a:bodyPr wrap="none" anchor="ctr"/>
          <a:lstStyle/>
          <a:p>
            <a:pPr algn="ctr" eaLnBrk="1" hangingPunct="1"/>
            <a:r>
              <a:rPr lang="en-GB" sz="1600" b="1">
                <a:solidFill>
                  <a:schemeClr val="bg1"/>
                </a:solidFill>
              </a:rPr>
              <a:t>Provide guidance on </a:t>
            </a:r>
          </a:p>
          <a:p>
            <a:pPr algn="ctr" eaLnBrk="1" hangingPunct="1"/>
            <a:r>
              <a:rPr lang="en-GB" sz="1600" b="1">
                <a:solidFill>
                  <a:schemeClr val="bg1"/>
                </a:solidFill>
              </a:rPr>
              <a:t>impacts from </a:t>
            </a:r>
          </a:p>
          <a:p>
            <a:pPr algn="ctr" eaLnBrk="1" hangingPunct="1"/>
            <a:r>
              <a:rPr lang="en-GB" sz="1600" b="1">
                <a:solidFill>
                  <a:schemeClr val="bg1"/>
                </a:solidFill>
              </a:rPr>
              <a:t>severe weather</a:t>
            </a:r>
          </a:p>
        </p:txBody>
      </p:sp>
      <p:sp>
        <p:nvSpPr>
          <p:cNvPr id="183300" name="Oval 4"/>
          <p:cNvSpPr>
            <a:spLocks noChangeArrowheads="1"/>
          </p:cNvSpPr>
          <p:nvPr/>
        </p:nvSpPr>
        <p:spPr bwMode="auto">
          <a:xfrm>
            <a:off x="6156325" y="1341438"/>
            <a:ext cx="2592388" cy="1655762"/>
          </a:xfrm>
          <a:prstGeom prst="ellipse">
            <a:avLst/>
          </a:prstGeom>
          <a:noFill/>
          <a:ln w="25400">
            <a:solidFill>
              <a:schemeClr val="bg1"/>
            </a:solidFill>
            <a:round/>
            <a:headEnd/>
            <a:tailEnd/>
          </a:ln>
          <a:effectLst/>
        </p:spPr>
        <p:txBody>
          <a:bodyPr wrap="none" anchor="ctr"/>
          <a:lstStyle/>
          <a:p>
            <a:pPr algn="ctr" eaLnBrk="1" hangingPunct="1"/>
            <a:r>
              <a:rPr lang="en-GB" sz="1600" b="1">
                <a:solidFill>
                  <a:schemeClr val="bg1"/>
                </a:solidFill>
              </a:rPr>
              <a:t>Provide met data</a:t>
            </a:r>
          </a:p>
          <a:p>
            <a:pPr algn="ctr" eaLnBrk="1" hangingPunct="1"/>
            <a:r>
              <a:rPr lang="en-GB" sz="1600" b="1">
                <a:solidFill>
                  <a:schemeClr val="bg1"/>
                </a:solidFill>
              </a:rPr>
              <a:t>Into emergency planning</a:t>
            </a:r>
          </a:p>
          <a:p>
            <a:pPr algn="ctr" eaLnBrk="1" hangingPunct="1"/>
            <a:r>
              <a:rPr lang="en-GB" sz="1600" b="1">
                <a:solidFill>
                  <a:schemeClr val="bg1"/>
                </a:solidFill>
              </a:rPr>
              <a:t>risk assessments to </a:t>
            </a:r>
          </a:p>
          <a:p>
            <a:pPr algn="ctr" eaLnBrk="1" hangingPunct="1"/>
            <a:r>
              <a:rPr lang="en-GB" sz="1600" b="1">
                <a:solidFill>
                  <a:schemeClr val="bg1"/>
                </a:solidFill>
              </a:rPr>
              <a:t>influence policy</a:t>
            </a:r>
          </a:p>
        </p:txBody>
      </p:sp>
      <p:sp>
        <p:nvSpPr>
          <p:cNvPr id="183301" name="Oval 5"/>
          <p:cNvSpPr>
            <a:spLocks noChangeArrowheads="1"/>
          </p:cNvSpPr>
          <p:nvPr/>
        </p:nvSpPr>
        <p:spPr bwMode="auto">
          <a:xfrm>
            <a:off x="468313" y="1412875"/>
            <a:ext cx="2592387" cy="1655763"/>
          </a:xfrm>
          <a:prstGeom prst="ellipse">
            <a:avLst/>
          </a:prstGeom>
          <a:solidFill>
            <a:schemeClr val="tx2"/>
          </a:solidFill>
          <a:ln w="25400">
            <a:solidFill>
              <a:schemeClr val="bg1"/>
            </a:solidFill>
            <a:round/>
            <a:headEnd/>
            <a:tailEnd/>
          </a:ln>
          <a:effectLst/>
        </p:spPr>
        <p:txBody>
          <a:bodyPr wrap="none" anchor="ctr"/>
          <a:lstStyle/>
          <a:p>
            <a:pPr algn="ctr" eaLnBrk="1" hangingPunct="1"/>
            <a:r>
              <a:rPr lang="en-GB" sz="1600" b="1">
                <a:solidFill>
                  <a:schemeClr val="bg1"/>
                </a:solidFill>
              </a:rPr>
              <a:t>Provide met input</a:t>
            </a:r>
          </a:p>
          <a:p>
            <a:pPr algn="ctr" eaLnBrk="1" hangingPunct="1"/>
            <a:r>
              <a:rPr lang="en-GB" sz="1600" b="1">
                <a:solidFill>
                  <a:schemeClr val="bg1"/>
                </a:solidFill>
              </a:rPr>
              <a:t> to planning cycle</a:t>
            </a:r>
          </a:p>
        </p:txBody>
      </p:sp>
      <p:sp>
        <p:nvSpPr>
          <p:cNvPr id="183302" name="Oval 6"/>
          <p:cNvSpPr>
            <a:spLocks noChangeArrowheads="1"/>
          </p:cNvSpPr>
          <p:nvPr/>
        </p:nvSpPr>
        <p:spPr bwMode="auto">
          <a:xfrm>
            <a:off x="6300788" y="3284538"/>
            <a:ext cx="2771775" cy="1655762"/>
          </a:xfrm>
          <a:prstGeom prst="ellipse">
            <a:avLst/>
          </a:prstGeom>
          <a:noFill/>
          <a:ln w="25400">
            <a:solidFill>
              <a:schemeClr val="bg1"/>
            </a:solidFill>
            <a:round/>
            <a:headEnd/>
            <a:tailEnd/>
          </a:ln>
          <a:effectLst/>
        </p:spPr>
        <p:txBody>
          <a:bodyPr wrap="none" anchor="ctr"/>
          <a:lstStyle/>
          <a:p>
            <a:pPr algn="ctr" eaLnBrk="1" hangingPunct="1"/>
            <a:endParaRPr lang="en-GB" sz="1600" b="1">
              <a:solidFill>
                <a:schemeClr val="bg1"/>
              </a:solidFill>
            </a:endParaRPr>
          </a:p>
          <a:p>
            <a:pPr algn="ctr" eaLnBrk="1" hangingPunct="1"/>
            <a:r>
              <a:rPr lang="en-GB" sz="1600" b="1">
                <a:solidFill>
                  <a:schemeClr val="bg1"/>
                </a:solidFill>
              </a:rPr>
              <a:t>Involvement in exercises,</a:t>
            </a:r>
          </a:p>
          <a:p>
            <a:pPr algn="ctr" eaLnBrk="1" hangingPunct="1"/>
            <a:r>
              <a:rPr lang="en-GB" sz="1600" b="1">
                <a:solidFill>
                  <a:schemeClr val="bg1"/>
                </a:solidFill>
              </a:rPr>
              <a:t>e.g. create scenarios, input</a:t>
            </a:r>
          </a:p>
          <a:p>
            <a:pPr algn="ctr" eaLnBrk="1" hangingPunct="1"/>
            <a:r>
              <a:rPr lang="en-GB" sz="1600" b="1">
                <a:solidFill>
                  <a:schemeClr val="bg1"/>
                </a:solidFill>
              </a:rPr>
              <a:t>of forecasts and plumes, </a:t>
            </a:r>
          </a:p>
          <a:p>
            <a:pPr algn="ctr" eaLnBrk="1" hangingPunct="1"/>
            <a:r>
              <a:rPr lang="en-GB" sz="1600" b="1">
                <a:solidFill>
                  <a:schemeClr val="bg1"/>
                </a:solidFill>
              </a:rPr>
              <a:t>also role playing</a:t>
            </a:r>
          </a:p>
        </p:txBody>
      </p:sp>
      <p:sp>
        <p:nvSpPr>
          <p:cNvPr id="183303" name="Oval 7"/>
          <p:cNvSpPr>
            <a:spLocks noChangeArrowheads="1"/>
          </p:cNvSpPr>
          <p:nvPr/>
        </p:nvSpPr>
        <p:spPr bwMode="auto">
          <a:xfrm>
            <a:off x="4860925" y="4941888"/>
            <a:ext cx="2519363" cy="1655762"/>
          </a:xfrm>
          <a:prstGeom prst="ellipse">
            <a:avLst/>
          </a:prstGeom>
          <a:noFill/>
          <a:ln w="25400">
            <a:solidFill>
              <a:schemeClr val="bg1"/>
            </a:solidFill>
            <a:round/>
            <a:headEnd/>
            <a:tailEnd/>
          </a:ln>
          <a:effectLst/>
        </p:spPr>
        <p:txBody>
          <a:bodyPr wrap="none" anchor="ctr"/>
          <a:lstStyle/>
          <a:p>
            <a:pPr algn="ctr" eaLnBrk="1" hangingPunct="1"/>
            <a:r>
              <a:rPr lang="en-GB" sz="1600" b="1" dirty="0">
                <a:solidFill>
                  <a:schemeClr val="bg1"/>
                </a:solidFill>
              </a:rPr>
              <a:t>During emergencies</a:t>
            </a:r>
          </a:p>
          <a:p>
            <a:pPr algn="ctr" eaLnBrk="1" hangingPunct="1"/>
            <a:r>
              <a:rPr lang="en-GB" sz="1600" b="1" dirty="0">
                <a:solidFill>
                  <a:schemeClr val="bg1"/>
                </a:solidFill>
              </a:rPr>
              <a:t>take media lead on</a:t>
            </a:r>
          </a:p>
          <a:p>
            <a:pPr algn="ctr" eaLnBrk="1" hangingPunct="1"/>
            <a:r>
              <a:rPr lang="en-GB" sz="1600" b="1" dirty="0">
                <a:solidFill>
                  <a:schemeClr val="bg1"/>
                </a:solidFill>
              </a:rPr>
              <a:t>weather </a:t>
            </a:r>
          </a:p>
        </p:txBody>
      </p:sp>
      <p:sp>
        <p:nvSpPr>
          <p:cNvPr id="183304" name="Oval 8"/>
          <p:cNvSpPr>
            <a:spLocks noChangeArrowheads="1"/>
          </p:cNvSpPr>
          <p:nvPr/>
        </p:nvSpPr>
        <p:spPr bwMode="auto">
          <a:xfrm>
            <a:off x="1547813" y="5013325"/>
            <a:ext cx="2592387" cy="1655763"/>
          </a:xfrm>
          <a:prstGeom prst="ellipse">
            <a:avLst/>
          </a:prstGeom>
          <a:noFill/>
          <a:ln w="25400">
            <a:solidFill>
              <a:schemeClr val="bg1"/>
            </a:solidFill>
            <a:round/>
            <a:headEnd/>
            <a:tailEnd/>
          </a:ln>
          <a:effectLst/>
        </p:spPr>
        <p:txBody>
          <a:bodyPr wrap="none" anchor="ctr"/>
          <a:lstStyle/>
          <a:p>
            <a:pPr algn="ctr" eaLnBrk="1" hangingPunct="1"/>
            <a:r>
              <a:rPr lang="en-GB" sz="1600" b="1">
                <a:solidFill>
                  <a:schemeClr val="bg1"/>
                </a:solidFill>
              </a:rPr>
              <a:t>Raise awareness of</a:t>
            </a:r>
          </a:p>
          <a:p>
            <a:pPr algn="ctr" eaLnBrk="1" hangingPunct="1"/>
            <a:r>
              <a:rPr lang="en-GB" sz="1600" b="1">
                <a:solidFill>
                  <a:schemeClr val="bg1"/>
                </a:solidFill>
              </a:rPr>
              <a:t>Met Office</a:t>
            </a:r>
          </a:p>
          <a:p>
            <a:pPr algn="ctr" eaLnBrk="1" hangingPunct="1"/>
            <a:r>
              <a:rPr lang="en-GB" sz="1600" b="1">
                <a:solidFill>
                  <a:schemeClr val="bg1"/>
                </a:solidFill>
              </a:rPr>
              <a:t>capabilities</a:t>
            </a:r>
          </a:p>
        </p:txBody>
      </p:sp>
      <p:sp>
        <p:nvSpPr>
          <p:cNvPr id="183305" name="Oval 9"/>
          <p:cNvSpPr>
            <a:spLocks noChangeArrowheads="1"/>
          </p:cNvSpPr>
          <p:nvPr/>
        </p:nvSpPr>
        <p:spPr bwMode="auto">
          <a:xfrm>
            <a:off x="107950" y="3284538"/>
            <a:ext cx="2592388" cy="1655762"/>
          </a:xfrm>
          <a:prstGeom prst="ellipse">
            <a:avLst/>
          </a:prstGeom>
          <a:noFill/>
          <a:ln w="25400">
            <a:solidFill>
              <a:schemeClr val="bg1"/>
            </a:solidFill>
            <a:round/>
            <a:headEnd/>
            <a:tailEnd/>
          </a:ln>
          <a:effectLst/>
        </p:spPr>
        <p:txBody>
          <a:bodyPr wrap="none" anchor="ctr"/>
          <a:lstStyle/>
          <a:p>
            <a:pPr algn="ctr" eaLnBrk="1" hangingPunct="1"/>
            <a:r>
              <a:rPr lang="en-GB" sz="1600" b="1">
                <a:solidFill>
                  <a:schemeClr val="bg1"/>
                </a:solidFill>
              </a:rPr>
              <a:t>Provide data for</a:t>
            </a:r>
          </a:p>
          <a:p>
            <a:pPr algn="ctr" eaLnBrk="1" hangingPunct="1"/>
            <a:r>
              <a:rPr lang="en-GB" sz="1600" b="1">
                <a:solidFill>
                  <a:schemeClr val="bg1"/>
                </a:solidFill>
              </a:rPr>
              <a:t>emergencies influenced</a:t>
            </a:r>
          </a:p>
          <a:p>
            <a:pPr algn="ctr" eaLnBrk="1" hangingPunct="1"/>
            <a:r>
              <a:rPr lang="en-GB" sz="1600" b="1">
                <a:solidFill>
                  <a:schemeClr val="bg1"/>
                </a:solidFill>
              </a:rPr>
              <a:t>by weather</a:t>
            </a:r>
          </a:p>
          <a:p>
            <a:pPr algn="ctr" eaLnBrk="1" hangingPunct="1"/>
            <a:r>
              <a:rPr lang="en-GB" sz="1600" b="1">
                <a:solidFill>
                  <a:schemeClr val="bg1"/>
                </a:solidFill>
              </a:rPr>
              <a:t> e.g. plume forecasts</a:t>
            </a:r>
          </a:p>
        </p:txBody>
      </p:sp>
      <p:sp>
        <p:nvSpPr>
          <p:cNvPr id="183306" name="Oval 10"/>
          <p:cNvSpPr>
            <a:spLocks noChangeArrowheads="1"/>
          </p:cNvSpPr>
          <p:nvPr/>
        </p:nvSpPr>
        <p:spPr bwMode="auto">
          <a:xfrm>
            <a:off x="3348038" y="3213100"/>
            <a:ext cx="2592387" cy="1655763"/>
          </a:xfrm>
          <a:prstGeom prst="ellipse">
            <a:avLst/>
          </a:prstGeom>
          <a:noFill/>
          <a:ln w="25400">
            <a:solidFill>
              <a:schemeClr val="bg1"/>
            </a:solidFill>
            <a:round/>
            <a:headEnd/>
            <a:tailEnd/>
          </a:ln>
          <a:effectLst/>
        </p:spPr>
        <p:txBody>
          <a:bodyPr wrap="none" anchor="ctr"/>
          <a:lstStyle/>
          <a:p>
            <a:pPr algn="ctr" eaLnBrk="1" hangingPunct="1"/>
            <a:r>
              <a:rPr lang="en-GB" sz="2000" b="1" dirty="0">
                <a:solidFill>
                  <a:schemeClr val="bg1"/>
                </a:solidFill>
              </a:rPr>
              <a:t>Disaster </a:t>
            </a:r>
          </a:p>
          <a:p>
            <a:pPr algn="ctr" eaLnBrk="1" hangingPunct="1"/>
            <a:r>
              <a:rPr lang="en-GB" sz="2000" b="1" dirty="0">
                <a:solidFill>
                  <a:schemeClr val="bg1"/>
                </a:solidFill>
              </a:rPr>
              <a:t>Prevention, </a:t>
            </a:r>
          </a:p>
          <a:p>
            <a:pPr algn="ctr" eaLnBrk="1" hangingPunct="1"/>
            <a:r>
              <a:rPr lang="en-GB" sz="2000" b="1" dirty="0">
                <a:solidFill>
                  <a:schemeClr val="bg1"/>
                </a:solidFill>
              </a:rPr>
              <a:t>Mitigation </a:t>
            </a:r>
          </a:p>
          <a:p>
            <a:pPr algn="ctr" eaLnBrk="1" hangingPunct="1"/>
            <a:r>
              <a:rPr lang="en-GB" sz="2000" b="1" dirty="0">
                <a:solidFill>
                  <a:schemeClr val="bg1"/>
                </a:solidFill>
              </a:rPr>
              <a:t>and </a:t>
            </a:r>
          </a:p>
          <a:p>
            <a:pPr algn="ctr" eaLnBrk="1" hangingPunct="1"/>
            <a:r>
              <a:rPr lang="en-GB" sz="2000" b="1" dirty="0">
                <a:solidFill>
                  <a:schemeClr val="bg1"/>
                </a:solidFill>
              </a:rPr>
              <a:t>Adaptation</a:t>
            </a:r>
          </a:p>
        </p:txBody>
      </p:sp>
      <p:sp>
        <p:nvSpPr>
          <p:cNvPr id="183308" name="Line 12"/>
          <p:cNvSpPr>
            <a:spLocks noChangeShapeType="1"/>
          </p:cNvSpPr>
          <p:nvPr/>
        </p:nvSpPr>
        <p:spPr bwMode="auto">
          <a:xfrm>
            <a:off x="4572000" y="2781300"/>
            <a:ext cx="0" cy="431800"/>
          </a:xfrm>
          <a:prstGeom prst="line">
            <a:avLst/>
          </a:prstGeom>
          <a:noFill/>
          <a:ln w="22225">
            <a:solidFill>
              <a:schemeClr val="bg1"/>
            </a:solidFill>
            <a:round/>
            <a:headEnd/>
            <a:tailEnd/>
          </a:ln>
          <a:effectLst/>
        </p:spPr>
        <p:txBody>
          <a:bodyPr/>
          <a:lstStyle/>
          <a:p>
            <a:endParaRPr lang="en-GB"/>
          </a:p>
        </p:txBody>
      </p:sp>
      <p:sp>
        <p:nvSpPr>
          <p:cNvPr id="183309" name="Line 13"/>
          <p:cNvSpPr>
            <a:spLocks noChangeShapeType="1"/>
          </p:cNvSpPr>
          <p:nvPr/>
        </p:nvSpPr>
        <p:spPr bwMode="auto">
          <a:xfrm flipV="1">
            <a:off x="5653088" y="2708275"/>
            <a:ext cx="792162" cy="792163"/>
          </a:xfrm>
          <a:prstGeom prst="line">
            <a:avLst/>
          </a:prstGeom>
          <a:noFill/>
          <a:ln w="22225">
            <a:solidFill>
              <a:schemeClr val="bg1"/>
            </a:solidFill>
            <a:round/>
            <a:headEnd/>
            <a:tailEnd/>
          </a:ln>
          <a:effectLst/>
        </p:spPr>
        <p:txBody>
          <a:bodyPr/>
          <a:lstStyle/>
          <a:p>
            <a:endParaRPr lang="en-GB"/>
          </a:p>
        </p:txBody>
      </p:sp>
      <p:sp>
        <p:nvSpPr>
          <p:cNvPr id="183310" name="Line 14"/>
          <p:cNvSpPr>
            <a:spLocks noChangeShapeType="1"/>
          </p:cNvSpPr>
          <p:nvPr/>
        </p:nvSpPr>
        <p:spPr bwMode="auto">
          <a:xfrm>
            <a:off x="5940425" y="4076700"/>
            <a:ext cx="360363" cy="0"/>
          </a:xfrm>
          <a:prstGeom prst="line">
            <a:avLst/>
          </a:prstGeom>
          <a:noFill/>
          <a:ln w="22225">
            <a:solidFill>
              <a:schemeClr val="bg1"/>
            </a:solidFill>
            <a:round/>
            <a:headEnd/>
            <a:tailEnd/>
          </a:ln>
          <a:effectLst/>
        </p:spPr>
        <p:txBody>
          <a:bodyPr/>
          <a:lstStyle/>
          <a:p>
            <a:endParaRPr lang="en-GB"/>
          </a:p>
        </p:txBody>
      </p:sp>
      <p:sp>
        <p:nvSpPr>
          <p:cNvPr id="183311" name="Line 15"/>
          <p:cNvSpPr>
            <a:spLocks noChangeShapeType="1"/>
          </p:cNvSpPr>
          <p:nvPr/>
        </p:nvSpPr>
        <p:spPr bwMode="auto">
          <a:xfrm>
            <a:off x="5221288" y="4797425"/>
            <a:ext cx="215900" cy="287338"/>
          </a:xfrm>
          <a:prstGeom prst="line">
            <a:avLst/>
          </a:prstGeom>
          <a:noFill/>
          <a:ln w="22225">
            <a:solidFill>
              <a:schemeClr val="bg1"/>
            </a:solidFill>
            <a:round/>
            <a:headEnd/>
            <a:tailEnd/>
          </a:ln>
          <a:effectLst/>
        </p:spPr>
        <p:txBody>
          <a:bodyPr/>
          <a:lstStyle/>
          <a:p>
            <a:endParaRPr lang="en-GB"/>
          </a:p>
        </p:txBody>
      </p:sp>
      <p:sp>
        <p:nvSpPr>
          <p:cNvPr id="183312" name="Line 16"/>
          <p:cNvSpPr>
            <a:spLocks noChangeShapeType="1"/>
          </p:cNvSpPr>
          <p:nvPr/>
        </p:nvSpPr>
        <p:spPr bwMode="auto">
          <a:xfrm flipV="1">
            <a:off x="3421063" y="4652963"/>
            <a:ext cx="358775" cy="431800"/>
          </a:xfrm>
          <a:prstGeom prst="line">
            <a:avLst/>
          </a:prstGeom>
          <a:noFill/>
          <a:ln w="22225">
            <a:solidFill>
              <a:schemeClr val="bg1"/>
            </a:solidFill>
            <a:round/>
            <a:headEnd/>
            <a:tailEnd/>
          </a:ln>
          <a:effectLst/>
        </p:spPr>
        <p:txBody>
          <a:bodyPr/>
          <a:lstStyle/>
          <a:p>
            <a:endParaRPr lang="en-GB"/>
          </a:p>
        </p:txBody>
      </p:sp>
      <p:sp>
        <p:nvSpPr>
          <p:cNvPr id="183313" name="Line 17"/>
          <p:cNvSpPr>
            <a:spLocks noChangeShapeType="1"/>
          </p:cNvSpPr>
          <p:nvPr/>
        </p:nvSpPr>
        <p:spPr bwMode="auto">
          <a:xfrm>
            <a:off x="2700338" y="4076700"/>
            <a:ext cx="647700" cy="0"/>
          </a:xfrm>
          <a:prstGeom prst="line">
            <a:avLst/>
          </a:prstGeom>
          <a:noFill/>
          <a:ln w="22225">
            <a:solidFill>
              <a:schemeClr val="bg1"/>
            </a:solidFill>
            <a:round/>
            <a:headEnd/>
            <a:tailEnd/>
          </a:ln>
          <a:effectLst/>
        </p:spPr>
        <p:txBody>
          <a:bodyPr/>
          <a:lstStyle/>
          <a:p>
            <a:endParaRPr lang="en-GB"/>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GB" dirty="0" smtClean="0"/>
              <a:t>Coming up…</a:t>
            </a:r>
          </a:p>
        </p:txBody>
      </p:sp>
      <p:sp>
        <p:nvSpPr>
          <p:cNvPr id="14339" name="Rectangle 3"/>
          <p:cNvSpPr>
            <a:spLocks noGrp="1" noChangeArrowheads="1"/>
          </p:cNvSpPr>
          <p:nvPr>
            <p:ph idx="1"/>
          </p:nvPr>
        </p:nvSpPr>
        <p:spPr/>
        <p:txBody>
          <a:bodyPr/>
          <a:lstStyle/>
          <a:p>
            <a:r>
              <a:rPr lang="en-GB" dirty="0" smtClean="0"/>
              <a:t>Communicating and collaborating with stakeholders </a:t>
            </a:r>
          </a:p>
          <a:p>
            <a:pPr lvl="1"/>
            <a:r>
              <a:rPr lang="en-GB" dirty="0" smtClean="0"/>
              <a:t>How we do it in the UK</a:t>
            </a:r>
          </a:p>
          <a:p>
            <a:pPr lvl="1"/>
            <a:r>
              <a:rPr lang="en-GB" dirty="0" smtClean="0"/>
              <a:t>The Met Office’s Public Weather Service Advisors</a:t>
            </a:r>
          </a:p>
          <a:p>
            <a:pPr lvl="1"/>
            <a:endParaRPr lang="en-GB" dirty="0" smtClean="0"/>
          </a:p>
          <a:p>
            <a:r>
              <a:rPr lang="en-GB" dirty="0" smtClean="0"/>
              <a:t>How the Advisor role works in practise</a:t>
            </a:r>
          </a:p>
          <a:p>
            <a:endParaRPr lang="en-GB" dirty="0" smtClean="0"/>
          </a:p>
          <a:p>
            <a:r>
              <a:rPr lang="en-GB" dirty="0" smtClean="0"/>
              <a:t>Could a similar role be set up in your country?</a:t>
            </a:r>
          </a:p>
          <a:p>
            <a:pPr lvl="1"/>
            <a:endParaRPr lang="en-GB" dirty="0" smtClean="0"/>
          </a:p>
          <a:p>
            <a:pPr lvl="1"/>
            <a:endParaRPr lang="en-GB" dirty="0" smtClean="0"/>
          </a:p>
          <a:p>
            <a:pPr>
              <a:buNone/>
            </a:pPr>
            <a:endParaRPr lang="en-GB" dirty="0" smtClean="0"/>
          </a:p>
          <a:p>
            <a:pPr>
              <a:buNone/>
            </a:pPr>
            <a:endParaRPr lang="en-GB"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idx="1"/>
          </p:nvPr>
        </p:nvSpPr>
        <p:spPr/>
        <p:txBody>
          <a:bodyPr/>
          <a:lstStyle/>
          <a:p>
            <a:r>
              <a:rPr lang="en-US" dirty="0" smtClean="0"/>
              <a:t>The science</a:t>
            </a:r>
          </a:p>
          <a:p>
            <a:pPr lvl="1"/>
            <a:r>
              <a:rPr lang="en-US" dirty="0" smtClean="0"/>
              <a:t>The weather can quickly change!</a:t>
            </a:r>
          </a:p>
          <a:p>
            <a:pPr lvl="1"/>
            <a:r>
              <a:rPr lang="en-US" dirty="0" smtClean="0"/>
              <a:t>All models have limitations</a:t>
            </a:r>
          </a:p>
          <a:p>
            <a:pPr lvl="1"/>
            <a:r>
              <a:rPr lang="en-US" dirty="0" smtClean="0"/>
              <a:t>Expressing the uncertainties in the forecast is a huge challenge</a:t>
            </a:r>
          </a:p>
          <a:p>
            <a:r>
              <a:rPr lang="en-US" dirty="0" smtClean="0"/>
              <a:t>Resources</a:t>
            </a:r>
          </a:p>
          <a:p>
            <a:pPr lvl="1"/>
            <a:r>
              <a:rPr lang="en-US" dirty="0" smtClean="0"/>
              <a:t>We are a 24/7 organisation but incidents can put a tremendous strain on staff with responders, the media and the public all thirsting for information</a:t>
            </a:r>
          </a:p>
          <a:p>
            <a:pPr lvl="1"/>
            <a:endParaRPr lang="en-US" dirty="0" smtClean="0"/>
          </a:p>
        </p:txBody>
      </p:sp>
      <p:sp>
        <p:nvSpPr>
          <p:cNvPr id="30723" name="Title 1"/>
          <p:cNvSpPr>
            <a:spLocks/>
          </p:cNvSpPr>
          <p:nvPr/>
        </p:nvSpPr>
        <p:spPr bwMode="auto">
          <a:xfrm>
            <a:off x="1692275" y="765175"/>
            <a:ext cx="6972300" cy="847725"/>
          </a:xfrm>
          <a:prstGeom prst="rect">
            <a:avLst/>
          </a:prstGeom>
          <a:noFill/>
          <a:ln w="9525">
            <a:noFill/>
            <a:miter lim="800000"/>
            <a:headEnd/>
            <a:tailEnd/>
          </a:ln>
        </p:spPr>
        <p:txBody>
          <a:bodyPr/>
          <a:lstStyle/>
          <a:p>
            <a:r>
              <a:rPr lang="en-GB" sz="4000">
                <a:solidFill>
                  <a:schemeClr val="tx1"/>
                </a:solidFill>
              </a:rPr>
              <a:t>Challenges?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9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323850" y="4941888"/>
            <a:ext cx="8496300" cy="1371600"/>
          </a:xfrm>
        </p:spPr>
        <p:txBody>
          <a:bodyPr/>
          <a:lstStyle/>
          <a:p>
            <a:r>
              <a:rPr lang="en-GB" smtClean="0"/>
              <a:t>Different examples of Community Advisors and Response</a:t>
            </a:r>
          </a:p>
        </p:txBody>
      </p:sp>
    </p:spTree>
  </p:cSld>
  <p:clrMapOvr>
    <a:masterClrMapping/>
  </p:clrMapOvr>
  <p:transition>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ext Box 4"/>
          <p:cNvSpPr txBox="1">
            <a:spLocks noChangeArrowheads="1"/>
          </p:cNvSpPr>
          <p:nvPr/>
        </p:nvSpPr>
        <p:spPr bwMode="auto">
          <a:xfrm>
            <a:off x="2051050" y="333375"/>
            <a:ext cx="5708650" cy="661988"/>
          </a:xfrm>
          <a:prstGeom prst="rect">
            <a:avLst/>
          </a:prstGeom>
          <a:noFill/>
          <a:ln w="9525" algn="ctr">
            <a:noFill/>
            <a:miter lim="800000"/>
            <a:headEnd/>
            <a:tailEnd/>
          </a:ln>
          <a:effectLst/>
        </p:spPr>
        <p:txBody>
          <a:bodyPr>
            <a:spAutoFit/>
          </a:bodyPr>
          <a:lstStyle/>
          <a:p>
            <a:endParaRPr lang="en-US" sz="4400"/>
          </a:p>
        </p:txBody>
      </p:sp>
      <p:sp>
        <p:nvSpPr>
          <p:cNvPr id="73733" name="Text Box 5"/>
          <p:cNvSpPr txBox="1">
            <a:spLocks noChangeArrowheads="1"/>
          </p:cNvSpPr>
          <p:nvPr/>
        </p:nvSpPr>
        <p:spPr bwMode="auto">
          <a:xfrm>
            <a:off x="1979613" y="404813"/>
            <a:ext cx="6264275" cy="558800"/>
          </a:xfrm>
          <a:prstGeom prst="rect">
            <a:avLst/>
          </a:prstGeom>
          <a:noFill/>
          <a:ln w="9525" algn="ctr">
            <a:noFill/>
            <a:miter lim="800000"/>
            <a:headEnd/>
            <a:tailEnd/>
          </a:ln>
          <a:effectLst/>
        </p:spPr>
        <p:txBody>
          <a:bodyPr>
            <a:spAutoFit/>
          </a:bodyPr>
          <a:lstStyle/>
          <a:p>
            <a:pPr>
              <a:spcBef>
                <a:spcPct val="50000"/>
              </a:spcBef>
            </a:pPr>
            <a:r>
              <a:rPr lang="en-GB" sz="3600">
                <a:solidFill>
                  <a:schemeClr val="tx1"/>
                </a:solidFill>
              </a:rPr>
              <a:t>Community Flood Warden</a:t>
            </a:r>
          </a:p>
        </p:txBody>
      </p:sp>
      <p:sp>
        <p:nvSpPr>
          <p:cNvPr id="73735" name="Rectangle 7"/>
          <p:cNvSpPr>
            <a:spLocks noGrp="1"/>
          </p:cNvSpPr>
          <p:nvPr>
            <p:ph type="body" idx="1"/>
          </p:nvPr>
        </p:nvSpPr>
        <p:spPr>
          <a:xfrm>
            <a:off x="1476375" y="1700213"/>
            <a:ext cx="6972300" cy="4525962"/>
          </a:xfrm>
        </p:spPr>
        <p:txBody>
          <a:bodyPr/>
          <a:lstStyle/>
          <a:p>
            <a:r>
              <a:rPr lang="en-US" sz="2000" dirty="0" smtClean="0"/>
              <a:t>Helps to bring the community together during difficult times and helps the community to be prepared for flooding.</a:t>
            </a:r>
          </a:p>
          <a:p>
            <a:r>
              <a:rPr lang="en-US" sz="2000" dirty="0" smtClean="0"/>
              <a:t>Community Flood Wardens are members of the local community</a:t>
            </a:r>
          </a:p>
          <a:p>
            <a:r>
              <a:rPr lang="en-US" sz="2000" dirty="0" smtClean="0"/>
              <a:t>Supported by the Local Resilience Forum (LRF) and the Environment Agency - who provide training.</a:t>
            </a:r>
          </a:p>
          <a:p>
            <a:r>
              <a:rPr lang="en-US" sz="2000" dirty="0" smtClean="0"/>
              <a:t>By working together - the impact of flooding can be reduced. </a:t>
            </a:r>
            <a:r>
              <a:rPr lang="en-US" sz="1800" dirty="0" smtClean="0"/>
              <a:t/>
            </a:r>
            <a:br>
              <a:rPr lang="en-US" sz="1800" dirty="0" smtClean="0"/>
            </a:br>
            <a:r>
              <a:rPr lang="en-US" sz="1800" dirty="0" smtClean="0"/>
              <a:t/>
            </a:r>
            <a:br>
              <a:rPr lang="en-US" sz="1800" dirty="0" smtClean="0"/>
            </a:br>
            <a:endParaRPr lang="en-US" sz="1800" dirty="0" smtClean="0"/>
          </a:p>
        </p:txBody>
      </p:sp>
      <p:pic>
        <p:nvPicPr>
          <p:cNvPr id="73736" name="Picture 8" descr="Flood warden standing with sandbags"/>
          <p:cNvPicPr>
            <a:picLocks noChangeAspect="1" noChangeArrowheads="1"/>
          </p:cNvPicPr>
          <p:nvPr/>
        </p:nvPicPr>
        <p:blipFill>
          <a:blip r:embed="rId2" cstate="print"/>
          <a:srcRect/>
          <a:stretch>
            <a:fillRect/>
          </a:stretch>
        </p:blipFill>
        <p:spPr bwMode="auto">
          <a:xfrm>
            <a:off x="6156325" y="4941888"/>
            <a:ext cx="2333625" cy="1552575"/>
          </a:xfrm>
          <a:prstGeom prst="rect">
            <a:avLst/>
          </a:prstGeom>
          <a:noFill/>
          <a:ln w="9525">
            <a:noFill/>
            <a:miter lim="800000"/>
            <a:headEnd/>
            <a:tailEnd/>
          </a:ln>
        </p:spPr>
      </p:pic>
      <p:pic>
        <p:nvPicPr>
          <p:cNvPr id="6" name="il_fi" descr="floodwarden"/>
          <p:cNvPicPr>
            <a:picLocks noChangeAspect="1" noChangeArrowheads="1"/>
          </p:cNvPicPr>
          <p:nvPr/>
        </p:nvPicPr>
        <p:blipFill>
          <a:blip r:embed="rId3" cstate="print"/>
          <a:srcRect/>
          <a:stretch>
            <a:fillRect/>
          </a:stretch>
        </p:blipFill>
        <p:spPr bwMode="auto">
          <a:xfrm>
            <a:off x="323528" y="4725144"/>
            <a:ext cx="1220137" cy="1421259"/>
          </a:xfrm>
          <a:prstGeom prst="rect">
            <a:avLst/>
          </a:prstGeom>
          <a:noFill/>
          <a:ln w="9525">
            <a:noFill/>
            <a:miter lim="800000"/>
            <a:headEnd/>
            <a:tailEnd/>
          </a:ln>
        </p:spPr>
      </p:pic>
      <p:pic>
        <p:nvPicPr>
          <p:cNvPr id="7" name="il_fi" descr="wardens"/>
          <p:cNvPicPr>
            <a:picLocks noChangeAspect="1" noChangeArrowheads="1"/>
          </p:cNvPicPr>
          <p:nvPr/>
        </p:nvPicPr>
        <p:blipFill>
          <a:blip r:embed="rId4" cstate="print"/>
          <a:srcRect/>
          <a:stretch>
            <a:fillRect/>
          </a:stretch>
        </p:blipFill>
        <p:spPr bwMode="auto">
          <a:xfrm>
            <a:off x="179512" y="1988840"/>
            <a:ext cx="1386759" cy="1943944"/>
          </a:xfrm>
          <a:prstGeom prst="rect">
            <a:avLst/>
          </a:prstGeom>
          <a:noFill/>
          <a:ln w="9525">
            <a:noFill/>
            <a:miter lim="800000"/>
            <a:headEnd/>
            <a:tailEnd/>
          </a:ln>
        </p:spPr>
      </p:pic>
      <p:pic>
        <p:nvPicPr>
          <p:cNvPr id="8" name="il_fi" descr="spring_tides_flood_wardens_150_150x180"/>
          <p:cNvPicPr>
            <a:picLocks noChangeAspect="1" noChangeArrowheads="1"/>
          </p:cNvPicPr>
          <p:nvPr/>
        </p:nvPicPr>
        <p:blipFill>
          <a:blip r:embed="rId5" cstate="print"/>
          <a:srcRect/>
          <a:stretch>
            <a:fillRect/>
          </a:stretch>
        </p:blipFill>
        <p:spPr bwMode="auto">
          <a:xfrm>
            <a:off x="3203848" y="4725144"/>
            <a:ext cx="1679820" cy="1944936"/>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p:nvPr>
        </p:nvSpPr>
        <p:spPr/>
        <p:txBody>
          <a:bodyPr/>
          <a:lstStyle/>
          <a:p>
            <a:r>
              <a:rPr lang="en-GB" smtClean="0"/>
              <a:t>4 x 4 Volunteer Teams</a:t>
            </a:r>
          </a:p>
        </p:txBody>
      </p:sp>
      <p:sp>
        <p:nvSpPr>
          <p:cNvPr id="79875" name="Rectangle 3"/>
          <p:cNvSpPr>
            <a:spLocks noGrp="1"/>
          </p:cNvSpPr>
          <p:nvPr>
            <p:ph type="body" idx="1"/>
          </p:nvPr>
        </p:nvSpPr>
        <p:spPr/>
        <p:txBody>
          <a:bodyPr/>
          <a:lstStyle/>
          <a:p>
            <a:r>
              <a:rPr lang="en-US" sz="2000" dirty="0" smtClean="0"/>
              <a:t>During some severe weather situations - it is only possible for 4-wheel driving.</a:t>
            </a:r>
          </a:p>
          <a:p>
            <a:r>
              <a:rPr lang="en-US" sz="2000" dirty="0" smtClean="0"/>
              <a:t>Voluntary members own a 4×4 vehicle volunteer to help during times when only a 4×4 vehicle can reach locations that other vehicles cannot. </a:t>
            </a:r>
          </a:p>
          <a:p>
            <a:r>
              <a:rPr lang="en-US" sz="2000" dirty="0" smtClean="0"/>
              <a:t>The emergency management section of a County Council often maintains a list of volunteers.</a:t>
            </a:r>
            <a:endParaRPr lang="en-GB" sz="2000" dirty="0" smtClean="0"/>
          </a:p>
          <a:p>
            <a:endParaRPr lang="en-GB" sz="2800" dirty="0" smtClean="0"/>
          </a:p>
        </p:txBody>
      </p:sp>
      <p:pic>
        <p:nvPicPr>
          <p:cNvPr id="79876" name="Picture 4" descr="th?id=I"/>
          <p:cNvPicPr>
            <a:picLocks noChangeAspect="1" noChangeArrowheads="1"/>
          </p:cNvPicPr>
          <p:nvPr/>
        </p:nvPicPr>
        <p:blipFill>
          <a:blip r:embed="rId2" cstate="print"/>
          <a:srcRect/>
          <a:stretch>
            <a:fillRect/>
          </a:stretch>
        </p:blipFill>
        <p:spPr bwMode="auto">
          <a:xfrm>
            <a:off x="6300788" y="4437063"/>
            <a:ext cx="2497137" cy="1839912"/>
          </a:xfrm>
          <a:prstGeom prst="rect">
            <a:avLst/>
          </a:prstGeom>
          <a:noFill/>
          <a:ln w="9525">
            <a:noFill/>
            <a:miter lim="800000"/>
            <a:headEnd/>
            <a:tailEnd/>
          </a:ln>
        </p:spPr>
      </p:pic>
      <p:sp>
        <p:nvSpPr>
          <p:cNvPr id="5" name="Rectangle 4"/>
          <p:cNvSpPr/>
          <p:nvPr/>
        </p:nvSpPr>
        <p:spPr>
          <a:xfrm>
            <a:off x="1187624" y="4077072"/>
            <a:ext cx="4572000" cy="2603790"/>
          </a:xfrm>
          <a:prstGeom prst="rect">
            <a:avLst/>
          </a:prstGeom>
        </p:spPr>
        <p:txBody>
          <a:bodyPr>
            <a:spAutoFit/>
          </a:bodyPr>
          <a:lstStyle/>
          <a:p>
            <a:endParaRPr lang="en-US" sz="1600" dirty="0" smtClean="0">
              <a:solidFill>
                <a:schemeClr val="tx1"/>
              </a:solidFill>
            </a:endParaRPr>
          </a:p>
          <a:p>
            <a:r>
              <a:rPr lang="en-US" sz="1600" dirty="0" smtClean="0">
                <a:solidFill>
                  <a:schemeClr val="tx1"/>
                </a:solidFill>
              </a:rPr>
              <a:t>Delivering hot meals when snow and ice makes road conditions difficult for other vehicles.</a:t>
            </a:r>
          </a:p>
          <a:p>
            <a:endParaRPr lang="en-US" sz="1600" dirty="0" smtClean="0">
              <a:solidFill>
                <a:schemeClr val="tx1"/>
              </a:solidFill>
            </a:endParaRPr>
          </a:p>
          <a:p>
            <a:r>
              <a:rPr lang="en-US" sz="1600" dirty="0" smtClean="0">
                <a:solidFill>
                  <a:schemeClr val="tx1"/>
                </a:solidFill>
              </a:rPr>
              <a:t>Transporting nurses and doctors to see patients in  locations cut off by flood water.</a:t>
            </a:r>
          </a:p>
          <a:p>
            <a:pPr>
              <a:buFont typeface="Arial" charset="0"/>
              <a:buNone/>
            </a:pPr>
            <a:r>
              <a:rPr lang="en-US" sz="1600" dirty="0" smtClean="0">
                <a:solidFill>
                  <a:schemeClr val="tx1"/>
                </a:solidFill>
              </a:rPr>
              <a:t> </a:t>
            </a:r>
          </a:p>
          <a:p>
            <a:r>
              <a:rPr lang="en-US" sz="1600" dirty="0" smtClean="0">
                <a:solidFill>
                  <a:schemeClr val="tx1"/>
                </a:solidFill>
              </a:rPr>
              <a:t>Taking people from communities to health </a:t>
            </a:r>
            <a:r>
              <a:rPr lang="en-US" sz="1600" dirty="0" err="1" smtClean="0">
                <a:solidFill>
                  <a:schemeClr val="tx1"/>
                </a:solidFill>
              </a:rPr>
              <a:t>centres</a:t>
            </a:r>
            <a:r>
              <a:rPr lang="en-US" sz="1600" dirty="0" smtClean="0">
                <a:solidFill>
                  <a:schemeClr val="tx1"/>
                </a:solidFill>
              </a:rPr>
              <a:t>.</a:t>
            </a:r>
          </a:p>
          <a:p>
            <a:endParaRPr lang="en-US" sz="1600" dirty="0" smtClean="0">
              <a:solidFill>
                <a:schemeClr val="tx1"/>
              </a:solidFill>
            </a:endParaRPr>
          </a:p>
          <a:p>
            <a:r>
              <a:rPr lang="en-US" sz="1600" dirty="0" smtClean="0">
                <a:solidFill>
                  <a:schemeClr val="tx1"/>
                </a:solidFill>
              </a:rPr>
              <a:t>Providing transport when buses are unable to use flooded or snow covered roads.</a:t>
            </a:r>
            <a:endParaRPr lang="en-GB" sz="1600" dirty="0" smtClean="0">
              <a:solidFill>
                <a:schemeClr val="tx1"/>
              </a:solidFill>
            </a:endParaRPr>
          </a:p>
        </p:txBody>
      </p:sp>
    </p:spTree>
  </p:cSld>
  <p:clrMapOvr>
    <a:masterClrMapping/>
  </p:clrMapOvr>
  <p:transition>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p:cNvSpPr>
          <p:nvPr>
            <p:ph type="title"/>
          </p:nvPr>
        </p:nvSpPr>
        <p:spPr/>
        <p:txBody>
          <a:bodyPr/>
          <a:lstStyle/>
          <a:p>
            <a:r>
              <a:rPr lang="en-GB" smtClean="0"/>
              <a:t>Mountain Rescue</a:t>
            </a:r>
          </a:p>
        </p:txBody>
      </p:sp>
      <p:sp>
        <p:nvSpPr>
          <p:cNvPr id="108547" name="Rectangle 3"/>
          <p:cNvSpPr>
            <a:spLocks noGrp="1"/>
          </p:cNvSpPr>
          <p:nvPr>
            <p:ph type="body" idx="1"/>
          </p:nvPr>
        </p:nvSpPr>
        <p:spPr>
          <a:xfrm>
            <a:off x="2771775" y="1628775"/>
            <a:ext cx="6048375" cy="4525963"/>
          </a:xfrm>
        </p:spPr>
        <p:txBody>
          <a:bodyPr/>
          <a:lstStyle/>
          <a:p>
            <a:pPr>
              <a:buFont typeface="Arial" charset="0"/>
              <a:buNone/>
            </a:pPr>
            <a:r>
              <a:rPr lang="en-US" sz="2000" dirty="0" smtClean="0"/>
              <a:t>	A voluntary body and registered charity, liaises with the Government and other </a:t>
            </a:r>
            <a:r>
              <a:rPr lang="en-US" sz="2000" dirty="0" err="1" smtClean="0"/>
              <a:t>organisations</a:t>
            </a:r>
            <a:r>
              <a:rPr lang="en-US" sz="2000" dirty="0" smtClean="0"/>
              <a:t>. </a:t>
            </a:r>
          </a:p>
          <a:p>
            <a:pPr>
              <a:buFont typeface="Arial" charset="0"/>
              <a:buNone/>
            </a:pPr>
            <a:r>
              <a:rPr lang="en-US" sz="2000" dirty="0" smtClean="0"/>
              <a:t>	Various items of equipment such as stretchers, ropes and first aid equipment, are provided from the Government, along with public liability insurance and accident insurance for team members</a:t>
            </a:r>
          </a:p>
          <a:p>
            <a:r>
              <a:rPr lang="en-US" sz="2000" dirty="0" smtClean="0"/>
              <a:t>The mountain and cave rescue service in the UK is the responsibility of the police, under their obligation to 'protect life and property'. </a:t>
            </a:r>
          </a:p>
          <a:p>
            <a:r>
              <a:rPr lang="en-US" sz="2000" dirty="0" smtClean="0"/>
              <a:t>Teams and search dogs are called out through the emergency system, and work with the police, ambulance or fire service depending on the nature of the incident. </a:t>
            </a:r>
          </a:p>
        </p:txBody>
      </p:sp>
      <p:pic>
        <p:nvPicPr>
          <p:cNvPr id="108549" name="il_fi" descr="rescue2910_468x7501"/>
          <p:cNvPicPr>
            <a:picLocks noChangeAspect="1" noChangeArrowheads="1"/>
          </p:cNvPicPr>
          <p:nvPr/>
        </p:nvPicPr>
        <p:blipFill>
          <a:blip r:embed="rId2" cstate="print"/>
          <a:srcRect/>
          <a:stretch>
            <a:fillRect/>
          </a:stretch>
        </p:blipFill>
        <p:spPr bwMode="auto">
          <a:xfrm>
            <a:off x="251520" y="1628800"/>
            <a:ext cx="1944216" cy="3115773"/>
          </a:xfrm>
          <a:prstGeom prst="rect">
            <a:avLst/>
          </a:prstGeom>
          <a:noFill/>
          <a:ln w="9525">
            <a:noFill/>
            <a:miter lim="800000"/>
            <a:headEnd/>
            <a:tailEnd/>
          </a:ln>
        </p:spPr>
      </p:pic>
      <p:pic>
        <p:nvPicPr>
          <p:cNvPr id="5" name="Picture 4" descr="BPMRTsnow"/>
          <p:cNvPicPr>
            <a:picLocks noChangeAspect="1" noChangeArrowheads="1"/>
          </p:cNvPicPr>
          <p:nvPr/>
        </p:nvPicPr>
        <p:blipFill>
          <a:blip r:embed="rId3" cstate="print"/>
          <a:srcRect/>
          <a:stretch>
            <a:fillRect/>
          </a:stretch>
        </p:blipFill>
        <p:spPr bwMode="auto">
          <a:xfrm>
            <a:off x="539552" y="4365104"/>
            <a:ext cx="2699469" cy="2023567"/>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GB" dirty="0" smtClean="0"/>
              <a:t>Partnerships</a:t>
            </a:r>
          </a:p>
        </p:txBody>
      </p:sp>
      <p:sp>
        <p:nvSpPr>
          <p:cNvPr id="22531" name="Content Placeholder 2"/>
          <p:cNvSpPr>
            <a:spLocks noGrp="1"/>
          </p:cNvSpPr>
          <p:nvPr>
            <p:ph idx="1"/>
          </p:nvPr>
        </p:nvSpPr>
        <p:spPr>
          <a:xfrm>
            <a:off x="1259632" y="1700808"/>
            <a:ext cx="6972300" cy="4525963"/>
          </a:xfrm>
        </p:spPr>
        <p:txBody>
          <a:bodyPr/>
          <a:lstStyle/>
          <a:p>
            <a:r>
              <a:rPr lang="en-GB" dirty="0" smtClean="0"/>
              <a:t>Working with customers</a:t>
            </a:r>
          </a:p>
        </p:txBody>
      </p:sp>
      <p:sp>
        <p:nvSpPr>
          <p:cNvPr id="22532" name="Content Placeholder 3"/>
          <p:cNvSpPr>
            <a:spLocks noGrp="1"/>
          </p:cNvSpPr>
          <p:nvPr>
            <p:ph type="body" idx="4294967295"/>
          </p:nvPr>
        </p:nvSpPr>
        <p:spPr>
          <a:xfrm>
            <a:off x="1371600" y="2906713"/>
            <a:ext cx="7772400" cy="1500187"/>
          </a:xfrm>
        </p:spPr>
        <p:txBody>
          <a:bodyPr/>
          <a:lstStyle/>
          <a:p>
            <a:r>
              <a:rPr lang="en-GB" dirty="0" smtClean="0"/>
              <a:t>Working with other departments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Oval 2" descr="map"/>
          <p:cNvSpPr>
            <a:spLocks noChangeArrowheads="1"/>
          </p:cNvSpPr>
          <p:nvPr/>
        </p:nvSpPr>
        <p:spPr bwMode="auto">
          <a:xfrm>
            <a:off x="3708400" y="3141663"/>
            <a:ext cx="1870075" cy="719137"/>
          </a:xfrm>
          <a:prstGeom prst="ellipse">
            <a:avLst/>
          </a:prstGeom>
          <a:blipFill dpi="0" rotWithShape="1">
            <a:blip r:embed="rId4" cstate="print"/>
            <a:srcRect/>
            <a:stretch>
              <a:fillRect/>
            </a:stretch>
          </a:blipFill>
          <a:ln w="28575" algn="ctr">
            <a:noFill/>
            <a:round/>
            <a:headEnd/>
            <a:tailEnd type="none" w="lg" len="lg"/>
          </a:ln>
        </p:spPr>
        <p:txBody>
          <a:bodyPr wrap="none" anchor="ctr"/>
          <a:lstStyle/>
          <a:p>
            <a:endParaRPr lang="en-US"/>
          </a:p>
        </p:txBody>
      </p:sp>
      <p:sp>
        <p:nvSpPr>
          <p:cNvPr id="1028" name="Oval 3" descr="tree"/>
          <p:cNvSpPr>
            <a:spLocks noChangeArrowheads="1"/>
          </p:cNvSpPr>
          <p:nvPr/>
        </p:nvSpPr>
        <p:spPr bwMode="auto">
          <a:xfrm>
            <a:off x="3708400" y="2852738"/>
            <a:ext cx="1873250" cy="720725"/>
          </a:xfrm>
          <a:prstGeom prst="ellipse">
            <a:avLst/>
          </a:prstGeom>
          <a:blipFill dpi="0" rotWithShape="1">
            <a:blip r:embed="rId5" cstate="print"/>
            <a:srcRect/>
            <a:stretch>
              <a:fillRect/>
            </a:stretch>
          </a:blipFill>
          <a:ln w="57150" algn="ctr">
            <a:noFill/>
            <a:round/>
            <a:headEnd/>
            <a:tailEnd type="none" w="lg" len="lg"/>
          </a:ln>
        </p:spPr>
        <p:txBody>
          <a:bodyPr wrap="none" anchor="ctr"/>
          <a:lstStyle/>
          <a:p>
            <a:endParaRPr lang="en-US"/>
          </a:p>
        </p:txBody>
      </p:sp>
      <p:pic>
        <p:nvPicPr>
          <p:cNvPr id="1029" name="Picture 4" descr="Ordnance_Survey Logo COL"/>
          <p:cNvPicPr>
            <a:picLocks noChangeAspect="1" noChangeArrowheads="1"/>
          </p:cNvPicPr>
          <p:nvPr/>
        </p:nvPicPr>
        <p:blipFill>
          <a:blip r:embed="rId6" cstate="print"/>
          <a:srcRect/>
          <a:stretch>
            <a:fillRect/>
          </a:stretch>
        </p:blipFill>
        <p:spPr bwMode="auto">
          <a:xfrm>
            <a:off x="6156325" y="2781300"/>
            <a:ext cx="1655763" cy="409575"/>
          </a:xfrm>
          <a:prstGeom prst="rect">
            <a:avLst/>
          </a:prstGeom>
          <a:noFill/>
          <a:ln w="9525">
            <a:noFill/>
            <a:miter lim="800000"/>
            <a:headEnd/>
            <a:tailEnd/>
          </a:ln>
        </p:spPr>
      </p:pic>
      <p:sp>
        <p:nvSpPr>
          <p:cNvPr id="1030" name="Line 5"/>
          <p:cNvSpPr>
            <a:spLocks noChangeShapeType="1"/>
          </p:cNvSpPr>
          <p:nvPr/>
        </p:nvSpPr>
        <p:spPr bwMode="auto">
          <a:xfrm flipH="1">
            <a:off x="5219700" y="2636838"/>
            <a:ext cx="1223963" cy="576262"/>
          </a:xfrm>
          <a:prstGeom prst="line">
            <a:avLst/>
          </a:prstGeom>
          <a:noFill/>
          <a:ln w="9525">
            <a:noFill/>
            <a:round/>
            <a:headEnd/>
            <a:tailEnd type="triangle" w="med" len="med"/>
          </a:ln>
        </p:spPr>
        <p:txBody>
          <a:bodyPr/>
          <a:lstStyle/>
          <a:p>
            <a:endParaRPr lang="en-GB"/>
          </a:p>
        </p:txBody>
      </p:sp>
      <p:sp>
        <p:nvSpPr>
          <p:cNvPr id="1031" name="AutoShape 6"/>
          <p:cNvSpPr>
            <a:spLocks noChangeArrowheads="1"/>
          </p:cNvSpPr>
          <p:nvPr/>
        </p:nvSpPr>
        <p:spPr bwMode="auto">
          <a:xfrm rot="-9127310">
            <a:off x="2484438" y="2060575"/>
            <a:ext cx="1287462" cy="381000"/>
          </a:xfrm>
          <a:prstGeom prst="leftArrow">
            <a:avLst>
              <a:gd name="adj1" fmla="val 50000"/>
              <a:gd name="adj2" fmla="val 84479"/>
            </a:avLst>
          </a:prstGeom>
          <a:gradFill rotWithShape="0">
            <a:gsLst>
              <a:gs pos="0">
                <a:schemeClr val="accent2"/>
              </a:gs>
              <a:gs pos="100000">
                <a:srgbClr val="00B2CB"/>
              </a:gs>
            </a:gsLst>
            <a:lin ang="0" scaled="1"/>
          </a:gradFill>
          <a:ln w="57150">
            <a:noFill/>
            <a:miter lim="800000"/>
            <a:headEnd/>
            <a:tailEnd type="none" w="lg" len="lg"/>
          </a:ln>
        </p:spPr>
        <p:txBody>
          <a:bodyPr wrap="none" anchor="ctr"/>
          <a:lstStyle/>
          <a:p>
            <a:endParaRPr lang="en-US"/>
          </a:p>
        </p:txBody>
      </p:sp>
      <p:sp>
        <p:nvSpPr>
          <p:cNvPr id="1032" name="AutoShape 7"/>
          <p:cNvSpPr>
            <a:spLocks noChangeArrowheads="1"/>
          </p:cNvSpPr>
          <p:nvPr/>
        </p:nvSpPr>
        <p:spPr bwMode="auto">
          <a:xfrm rot="-1902495">
            <a:off x="5867400" y="1989138"/>
            <a:ext cx="1162050" cy="381000"/>
          </a:xfrm>
          <a:prstGeom prst="leftArrow">
            <a:avLst>
              <a:gd name="adj1" fmla="val 50000"/>
              <a:gd name="adj2" fmla="val 76250"/>
            </a:avLst>
          </a:prstGeom>
          <a:gradFill rotWithShape="0">
            <a:gsLst>
              <a:gs pos="0">
                <a:schemeClr val="accent2"/>
              </a:gs>
              <a:gs pos="100000">
                <a:srgbClr val="00B2CB"/>
              </a:gs>
            </a:gsLst>
            <a:lin ang="5400000" scaled="1"/>
          </a:gradFill>
          <a:ln w="57150">
            <a:noFill/>
            <a:miter lim="800000"/>
            <a:headEnd/>
            <a:tailEnd type="none" w="lg" len="lg"/>
          </a:ln>
        </p:spPr>
        <p:txBody>
          <a:bodyPr wrap="none" anchor="ctr"/>
          <a:lstStyle/>
          <a:p>
            <a:endParaRPr lang="en-US"/>
          </a:p>
        </p:txBody>
      </p:sp>
      <p:pic>
        <p:nvPicPr>
          <p:cNvPr id="1033" name="Picture 8" descr="EA English_Corp_green"/>
          <p:cNvPicPr>
            <a:picLocks noChangeAspect="1" noChangeArrowheads="1"/>
          </p:cNvPicPr>
          <p:nvPr/>
        </p:nvPicPr>
        <p:blipFill>
          <a:blip r:embed="rId7" cstate="print"/>
          <a:srcRect/>
          <a:stretch>
            <a:fillRect/>
          </a:stretch>
        </p:blipFill>
        <p:spPr bwMode="auto">
          <a:xfrm>
            <a:off x="7308850" y="3860800"/>
            <a:ext cx="1689100" cy="476250"/>
          </a:xfrm>
          <a:prstGeom prst="rect">
            <a:avLst/>
          </a:prstGeom>
          <a:noFill/>
          <a:ln w="9525">
            <a:noFill/>
            <a:miter lim="800000"/>
            <a:headEnd/>
            <a:tailEnd/>
          </a:ln>
        </p:spPr>
      </p:pic>
      <p:sp>
        <p:nvSpPr>
          <p:cNvPr id="1034" name="AutoShape 9"/>
          <p:cNvSpPr>
            <a:spLocks noChangeArrowheads="1"/>
          </p:cNvSpPr>
          <p:nvPr/>
        </p:nvSpPr>
        <p:spPr bwMode="auto">
          <a:xfrm rot="9833426">
            <a:off x="2411413" y="3933825"/>
            <a:ext cx="1128712" cy="381000"/>
          </a:xfrm>
          <a:prstGeom prst="leftArrow">
            <a:avLst>
              <a:gd name="adj1" fmla="val 50000"/>
              <a:gd name="adj2" fmla="val 74062"/>
            </a:avLst>
          </a:prstGeom>
          <a:gradFill rotWithShape="0">
            <a:gsLst>
              <a:gs pos="0">
                <a:schemeClr val="accent2"/>
              </a:gs>
              <a:gs pos="100000">
                <a:srgbClr val="00B2CB"/>
              </a:gs>
            </a:gsLst>
            <a:lin ang="5400000" scaled="1"/>
          </a:gradFill>
          <a:ln w="57150">
            <a:noFill/>
            <a:miter lim="800000"/>
            <a:headEnd/>
            <a:tailEnd type="none" w="lg" len="lg"/>
          </a:ln>
        </p:spPr>
        <p:txBody>
          <a:bodyPr wrap="none" anchor="ctr"/>
          <a:lstStyle/>
          <a:p>
            <a:endParaRPr lang="en-US"/>
          </a:p>
        </p:txBody>
      </p:sp>
      <p:sp>
        <p:nvSpPr>
          <p:cNvPr id="1035" name="AutoShape 10"/>
          <p:cNvSpPr>
            <a:spLocks noChangeArrowheads="1"/>
          </p:cNvSpPr>
          <p:nvPr/>
        </p:nvSpPr>
        <p:spPr bwMode="auto">
          <a:xfrm rot="1960995">
            <a:off x="5940425" y="4076700"/>
            <a:ext cx="1223963" cy="381000"/>
          </a:xfrm>
          <a:prstGeom prst="leftArrow">
            <a:avLst>
              <a:gd name="adj1" fmla="val 50000"/>
              <a:gd name="adj2" fmla="val 80313"/>
            </a:avLst>
          </a:prstGeom>
          <a:gradFill rotWithShape="0">
            <a:gsLst>
              <a:gs pos="0">
                <a:schemeClr val="accent2"/>
              </a:gs>
              <a:gs pos="100000">
                <a:srgbClr val="00B2CB"/>
              </a:gs>
            </a:gsLst>
            <a:lin ang="0" scaled="1"/>
          </a:gradFill>
          <a:ln w="57150">
            <a:noFill/>
            <a:miter lim="800000"/>
            <a:headEnd/>
            <a:tailEnd type="none" w="lg" len="lg"/>
          </a:ln>
        </p:spPr>
        <p:txBody>
          <a:bodyPr wrap="none" anchor="ctr"/>
          <a:lstStyle/>
          <a:p>
            <a:endParaRPr lang="en-US"/>
          </a:p>
        </p:txBody>
      </p:sp>
      <p:pic>
        <p:nvPicPr>
          <p:cNvPr id="1036" name="Picture 11"/>
          <p:cNvPicPr>
            <a:picLocks noChangeAspect="1" noChangeArrowheads="1"/>
          </p:cNvPicPr>
          <p:nvPr/>
        </p:nvPicPr>
        <p:blipFill>
          <a:blip r:embed="rId8" cstate="print"/>
          <a:srcRect/>
          <a:stretch>
            <a:fillRect/>
          </a:stretch>
        </p:blipFill>
        <p:spPr bwMode="auto">
          <a:xfrm>
            <a:off x="323850" y="2565400"/>
            <a:ext cx="2262188" cy="639763"/>
          </a:xfrm>
          <a:prstGeom prst="rect">
            <a:avLst/>
          </a:prstGeom>
          <a:noFill/>
          <a:ln w="9525">
            <a:noFill/>
            <a:miter lim="800000"/>
            <a:headEnd/>
            <a:tailEnd/>
          </a:ln>
        </p:spPr>
      </p:pic>
      <p:pic>
        <p:nvPicPr>
          <p:cNvPr id="1037" name="Picture 12" descr="Icelandic Volacno_Small"/>
          <p:cNvPicPr>
            <a:picLocks noChangeAspect="1" noChangeArrowheads="1"/>
          </p:cNvPicPr>
          <p:nvPr/>
        </p:nvPicPr>
        <p:blipFill>
          <a:blip r:embed="rId9" cstate="print"/>
          <a:srcRect/>
          <a:stretch>
            <a:fillRect/>
          </a:stretch>
        </p:blipFill>
        <p:spPr bwMode="auto">
          <a:xfrm>
            <a:off x="2051050" y="260350"/>
            <a:ext cx="1536700" cy="1154113"/>
          </a:xfrm>
          <a:prstGeom prst="rect">
            <a:avLst/>
          </a:prstGeom>
          <a:noFill/>
          <a:ln w="9525">
            <a:noFill/>
            <a:miter lim="800000"/>
            <a:headEnd/>
            <a:tailEnd/>
          </a:ln>
        </p:spPr>
      </p:pic>
      <p:pic>
        <p:nvPicPr>
          <p:cNvPr id="1038" name="Picture 13" descr="bbc_101203_M4"/>
          <p:cNvPicPr>
            <a:picLocks noChangeAspect="1" noChangeArrowheads="1"/>
          </p:cNvPicPr>
          <p:nvPr/>
        </p:nvPicPr>
        <p:blipFill>
          <a:blip r:embed="rId10" cstate="print"/>
          <a:srcRect/>
          <a:stretch>
            <a:fillRect/>
          </a:stretch>
        </p:blipFill>
        <p:spPr bwMode="auto">
          <a:xfrm>
            <a:off x="395288" y="3357563"/>
            <a:ext cx="987425" cy="833437"/>
          </a:xfrm>
          <a:prstGeom prst="rect">
            <a:avLst/>
          </a:prstGeom>
          <a:solidFill>
            <a:schemeClr val="bg1"/>
          </a:solidFill>
          <a:ln w="9525">
            <a:noFill/>
            <a:miter lim="800000"/>
            <a:headEnd/>
            <a:tailEnd/>
          </a:ln>
        </p:spPr>
      </p:pic>
      <p:pic>
        <p:nvPicPr>
          <p:cNvPr id="1039" name="Picture 14" descr="Latest GOES Solar X-ray Image, link to large image">
            <a:hlinkClick r:id="rId11"/>
          </p:cNvPr>
          <p:cNvPicPr>
            <a:picLocks noChangeAspect="1" noChangeArrowheads="1"/>
          </p:cNvPicPr>
          <p:nvPr/>
        </p:nvPicPr>
        <p:blipFill>
          <a:blip r:embed="rId12" cstate="print"/>
          <a:srcRect/>
          <a:stretch>
            <a:fillRect/>
          </a:stretch>
        </p:blipFill>
        <p:spPr bwMode="auto">
          <a:xfrm>
            <a:off x="250825" y="333375"/>
            <a:ext cx="1439863" cy="1166813"/>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5148263" y="549275"/>
          <a:ext cx="1506537" cy="939800"/>
        </p:xfrm>
        <a:graphic>
          <a:graphicData uri="http://schemas.openxmlformats.org/presentationml/2006/ole">
            <mc:AlternateContent xmlns:mc="http://schemas.openxmlformats.org/markup-compatibility/2006">
              <mc:Choice xmlns:v="urn:schemas-microsoft-com:vml" Requires="v">
                <p:oleObj spid="_x0000_s135177" name="Photo Editor Photo" r:id="rId13" imgW="3962953" imgH="2857899" progId="">
                  <p:embed/>
                </p:oleObj>
              </mc:Choice>
              <mc:Fallback>
                <p:oleObj name="Photo Editor Photo" r:id="rId13" imgW="3962953" imgH="2857899" progId="">
                  <p:embed/>
                  <p:pic>
                    <p:nvPicPr>
                      <p:cNvPr id="0"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48263" y="549275"/>
                        <a:ext cx="1506537"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40" name="Picture 16" descr="Waves at Walcott"/>
          <p:cNvPicPr>
            <a:picLocks noChangeAspect="1" noChangeArrowheads="1"/>
          </p:cNvPicPr>
          <p:nvPr/>
        </p:nvPicPr>
        <p:blipFill>
          <a:blip r:embed="rId15" cstate="print"/>
          <a:srcRect/>
          <a:stretch>
            <a:fillRect/>
          </a:stretch>
        </p:blipFill>
        <p:spPr bwMode="auto">
          <a:xfrm>
            <a:off x="7380288" y="4508500"/>
            <a:ext cx="1370012" cy="987425"/>
          </a:xfrm>
          <a:prstGeom prst="rect">
            <a:avLst/>
          </a:prstGeom>
          <a:noFill/>
          <a:ln w="9525">
            <a:noFill/>
            <a:miter lim="800000"/>
            <a:headEnd/>
            <a:tailEnd/>
          </a:ln>
        </p:spPr>
      </p:pic>
      <p:pic>
        <p:nvPicPr>
          <p:cNvPr id="1041" name="Picture 17" descr="See full size image">
            <a:hlinkClick r:id="rId16"/>
          </p:cNvPr>
          <p:cNvPicPr>
            <a:picLocks noChangeAspect="1" noChangeArrowheads="1"/>
          </p:cNvPicPr>
          <p:nvPr/>
        </p:nvPicPr>
        <p:blipFill>
          <a:blip r:embed="rId17" cstate="print"/>
          <a:srcRect/>
          <a:stretch>
            <a:fillRect/>
          </a:stretch>
        </p:blipFill>
        <p:spPr bwMode="auto">
          <a:xfrm>
            <a:off x="7524750" y="1989138"/>
            <a:ext cx="1276350" cy="685800"/>
          </a:xfrm>
          <a:prstGeom prst="rect">
            <a:avLst/>
          </a:prstGeom>
          <a:noFill/>
          <a:ln w="9525">
            <a:noFill/>
            <a:miter lim="800000"/>
            <a:headEnd/>
            <a:tailEnd/>
          </a:ln>
        </p:spPr>
      </p:pic>
      <p:pic>
        <p:nvPicPr>
          <p:cNvPr id="1042" name="Picture 18" descr="Flood Forecasting Centre: a working partnership between the Met Office and Environment Agency">
            <a:hlinkClick r:id="rId18" tooltip="Go to home page"/>
          </p:cNvPr>
          <p:cNvPicPr>
            <a:picLocks noChangeAspect="1" noChangeArrowheads="1"/>
          </p:cNvPicPr>
          <p:nvPr/>
        </p:nvPicPr>
        <p:blipFill>
          <a:blip r:embed="rId19" cstate="print"/>
          <a:srcRect/>
          <a:stretch>
            <a:fillRect/>
          </a:stretch>
        </p:blipFill>
        <p:spPr bwMode="auto">
          <a:xfrm>
            <a:off x="6156325" y="6021388"/>
            <a:ext cx="2700338" cy="503237"/>
          </a:xfrm>
          <a:prstGeom prst="rect">
            <a:avLst/>
          </a:prstGeom>
          <a:noFill/>
          <a:ln w="9525">
            <a:noFill/>
            <a:miter lim="800000"/>
            <a:headEnd/>
            <a:tailEnd/>
          </a:ln>
        </p:spPr>
      </p:pic>
      <p:pic>
        <p:nvPicPr>
          <p:cNvPr id="1043" name="Picture 19" descr="hands_rimnet"/>
          <p:cNvPicPr>
            <a:picLocks noChangeAspect="1" noChangeArrowheads="1"/>
          </p:cNvPicPr>
          <p:nvPr/>
        </p:nvPicPr>
        <p:blipFill>
          <a:blip r:embed="rId20" cstate="print"/>
          <a:srcRect/>
          <a:stretch>
            <a:fillRect/>
          </a:stretch>
        </p:blipFill>
        <p:spPr bwMode="auto">
          <a:xfrm>
            <a:off x="3924300" y="692150"/>
            <a:ext cx="858838" cy="847725"/>
          </a:xfrm>
          <a:prstGeom prst="rect">
            <a:avLst/>
          </a:prstGeom>
          <a:noFill/>
          <a:ln w="9525">
            <a:noFill/>
            <a:miter lim="800000"/>
            <a:headEnd/>
            <a:tailEnd/>
          </a:ln>
        </p:spPr>
      </p:pic>
      <p:pic>
        <p:nvPicPr>
          <p:cNvPr id="1044" name="Picture 20" descr="hpa-logo350"/>
          <p:cNvPicPr>
            <a:picLocks noChangeAspect="1" noChangeArrowheads="1"/>
          </p:cNvPicPr>
          <p:nvPr/>
        </p:nvPicPr>
        <p:blipFill>
          <a:blip r:embed="rId21" cstate="print"/>
          <a:srcRect/>
          <a:stretch>
            <a:fillRect/>
          </a:stretch>
        </p:blipFill>
        <p:spPr bwMode="auto">
          <a:xfrm>
            <a:off x="179388" y="5589588"/>
            <a:ext cx="1222375" cy="941387"/>
          </a:xfrm>
          <a:prstGeom prst="rect">
            <a:avLst/>
          </a:prstGeom>
          <a:noFill/>
          <a:ln w="9525">
            <a:noFill/>
            <a:miter lim="800000"/>
            <a:headEnd/>
            <a:tailEnd/>
          </a:ln>
        </p:spPr>
      </p:pic>
      <p:pic>
        <p:nvPicPr>
          <p:cNvPr id="1045" name="Picture 21" descr="Defra-Logo[1]"/>
          <p:cNvPicPr>
            <a:picLocks noChangeAspect="1" noChangeArrowheads="1"/>
          </p:cNvPicPr>
          <p:nvPr/>
        </p:nvPicPr>
        <p:blipFill>
          <a:blip r:embed="rId22" cstate="print"/>
          <a:srcRect/>
          <a:stretch>
            <a:fillRect/>
          </a:stretch>
        </p:blipFill>
        <p:spPr bwMode="auto">
          <a:xfrm>
            <a:off x="7019925" y="260350"/>
            <a:ext cx="1152525" cy="896938"/>
          </a:xfrm>
          <a:prstGeom prst="rect">
            <a:avLst/>
          </a:prstGeom>
          <a:noFill/>
          <a:ln w="9525">
            <a:noFill/>
            <a:miter lim="800000"/>
            <a:headEnd/>
            <a:tailEnd/>
          </a:ln>
        </p:spPr>
      </p:pic>
      <p:pic>
        <p:nvPicPr>
          <p:cNvPr id="1046" name="Picture 22" descr="UKSpace-logo"/>
          <p:cNvPicPr>
            <a:picLocks noChangeAspect="1" noChangeArrowheads="1"/>
          </p:cNvPicPr>
          <p:nvPr/>
        </p:nvPicPr>
        <p:blipFill>
          <a:blip r:embed="rId23" cstate="print"/>
          <a:srcRect/>
          <a:stretch>
            <a:fillRect/>
          </a:stretch>
        </p:blipFill>
        <p:spPr bwMode="auto">
          <a:xfrm>
            <a:off x="1547813" y="5661025"/>
            <a:ext cx="865187" cy="841375"/>
          </a:xfrm>
          <a:prstGeom prst="rect">
            <a:avLst/>
          </a:prstGeom>
          <a:noFill/>
          <a:ln w="9525">
            <a:noFill/>
            <a:miter lim="800000"/>
            <a:headEnd/>
            <a:tailEnd/>
          </a:ln>
        </p:spPr>
      </p:pic>
      <p:pic>
        <p:nvPicPr>
          <p:cNvPr id="1047" name="Picture 23" descr="ceh_logo_h60"/>
          <p:cNvPicPr>
            <a:picLocks noChangeAspect="1" noChangeArrowheads="1"/>
          </p:cNvPicPr>
          <p:nvPr/>
        </p:nvPicPr>
        <p:blipFill>
          <a:blip r:embed="rId24" cstate="print"/>
          <a:srcRect/>
          <a:stretch>
            <a:fillRect/>
          </a:stretch>
        </p:blipFill>
        <p:spPr bwMode="auto">
          <a:xfrm>
            <a:off x="6804025" y="1268413"/>
            <a:ext cx="2016125" cy="423862"/>
          </a:xfrm>
          <a:prstGeom prst="rect">
            <a:avLst/>
          </a:prstGeom>
          <a:noFill/>
          <a:ln w="9525">
            <a:noFill/>
            <a:miter lim="800000"/>
            <a:headEnd/>
            <a:tailEnd/>
          </a:ln>
        </p:spPr>
      </p:pic>
      <p:pic>
        <p:nvPicPr>
          <p:cNvPr id="1048" name="Picture 24" descr="Cabinet_Office_logo"/>
          <p:cNvPicPr>
            <a:picLocks noChangeAspect="1" noChangeArrowheads="1"/>
          </p:cNvPicPr>
          <p:nvPr/>
        </p:nvPicPr>
        <p:blipFill>
          <a:blip r:embed="rId25" cstate="print"/>
          <a:srcRect/>
          <a:stretch>
            <a:fillRect/>
          </a:stretch>
        </p:blipFill>
        <p:spPr bwMode="auto">
          <a:xfrm>
            <a:off x="3419475" y="1628775"/>
            <a:ext cx="2446338" cy="457200"/>
          </a:xfrm>
          <a:prstGeom prst="rect">
            <a:avLst/>
          </a:prstGeom>
          <a:noFill/>
          <a:ln w="9525">
            <a:noFill/>
            <a:miter lim="800000"/>
            <a:headEnd/>
            <a:tailEnd/>
          </a:ln>
        </p:spPr>
      </p:pic>
      <p:pic>
        <p:nvPicPr>
          <p:cNvPr id="1049" name="Picture 25" descr="NOC-lowres-logo"/>
          <p:cNvPicPr>
            <a:picLocks noChangeAspect="1" noChangeArrowheads="1"/>
          </p:cNvPicPr>
          <p:nvPr/>
        </p:nvPicPr>
        <p:blipFill>
          <a:blip r:embed="rId26" cstate="print"/>
          <a:srcRect/>
          <a:stretch>
            <a:fillRect/>
          </a:stretch>
        </p:blipFill>
        <p:spPr bwMode="auto">
          <a:xfrm>
            <a:off x="0" y="4221163"/>
            <a:ext cx="2354263" cy="688975"/>
          </a:xfrm>
          <a:prstGeom prst="rect">
            <a:avLst/>
          </a:prstGeom>
          <a:noFill/>
          <a:ln w="9525">
            <a:noFill/>
            <a:miter lim="800000"/>
            <a:headEnd/>
            <a:tailEnd/>
          </a:ln>
        </p:spPr>
      </p:pic>
      <p:pic>
        <p:nvPicPr>
          <p:cNvPr id="1050" name="Picture 26" descr="go-science-logo"/>
          <p:cNvPicPr>
            <a:picLocks noChangeAspect="1" noChangeArrowheads="1"/>
          </p:cNvPicPr>
          <p:nvPr/>
        </p:nvPicPr>
        <p:blipFill>
          <a:blip r:embed="rId27" cstate="print"/>
          <a:srcRect/>
          <a:stretch>
            <a:fillRect/>
          </a:stretch>
        </p:blipFill>
        <p:spPr bwMode="auto">
          <a:xfrm>
            <a:off x="6372225" y="3284538"/>
            <a:ext cx="2209800" cy="571500"/>
          </a:xfrm>
          <a:prstGeom prst="rect">
            <a:avLst/>
          </a:prstGeom>
          <a:noFill/>
          <a:ln w="9525">
            <a:noFill/>
            <a:miter lim="800000"/>
            <a:headEnd/>
            <a:tailEnd/>
          </a:ln>
        </p:spPr>
      </p:pic>
      <p:pic>
        <p:nvPicPr>
          <p:cNvPr id="1051" name="Picture 27" descr="NCAS-Logo-Colour-PC"/>
          <p:cNvPicPr>
            <a:picLocks noChangeAspect="1" noChangeArrowheads="1"/>
          </p:cNvPicPr>
          <p:nvPr/>
        </p:nvPicPr>
        <p:blipFill>
          <a:blip r:embed="rId28" cstate="print"/>
          <a:srcRect/>
          <a:stretch>
            <a:fillRect/>
          </a:stretch>
        </p:blipFill>
        <p:spPr bwMode="auto">
          <a:xfrm>
            <a:off x="539750" y="4868863"/>
            <a:ext cx="2376488" cy="723900"/>
          </a:xfrm>
          <a:prstGeom prst="rect">
            <a:avLst/>
          </a:prstGeom>
          <a:noFill/>
          <a:ln w="9525">
            <a:noFill/>
            <a:miter lim="800000"/>
            <a:headEnd/>
            <a:tailEnd/>
          </a:ln>
        </p:spPr>
      </p:pic>
      <p:pic>
        <p:nvPicPr>
          <p:cNvPr id="1052" name="Picture 28" descr="MO_Landscape_RBG"/>
          <p:cNvPicPr>
            <a:picLocks noChangeAspect="1" noChangeArrowheads="1"/>
          </p:cNvPicPr>
          <p:nvPr/>
        </p:nvPicPr>
        <p:blipFill>
          <a:blip r:embed="rId29" cstate="print"/>
          <a:srcRect/>
          <a:stretch>
            <a:fillRect/>
          </a:stretch>
        </p:blipFill>
        <p:spPr bwMode="auto">
          <a:xfrm>
            <a:off x="0" y="1773238"/>
            <a:ext cx="2492375" cy="701675"/>
          </a:xfrm>
          <a:prstGeom prst="rect">
            <a:avLst/>
          </a:prstGeom>
          <a:noFill/>
          <a:ln w="9525">
            <a:noFill/>
            <a:miter lim="800000"/>
            <a:headEnd/>
            <a:tailEnd/>
          </a:ln>
        </p:spPr>
      </p:pic>
      <p:sp>
        <p:nvSpPr>
          <p:cNvPr id="1053" name="Oval 29" descr="uk_flood_02"/>
          <p:cNvSpPr>
            <a:spLocks noChangeArrowheads="1"/>
          </p:cNvSpPr>
          <p:nvPr/>
        </p:nvSpPr>
        <p:spPr bwMode="auto">
          <a:xfrm>
            <a:off x="3708400" y="2420938"/>
            <a:ext cx="1943100" cy="866775"/>
          </a:xfrm>
          <a:prstGeom prst="ellipse">
            <a:avLst/>
          </a:prstGeom>
          <a:blipFill dpi="0" rotWithShape="1">
            <a:blip r:embed="rId30" cstate="print"/>
            <a:srcRect/>
            <a:stretch>
              <a:fillRect/>
            </a:stretch>
          </a:blipFill>
          <a:ln w="57150" algn="ctr">
            <a:noFill/>
            <a:round/>
            <a:headEnd/>
            <a:tailEnd type="none" w="lg" len="lg"/>
          </a:ln>
        </p:spPr>
        <p:txBody>
          <a:bodyPr wrap="none" anchor="ctr"/>
          <a:lstStyle/>
          <a:p>
            <a:endParaRPr lang="en-US"/>
          </a:p>
        </p:txBody>
      </p:sp>
      <p:pic>
        <p:nvPicPr>
          <p:cNvPr id="1054" name="Picture 30" descr="Target Customers"/>
          <p:cNvPicPr>
            <a:picLocks noChangeAspect="1" noChangeArrowheads="1"/>
          </p:cNvPicPr>
          <p:nvPr/>
        </p:nvPicPr>
        <p:blipFill>
          <a:blip r:embed="rId31" cstate="print">
            <a:clrChange>
              <a:clrFrom>
                <a:srgbClr val="FFFFFF"/>
              </a:clrFrom>
              <a:clrTo>
                <a:srgbClr val="FFFFFF">
                  <a:alpha val="0"/>
                </a:srgbClr>
              </a:clrTo>
            </a:clrChange>
          </a:blip>
          <a:srcRect/>
          <a:stretch>
            <a:fillRect/>
          </a:stretch>
        </p:blipFill>
        <p:spPr bwMode="auto">
          <a:xfrm>
            <a:off x="3635375" y="3789363"/>
            <a:ext cx="2017713" cy="1698625"/>
          </a:xfrm>
          <a:prstGeom prst="rect">
            <a:avLst/>
          </a:prstGeom>
          <a:noFill/>
          <a:ln w="9525">
            <a:noFill/>
            <a:miter lim="800000"/>
            <a:headEnd/>
            <a:tailEnd/>
          </a:ln>
        </p:spPr>
      </p:pic>
      <p:sp>
        <p:nvSpPr>
          <p:cNvPr id="1055" name="Text Box 31"/>
          <p:cNvSpPr txBox="1">
            <a:spLocks noChangeArrowheads="1"/>
          </p:cNvSpPr>
          <p:nvPr/>
        </p:nvSpPr>
        <p:spPr bwMode="auto">
          <a:xfrm>
            <a:off x="2555875" y="5084763"/>
            <a:ext cx="4321175" cy="819150"/>
          </a:xfrm>
          <a:prstGeom prst="rect">
            <a:avLst/>
          </a:prstGeom>
          <a:noFill/>
          <a:ln w="9525" algn="ctr">
            <a:noFill/>
            <a:miter lim="800000"/>
            <a:headEnd/>
            <a:tailEnd/>
          </a:ln>
        </p:spPr>
        <p:txBody>
          <a:bodyPr>
            <a:spAutoFit/>
          </a:bodyPr>
          <a:lstStyle/>
          <a:p>
            <a:pPr algn="ctr">
              <a:spcBef>
                <a:spcPct val="50000"/>
              </a:spcBef>
            </a:pPr>
            <a:r>
              <a:rPr lang="en-GB" sz="2800">
                <a:solidFill>
                  <a:schemeClr val="bg1"/>
                </a:solidFill>
              </a:rPr>
              <a:t>Natural Hazards Partnership</a:t>
            </a:r>
          </a:p>
        </p:txBody>
      </p:sp>
      <p:pic>
        <p:nvPicPr>
          <p:cNvPr id="1056" name="Picture 32" descr="ANd9GcT8itqtYkYcWF-3yEKNZgsnWPZTDnmygLysMQhejtXudnTJyfSp"/>
          <p:cNvPicPr>
            <a:picLocks noChangeAspect="1" noChangeArrowheads="1"/>
          </p:cNvPicPr>
          <p:nvPr/>
        </p:nvPicPr>
        <p:blipFill>
          <a:blip r:embed="rId32" cstate="print"/>
          <a:srcRect/>
          <a:stretch>
            <a:fillRect/>
          </a:stretch>
        </p:blipFill>
        <p:spPr bwMode="auto">
          <a:xfrm>
            <a:off x="2627313" y="5876925"/>
            <a:ext cx="2268537" cy="8159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p:txBody>
          <a:bodyPr/>
          <a:lstStyle/>
          <a:p>
            <a:r>
              <a:rPr lang="en-GB" smtClean="0"/>
              <a:t>Get Ready for winter</a:t>
            </a:r>
          </a:p>
        </p:txBody>
      </p:sp>
      <p:pic>
        <p:nvPicPr>
          <p:cNvPr id="36867" name="Picture 1"/>
          <p:cNvPicPr>
            <a:picLocks noChangeAspect="1" noChangeArrowheads="1"/>
          </p:cNvPicPr>
          <p:nvPr/>
        </p:nvPicPr>
        <p:blipFill>
          <a:blip r:embed="rId3" cstate="print"/>
          <a:srcRect l="22305" t="16667" r="22110" b="22221"/>
          <a:stretch>
            <a:fillRect/>
          </a:stretch>
        </p:blipFill>
        <p:spPr bwMode="auto">
          <a:xfrm>
            <a:off x="1908175" y="1341438"/>
            <a:ext cx="5616575" cy="4721225"/>
          </a:xfrm>
          <a:prstGeom prst="rect">
            <a:avLst/>
          </a:prstGeom>
          <a:noFill/>
          <a:ln w="9525" algn="ctr">
            <a:noFill/>
            <a:miter lim="800000"/>
            <a:headEnd/>
            <a:tailEnd/>
          </a:ln>
        </p:spPr>
      </p:pic>
    </p:spTree>
  </p:cSld>
  <p:clrMapOvr>
    <a:masterClrMapping/>
  </p:clrMapOvr>
  <p:transition>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p:txBody>
          <a:bodyPr/>
          <a:lstStyle/>
          <a:p>
            <a:r>
              <a:rPr lang="en-GB" dirty="0" smtClean="0"/>
              <a:t>Get Ready for winter</a:t>
            </a:r>
          </a:p>
        </p:txBody>
      </p:sp>
      <p:sp>
        <p:nvSpPr>
          <p:cNvPr id="4" name="Content Placeholder 3"/>
          <p:cNvSpPr>
            <a:spLocks noGrp="1"/>
          </p:cNvSpPr>
          <p:nvPr>
            <p:ph idx="1"/>
          </p:nvPr>
        </p:nvSpPr>
        <p:spPr/>
        <p:txBody>
          <a:bodyPr/>
          <a:lstStyle/>
          <a:p>
            <a:pPr marL="457200" indent="-457200">
              <a:defRPr/>
            </a:pPr>
            <a:r>
              <a:rPr lang="en-GB" dirty="0" smtClean="0">
                <a:solidFill>
                  <a:schemeClr val="tx1">
                    <a:lumMod val="95000"/>
                    <a:lumOff val="5000"/>
                  </a:schemeClr>
                </a:solidFill>
              </a:rPr>
              <a:t>Join up messages from Government, the voluntary sector, Local Authorities and others</a:t>
            </a:r>
          </a:p>
          <a:p>
            <a:pPr marL="457200" indent="-457200">
              <a:defRPr/>
            </a:pPr>
            <a:r>
              <a:rPr lang="en-GB" dirty="0" smtClean="0">
                <a:solidFill>
                  <a:schemeClr val="tx1">
                    <a:lumMod val="95000"/>
                    <a:lumOff val="5000"/>
                  </a:schemeClr>
                </a:solidFill>
              </a:rPr>
              <a:t>Encourage individuals, families and communities to think about winter preparations to help them stay warm, healthy and safe</a:t>
            </a:r>
          </a:p>
          <a:p>
            <a:pPr marL="457200" indent="-457200">
              <a:defRPr/>
            </a:pPr>
            <a:r>
              <a:rPr lang="en-GB" dirty="0" smtClean="0">
                <a:solidFill>
                  <a:schemeClr val="tx1">
                    <a:lumMod val="95000"/>
                    <a:lumOff val="5000"/>
                  </a:schemeClr>
                </a:solidFill>
              </a:rPr>
              <a:t>Better co-ordination, sign posting and ease of access</a:t>
            </a:r>
          </a:p>
          <a:p>
            <a:pPr marL="457200" indent="-457200">
              <a:defRPr/>
            </a:pPr>
            <a:r>
              <a:rPr lang="en-GB" dirty="0" smtClean="0">
                <a:solidFill>
                  <a:schemeClr val="tx1">
                    <a:lumMod val="95000"/>
                    <a:lumOff val="5000"/>
                  </a:schemeClr>
                </a:solidFill>
                <a:hlinkClick r:id="rId3"/>
              </a:rPr>
              <a:t>www.metoffice.gov.uk/getreadyforwinter</a:t>
            </a:r>
            <a:endParaRPr lang="en-GB" dirty="0" smtClean="0">
              <a:solidFill>
                <a:schemeClr val="tx1">
                  <a:lumMod val="95000"/>
                  <a:lumOff val="5000"/>
                </a:schemeClr>
              </a:solidFill>
            </a:endParaRPr>
          </a:p>
          <a:p>
            <a:pPr marL="457200" indent="-457200">
              <a:defRPr/>
            </a:pPr>
            <a:endParaRPr lang="en-GB"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2"/>
          <p:cNvSpPr>
            <a:spLocks noGrp="1"/>
          </p:cNvSpPr>
          <p:nvPr>
            <p:ph type="title"/>
          </p:nvPr>
        </p:nvSpPr>
        <p:spPr/>
        <p:txBody>
          <a:bodyPr/>
          <a:lstStyle/>
          <a:p>
            <a:r>
              <a:rPr lang="en-GB" smtClean="0"/>
              <a:t>Get Ready for Winter</a:t>
            </a:r>
          </a:p>
        </p:txBody>
      </p:sp>
      <p:sp>
        <p:nvSpPr>
          <p:cNvPr id="2" name="Content Placeholder 1"/>
          <p:cNvSpPr>
            <a:spLocks noGrp="1"/>
          </p:cNvSpPr>
          <p:nvPr>
            <p:ph idx="1"/>
          </p:nvPr>
        </p:nvSpPr>
        <p:spPr/>
        <p:txBody>
          <a:bodyPr/>
          <a:lstStyle/>
          <a:p>
            <a:pPr fontAlgn="auto">
              <a:defRPr/>
            </a:pPr>
            <a:r>
              <a:rPr lang="en-GB" dirty="0" smtClean="0">
                <a:solidFill>
                  <a:schemeClr val="tx1">
                    <a:lumMod val="95000"/>
                    <a:lumOff val="5000"/>
                  </a:schemeClr>
                </a:solidFill>
              </a:rPr>
              <a:t>raise awareness of weather impacts and the benefits of planning </a:t>
            </a:r>
          </a:p>
          <a:p>
            <a:pPr fontAlgn="auto">
              <a:defRPr/>
            </a:pPr>
            <a:r>
              <a:rPr lang="en-GB" dirty="0" smtClean="0">
                <a:solidFill>
                  <a:schemeClr val="tx1">
                    <a:lumMod val="95000"/>
                    <a:lumOff val="5000"/>
                  </a:schemeClr>
                </a:solidFill>
              </a:rPr>
              <a:t>highlight some very practical and straight forward advice to help individuals and communities prepare for a range of winter weathers including, cold, snow, ice, high winds &amp; flooding</a:t>
            </a:r>
          </a:p>
          <a:p>
            <a:pPr fontAlgn="auto">
              <a:defRPr/>
            </a:pPr>
            <a:r>
              <a:rPr lang="en-GB" dirty="0" smtClean="0">
                <a:solidFill>
                  <a:schemeClr val="tx1">
                    <a:lumMod val="95000"/>
                    <a:lumOff val="5000"/>
                  </a:schemeClr>
                </a:solidFill>
              </a:rPr>
              <a:t>provide an opportunity to link local activities and messages to a national initiative </a:t>
            </a:r>
          </a:p>
          <a:p>
            <a:pPr fontAlgn="auto">
              <a:defRPr/>
            </a:pPr>
            <a:r>
              <a:rPr lang="en-GB" dirty="0" smtClean="0">
                <a:solidFill>
                  <a:schemeClr val="tx1">
                    <a:lumMod val="95000"/>
                    <a:lumOff val="5000"/>
                  </a:schemeClr>
                </a:solidFill>
              </a:rPr>
              <a:t>user friendly access of information through a central webpage which will provide links to further information</a:t>
            </a:r>
          </a:p>
          <a:p>
            <a:pPr>
              <a:defRPr/>
            </a:pPr>
            <a:endParaRPr lang="en-GB"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lstStyle/>
          <a:p>
            <a:r>
              <a:rPr lang="en-GB" smtClean="0"/>
              <a:t>What services do the customers need?</a:t>
            </a:r>
          </a:p>
        </p:txBody>
      </p:sp>
      <p:sp>
        <p:nvSpPr>
          <p:cNvPr id="16387" name="Rectangle 3"/>
          <p:cNvSpPr>
            <a:spLocks noGrp="1"/>
          </p:cNvSpPr>
          <p:nvPr>
            <p:ph idx="1"/>
          </p:nvPr>
        </p:nvSpPr>
        <p:spPr/>
        <p:txBody>
          <a:bodyPr/>
          <a:lstStyle/>
          <a:p>
            <a:r>
              <a:rPr lang="en-GB" smtClean="0"/>
              <a:t>How do we find out what our customers need?</a:t>
            </a:r>
          </a:p>
          <a:p>
            <a:endParaRPr lang="en-GB" smtClean="0"/>
          </a:p>
        </p:txBody>
      </p:sp>
      <p:pic>
        <p:nvPicPr>
          <p:cNvPr id="16388" name="Picture 4" descr="weather question image"/>
          <p:cNvPicPr>
            <a:picLocks noChangeAspect="1" noChangeArrowheads="1"/>
          </p:cNvPicPr>
          <p:nvPr/>
        </p:nvPicPr>
        <p:blipFill>
          <a:blip r:embed="rId3" cstate="print"/>
          <a:srcRect l="20821" r="12523"/>
          <a:stretch>
            <a:fillRect/>
          </a:stretch>
        </p:blipFill>
        <p:spPr bwMode="auto">
          <a:xfrm>
            <a:off x="3132138" y="2492375"/>
            <a:ext cx="3455987" cy="2835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395288" y="333375"/>
            <a:ext cx="8424862" cy="6411913"/>
          </a:xfrm>
          <a:prstGeom prst="rect">
            <a:avLst/>
          </a:prstGeom>
          <a:noFill/>
          <a:ln w="9525" algn="ctr">
            <a:noFill/>
            <a:miter lim="800000"/>
            <a:headEnd/>
            <a:tailEnd/>
          </a:ln>
        </p:spPr>
      </p:pic>
    </p:spTree>
  </p:cSld>
  <p:clrMapOvr>
    <a:masterClrMapping/>
  </p:clrMapOvr>
  <p:transition>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323850" y="6553200"/>
            <a:ext cx="2895600" cy="228600"/>
          </a:xfrm>
          <a:prstGeom prst="rect">
            <a:avLst/>
          </a:prstGeom>
        </p:spPr>
        <p:txBody>
          <a:bodyPr/>
          <a:lstStyle/>
          <a:p>
            <a:endParaRPr lang="en-GB" sz="1400" dirty="0">
              <a:latin typeface="Times" pitchFamily="18" charset="0"/>
            </a:endParaRPr>
          </a:p>
        </p:txBody>
      </p:sp>
      <p:sp>
        <p:nvSpPr>
          <p:cNvPr id="236546" name="Rectangle 2"/>
          <p:cNvSpPr>
            <a:spLocks noGrp="1" noChangeArrowheads="1"/>
          </p:cNvSpPr>
          <p:nvPr>
            <p:ph type="title"/>
          </p:nvPr>
        </p:nvSpPr>
        <p:spPr/>
        <p:txBody>
          <a:bodyPr/>
          <a:lstStyle/>
          <a:p>
            <a:r>
              <a:rPr lang="en-GB"/>
              <a:t>And so…..</a:t>
            </a:r>
          </a:p>
        </p:txBody>
      </p:sp>
      <p:sp>
        <p:nvSpPr>
          <p:cNvPr id="236547" name="Rectangle 3"/>
          <p:cNvSpPr>
            <a:spLocks noGrp="1" noChangeArrowheads="1"/>
          </p:cNvSpPr>
          <p:nvPr>
            <p:ph type="body" idx="1"/>
          </p:nvPr>
        </p:nvSpPr>
        <p:spPr>
          <a:xfrm>
            <a:off x="395288" y="1773238"/>
            <a:ext cx="8291512" cy="4103687"/>
          </a:xfrm>
        </p:spPr>
        <p:txBody>
          <a:bodyPr/>
          <a:lstStyle/>
          <a:p>
            <a:r>
              <a:rPr lang="en-GB" sz="3200" dirty="0"/>
              <a:t>“Our overall aim is to provide the maximum level of assistance to the emergency planning community and in so doing minimise the impacts on both human life and the environment during severe weather episodes</a:t>
            </a:r>
            <a:r>
              <a:rPr lang="en-GB" sz="3200" dirty="0" smtClean="0"/>
              <a:t>”</a:t>
            </a:r>
            <a:endParaRPr lang="en-GB" sz="3200" dirty="0"/>
          </a:p>
        </p:txBody>
      </p:sp>
    </p:spTree>
  </p:cSld>
  <p:clrMapOvr>
    <a:masterClrMapping/>
  </p:clrMapOvr>
  <p:transition>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a:buNone/>
            </a:pPr>
            <a:endParaRPr lang="en-GB" sz="4000" dirty="0" smtClean="0"/>
          </a:p>
          <a:p>
            <a:pPr>
              <a:buNone/>
            </a:pPr>
            <a:r>
              <a:rPr lang="en-GB" sz="4000" dirty="0" smtClean="0"/>
              <a:t>Any questions?</a:t>
            </a:r>
            <a:endParaRPr lang="en-GB" sz="4000" dirty="0"/>
          </a:p>
        </p:txBody>
      </p:sp>
    </p:spTree>
  </p:cSld>
  <p:clrMapOvr>
    <a:masterClrMapping/>
  </p:clrMapOvr>
  <p:transition>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a:buNone/>
            </a:pPr>
            <a:endParaRPr lang="en-GB" sz="4000" dirty="0" smtClean="0"/>
          </a:p>
          <a:p>
            <a:pPr>
              <a:buNone/>
            </a:pPr>
            <a:r>
              <a:rPr lang="en-GB" sz="4000" dirty="0" smtClean="0"/>
              <a:t>Tea and coffee break</a:t>
            </a:r>
            <a:endParaRPr lang="en-GB" sz="4000" dirty="0"/>
          </a:p>
        </p:txBody>
      </p:sp>
    </p:spTree>
  </p:cSld>
  <p:clrMapOvr>
    <a:masterClrMapping/>
  </p:clrMapOvr>
  <p:transition>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p:txBody>
          <a:bodyPr/>
          <a:lstStyle/>
          <a:p>
            <a:r>
              <a:rPr lang="en-GB" dirty="0" smtClean="0"/>
              <a:t>Time for you to do some work</a:t>
            </a:r>
          </a:p>
        </p:txBody>
      </p:sp>
      <p:pic>
        <p:nvPicPr>
          <p:cNvPr id="65539" name="Picture 3" descr="article-0-00578F7A00000258-249_468x310_popup"/>
          <p:cNvPicPr>
            <a:picLocks noGrp="1" noChangeAspect="1" noChangeArrowheads="1"/>
          </p:cNvPicPr>
          <p:nvPr>
            <p:ph type="body" idx="1"/>
          </p:nvPr>
        </p:nvPicPr>
        <p:blipFill>
          <a:blip r:embed="rId2" cstate="print"/>
          <a:srcRect/>
          <a:stretch>
            <a:fillRect/>
          </a:stretch>
        </p:blipFill>
        <p:spPr>
          <a:xfrm>
            <a:off x="4718050" y="3716338"/>
            <a:ext cx="3890963" cy="2584450"/>
          </a:xfrm>
          <a:noFill/>
        </p:spPr>
      </p:pic>
      <p:pic>
        <p:nvPicPr>
          <p:cNvPr id="65540" name="Picture 4" descr="Gloucestershire floods"/>
          <p:cNvPicPr>
            <a:picLocks noChangeAspect="1" noChangeArrowheads="1"/>
          </p:cNvPicPr>
          <p:nvPr/>
        </p:nvPicPr>
        <p:blipFill>
          <a:blip r:embed="rId3" cstate="print"/>
          <a:srcRect/>
          <a:stretch>
            <a:fillRect/>
          </a:stretch>
        </p:blipFill>
        <p:spPr bwMode="auto">
          <a:xfrm>
            <a:off x="827088" y="1557338"/>
            <a:ext cx="4897437" cy="3241675"/>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p:cNvSpPr>
          <p:nvPr>
            <p:ph type="title"/>
          </p:nvPr>
        </p:nvSpPr>
        <p:spPr/>
        <p:txBody>
          <a:bodyPr/>
          <a:lstStyle/>
          <a:p>
            <a:r>
              <a:rPr lang="en-GB" dirty="0" smtClean="0"/>
              <a:t>Exercise – part 1</a:t>
            </a:r>
          </a:p>
        </p:txBody>
      </p:sp>
      <p:sp>
        <p:nvSpPr>
          <p:cNvPr id="112643" name="Rectangle 3"/>
          <p:cNvSpPr>
            <a:spLocks noGrp="1"/>
          </p:cNvSpPr>
          <p:nvPr>
            <p:ph type="body" idx="1"/>
          </p:nvPr>
        </p:nvSpPr>
        <p:spPr>
          <a:xfrm>
            <a:off x="1692275" y="1341438"/>
            <a:ext cx="6972300" cy="4525962"/>
          </a:xfrm>
        </p:spPr>
        <p:txBody>
          <a:bodyPr/>
          <a:lstStyle/>
          <a:p>
            <a:r>
              <a:rPr lang="en-GB" sz="1600" b="1" dirty="0" smtClean="0"/>
              <a:t>Are there any roles like the Public Weather Service Advisor which are similar to the emergency response in your country? </a:t>
            </a:r>
          </a:p>
          <a:p>
            <a:pPr lvl="1"/>
            <a:r>
              <a:rPr lang="en-GB" sz="1600" b="1" dirty="0" smtClean="0">
                <a:solidFill>
                  <a:srgbClr val="FF0000"/>
                </a:solidFill>
              </a:rPr>
              <a:t>What are they?</a:t>
            </a:r>
          </a:p>
          <a:p>
            <a:pPr lvl="1"/>
            <a:r>
              <a:rPr lang="en-GB" sz="1600" b="1" dirty="0" smtClean="0">
                <a:solidFill>
                  <a:srgbClr val="FF0000"/>
                </a:solidFill>
              </a:rPr>
              <a:t>How do they communicate with ministries and communities?</a:t>
            </a:r>
          </a:p>
          <a:p>
            <a:r>
              <a:rPr lang="en-GB" sz="1600" b="1" dirty="0" smtClean="0"/>
              <a:t>Are there any roles like the Public Weather Service Advisor, which are not currently used in your country that you think could work?</a:t>
            </a:r>
          </a:p>
          <a:p>
            <a:pPr lvl="2"/>
            <a:r>
              <a:rPr lang="en-GB" sz="1600" b="1" dirty="0" smtClean="0">
                <a:solidFill>
                  <a:srgbClr val="FF0000"/>
                </a:solidFill>
              </a:rPr>
              <a:t>What are they?</a:t>
            </a:r>
          </a:p>
          <a:p>
            <a:pPr lvl="2"/>
            <a:r>
              <a:rPr lang="en-GB" sz="1600" b="1" dirty="0" smtClean="0">
                <a:solidFill>
                  <a:srgbClr val="FF0000"/>
                </a:solidFill>
              </a:rPr>
              <a:t>Why would they be good to use?</a:t>
            </a:r>
            <a:endParaRPr lang="en-GB" sz="1600" b="1" dirty="0" smtClean="0"/>
          </a:p>
          <a:p>
            <a:pPr lvl="2">
              <a:buNone/>
            </a:pPr>
            <a:endParaRPr lang="en-GB" sz="1600" b="1" dirty="0" smtClean="0"/>
          </a:p>
          <a:p>
            <a:r>
              <a:rPr lang="en-GB" sz="1600" b="1" dirty="0" smtClean="0"/>
              <a:t>Which parts of the Public Weather Service Advisor role would not work in your country?</a:t>
            </a:r>
          </a:p>
          <a:p>
            <a:pPr lvl="2"/>
            <a:r>
              <a:rPr lang="en-GB" sz="1600" b="1" dirty="0" smtClean="0">
                <a:solidFill>
                  <a:srgbClr val="FF0000"/>
                </a:solidFill>
              </a:rPr>
              <a:t>Why would it not work?</a:t>
            </a:r>
          </a:p>
          <a:p>
            <a:endParaRPr lang="en-GB" sz="2000" dirty="0" smtClean="0"/>
          </a:p>
          <a:p>
            <a:pPr lvl="1"/>
            <a:endParaRPr lang="en-GB" dirty="0" smtClean="0"/>
          </a:p>
          <a:p>
            <a:endParaRPr lang="en-GB" sz="2000" dirty="0" smtClean="0"/>
          </a:p>
          <a:p>
            <a:endParaRPr lang="en-GB" sz="2000" dirty="0" smtClean="0"/>
          </a:p>
          <a:p>
            <a:endParaRPr lang="en-GB" sz="2000" dirty="0" smtClean="0"/>
          </a:p>
        </p:txBody>
      </p:sp>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3132138" y="476250"/>
            <a:ext cx="2952750" cy="661988"/>
          </a:xfrm>
          <a:prstGeom prst="rect">
            <a:avLst/>
          </a:prstGeom>
          <a:noFill/>
          <a:ln w="9525" algn="ctr">
            <a:noFill/>
            <a:miter lim="800000"/>
            <a:headEnd/>
            <a:tailEnd/>
          </a:ln>
        </p:spPr>
        <p:txBody>
          <a:bodyPr>
            <a:spAutoFit/>
          </a:bodyPr>
          <a:lstStyle/>
          <a:p>
            <a:pPr>
              <a:spcBef>
                <a:spcPct val="50000"/>
              </a:spcBef>
              <a:defRPr/>
            </a:pPr>
            <a:r>
              <a:rPr lang="en-GB" dirty="0">
                <a:solidFill>
                  <a:schemeClr val="accent5"/>
                </a:solidFill>
              </a:rPr>
              <a:t>Customers</a:t>
            </a:r>
          </a:p>
        </p:txBody>
      </p:sp>
      <p:grpSp>
        <p:nvGrpSpPr>
          <p:cNvPr id="2" name="Group 7"/>
          <p:cNvGrpSpPr>
            <a:grpSpLocks/>
          </p:cNvGrpSpPr>
          <p:nvPr/>
        </p:nvGrpSpPr>
        <p:grpSpPr bwMode="auto">
          <a:xfrm>
            <a:off x="2268538" y="1196975"/>
            <a:ext cx="4608512" cy="1670050"/>
            <a:chOff x="1429" y="754"/>
            <a:chExt cx="2903" cy="1052"/>
          </a:xfrm>
        </p:grpSpPr>
        <p:sp>
          <p:nvSpPr>
            <p:cNvPr id="17419" name="AutoShape 5"/>
            <p:cNvSpPr>
              <a:spLocks noChangeArrowheads="1"/>
            </p:cNvSpPr>
            <p:nvPr/>
          </p:nvSpPr>
          <p:spPr bwMode="auto">
            <a:xfrm>
              <a:off x="2744" y="754"/>
              <a:ext cx="181" cy="635"/>
            </a:xfrm>
            <a:prstGeom prst="downArrow">
              <a:avLst>
                <a:gd name="adj1" fmla="val 50000"/>
                <a:gd name="adj2" fmla="val 87707"/>
              </a:avLst>
            </a:prstGeom>
            <a:solidFill>
              <a:schemeClr val="bg1"/>
            </a:solidFill>
            <a:ln w="9525" algn="ctr">
              <a:noFill/>
              <a:miter lim="800000"/>
              <a:headEnd/>
              <a:tailEnd/>
            </a:ln>
          </p:spPr>
          <p:txBody>
            <a:bodyPr wrap="none" anchor="ctr"/>
            <a:lstStyle/>
            <a:p>
              <a:endParaRPr lang="en-US"/>
            </a:p>
          </p:txBody>
        </p:sp>
        <p:sp>
          <p:nvSpPr>
            <p:cNvPr id="13324" name="Text Box 6"/>
            <p:cNvSpPr txBox="1">
              <a:spLocks noChangeArrowheads="1"/>
            </p:cNvSpPr>
            <p:nvPr/>
          </p:nvSpPr>
          <p:spPr bwMode="auto">
            <a:xfrm>
              <a:off x="1429" y="1389"/>
              <a:ext cx="2903" cy="417"/>
            </a:xfrm>
            <a:prstGeom prst="rect">
              <a:avLst/>
            </a:prstGeom>
            <a:noFill/>
            <a:ln w="9525" algn="ctr">
              <a:noFill/>
              <a:miter lim="800000"/>
              <a:headEnd/>
              <a:tailEnd/>
            </a:ln>
          </p:spPr>
          <p:txBody>
            <a:bodyPr>
              <a:spAutoFit/>
            </a:bodyPr>
            <a:lstStyle/>
            <a:p>
              <a:pPr>
                <a:spcBef>
                  <a:spcPct val="50000"/>
                </a:spcBef>
                <a:defRPr/>
              </a:pPr>
              <a:r>
                <a:rPr lang="en-GB" dirty="0">
                  <a:solidFill>
                    <a:schemeClr val="accent5"/>
                  </a:solidFill>
                </a:rPr>
                <a:t>Get to know them</a:t>
              </a:r>
            </a:p>
          </p:txBody>
        </p:sp>
      </p:grpSp>
      <p:grpSp>
        <p:nvGrpSpPr>
          <p:cNvPr id="3" name="Group 27"/>
          <p:cNvGrpSpPr>
            <a:grpSpLocks/>
          </p:cNvGrpSpPr>
          <p:nvPr/>
        </p:nvGrpSpPr>
        <p:grpSpPr bwMode="auto">
          <a:xfrm>
            <a:off x="323850" y="3284538"/>
            <a:ext cx="8820150" cy="3419475"/>
            <a:chOff x="204" y="2069"/>
            <a:chExt cx="5556" cy="2154"/>
          </a:xfrm>
        </p:grpSpPr>
        <p:sp>
          <p:nvSpPr>
            <p:cNvPr id="17413" name="Text Box 8"/>
            <p:cNvSpPr txBox="1">
              <a:spLocks noChangeArrowheads="1"/>
            </p:cNvSpPr>
            <p:nvPr/>
          </p:nvSpPr>
          <p:spPr bwMode="auto">
            <a:xfrm>
              <a:off x="295" y="2069"/>
              <a:ext cx="2086" cy="516"/>
            </a:xfrm>
            <a:prstGeom prst="rect">
              <a:avLst/>
            </a:prstGeom>
            <a:noFill/>
            <a:ln w="9525" algn="ctr">
              <a:noFill/>
              <a:miter lim="800000"/>
              <a:headEnd/>
              <a:tailEnd/>
            </a:ln>
          </p:spPr>
          <p:txBody>
            <a:bodyPr>
              <a:spAutoFit/>
            </a:bodyPr>
            <a:lstStyle/>
            <a:p>
              <a:pPr>
                <a:spcBef>
                  <a:spcPct val="50000"/>
                </a:spcBef>
              </a:pPr>
              <a:r>
                <a:rPr lang="en-GB" sz="2800" dirty="0">
                  <a:solidFill>
                    <a:schemeClr val="bg1"/>
                  </a:solidFill>
                </a:rPr>
                <a:t>What does your </a:t>
              </a:r>
              <a:r>
                <a:rPr lang="en-GB" sz="2800" dirty="0" smtClean="0">
                  <a:solidFill>
                    <a:schemeClr val="bg1"/>
                  </a:solidFill>
                </a:rPr>
                <a:t>organisation </a:t>
              </a:r>
              <a:r>
                <a:rPr lang="en-GB" sz="2800" dirty="0">
                  <a:solidFill>
                    <a:schemeClr val="bg1"/>
                  </a:solidFill>
                </a:rPr>
                <a:t>do?</a:t>
              </a:r>
            </a:p>
          </p:txBody>
        </p:sp>
        <p:sp>
          <p:nvSpPr>
            <p:cNvPr id="17414" name="Text Box 20"/>
            <p:cNvSpPr txBox="1">
              <a:spLocks noChangeArrowheads="1"/>
            </p:cNvSpPr>
            <p:nvPr/>
          </p:nvSpPr>
          <p:spPr bwMode="auto">
            <a:xfrm>
              <a:off x="2109" y="2341"/>
              <a:ext cx="1723" cy="750"/>
            </a:xfrm>
            <a:prstGeom prst="rect">
              <a:avLst/>
            </a:prstGeom>
            <a:noFill/>
            <a:ln w="9525" algn="ctr">
              <a:noFill/>
              <a:miter lim="800000"/>
              <a:headEnd/>
              <a:tailEnd/>
            </a:ln>
          </p:spPr>
          <p:txBody>
            <a:bodyPr>
              <a:spAutoFit/>
            </a:bodyPr>
            <a:lstStyle/>
            <a:p>
              <a:pPr>
                <a:spcBef>
                  <a:spcPct val="50000"/>
                </a:spcBef>
              </a:pPr>
              <a:r>
                <a:rPr lang="en-GB" sz="2800" dirty="0">
                  <a:solidFill>
                    <a:srgbClr val="FFFF00"/>
                  </a:solidFill>
                </a:rPr>
                <a:t>What is your role within the </a:t>
              </a:r>
              <a:r>
                <a:rPr lang="en-GB" sz="2800" dirty="0" smtClean="0">
                  <a:solidFill>
                    <a:srgbClr val="FFFF00"/>
                  </a:solidFill>
                </a:rPr>
                <a:t>organisation?</a:t>
              </a:r>
              <a:endParaRPr lang="en-GB" sz="2800" dirty="0">
                <a:solidFill>
                  <a:srgbClr val="FFFF00"/>
                </a:solidFill>
              </a:endParaRPr>
            </a:p>
          </p:txBody>
        </p:sp>
        <p:sp>
          <p:nvSpPr>
            <p:cNvPr id="17415" name="Text Box 22"/>
            <p:cNvSpPr txBox="1">
              <a:spLocks noChangeArrowheads="1"/>
            </p:cNvSpPr>
            <p:nvPr/>
          </p:nvSpPr>
          <p:spPr bwMode="auto">
            <a:xfrm>
              <a:off x="2154" y="3385"/>
              <a:ext cx="1565" cy="745"/>
            </a:xfrm>
            <a:prstGeom prst="rect">
              <a:avLst/>
            </a:prstGeom>
            <a:noFill/>
            <a:ln w="9525" algn="ctr">
              <a:noFill/>
              <a:miter lim="800000"/>
              <a:headEnd/>
              <a:tailEnd/>
            </a:ln>
          </p:spPr>
          <p:txBody>
            <a:bodyPr>
              <a:spAutoFit/>
            </a:bodyPr>
            <a:lstStyle/>
            <a:p>
              <a:pPr>
                <a:spcBef>
                  <a:spcPct val="50000"/>
                </a:spcBef>
              </a:pPr>
              <a:r>
                <a:rPr lang="en-GB" sz="2800">
                  <a:solidFill>
                    <a:srgbClr val="00FFFF"/>
                  </a:solidFill>
                </a:rPr>
                <a:t>How does the weather affect your job?</a:t>
              </a:r>
            </a:p>
          </p:txBody>
        </p:sp>
        <p:sp>
          <p:nvSpPr>
            <p:cNvPr id="17416" name="Text Box 23"/>
            <p:cNvSpPr txBox="1">
              <a:spLocks noChangeArrowheads="1"/>
            </p:cNvSpPr>
            <p:nvPr/>
          </p:nvSpPr>
          <p:spPr bwMode="auto">
            <a:xfrm>
              <a:off x="204" y="3385"/>
              <a:ext cx="1633" cy="745"/>
            </a:xfrm>
            <a:prstGeom prst="rect">
              <a:avLst/>
            </a:prstGeom>
            <a:noFill/>
            <a:ln w="9525" algn="ctr">
              <a:noFill/>
              <a:miter lim="800000"/>
              <a:headEnd/>
              <a:tailEnd/>
            </a:ln>
          </p:spPr>
          <p:txBody>
            <a:bodyPr>
              <a:spAutoFit/>
            </a:bodyPr>
            <a:lstStyle/>
            <a:p>
              <a:pPr>
                <a:spcBef>
                  <a:spcPct val="50000"/>
                </a:spcBef>
              </a:pPr>
              <a:r>
                <a:rPr lang="en-GB" sz="2800">
                  <a:solidFill>
                    <a:srgbClr val="CC99FF"/>
                  </a:solidFill>
                </a:rPr>
                <a:t>What types of weather affect your job?</a:t>
              </a:r>
            </a:p>
          </p:txBody>
        </p:sp>
        <p:sp>
          <p:nvSpPr>
            <p:cNvPr id="17417" name="Text Box 25"/>
            <p:cNvSpPr txBox="1">
              <a:spLocks noChangeArrowheads="1"/>
            </p:cNvSpPr>
            <p:nvPr/>
          </p:nvSpPr>
          <p:spPr bwMode="auto">
            <a:xfrm>
              <a:off x="3991" y="3249"/>
              <a:ext cx="1769" cy="974"/>
            </a:xfrm>
            <a:prstGeom prst="rect">
              <a:avLst/>
            </a:prstGeom>
            <a:noFill/>
            <a:ln w="9525" algn="ctr">
              <a:noFill/>
              <a:miter lim="800000"/>
              <a:headEnd/>
              <a:tailEnd/>
            </a:ln>
          </p:spPr>
          <p:txBody>
            <a:bodyPr>
              <a:spAutoFit/>
            </a:bodyPr>
            <a:lstStyle/>
            <a:p>
              <a:pPr>
                <a:spcBef>
                  <a:spcPct val="50000"/>
                </a:spcBef>
              </a:pPr>
              <a:r>
                <a:rPr lang="en-GB" sz="2800">
                  <a:solidFill>
                    <a:srgbClr val="FF9933"/>
                  </a:solidFill>
                </a:rPr>
                <a:t>How bad does the weather have to be to affect your job?</a:t>
              </a:r>
            </a:p>
          </p:txBody>
        </p:sp>
        <p:sp>
          <p:nvSpPr>
            <p:cNvPr id="13322" name="Text Box 26"/>
            <p:cNvSpPr txBox="1">
              <a:spLocks noChangeArrowheads="1"/>
            </p:cNvSpPr>
            <p:nvPr/>
          </p:nvSpPr>
          <p:spPr bwMode="auto">
            <a:xfrm>
              <a:off x="3833" y="2069"/>
              <a:ext cx="1723" cy="981"/>
            </a:xfrm>
            <a:prstGeom prst="rect">
              <a:avLst/>
            </a:prstGeom>
            <a:noFill/>
            <a:ln w="9525" algn="ctr">
              <a:noFill/>
              <a:miter lim="800000"/>
              <a:headEnd/>
              <a:tailEnd/>
            </a:ln>
          </p:spPr>
          <p:txBody>
            <a:bodyPr>
              <a:spAutoFit/>
            </a:bodyPr>
            <a:lstStyle/>
            <a:p>
              <a:pPr>
                <a:spcBef>
                  <a:spcPct val="50000"/>
                </a:spcBef>
                <a:defRPr/>
              </a:pPr>
              <a:r>
                <a:rPr lang="en-GB" sz="2800" dirty="0">
                  <a:solidFill>
                    <a:schemeClr val="accent5"/>
                  </a:solidFill>
                </a:rPr>
                <a:t>What issues does your </a:t>
              </a:r>
              <a:r>
                <a:rPr lang="en-GB" sz="2800" dirty="0" smtClean="0">
                  <a:solidFill>
                    <a:schemeClr val="accent5"/>
                  </a:solidFill>
                </a:rPr>
                <a:t>organisation </a:t>
              </a:r>
              <a:r>
                <a:rPr lang="en-GB" sz="2800" dirty="0">
                  <a:solidFill>
                    <a:schemeClr val="accent5"/>
                  </a:solidFill>
                </a:rPr>
                <a:t>face?</a:t>
              </a: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1000" tmFilter="0, 0; .2, .5; .8, .5; 1, 0"/>
                                        <p:tgtEl>
                                          <p:spTgt spid="2"/>
                                        </p:tgtEl>
                                      </p:cBhvr>
                                    </p:animEffect>
                                    <p:animScale>
                                      <p:cBhvr>
                                        <p:cTn id="12" dur="50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132138" y="476250"/>
            <a:ext cx="2952750" cy="661988"/>
          </a:xfrm>
          <a:prstGeom prst="rect">
            <a:avLst/>
          </a:prstGeom>
          <a:noFill/>
          <a:ln w="9525" algn="ctr">
            <a:noFill/>
            <a:miter lim="800000"/>
            <a:headEnd/>
            <a:tailEnd/>
          </a:ln>
        </p:spPr>
        <p:txBody>
          <a:bodyPr>
            <a:spAutoFit/>
          </a:bodyPr>
          <a:lstStyle/>
          <a:p>
            <a:pPr>
              <a:spcBef>
                <a:spcPct val="50000"/>
              </a:spcBef>
              <a:defRPr/>
            </a:pPr>
            <a:r>
              <a:rPr lang="en-GB" dirty="0">
                <a:solidFill>
                  <a:schemeClr val="accent5"/>
                </a:solidFill>
              </a:rPr>
              <a:t>Customers</a:t>
            </a:r>
          </a:p>
        </p:txBody>
      </p:sp>
      <p:grpSp>
        <p:nvGrpSpPr>
          <p:cNvPr id="2" name="Group 3"/>
          <p:cNvGrpSpPr>
            <a:grpSpLocks/>
          </p:cNvGrpSpPr>
          <p:nvPr/>
        </p:nvGrpSpPr>
        <p:grpSpPr bwMode="auto">
          <a:xfrm>
            <a:off x="2268538" y="1196975"/>
            <a:ext cx="4608512" cy="1670050"/>
            <a:chOff x="1429" y="754"/>
            <a:chExt cx="2903" cy="1052"/>
          </a:xfrm>
        </p:grpSpPr>
        <p:sp>
          <p:nvSpPr>
            <p:cNvPr id="18439" name="AutoShape 4"/>
            <p:cNvSpPr>
              <a:spLocks noChangeArrowheads="1"/>
            </p:cNvSpPr>
            <p:nvPr/>
          </p:nvSpPr>
          <p:spPr bwMode="auto">
            <a:xfrm>
              <a:off x="2744" y="754"/>
              <a:ext cx="181" cy="635"/>
            </a:xfrm>
            <a:prstGeom prst="downArrow">
              <a:avLst>
                <a:gd name="adj1" fmla="val 50000"/>
                <a:gd name="adj2" fmla="val 87707"/>
              </a:avLst>
            </a:prstGeom>
            <a:solidFill>
              <a:schemeClr val="bg1"/>
            </a:solidFill>
            <a:ln w="9525" algn="ctr">
              <a:noFill/>
              <a:miter lim="800000"/>
              <a:headEnd/>
              <a:tailEnd/>
            </a:ln>
          </p:spPr>
          <p:txBody>
            <a:bodyPr wrap="none" anchor="ctr"/>
            <a:lstStyle/>
            <a:p>
              <a:endParaRPr lang="en-US"/>
            </a:p>
          </p:txBody>
        </p:sp>
        <p:sp>
          <p:nvSpPr>
            <p:cNvPr id="14344" name="Text Box 5"/>
            <p:cNvSpPr txBox="1">
              <a:spLocks noChangeArrowheads="1"/>
            </p:cNvSpPr>
            <p:nvPr/>
          </p:nvSpPr>
          <p:spPr bwMode="auto">
            <a:xfrm>
              <a:off x="1429" y="1389"/>
              <a:ext cx="2903" cy="417"/>
            </a:xfrm>
            <a:prstGeom prst="rect">
              <a:avLst/>
            </a:prstGeom>
            <a:noFill/>
            <a:ln w="9525" algn="ctr">
              <a:noFill/>
              <a:miter lim="800000"/>
              <a:headEnd/>
              <a:tailEnd/>
            </a:ln>
          </p:spPr>
          <p:txBody>
            <a:bodyPr>
              <a:spAutoFit/>
            </a:bodyPr>
            <a:lstStyle/>
            <a:p>
              <a:pPr>
                <a:spcBef>
                  <a:spcPct val="50000"/>
                </a:spcBef>
                <a:defRPr/>
              </a:pPr>
              <a:r>
                <a:rPr lang="en-GB" dirty="0">
                  <a:solidFill>
                    <a:schemeClr val="accent5"/>
                  </a:solidFill>
                </a:rPr>
                <a:t>Get to know them</a:t>
              </a:r>
            </a:p>
          </p:txBody>
        </p:sp>
      </p:grpSp>
      <p:grpSp>
        <p:nvGrpSpPr>
          <p:cNvPr id="3" name="Group 13"/>
          <p:cNvGrpSpPr>
            <a:grpSpLocks/>
          </p:cNvGrpSpPr>
          <p:nvPr/>
        </p:nvGrpSpPr>
        <p:grpSpPr bwMode="auto">
          <a:xfrm>
            <a:off x="2268538" y="2924175"/>
            <a:ext cx="4608512" cy="1670050"/>
            <a:chOff x="1429" y="754"/>
            <a:chExt cx="2903" cy="1052"/>
          </a:xfrm>
        </p:grpSpPr>
        <p:sp>
          <p:nvSpPr>
            <p:cNvPr id="18437" name="AutoShape 14"/>
            <p:cNvSpPr>
              <a:spLocks noChangeArrowheads="1"/>
            </p:cNvSpPr>
            <p:nvPr/>
          </p:nvSpPr>
          <p:spPr bwMode="auto">
            <a:xfrm>
              <a:off x="2744" y="754"/>
              <a:ext cx="181" cy="635"/>
            </a:xfrm>
            <a:prstGeom prst="downArrow">
              <a:avLst>
                <a:gd name="adj1" fmla="val 50000"/>
                <a:gd name="adj2" fmla="val 87707"/>
              </a:avLst>
            </a:prstGeom>
            <a:solidFill>
              <a:schemeClr val="bg1"/>
            </a:solidFill>
            <a:ln w="9525" algn="ctr">
              <a:noFill/>
              <a:miter lim="800000"/>
              <a:headEnd/>
              <a:tailEnd/>
            </a:ln>
          </p:spPr>
          <p:txBody>
            <a:bodyPr wrap="none" anchor="ctr"/>
            <a:lstStyle/>
            <a:p>
              <a:endParaRPr lang="en-US"/>
            </a:p>
          </p:txBody>
        </p:sp>
        <p:sp>
          <p:nvSpPr>
            <p:cNvPr id="14342" name="Text Box 15"/>
            <p:cNvSpPr txBox="1">
              <a:spLocks noChangeArrowheads="1"/>
            </p:cNvSpPr>
            <p:nvPr/>
          </p:nvSpPr>
          <p:spPr bwMode="auto">
            <a:xfrm>
              <a:off x="1429" y="1389"/>
              <a:ext cx="2903" cy="417"/>
            </a:xfrm>
            <a:prstGeom prst="rect">
              <a:avLst/>
            </a:prstGeom>
            <a:noFill/>
            <a:ln w="9525" algn="ctr">
              <a:noFill/>
              <a:miter lim="800000"/>
              <a:headEnd/>
              <a:tailEnd/>
            </a:ln>
          </p:spPr>
          <p:txBody>
            <a:bodyPr>
              <a:spAutoFit/>
            </a:bodyPr>
            <a:lstStyle/>
            <a:p>
              <a:pPr algn="ctr">
                <a:spcBef>
                  <a:spcPct val="50000"/>
                </a:spcBef>
                <a:defRPr/>
              </a:pPr>
              <a:r>
                <a:rPr lang="en-GB" dirty="0">
                  <a:solidFill>
                    <a:schemeClr val="accent5"/>
                  </a:solidFill>
                </a:rPr>
                <a:t>Involve them</a:t>
              </a: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1000" tmFilter="0, 0; .2, .5; .8, .5; 1, 0"/>
                                        <p:tgtEl>
                                          <p:spTgt spid="2"/>
                                        </p:tgtEl>
                                      </p:cBhvr>
                                    </p:animEffect>
                                    <p:animScale>
                                      <p:cBhvr>
                                        <p:cTn id="12" dur="50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6" presetClass="emph" presetSubtype="0" fill="hold" nodeType="afterEffect">
                                  <p:stCondLst>
                                    <p:cond delay="0"/>
                                  </p:stCondLst>
                                  <p:childTnLst>
                                    <p:animEffect transition="out" filter="fade">
                                      <p:cBhvr>
                                        <p:cTn id="21" dur="1000" tmFilter="0, 0; .2, .5; .8, .5; 1, 0"/>
                                        <p:tgtEl>
                                          <p:spTgt spid="3"/>
                                        </p:tgtEl>
                                      </p:cBhvr>
                                    </p:animEffect>
                                    <p:animScale>
                                      <p:cBhvr>
                                        <p:cTn id="22"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r>
            <a:br>
              <a:rPr lang="en-GB" dirty="0" smtClean="0"/>
            </a:br>
            <a:r>
              <a:rPr lang="en-GB" dirty="0" smtClean="0"/>
              <a:t>met office ADVISOR</a:t>
            </a:r>
            <a:endParaRPr lang="en-GB" dirty="0"/>
          </a:p>
        </p:txBody>
      </p:sp>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323850" y="6553200"/>
            <a:ext cx="2895600" cy="228600"/>
          </a:xfrm>
          <a:prstGeom prst="rect">
            <a:avLst/>
          </a:prstGeom>
        </p:spPr>
        <p:txBody>
          <a:bodyPr/>
          <a:lstStyle/>
          <a:p>
            <a:endParaRPr lang="en-GB" sz="1400" dirty="0">
              <a:latin typeface="Times" pitchFamily="18" charset="0"/>
            </a:endParaRPr>
          </a:p>
        </p:txBody>
      </p:sp>
      <p:sp>
        <p:nvSpPr>
          <p:cNvPr id="179202" name="Rectangle 2"/>
          <p:cNvSpPr>
            <a:spLocks noGrp="1" noChangeArrowheads="1"/>
          </p:cNvSpPr>
          <p:nvPr>
            <p:ph type="title"/>
          </p:nvPr>
        </p:nvSpPr>
        <p:spPr/>
        <p:txBody>
          <a:bodyPr/>
          <a:lstStyle/>
          <a:p>
            <a:r>
              <a:rPr lang="en-GB" sz="3600" dirty="0"/>
              <a:t>Civil Contingencies Act (2004)</a:t>
            </a:r>
          </a:p>
        </p:txBody>
      </p:sp>
      <p:sp>
        <p:nvSpPr>
          <p:cNvPr id="179203" name="Rectangle 3"/>
          <p:cNvSpPr>
            <a:spLocks noGrp="1" noChangeArrowheads="1"/>
          </p:cNvSpPr>
          <p:nvPr>
            <p:ph type="body" idx="1"/>
          </p:nvPr>
        </p:nvSpPr>
        <p:spPr/>
        <p:txBody>
          <a:bodyPr/>
          <a:lstStyle/>
          <a:p>
            <a:pPr>
              <a:lnSpc>
                <a:spcPct val="80000"/>
              </a:lnSpc>
            </a:pPr>
            <a:r>
              <a:rPr lang="en-GB" dirty="0"/>
              <a:t>Met Office:</a:t>
            </a:r>
          </a:p>
          <a:p>
            <a:pPr lvl="1">
              <a:lnSpc>
                <a:spcPct val="80000"/>
              </a:lnSpc>
            </a:pPr>
            <a:r>
              <a:rPr lang="en-GB" dirty="0"/>
              <a:t>no legislative responsibilities</a:t>
            </a:r>
          </a:p>
          <a:p>
            <a:pPr lvl="1">
              <a:lnSpc>
                <a:spcPct val="80000"/>
              </a:lnSpc>
            </a:pPr>
            <a:r>
              <a:rPr lang="en-GB" dirty="0"/>
              <a:t>specialist supplier to </a:t>
            </a:r>
            <a:r>
              <a:rPr lang="en-GB" dirty="0" smtClean="0"/>
              <a:t>emergency </a:t>
            </a:r>
            <a:r>
              <a:rPr lang="en-GB" dirty="0"/>
              <a:t>responders</a:t>
            </a:r>
          </a:p>
          <a:p>
            <a:pPr>
              <a:lnSpc>
                <a:spcPct val="80000"/>
              </a:lnSpc>
            </a:pPr>
            <a:endParaRPr lang="en-GB" sz="1000" dirty="0"/>
          </a:p>
          <a:p>
            <a:pPr>
              <a:lnSpc>
                <a:spcPct val="80000"/>
              </a:lnSpc>
            </a:pPr>
            <a:r>
              <a:rPr lang="en-GB" dirty="0"/>
              <a:t>Specific duty to warning and inform the public</a:t>
            </a:r>
          </a:p>
          <a:p>
            <a:pPr lvl="1">
              <a:lnSpc>
                <a:spcPct val="80000"/>
              </a:lnSpc>
            </a:pPr>
            <a:r>
              <a:rPr lang="en-GB" dirty="0"/>
              <a:t>National Severe Weather Warning Service</a:t>
            </a:r>
          </a:p>
          <a:p>
            <a:pPr>
              <a:lnSpc>
                <a:spcPct val="80000"/>
              </a:lnSpc>
            </a:pPr>
            <a:endParaRPr lang="en-GB" sz="1000" dirty="0"/>
          </a:p>
          <a:p>
            <a:pPr>
              <a:lnSpc>
                <a:spcPct val="80000"/>
              </a:lnSpc>
            </a:pPr>
            <a:r>
              <a:rPr lang="en-GB" dirty="0"/>
              <a:t>Specialist </a:t>
            </a:r>
            <a:r>
              <a:rPr lang="en-GB" dirty="0" smtClean="0"/>
              <a:t>Advisor </a:t>
            </a:r>
            <a:r>
              <a:rPr lang="en-GB" dirty="0"/>
              <a:t>to emergency responders</a:t>
            </a:r>
          </a:p>
          <a:p>
            <a:pPr lvl="1">
              <a:lnSpc>
                <a:spcPct val="80000"/>
              </a:lnSpc>
            </a:pPr>
            <a:r>
              <a:rPr lang="en-GB" dirty="0"/>
              <a:t>high impact weather events</a:t>
            </a:r>
          </a:p>
          <a:p>
            <a:pPr lvl="1">
              <a:lnSpc>
                <a:spcPct val="80000"/>
              </a:lnSpc>
            </a:pPr>
            <a:r>
              <a:rPr lang="en-GB" dirty="0"/>
              <a:t>emergencies influenced by weather</a:t>
            </a:r>
          </a:p>
          <a:p>
            <a:pPr lvl="1">
              <a:lnSpc>
                <a:spcPct val="80000"/>
              </a:lnSpc>
            </a:pPr>
            <a:r>
              <a:rPr lang="en-GB" dirty="0" smtClean="0"/>
              <a:t>Team  of  Advisors cover all of the UK</a:t>
            </a:r>
            <a:endParaRPr lang="en-GB" dirty="0"/>
          </a:p>
        </p:txBody>
      </p:sp>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p:txBody>
          <a:bodyPr/>
          <a:lstStyle/>
          <a:p>
            <a:r>
              <a:rPr lang="en-GB" dirty="0" smtClean="0"/>
              <a:t>Met Office Public Weather Service: In the beginning...</a:t>
            </a:r>
          </a:p>
        </p:txBody>
      </p:sp>
      <p:sp>
        <p:nvSpPr>
          <p:cNvPr id="118787" name="Rectangle 3"/>
          <p:cNvSpPr>
            <a:spLocks noGrp="1"/>
          </p:cNvSpPr>
          <p:nvPr>
            <p:ph idx="1"/>
          </p:nvPr>
        </p:nvSpPr>
        <p:spPr/>
        <p:txBody>
          <a:bodyPr/>
          <a:lstStyle/>
          <a:p>
            <a:r>
              <a:rPr lang="en-GB" dirty="0" smtClean="0"/>
              <a:t>National Severe Weather Warning Service</a:t>
            </a:r>
          </a:p>
          <a:p>
            <a:r>
              <a:rPr lang="en-GB" dirty="0" smtClean="0"/>
              <a:t>Public Weather Service Advisors</a:t>
            </a:r>
          </a:p>
          <a:p>
            <a:pPr lvl="1"/>
            <a:r>
              <a:rPr lang="en-GB" dirty="0" smtClean="0"/>
              <a:t>Used the Civil Contingency Act to help identify who the customers were</a:t>
            </a:r>
          </a:p>
          <a:p>
            <a:pPr lvl="1"/>
            <a:r>
              <a:rPr lang="en-GB" dirty="0" smtClean="0"/>
              <a:t>Advisors contacted emergency responders</a:t>
            </a:r>
          </a:p>
          <a:p>
            <a:pPr lvl="1"/>
            <a:r>
              <a:rPr lang="en-GB" dirty="0" smtClean="0"/>
              <a:t>Explained the services the Met Office could provide to emergency responders</a:t>
            </a:r>
          </a:p>
          <a:p>
            <a:pPr lvl="1"/>
            <a:r>
              <a:rPr lang="en-GB" dirty="0" smtClean="0"/>
              <a:t>Point of contact between the local customers and the Met Office</a:t>
            </a:r>
          </a:p>
          <a:p>
            <a:pPr lvl="1"/>
            <a:r>
              <a:rPr lang="en-GB" dirty="0" smtClean="0"/>
              <a:t>Established a two-way relationship to allow delivery of services and provide valuable feedback</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additive="base">
                                        <p:cTn id="7" dur="500" fill="hold"/>
                                        <p:tgtEl>
                                          <p:spTgt spid="118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8787">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8787">
                                            <p:txEl>
                                              <p:pRg st="1" end="1"/>
                                            </p:txEl>
                                          </p:spTgt>
                                        </p:tgtEl>
                                        <p:attrNameLst>
                                          <p:attrName>style.visibility</p:attrName>
                                        </p:attrNameLst>
                                      </p:cBhvr>
                                      <p:to>
                                        <p:strVal val="visible"/>
                                      </p:to>
                                    </p:set>
                                    <p:anim calcmode="lin" valueType="num">
                                      <p:cBhvr additive="base">
                                        <p:cTn id="11" dur="10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1878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8787">
                                            <p:txEl>
                                              <p:pRg st="2" end="2"/>
                                            </p:txEl>
                                          </p:spTgt>
                                        </p:tgtEl>
                                        <p:attrNameLst>
                                          <p:attrName>style.visibility</p:attrName>
                                        </p:attrNameLst>
                                      </p:cBhvr>
                                      <p:to>
                                        <p:strVal val="visible"/>
                                      </p:to>
                                    </p:set>
                                    <p:anim calcmode="lin" valueType="num">
                                      <p:cBhvr additive="base">
                                        <p:cTn id="15" dur="10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1187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8787">
                                            <p:txEl>
                                              <p:pRg st="3" end="3"/>
                                            </p:txEl>
                                          </p:spTgt>
                                        </p:tgtEl>
                                        <p:attrNameLst>
                                          <p:attrName>style.visibility</p:attrName>
                                        </p:attrNameLst>
                                      </p:cBhvr>
                                      <p:to>
                                        <p:strVal val="visible"/>
                                      </p:to>
                                    </p:set>
                                    <p:anim calcmode="lin" valueType="num">
                                      <p:cBhvr additive="base">
                                        <p:cTn id="21" dur="10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118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8787">
                                            <p:txEl>
                                              <p:pRg st="4" end="4"/>
                                            </p:txEl>
                                          </p:spTgt>
                                        </p:tgtEl>
                                        <p:attrNameLst>
                                          <p:attrName>style.visibility</p:attrName>
                                        </p:attrNameLst>
                                      </p:cBhvr>
                                      <p:to>
                                        <p:strVal val="visible"/>
                                      </p:to>
                                    </p:set>
                                    <p:anim calcmode="lin" valueType="num">
                                      <p:cBhvr additive="base">
                                        <p:cTn id="25" dur="10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1878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8787">
                                            <p:txEl>
                                              <p:pRg st="5" end="5"/>
                                            </p:txEl>
                                          </p:spTgt>
                                        </p:tgtEl>
                                        <p:attrNameLst>
                                          <p:attrName>style.visibility</p:attrName>
                                        </p:attrNameLst>
                                      </p:cBhvr>
                                      <p:to>
                                        <p:strVal val="visible"/>
                                      </p:to>
                                    </p:set>
                                    <p:anim calcmode="lin" valueType="num">
                                      <p:cBhvr additive="base">
                                        <p:cTn id="29" dur="10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118787">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8787">
                                            <p:txEl>
                                              <p:pRg st="6" end="6"/>
                                            </p:txEl>
                                          </p:spTgt>
                                        </p:tgtEl>
                                        <p:attrNameLst>
                                          <p:attrName>style.visibility</p:attrName>
                                        </p:attrNameLst>
                                      </p:cBhvr>
                                      <p:to>
                                        <p:strVal val="visible"/>
                                      </p:to>
                                    </p:set>
                                    <p:anim calcmode="lin" valueType="num">
                                      <p:cBhvr additive="base">
                                        <p:cTn id="33" dur="1000" fill="hold"/>
                                        <p:tgtEl>
                                          <p:spTgt spid="118787">
                                            <p:txEl>
                                              <p:pRg st="6" end="6"/>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118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Blank Presentation">
  <a:themeElements>
    <a:clrScheme name="">
      <a:dk1>
        <a:srgbClr val="000000"/>
      </a:dk1>
      <a:lt1>
        <a:srgbClr val="FFFFFF"/>
      </a:lt1>
      <a:dk2>
        <a:srgbClr val="B9DB0E"/>
      </a:dk2>
      <a:lt2>
        <a:srgbClr val="000099"/>
      </a:lt2>
      <a:accent1>
        <a:srgbClr val="8F8DCB"/>
      </a:accent1>
      <a:accent2>
        <a:srgbClr val="00ADD0"/>
      </a:accent2>
      <a:accent3>
        <a:srgbClr val="D9EAAA"/>
      </a:accent3>
      <a:accent4>
        <a:srgbClr val="DADADA"/>
      </a:accent4>
      <a:accent5>
        <a:srgbClr val="C6C5E2"/>
      </a:accent5>
      <a:accent6>
        <a:srgbClr val="009CBC"/>
      </a:accent6>
      <a:hlink>
        <a:srgbClr val="9CA299"/>
      </a:hlink>
      <a:folHlink>
        <a:srgbClr val="ED2939"/>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1_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Tcorporate">
  <a:themeElements>
    <a:clrScheme name="">
      <a:dk1>
        <a:srgbClr val="000000"/>
      </a:dk1>
      <a:lt1>
        <a:srgbClr val="FFFFFF"/>
      </a:lt1>
      <a:dk2>
        <a:srgbClr val="B9DB0E"/>
      </a:dk2>
      <a:lt2>
        <a:srgbClr val="000099"/>
      </a:lt2>
      <a:accent1>
        <a:srgbClr val="8F8DCB"/>
      </a:accent1>
      <a:accent2>
        <a:srgbClr val="00ADD0"/>
      </a:accent2>
      <a:accent3>
        <a:srgbClr val="D9EAAA"/>
      </a:accent3>
      <a:accent4>
        <a:srgbClr val="DADADA"/>
      </a:accent4>
      <a:accent5>
        <a:srgbClr val="C6C5E2"/>
      </a:accent5>
      <a:accent6>
        <a:srgbClr val="009CBC"/>
      </a:accent6>
      <a:hlink>
        <a:srgbClr val="9CA299"/>
      </a:hlink>
      <a:folHlink>
        <a:srgbClr val="ED2939"/>
      </a:folHlink>
    </a:clrScheme>
    <a:fontScheme name="METcorpor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lnDef>
  </a:objectDefaults>
  <a:extraClrSchemeLst>
    <a:extraClrScheme>
      <a:clrScheme name="METcorpo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ETcorpo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Tcorpo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Tcorpo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Tcorpo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ETcorpo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ETcorpor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ETcorpo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ETcorpo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ETcorpo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ETcorpo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ETcorpo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ETcorporate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METcorporate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B9DB0E"/>
      </a:dk2>
      <a:lt2>
        <a:srgbClr val="000099"/>
      </a:lt2>
      <a:accent1>
        <a:srgbClr val="8F8DCB"/>
      </a:accent1>
      <a:accent2>
        <a:srgbClr val="00ADD0"/>
      </a:accent2>
      <a:accent3>
        <a:srgbClr val="FFFFFF"/>
      </a:accent3>
      <a:accent4>
        <a:srgbClr val="000000"/>
      </a:accent4>
      <a:accent5>
        <a:srgbClr val="C6C5E2"/>
      </a:accent5>
      <a:accent6>
        <a:srgbClr val="009CBC"/>
      </a:accent6>
      <a:hlink>
        <a:srgbClr val="9CA299"/>
      </a:hlink>
      <a:folHlink>
        <a:srgbClr val="ED293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B9DB0E"/>
        </a:dk2>
        <a:lt2>
          <a:srgbClr val="000099"/>
        </a:lt2>
        <a:accent1>
          <a:srgbClr val="8F8DCB"/>
        </a:accent1>
        <a:accent2>
          <a:srgbClr val="00ADD0"/>
        </a:accent2>
        <a:accent3>
          <a:srgbClr val="FFFFFF"/>
        </a:accent3>
        <a:accent4>
          <a:srgbClr val="000000"/>
        </a:accent4>
        <a:accent5>
          <a:srgbClr val="C6C5E2"/>
        </a:accent5>
        <a:accent6>
          <a:srgbClr val="009CBC"/>
        </a:accent6>
        <a:hlink>
          <a:srgbClr val="9CA299"/>
        </a:hlink>
        <a:folHlink>
          <a:srgbClr val="ED293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
      <a:dk1>
        <a:srgbClr val="000000"/>
      </a:dk1>
      <a:lt1>
        <a:srgbClr val="FFFFFF"/>
      </a:lt1>
      <a:dk2>
        <a:srgbClr val="B9DB0E"/>
      </a:dk2>
      <a:lt2>
        <a:srgbClr val="000099"/>
      </a:lt2>
      <a:accent1>
        <a:srgbClr val="8F8DCB"/>
      </a:accent1>
      <a:accent2>
        <a:srgbClr val="00ADD0"/>
      </a:accent2>
      <a:accent3>
        <a:srgbClr val="D9EAAA"/>
      </a:accent3>
      <a:accent4>
        <a:srgbClr val="DADADA"/>
      </a:accent4>
      <a:accent5>
        <a:srgbClr val="C6C5E2"/>
      </a:accent5>
      <a:accent6>
        <a:srgbClr val="009CBC"/>
      </a:accent6>
      <a:hlink>
        <a:srgbClr val="9CA299"/>
      </a:hlink>
      <a:folHlink>
        <a:srgbClr val="ED2939"/>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2_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 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6.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EFBAB944-C165-4542-A929-048686EA3298}" vid="{7DC6A347-3C3B-48AF-9301-4842630749A0}"/>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standard_template</Template>
  <TotalTime>1278</TotalTime>
  <Words>2474</Words>
  <Application>Microsoft Office PowerPoint</Application>
  <PresentationFormat>On-screen Show (4:3)</PresentationFormat>
  <Paragraphs>339</Paragraphs>
  <Slides>45</Slides>
  <Notes>24</Notes>
  <HiddenSlides>1</HiddenSlides>
  <MMClips>0</MMClips>
  <ScaleCrop>false</ScaleCrop>
  <HeadingPairs>
    <vt:vector size="8" baseType="variant">
      <vt:variant>
        <vt:lpstr>Fonts Used</vt:lpstr>
      </vt:variant>
      <vt:variant>
        <vt:i4>3</vt:i4>
      </vt:variant>
      <vt:variant>
        <vt:lpstr>Theme</vt:lpstr>
      </vt:variant>
      <vt:variant>
        <vt:i4>6</vt:i4>
      </vt:variant>
      <vt:variant>
        <vt:lpstr>Embedded OLE Servers</vt:lpstr>
      </vt:variant>
      <vt:variant>
        <vt:i4>1</vt:i4>
      </vt:variant>
      <vt:variant>
        <vt:lpstr>Slide Titles</vt:lpstr>
      </vt:variant>
      <vt:variant>
        <vt:i4>45</vt:i4>
      </vt:variant>
    </vt:vector>
  </HeadingPairs>
  <TitlesOfParts>
    <vt:vector size="55" baseType="lpstr">
      <vt:lpstr>Arial</vt:lpstr>
      <vt:lpstr>Helvetica Light</vt:lpstr>
      <vt:lpstr>Times</vt:lpstr>
      <vt:lpstr>1_Blank Presentation</vt:lpstr>
      <vt:lpstr>METcorporate</vt:lpstr>
      <vt:lpstr>Custom Design</vt:lpstr>
      <vt:lpstr>2_Blank Presentation</vt:lpstr>
      <vt:lpstr>1 Met Office PowerPoint Template</vt:lpstr>
      <vt:lpstr>Met Office PowerPoint Template</vt:lpstr>
      <vt:lpstr>Photo Editor Photo</vt:lpstr>
      <vt:lpstr>WMO SWFDP Workshops Hanoi, Vietnam      </vt:lpstr>
      <vt:lpstr>PowerPoint Presentation</vt:lpstr>
      <vt:lpstr>Coming up…</vt:lpstr>
      <vt:lpstr>What services do the customers need?</vt:lpstr>
      <vt:lpstr>PowerPoint Presentation</vt:lpstr>
      <vt:lpstr>PowerPoint Presentation</vt:lpstr>
      <vt:lpstr> met office ADVISOR</vt:lpstr>
      <vt:lpstr>Civil Contingencies Act (2004)</vt:lpstr>
      <vt:lpstr>Met Office Public Weather Service: In the beginning...</vt:lpstr>
      <vt:lpstr>Advisors</vt:lpstr>
      <vt:lpstr>PWS Advisors</vt:lpstr>
      <vt:lpstr>PowerPoint Presentation</vt:lpstr>
      <vt:lpstr>PowerPoint Presentation</vt:lpstr>
      <vt:lpstr>PowerPoint Presentation</vt:lpstr>
      <vt:lpstr>UK Advisors</vt:lpstr>
      <vt:lpstr> Planning for Emergencies</vt:lpstr>
      <vt:lpstr>Exercises</vt:lpstr>
      <vt:lpstr>Recent Exercises</vt:lpstr>
      <vt:lpstr>Planning for Emergencies</vt:lpstr>
      <vt:lpstr> Responding to Emergencies</vt:lpstr>
      <vt:lpstr>Weather services for emergency responders</vt:lpstr>
      <vt:lpstr>What is Hazard Manager?</vt:lpstr>
      <vt:lpstr>Hazard Manager –  Weather Information</vt:lpstr>
      <vt:lpstr>Hazard Manager –  NSWWS</vt:lpstr>
      <vt:lpstr>PowerPoint Presentation</vt:lpstr>
      <vt:lpstr>Dispersion Modelling Advice</vt:lpstr>
      <vt:lpstr>Examples of plume forecasts</vt:lpstr>
      <vt:lpstr>Volcanic Ash – May 2011</vt:lpstr>
      <vt:lpstr>Input at National and Local Level</vt:lpstr>
      <vt:lpstr>PowerPoint Presentation</vt:lpstr>
      <vt:lpstr>Different examples of Community Advisors and Response</vt:lpstr>
      <vt:lpstr>PowerPoint Presentation</vt:lpstr>
      <vt:lpstr>4 x 4 Volunteer Teams</vt:lpstr>
      <vt:lpstr>Mountain Rescue</vt:lpstr>
      <vt:lpstr>Partnerships</vt:lpstr>
      <vt:lpstr>PowerPoint Presentation</vt:lpstr>
      <vt:lpstr>Get Ready for winter</vt:lpstr>
      <vt:lpstr>Get Ready for winter</vt:lpstr>
      <vt:lpstr>Get Ready for Winter</vt:lpstr>
      <vt:lpstr>PowerPoint Presentation</vt:lpstr>
      <vt:lpstr>And so…..</vt:lpstr>
      <vt:lpstr>PowerPoint Presentation</vt:lpstr>
      <vt:lpstr>PowerPoint Presentation</vt:lpstr>
      <vt:lpstr>Time for you to do some work</vt:lpstr>
      <vt:lpstr>Exercise – part 1</vt:lpstr>
    </vt:vector>
  </TitlesOfParts>
  <Company>Met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Response Case Study from the UK</dc:title>
  <dc:creator>Mel Harrowsmith</dc:creator>
  <cp:lastModifiedBy>User</cp:lastModifiedBy>
  <cp:revision>86</cp:revision>
  <dcterms:created xsi:type="dcterms:W3CDTF">2012-10-11T14:30:53Z</dcterms:created>
  <dcterms:modified xsi:type="dcterms:W3CDTF">2018-03-30T04:22:47Z</dcterms:modified>
</cp:coreProperties>
</file>