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95" r:id="rId2"/>
    <p:sldId id="307" r:id="rId3"/>
    <p:sldId id="306" r:id="rId4"/>
    <p:sldId id="300" r:id="rId5"/>
    <p:sldId id="301" r:id="rId6"/>
    <p:sldId id="302" r:id="rId7"/>
    <p:sldId id="303" r:id="rId8"/>
    <p:sldId id="305" r:id="rId9"/>
    <p:sldId id="308" r:id="rId10"/>
    <p:sldId id="309" r:id="rId11"/>
    <p:sldId id="312" r:id="rId12"/>
    <p:sldId id="304" r:id="rId13"/>
    <p:sldId id="259" r:id="rId14"/>
    <p:sldId id="260" r:id="rId15"/>
    <p:sldId id="261" r:id="rId16"/>
    <p:sldId id="267" r:id="rId17"/>
    <p:sldId id="266" r:id="rId18"/>
    <p:sldId id="293" r:id="rId19"/>
    <p:sldId id="277" r:id="rId20"/>
    <p:sldId id="279" r:id="rId21"/>
    <p:sldId id="280" r:id="rId22"/>
    <p:sldId id="283" r:id="rId23"/>
    <p:sldId id="275" r:id="rId24"/>
    <p:sldId id="284" r:id="rId25"/>
    <p:sldId id="289" r:id="rId26"/>
    <p:sldId id="294" r:id="rId27"/>
    <p:sldId id="290" r:id="rId28"/>
    <p:sldId id="285" r:id="rId29"/>
    <p:sldId id="287" r:id="rId30"/>
    <p:sldId id="286" r:id="rId31"/>
    <p:sldId id="272" r:id="rId32"/>
    <p:sldId id="273" r:id="rId33"/>
    <p:sldId id="298" r:id="rId34"/>
    <p:sldId id="299" r:id="rId35"/>
    <p:sldId id="276" r:id="rId36"/>
    <p:sldId id="281" r:id="rId37"/>
    <p:sldId id="31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7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0" d="100"/>
          <a:sy n="70" d="100"/>
        </p:scale>
        <p:origin x="-1158" y="-108"/>
      </p:cViewPr>
      <p:guideLst>
        <p:guide orient="horz" pos="2160"/>
        <p:guide pos="2880"/>
      </p:guideLst>
    </p:cSldViewPr>
  </p:slideViewPr>
  <p:notesTextViewPr>
    <p:cViewPr>
      <p:scale>
        <a:sx n="1" d="1"/>
        <a:sy n="1" d="1"/>
      </p:scale>
      <p:origin x="0" y="0"/>
    </p:cViewPr>
  </p:notesTextViewPr>
  <p:notesViewPr>
    <p:cSldViewPr>
      <p:cViewPr varScale="1">
        <p:scale>
          <a:sx n="86" d="100"/>
          <a:sy n="86" d="100"/>
        </p:scale>
        <p:origin x="-31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0890A1-8C16-40DB-A6F8-14844CB477E5}" type="datetimeFigureOut">
              <a:rPr lang="en-US" smtClean="0"/>
              <a:t>2/28/2016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1EA965-706E-44D7-AFE6-51FD19C4D160}" type="slidenum">
              <a:rPr lang="en-US" smtClean="0"/>
              <a:t>‹#›</a:t>
            </a:fld>
            <a:endParaRPr lang="en-US"/>
          </a:p>
        </p:txBody>
      </p:sp>
    </p:spTree>
    <p:extLst>
      <p:ext uri="{BB962C8B-B14F-4D97-AF65-F5344CB8AC3E}">
        <p14:creationId xmlns:p14="http://schemas.microsoft.com/office/powerpoint/2010/main" val="2011998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0FB055-CBDF-4826-A74C-B8DB7E403A23}" type="datetimeFigureOut">
              <a:rPr lang="en-GB" smtClean="0"/>
              <a:t>28/02/2016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83A97B-3F0F-4E07-A4DB-EF79D5E47F72}" type="slidenum">
              <a:rPr lang="en-GB" smtClean="0"/>
              <a:t>‹#›</a:t>
            </a:fld>
            <a:endParaRPr lang="en-GB"/>
          </a:p>
        </p:txBody>
      </p:sp>
    </p:spTree>
    <p:extLst>
      <p:ext uri="{BB962C8B-B14F-4D97-AF65-F5344CB8AC3E}">
        <p14:creationId xmlns:p14="http://schemas.microsoft.com/office/powerpoint/2010/main" val="62913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16FCC06-05F8-49E9-AB6F-6D0C23D1D353}" type="slidenum">
              <a:rPr lang="en-US"/>
              <a:pPr eaLnBrk="1" hangingPunct="1"/>
              <a:t>2</a:t>
            </a:fld>
            <a:endParaRPr lang="en-US"/>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JCOMM reporting /implementation is made through specific Programme Areas agreed by Members / Member States at the Commission sessions. These Programme Areas all have strong links to other WMO Technical Commissions and programmes, including CBS, CCL, </a:t>
            </a:r>
            <a:r>
              <a:rPr lang="en-US" dirty="0" err="1" smtClean="0"/>
              <a:t>CHy</a:t>
            </a:r>
            <a:r>
              <a:rPr lang="en-US" dirty="0" smtClean="0"/>
              <a:t>, WIGOS/WIS and DRR to name a few.  </a:t>
            </a:r>
            <a:endParaRPr lang="en-ZA" dirty="0" smtClean="0"/>
          </a:p>
          <a:p>
            <a:pPr eaLnBrk="1" hangingPunct="1">
              <a:spcBef>
                <a:spcPct val="0"/>
              </a:spcBef>
            </a:pPr>
            <a:r>
              <a:rPr lang="en-US" dirty="0" smtClean="0"/>
              <a:t>In view of the ultimate objective of our work as being service delivery, and in alignment with the strategic objectives of WMO and IOC, the primary focus of JCOMM is on the Services and Forecast Systems Programme Area, strongly supported by Observations and Data Management. </a:t>
            </a:r>
            <a:endParaRPr lang="en-ZA" dirty="0" smtClean="0"/>
          </a:p>
          <a:p>
            <a:pPr eaLnBrk="1" hangingPunct="1">
              <a:spcBef>
                <a:spcPct val="0"/>
              </a:spcBef>
            </a:pPr>
            <a:endParaRPr lang="en-GB" dirty="0" smtClean="0"/>
          </a:p>
          <a:p>
            <a:pPr eaLnBrk="1" hangingPunct="1">
              <a:spcBef>
                <a:spcPct val="0"/>
              </a:spcBef>
            </a:pPr>
            <a:r>
              <a:rPr lang="en-GB" dirty="0" smtClean="0"/>
              <a:t>At JCOMM-4 the Commission considered that the existing structure and composition of the teams had been generally appropriate to make progress in the implementation of the JCOMM </a:t>
            </a:r>
            <a:r>
              <a:rPr lang="en-GB" dirty="0" err="1" smtClean="0"/>
              <a:t>intersessional</a:t>
            </a:r>
            <a:r>
              <a:rPr lang="en-GB" dirty="0" smtClean="0"/>
              <a:t> work plan, and therefore agreed that this structure should carry forward during the new </a:t>
            </a:r>
            <a:r>
              <a:rPr lang="en-GB" dirty="0" err="1" smtClean="0"/>
              <a:t>intersessional</a:t>
            </a:r>
            <a:r>
              <a:rPr lang="en-GB" dirty="0" smtClean="0"/>
              <a:t> period. In this context, the three Programme Areas and their appropriate component groups and expert teams were re-established</a:t>
            </a:r>
            <a:endParaRPr lang="en-US" dirty="0" smtClean="0"/>
          </a:p>
        </p:txBody>
      </p:sp>
    </p:spTree>
    <p:extLst>
      <p:ext uri="{BB962C8B-B14F-4D97-AF65-F5344CB8AC3E}">
        <p14:creationId xmlns:p14="http://schemas.microsoft.com/office/powerpoint/2010/main" val="88238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Then in our strategic</a:t>
            </a:r>
            <a:r>
              <a:rPr lang="en-US" altLang="en-US" baseline="0" dirty="0" smtClean="0"/>
              <a:t> doc you will find the </a:t>
            </a:r>
            <a:r>
              <a:rPr lang="en-GB" sz="1200" kern="1200" dirty="0" smtClean="0">
                <a:solidFill>
                  <a:schemeClr val="tx1"/>
                </a:solidFill>
                <a:effectLst/>
                <a:latin typeface="Times" charset="0"/>
                <a:ea typeface="+mn-ea"/>
                <a:cs typeface="+mn-cs"/>
              </a:rPr>
              <a:t>Priorities for the </a:t>
            </a:r>
            <a:r>
              <a:rPr lang="en-GB" sz="1200" kern="1200" dirty="0" err="1" smtClean="0">
                <a:solidFill>
                  <a:schemeClr val="tx1"/>
                </a:solidFill>
                <a:effectLst/>
                <a:latin typeface="Times" charset="0"/>
                <a:ea typeface="+mn-ea"/>
                <a:cs typeface="+mn-cs"/>
              </a:rPr>
              <a:t>Intersessional</a:t>
            </a:r>
            <a:r>
              <a:rPr lang="en-GB" sz="1200" kern="1200" dirty="0" smtClean="0">
                <a:solidFill>
                  <a:schemeClr val="tx1"/>
                </a:solidFill>
                <a:effectLst/>
                <a:latin typeface="Times" charset="0"/>
                <a:ea typeface="+mn-ea"/>
                <a:cs typeface="+mn-cs"/>
              </a:rPr>
              <a:t> Implementation, strategic approach for implementation,  General Principles,  An Integrated Approach for Cross-Cutting Issues,</a:t>
            </a:r>
            <a:r>
              <a:rPr lang="en-GB" sz="1200" kern="1200" baseline="0" dirty="0" smtClean="0">
                <a:solidFill>
                  <a:schemeClr val="tx1"/>
                </a:solidFill>
                <a:effectLst/>
                <a:latin typeface="Times" charset="0"/>
                <a:ea typeface="+mn-ea"/>
                <a:cs typeface="+mn-cs"/>
              </a:rPr>
              <a:t> </a:t>
            </a:r>
            <a:r>
              <a:rPr lang="en-GB" sz="1200" kern="1200" dirty="0" smtClean="0">
                <a:solidFill>
                  <a:schemeClr val="tx1"/>
                </a:solidFill>
                <a:effectLst/>
                <a:latin typeface="Times" charset="0"/>
                <a:ea typeface="+mn-ea"/>
                <a:cs typeface="+mn-cs"/>
              </a:rPr>
              <a:t>  Communications and Outreach,  External Interactions,  Performance Evaluation,</a:t>
            </a:r>
            <a:r>
              <a:rPr lang="en-GB" sz="1200" kern="1200" baseline="0" dirty="0" smtClean="0">
                <a:solidFill>
                  <a:schemeClr val="tx1"/>
                </a:solidFill>
                <a:effectLst/>
                <a:latin typeface="Times" charset="0"/>
                <a:ea typeface="+mn-ea"/>
                <a:cs typeface="+mn-cs"/>
              </a:rPr>
              <a:t>  </a:t>
            </a:r>
            <a:r>
              <a:rPr lang="en-GB" sz="1200" kern="1200" dirty="0" smtClean="0">
                <a:solidFill>
                  <a:schemeClr val="tx1"/>
                </a:solidFill>
                <a:effectLst/>
                <a:latin typeface="Times" charset="0"/>
                <a:ea typeface="+mn-ea"/>
                <a:cs typeface="+mn-cs"/>
              </a:rPr>
              <a:t>Framework for Implementation,  General Governance</a:t>
            </a:r>
            <a:endParaRPr lang="en-ZA" sz="1200" kern="1200" dirty="0" smtClean="0">
              <a:solidFill>
                <a:schemeClr val="tx1"/>
              </a:solidFill>
              <a:effectLst/>
              <a:latin typeface="Times" charset="0"/>
              <a:ea typeface="+mn-ea"/>
              <a:cs typeface="+mn-cs"/>
            </a:endParaRPr>
          </a:p>
          <a:p>
            <a:r>
              <a:rPr lang="en-GB" sz="1200" kern="1200" dirty="0" smtClean="0">
                <a:solidFill>
                  <a:schemeClr val="tx1"/>
                </a:solidFill>
                <a:effectLst/>
                <a:latin typeface="Times" charset="0"/>
                <a:ea typeface="+mn-ea"/>
                <a:cs typeface="+mn-cs"/>
              </a:rPr>
              <a:t>JCOMM Structure, The Management Committee, Programme Areas,  JCOMMOPS, </a:t>
            </a:r>
            <a:r>
              <a:rPr lang="en-GB" sz="1200" kern="1200" dirty="0" err="1" smtClean="0">
                <a:solidFill>
                  <a:schemeClr val="tx1"/>
                </a:solidFill>
                <a:effectLst/>
                <a:latin typeface="Times" charset="0"/>
                <a:ea typeface="+mn-ea"/>
                <a:cs typeface="+mn-cs"/>
              </a:rPr>
              <a:t>Intersessional</a:t>
            </a:r>
            <a:r>
              <a:rPr lang="en-GB" sz="1200" kern="1200" dirty="0" smtClean="0">
                <a:solidFill>
                  <a:schemeClr val="tx1"/>
                </a:solidFill>
                <a:effectLst/>
                <a:latin typeface="Times" charset="0"/>
                <a:ea typeface="+mn-ea"/>
                <a:cs typeface="+mn-cs"/>
              </a:rPr>
              <a:t> Activities, WMO/IOC </a:t>
            </a:r>
            <a:r>
              <a:rPr lang="en-GB" sz="1200" kern="1200" dirty="0" err="1" smtClean="0">
                <a:solidFill>
                  <a:schemeClr val="tx1"/>
                </a:solidFill>
                <a:effectLst/>
                <a:latin typeface="Times" charset="0"/>
                <a:ea typeface="+mn-ea"/>
                <a:cs typeface="+mn-cs"/>
              </a:rPr>
              <a:t>secretariait</a:t>
            </a:r>
            <a:r>
              <a:rPr lang="en-GB" sz="1200" kern="1200" dirty="0" smtClean="0">
                <a:solidFill>
                  <a:schemeClr val="tx1"/>
                </a:solidFill>
                <a:effectLst/>
                <a:latin typeface="Times" charset="0"/>
                <a:ea typeface="+mn-ea"/>
                <a:cs typeface="+mn-cs"/>
              </a:rPr>
              <a:t>.</a:t>
            </a:r>
          </a:p>
          <a:p>
            <a:endParaRPr lang="en-GB" altLang="en-US" sz="1200" kern="1200" dirty="0" smtClean="0">
              <a:solidFill>
                <a:schemeClr val="tx1"/>
              </a:solidFill>
              <a:effectLst/>
              <a:latin typeface="Times" charset="0"/>
              <a:ea typeface="+mn-ea"/>
              <a:cs typeface="+mn-cs"/>
            </a:endParaRPr>
          </a:p>
          <a:p>
            <a:r>
              <a:rPr lang="en-GB" altLang="en-US" sz="1200" kern="1200" dirty="0" smtClean="0">
                <a:solidFill>
                  <a:schemeClr val="tx1"/>
                </a:solidFill>
                <a:effectLst/>
                <a:latin typeface="Times" charset="0"/>
                <a:ea typeface="+mn-ea"/>
                <a:cs typeface="+mn-cs"/>
              </a:rPr>
              <a:t>TABLES on </a:t>
            </a:r>
            <a:r>
              <a:rPr lang="en-GB" sz="1200" kern="1200" dirty="0" smtClean="0">
                <a:solidFill>
                  <a:schemeClr val="tx1"/>
                </a:solidFill>
                <a:effectLst/>
                <a:latin typeface="Times" charset="0"/>
                <a:ea typeface="+mn-ea"/>
                <a:cs typeface="+mn-cs"/>
              </a:rPr>
              <a:t>Addressing Expected Results and High-Level Objectives</a:t>
            </a:r>
            <a:endParaRPr lang="en-US" altLang="en-US" dirty="0" smtClean="0"/>
          </a:p>
          <a:p>
            <a:endParaRPr lang="en-ZA" dirty="0"/>
          </a:p>
        </p:txBody>
      </p:sp>
      <p:sp>
        <p:nvSpPr>
          <p:cNvPr id="4" name="Slide Number Placeholder 3"/>
          <p:cNvSpPr>
            <a:spLocks noGrp="1"/>
          </p:cNvSpPr>
          <p:nvPr>
            <p:ph type="sldNum" sz="quarter" idx="10"/>
          </p:nvPr>
        </p:nvSpPr>
        <p:spPr/>
        <p:txBody>
          <a:bodyPr/>
          <a:lstStyle/>
          <a:p>
            <a:fld id="{52373FAA-1FB3-4805-BB5F-655D3827DBAA}" type="slidenum">
              <a:rPr lang="en-US" altLang="en-US" smtClean="0"/>
              <a:pPr/>
              <a:t>3</a:t>
            </a:fld>
            <a:endParaRPr lang="en-US" altLang="en-US"/>
          </a:p>
        </p:txBody>
      </p:sp>
    </p:spTree>
    <p:extLst>
      <p:ext uri="{BB962C8B-B14F-4D97-AF65-F5344CB8AC3E}">
        <p14:creationId xmlns:p14="http://schemas.microsoft.com/office/powerpoint/2010/main" val="285538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43000" y="685800"/>
            <a:ext cx="4572000" cy="3429000"/>
          </a:xfrm>
          <a:ln/>
        </p:spPr>
      </p:sp>
      <p:sp>
        <p:nvSpPr>
          <p:cNvPr id="47106" name="Rectangle 3"/>
          <p:cNvSpPr>
            <a:spLocks noGrp="1" noChangeArrowheads="1"/>
          </p:cNvSpPr>
          <p:nvPr>
            <p:ph type="body" idx="1"/>
          </p:nvPr>
        </p:nvSpPr>
        <p:spPr>
          <a:noFill/>
          <a:ln/>
        </p:spPr>
        <p:txBody>
          <a:bodyPr/>
          <a:lstStyle/>
          <a:p>
            <a:r>
              <a:rPr lang="en-GB" altLang="ja-JP" sz="2000" dirty="0" smtClean="0">
                <a:latin typeface="Times"/>
              </a:rPr>
              <a:t>The change management process can allow stakeholders to buy into WIGOS concept and its implementation</a:t>
            </a:r>
            <a:endParaRPr lang="en-US" sz="2000" dirty="0" smtClean="0">
              <a:latin typeface="Tahoma" pitchFamily="34" charset="0"/>
              <a:cs typeface="Tahoma" pitchFamily="34" charset="0"/>
            </a:endParaRPr>
          </a:p>
          <a:p>
            <a:endParaRPr lang="en-US" sz="2000" dirty="0" smtClean="0">
              <a:latin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885453" y="8686288"/>
            <a:ext cx="2972547" cy="457712"/>
          </a:xfrm>
          <a:prstGeom prst="rect">
            <a:avLst/>
          </a:prstGeom>
          <a:noFill/>
          <a:ln w="9525">
            <a:noFill/>
            <a:miter lim="800000"/>
            <a:headEnd/>
            <a:tailEnd/>
          </a:ln>
        </p:spPr>
        <p:txBody>
          <a:bodyPr anchor="b"/>
          <a:lstStyle/>
          <a:p>
            <a:pPr algn="r"/>
            <a:fld id="{59688B98-7F36-4CD2-A9E8-E05042F2215D}" type="slidenum">
              <a:rPr lang="en-GB" altLang="zh-CN" sz="1200" b="0">
                <a:solidFill>
                  <a:schemeClr val="tx1"/>
                </a:solidFill>
                <a:latin typeface="Times New Roman" pitchFamily="18" charset="0"/>
                <a:cs typeface="Times New Roman" pitchFamily="18" charset="0"/>
              </a:rPr>
              <a:pPr algn="r"/>
              <a:t>15</a:t>
            </a:fld>
            <a:endParaRPr lang="en-GB" altLang="zh-CN" sz="1200" b="0">
              <a:solidFill>
                <a:schemeClr val="tx1"/>
              </a:solidFill>
              <a:latin typeface="Times New Roman" pitchFamily="18" charset="0"/>
              <a:cs typeface="Times New Roman" pitchFamily="18" charset="0"/>
            </a:endParaRPr>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a:xfrm>
            <a:off x="914508" y="4343144"/>
            <a:ext cx="5028986" cy="4115019"/>
          </a:xfrm>
          <a:noFill/>
          <a:ln/>
        </p:spPr>
        <p:txBody>
          <a:bodyPr/>
          <a:lstStyle/>
          <a:p>
            <a:endParaRPr lang="en-US" altLang="zh-CN" smtClean="0">
              <a:latin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0" hangingPunct="0"/>
            <a:fld id="{A725D38C-9493-44DF-8A67-240793A6E124}" type="slidenum">
              <a:rPr lang="en-GB" sz="1200" b="0">
                <a:solidFill>
                  <a:schemeClr val="tx1"/>
                </a:solidFill>
                <a:latin typeface="Times"/>
              </a:rPr>
              <a:pPr algn="r" eaLnBrk="0" hangingPunct="0"/>
              <a:t>17</a:t>
            </a:fld>
            <a:endParaRPr lang="en-GB" sz="1200" b="0">
              <a:solidFill>
                <a:schemeClr val="tx1"/>
              </a:solidFill>
              <a:latin typeface="Times"/>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endParaRPr lang="en-US" sz="1600" smtClean="0">
              <a:latin typeface="Arial Unicode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7" name="Date Placeholder 6"/>
          <p:cNvSpPr>
            <a:spLocks noGrp="1"/>
          </p:cNvSpPr>
          <p:nvPr>
            <p:ph type="dt" sz="half" idx="10"/>
          </p:nvPr>
        </p:nvSpPr>
        <p:spPr/>
        <p:txBody>
          <a:bodyPr/>
          <a:lstStyle/>
          <a:p>
            <a:fld id="{C1A86D53-95DF-44AC-8D79-B7CC81625476}" type="datetime1">
              <a:rPr lang="en-GB" smtClean="0"/>
              <a:t>28/02/2016</a:t>
            </a:fld>
            <a:endParaRPr lang="en-GB" dirty="0"/>
          </a:p>
        </p:txBody>
      </p:sp>
      <p:sp>
        <p:nvSpPr>
          <p:cNvPr id="9" name="Slide Number Placeholder 8"/>
          <p:cNvSpPr>
            <a:spLocks noGrp="1"/>
          </p:cNvSpPr>
          <p:nvPr>
            <p:ph type="sldNum" sz="quarter" idx="12"/>
          </p:nvPr>
        </p:nvSpPr>
        <p:spPr/>
        <p:txBody>
          <a:bodyPr/>
          <a:lstStyle/>
          <a:p>
            <a:fld id="{1940CC50-E966-4237-ACA6-1D8737A4DA0D}" type="slidenum">
              <a:rPr lang="en-GB" smtClean="0"/>
              <a:pPr/>
              <a:t>‹#›</a:t>
            </a:fld>
            <a:endParaRPr lang="en-GB" dirty="0"/>
          </a:p>
        </p:txBody>
      </p:sp>
      <p:sp>
        <p:nvSpPr>
          <p:cNvPr id="8" name="Footer Placeholder 7"/>
          <p:cNvSpPr>
            <a:spLocks noGrp="1"/>
          </p:cNvSpPr>
          <p:nvPr>
            <p:ph type="ftr" sz="quarter" idx="11"/>
          </p:nvPr>
        </p:nvSpPr>
        <p:spPr/>
        <p:txBody>
          <a:bodyPr/>
          <a:lstStyle/>
          <a:p>
            <a:r>
              <a:rPr lang="en-US" smtClean="0"/>
              <a:t>2nd RMIC Workshop for RA-IV, Gulfport, USA, 29 Feb. - 2 Mar. 2016</a:t>
            </a:r>
            <a:endParaRPr lang="en-GB" dirty="0"/>
          </a:p>
        </p:txBody>
      </p:sp>
    </p:spTree>
    <p:extLst>
      <p:ext uri="{BB962C8B-B14F-4D97-AF65-F5344CB8AC3E}">
        <p14:creationId xmlns:p14="http://schemas.microsoft.com/office/powerpoint/2010/main" val="94438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a:xfrm>
            <a:off x="2339752" y="6356350"/>
            <a:ext cx="4824536" cy="365125"/>
          </a:xfrm>
        </p:spPr>
        <p:txBody>
          <a:bodyPr/>
          <a:lstStyle/>
          <a:p>
            <a:r>
              <a:rPr lang="en-US" dirty="0"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a:t>
            </a:fld>
            <a:r>
              <a:rPr lang="en-GB" dirty="0" smtClean="0"/>
              <a:t> </a:t>
            </a:r>
            <a:endParaRPr lang="en-GB" dirty="0"/>
          </a:p>
        </p:txBody>
      </p:sp>
    </p:spTree>
    <p:extLst>
      <p:ext uri="{BB962C8B-B14F-4D97-AF65-F5344CB8AC3E}">
        <p14:creationId xmlns:p14="http://schemas.microsoft.com/office/powerpoint/2010/main" val="38907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55349-41D0-40AA-B041-160096A9B978}" type="datetime1">
              <a:rPr lang="en-GB" smtClean="0"/>
              <a:t>28/02/2016</a:t>
            </a:fld>
            <a:endParaRPr lang="en-GB"/>
          </a:p>
        </p:txBody>
      </p:sp>
      <p:sp>
        <p:nvSpPr>
          <p:cNvPr id="3" name="Footer Placeholder 2"/>
          <p:cNvSpPr>
            <a:spLocks noGrp="1"/>
          </p:cNvSpPr>
          <p:nvPr>
            <p:ph type="ftr" sz="quarter" idx="11"/>
          </p:nvPr>
        </p:nvSpPr>
        <p:spPr>
          <a:xfrm>
            <a:off x="2267744" y="6356350"/>
            <a:ext cx="4896544" cy="365125"/>
          </a:xfrm>
        </p:spPr>
        <p:txBody>
          <a:bodyPr/>
          <a:lstStyle/>
          <a:p>
            <a:r>
              <a:rPr lang="en-US" dirty="0" smtClean="0"/>
              <a:t>2nd RMIC Workshop for RA-IV, Gulfport, USA, 29 Feb. - 2 Mar. 2016</a:t>
            </a:r>
            <a:endParaRPr lang="en-GB" dirty="0"/>
          </a:p>
        </p:txBody>
      </p:sp>
      <p:sp>
        <p:nvSpPr>
          <p:cNvPr id="4" name="Slide Number Placeholder 3"/>
          <p:cNvSpPr>
            <a:spLocks noGrp="1"/>
          </p:cNvSpPr>
          <p:nvPr>
            <p:ph type="sldNum" sz="quarter" idx="12"/>
          </p:nvPr>
        </p:nvSpPr>
        <p:spPr/>
        <p:txBody>
          <a:bodyPr/>
          <a:lstStyle/>
          <a:p>
            <a:fld id="{1940CC50-E966-4237-ACA6-1D8737A4DA0D}" type="slidenum">
              <a:rPr lang="en-GB" smtClean="0"/>
              <a:t>‹#›</a:t>
            </a:fld>
            <a:endParaRPr lang="en-GB"/>
          </a:p>
        </p:txBody>
      </p:sp>
    </p:spTree>
    <p:extLst>
      <p:ext uri="{BB962C8B-B14F-4D97-AF65-F5344CB8AC3E}">
        <p14:creationId xmlns:p14="http://schemas.microsoft.com/office/powerpoint/2010/main" val="3760445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12" descr="ciel et mer-ban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559425"/>
            <a:ext cx="9144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547664" y="274638"/>
            <a:ext cx="6048672"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95000"/>
                    <a:lumOff val="5000"/>
                  </a:schemeClr>
                </a:solidFill>
              </a:defRPr>
            </a:lvl1pPr>
          </a:lstStyle>
          <a:p>
            <a:fld id="{ADF3DACC-E765-4573-A0BF-03E56195B550}" type="datetime1">
              <a:rPr lang="en-GB" smtClean="0"/>
              <a:t>28/02/2016</a:t>
            </a:fld>
            <a:endParaRPr lang="en-GB" dirty="0"/>
          </a:p>
        </p:txBody>
      </p:sp>
      <p:sp>
        <p:nvSpPr>
          <p:cNvPr id="5" name="Footer Placeholder 4"/>
          <p:cNvSpPr>
            <a:spLocks noGrp="1"/>
          </p:cNvSpPr>
          <p:nvPr>
            <p:ph type="ftr" sz="quarter" idx="3"/>
          </p:nvPr>
        </p:nvSpPr>
        <p:spPr>
          <a:xfrm>
            <a:off x="2267744" y="6356350"/>
            <a:ext cx="4896544" cy="365125"/>
          </a:xfrm>
          <a:prstGeom prst="rect">
            <a:avLst/>
          </a:prstGeom>
        </p:spPr>
        <p:txBody>
          <a:bodyPr vert="horz" lIns="91440" tIns="45720" rIns="91440" bIns="45720" rtlCol="0" anchor="ctr"/>
          <a:lstStyle>
            <a:lvl1pPr algn="ctr">
              <a:defRPr sz="1200" b="1" i="1">
                <a:solidFill>
                  <a:schemeClr val="tx1">
                    <a:lumMod val="95000"/>
                    <a:lumOff val="5000"/>
                  </a:schemeClr>
                </a:solidFill>
              </a:defRPr>
            </a:lvl1pPr>
          </a:lstStyle>
          <a:p>
            <a:r>
              <a:rPr lang="en-US" dirty="0" smtClean="0"/>
              <a:t>2nd RMIC Workshop for RA-IV, Gulfport, USA, 29 Feb. - 2 Mar. 2016</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95000"/>
                    <a:lumOff val="5000"/>
                  </a:schemeClr>
                </a:solidFill>
              </a:defRPr>
            </a:lvl1pPr>
          </a:lstStyle>
          <a:p>
            <a:fld id="{1940CC50-E966-4237-ACA6-1D8737A4DA0D}" type="slidenum">
              <a:rPr lang="en-GB" smtClean="0"/>
              <a:pPr/>
              <a:t>‹#›</a:t>
            </a:fld>
            <a:endParaRPr lang="en-GB" dirty="0"/>
          </a:p>
        </p:txBody>
      </p:sp>
      <p:pic>
        <p:nvPicPr>
          <p:cNvPr id="7" name="Picture 2" descr="C:\Documents\work\Images\logos\JCOMM\jcomm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84"/>
            <a:ext cx="1475656" cy="124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3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hf hdr="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jcommops.org/sot/"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go-ship.org/" TargetMode="Externa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oceansites.org/" TargetMode="Externa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wmo.int/pages/prog/www/wigos/wir/qm.html" TargetMode="External"/><Relationship Id="rId13" Type="http://schemas.openxmlformats.org/officeDocument/2006/relationships/hyperlink" Target="http://www.wmo.int/pages/prog/www/wigos/wir/discovery.html" TargetMode="External"/><Relationship Id="rId3" Type="http://schemas.openxmlformats.org/officeDocument/2006/relationships/hyperlink" Target="http://www.wmo.int/pages/prog/www/wigos/index_en.html" TargetMode="External"/><Relationship Id="rId7" Type="http://schemas.openxmlformats.org/officeDocument/2006/relationships/hyperlink" Target="http://www.wmo.int/pages/prog/www/wigos/wir/outreach.html" TargetMode="External"/><Relationship Id="rId12" Type="http://schemas.openxmlformats.org/officeDocument/2006/relationships/hyperlink" Target="http://www.wmo.int/pages/prog/www/wigos/wir/osde.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www.wmo.int/pages/prog/www/wigos/wir/co-sponsored.html" TargetMode="External"/><Relationship Id="rId11" Type="http://schemas.openxmlformats.org/officeDocument/2006/relationships/hyperlink" Target="http://www.wmo.int/pages/prog/www/wigos/wir/cb.html" TargetMode="External"/><Relationship Id="rId5" Type="http://schemas.openxmlformats.org/officeDocument/2006/relationships/hyperlink" Target="http://www.wmo.int/pages/prog/www/wigos/wir/manage.html" TargetMode="External"/><Relationship Id="rId15" Type="http://schemas.openxmlformats.org/officeDocument/2006/relationships/image" Target="../media/image32.png"/><Relationship Id="rId10" Type="http://schemas.openxmlformats.org/officeDocument/2006/relationships/hyperlink" Target="http://www.wmo.int/pages/prog/www/wigos/wir/index_en.html" TargetMode="External"/><Relationship Id="rId4" Type="http://schemas.openxmlformats.org/officeDocument/2006/relationships/image" Target="../media/image31.jpeg"/><Relationship Id="rId9" Type="http://schemas.openxmlformats.org/officeDocument/2006/relationships/hyperlink" Target="http://www.wmo.int/pages/prog/www/wigos/wir/standards.html" TargetMode="External"/><Relationship Id="rId14" Type="http://schemas.openxmlformats.org/officeDocument/2006/relationships/hyperlink" Target="http://www.wmo.int/pages/prog/www/wigos/wir/operation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wmo.int/wigos/wir"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wmo.int/oscar" TargetMode="External"/><Relationship Id="rId2" Type="http://schemas.openxmlformats.org/officeDocument/2006/relationships/hyperlink" Target="http://www.wmo.int/pages/prog/www/wigos/wir/" TargetMode="External"/><Relationship Id="rId1" Type="http://schemas.openxmlformats.org/officeDocument/2006/relationships/slideLayout" Target="../slideLayouts/slideLayout2.xml"/><Relationship Id="rId6" Type="http://schemas.openxmlformats.org/officeDocument/2006/relationships/hyperlink" Target="http://oscar.wmo.int/surface" TargetMode="External"/><Relationship Id="rId5" Type="http://schemas.openxmlformats.org/officeDocument/2006/relationships/hyperlink" Target="http://oscar.wmo.int/space" TargetMode="External"/><Relationship Id="rId4" Type="http://schemas.openxmlformats.org/officeDocument/2006/relationships/hyperlink" Target="http://www.wmo-sat.info/oscar/observingrequiremen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oscar.wmo.int/surface" TargetMode="External"/><Relationship Id="rId2" Type="http://schemas.openxmlformats.org/officeDocument/2006/relationships/hyperlink" Target="http://www.wmo.int/oscar" TargetMode="External"/><Relationship Id="rId1" Type="http://schemas.openxmlformats.org/officeDocument/2006/relationships/slideLayout" Target="../slideLayouts/slideLayout2.xml"/><Relationship Id="rId4" Type="http://schemas.openxmlformats.org/officeDocument/2006/relationships/hyperlink" Target="http://www.wmo.int/pages/prog/www/ois/volume-a/vola-home.ht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oscar.wmo.int/surface" TargetMode="External"/><Relationship Id="rId2" Type="http://schemas.openxmlformats.org/officeDocument/2006/relationships/hyperlink" Target="http://www.wmo.int/osca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oscar.wmo.int/surfac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meteorologicaltechnologyworldexpo.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jcomm.info/" TargetMode="External"/><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jcommops.org/argo" TargetMode="Externa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jcommops.org/dbcp/"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gloss-sealevel.org/" TargetMode="Externa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jcommops.org/sot/"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jcommops.org/sot/"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916832"/>
            <a:ext cx="9036496" cy="2694161"/>
          </a:xfrm>
        </p:spPr>
        <p:txBody>
          <a:bodyPr>
            <a:normAutofit fontScale="90000"/>
          </a:bodyPr>
          <a:lstStyle/>
          <a:p>
            <a:r>
              <a:rPr lang="en-GB" sz="3600" b="1" dirty="0" smtClean="0">
                <a:solidFill>
                  <a:srgbClr val="0070C0"/>
                </a:solidFill>
              </a:rPr>
              <a:t>Joint WMO-IOC Technical Commission for Oceanography and Marine Meteorology (JCOMM) contribution to the </a:t>
            </a:r>
            <a:br>
              <a:rPr lang="en-GB" sz="3600" b="1" dirty="0" smtClean="0">
                <a:solidFill>
                  <a:srgbClr val="0070C0"/>
                </a:solidFill>
              </a:rPr>
            </a:br>
            <a:r>
              <a:rPr lang="en-GB" sz="3600" b="1" dirty="0" smtClean="0">
                <a:solidFill>
                  <a:srgbClr val="0070C0"/>
                </a:solidFill>
              </a:rPr>
              <a:t>WMO Integrated Global Observing System</a:t>
            </a:r>
            <a:br>
              <a:rPr lang="en-GB" sz="3600" b="1" dirty="0" smtClean="0">
                <a:solidFill>
                  <a:srgbClr val="0070C0"/>
                </a:solidFill>
              </a:rPr>
            </a:br>
            <a:r>
              <a:rPr lang="en-GB" sz="3600" b="1" dirty="0" smtClean="0">
                <a:solidFill>
                  <a:srgbClr val="0070C0"/>
                </a:solidFill>
              </a:rPr>
              <a:t>(WIGOS)</a:t>
            </a:r>
            <a:endParaRPr lang="en-GB" sz="3600" b="1" dirty="0">
              <a:solidFill>
                <a:srgbClr val="0070C0"/>
              </a:solidFill>
            </a:endParaRPr>
          </a:p>
        </p:txBody>
      </p:sp>
      <p:sp>
        <p:nvSpPr>
          <p:cNvPr id="3" name="Subtitle 2"/>
          <p:cNvSpPr>
            <a:spLocks noGrp="1"/>
          </p:cNvSpPr>
          <p:nvPr>
            <p:ph type="subTitle" idx="1"/>
          </p:nvPr>
        </p:nvSpPr>
        <p:spPr>
          <a:xfrm>
            <a:off x="1371600" y="4797152"/>
            <a:ext cx="6400800" cy="1203920"/>
          </a:xfrm>
        </p:spPr>
        <p:txBody>
          <a:bodyPr/>
          <a:lstStyle/>
          <a:p>
            <a:r>
              <a:rPr lang="en-GB" sz="2800" dirty="0" smtClean="0">
                <a:solidFill>
                  <a:schemeClr val="tx1"/>
                </a:solidFill>
              </a:rPr>
              <a:t>Etienne Charpentier</a:t>
            </a:r>
          </a:p>
          <a:p>
            <a:r>
              <a:rPr lang="en-GB" sz="2000" i="1" dirty="0" smtClean="0">
                <a:solidFill>
                  <a:schemeClr val="tx1"/>
                </a:solidFill>
              </a:rPr>
              <a:t>(Chief, Observing Systems Division, WMO)</a:t>
            </a:r>
            <a:endParaRPr lang="en-GB" sz="2000" i="1" dirty="0">
              <a:solidFill>
                <a:schemeClr val="tx1"/>
              </a:solidFill>
            </a:endParaRPr>
          </a:p>
        </p:txBody>
      </p:sp>
      <p:sp>
        <p:nvSpPr>
          <p:cNvPr id="4" name="Title 1"/>
          <p:cNvSpPr txBox="1">
            <a:spLocks/>
          </p:cNvSpPr>
          <p:nvPr/>
        </p:nvSpPr>
        <p:spPr>
          <a:xfrm>
            <a:off x="1386290" y="260648"/>
            <a:ext cx="7772400" cy="1470025"/>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Second JCOMM Marine Instrumentation Workshop for WMO Regional Association IV with focus on wave measurements from moored buoys</a:t>
            </a:r>
            <a:endParaRPr lang="en-US" sz="2800" dirty="0"/>
          </a:p>
          <a:p>
            <a:r>
              <a:rPr lang="en-US" sz="2800" i="1" dirty="0" smtClean="0"/>
              <a:t>(Gulfport, Mississippi, USA, 29 </a:t>
            </a:r>
            <a:r>
              <a:rPr lang="en-US" sz="2800" i="1" dirty="0"/>
              <a:t>Feb – 2 March </a:t>
            </a:r>
            <a:r>
              <a:rPr lang="en-US" sz="2800" i="1" dirty="0" smtClean="0"/>
              <a:t>2016)</a:t>
            </a:r>
            <a:endParaRPr lang="en-US" sz="2800" i="1" dirty="0"/>
          </a:p>
          <a:p>
            <a:endParaRPr lang="en-GB" sz="2000" i="1" dirty="0"/>
          </a:p>
        </p:txBody>
      </p:sp>
    </p:spTree>
    <p:extLst>
      <p:ext uri="{BB962C8B-B14F-4D97-AF65-F5344CB8AC3E}">
        <p14:creationId xmlns:p14="http://schemas.microsoft.com/office/powerpoint/2010/main" val="2216959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303858"/>
            <a:ext cx="5256584" cy="634082"/>
          </a:xfrm>
        </p:spPr>
        <p:txBody>
          <a:bodyPr/>
          <a:lstStyle/>
          <a:p>
            <a:r>
              <a:rPr lang="fr-CH" sz="3200" dirty="0" err="1" smtClean="0"/>
              <a:t>Ships</a:t>
            </a:r>
            <a:r>
              <a:rPr lang="fr-CH" sz="3200" dirty="0" smtClean="0"/>
              <a:t> of </a:t>
            </a:r>
            <a:r>
              <a:rPr lang="fr-CH" sz="3200" dirty="0" err="1" smtClean="0"/>
              <a:t>Opportunity</a:t>
            </a:r>
            <a:r>
              <a:rPr lang="fr-CH" sz="3200" dirty="0" smtClean="0"/>
              <a:t> (XBTs</a:t>
            </a:r>
            <a:r>
              <a:rPr lang="fr-CH" sz="3200" dirty="0"/>
              <a:t>)</a:t>
            </a:r>
            <a:br>
              <a:rPr lang="fr-CH" sz="3200" dirty="0"/>
            </a:br>
            <a:r>
              <a:rPr lang="fr-CH" sz="1600" dirty="0">
                <a:hlinkClick r:id="rId2"/>
              </a:rPr>
              <a:t>http://www.jcommops.org/sot</a:t>
            </a:r>
            <a:r>
              <a:rPr lang="fr-CH" sz="1600" dirty="0" smtClean="0">
                <a:hlinkClick r:id="rId2"/>
              </a:rPr>
              <a:t>/</a:t>
            </a:r>
            <a:r>
              <a:rPr lang="fr-CH" sz="1600" dirty="0" smtClean="0"/>
              <a:t> </a:t>
            </a:r>
            <a:endParaRPr lang="en-US" sz="1600"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10</a:t>
            </a:fld>
            <a:r>
              <a:rPr lang="en-GB" smtClean="0"/>
              <a:t> </a:t>
            </a:r>
            <a:endParaRPr lang="en-GB" dirty="0"/>
          </a:p>
        </p:txBody>
      </p:sp>
      <p:pic>
        <p:nvPicPr>
          <p:cNvPr id="6146" name="Picture 2" descr="Latest XBT transmissions to the G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00808"/>
            <a:ext cx="71437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Data\Documents-20160125\work\Images\logos\SOT\jcomm-soop-50p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188640"/>
            <a:ext cx="2274888"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893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5" y="14463"/>
            <a:ext cx="6048672" cy="1143000"/>
          </a:xfrm>
        </p:spPr>
        <p:txBody>
          <a:bodyPr/>
          <a:lstStyle/>
          <a:p>
            <a:r>
              <a:rPr lang="fr-CH" dirty="0" smtClean="0"/>
              <a:t>Hydrographic </a:t>
            </a:r>
            <a:r>
              <a:rPr lang="fr-CH" dirty="0" err="1" smtClean="0"/>
              <a:t>surveys</a:t>
            </a:r>
            <a:r>
              <a:rPr lang="fr-CH" dirty="0"/>
              <a:t/>
            </a:r>
            <a:br>
              <a:rPr lang="fr-CH" dirty="0"/>
            </a:br>
            <a:r>
              <a:rPr lang="fr-CH" sz="1600" dirty="0">
                <a:hlinkClick r:id="rId2"/>
              </a:rPr>
              <a:t>http://www.go-ship.org</a:t>
            </a:r>
            <a:r>
              <a:rPr lang="fr-CH" sz="1600" dirty="0" smtClean="0">
                <a:hlinkClick r:id="rId2"/>
              </a:rPr>
              <a:t>/</a:t>
            </a:r>
            <a:r>
              <a:rPr lang="fr-CH" sz="1600" dirty="0" smtClean="0"/>
              <a:t> </a:t>
            </a:r>
            <a:endParaRPr lang="en-US" sz="16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11</a:t>
            </a:fld>
            <a:r>
              <a:rPr lang="en-GB" smtClean="0"/>
              <a:t> </a:t>
            </a:r>
            <a:endParaRPr lang="en-GB" dirty="0"/>
          </a:p>
        </p:txBody>
      </p:sp>
      <p:pic>
        <p:nvPicPr>
          <p:cNvPr id="1026" name="Picture 2" descr="E:\Data\Documents-20160125\Meetings\WIGOS\JCOMM\201602 - RMIC RA4 - USA\Presentations\GO-SHIP-StatusApr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86144"/>
            <a:ext cx="9144000" cy="5471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go-ship.org/media/images/GO-SHIP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188640"/>
            <a:ext cx="1047750" cy="101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41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16632"/>
            <a:ext cx="5832648" cy="1143000"/>
          </a:xfrm>
        </p:spPr>
        <p:txBody>
          <a:bodyPr/>
          <a:lstStyle/>
          <a:p>
            <a:r>
              <a:rPr lang="fr-CH" sz="2800" dirty="0" smtClean="0"/>
              <a:t>OceanSITES (</a:t>
            </a:r>
            <a:r>
              <a:rPr lang="fr-CH" sz="2800" dirty="0" err="1" smtClean="0"/>
              <a:t>deep</a:t>
            </a:r>
            <a:r>
              <a:rPr lang="fr-CH" sz="2800" dirty="0" smtClean="0"/>
              <a:t> </a:t>
            </a:r>
            <a:r>
              <a:rPr lang="fr-CH" sz="2800" dirty="0" err="1" smtClean="0"/>
              <a:t>ocean</a:t>
            </a:r>
            <a:r>
              <a:rPr lang="fr-CH" sz="2800" dirty="0" smtClean="0"/>
              <a:t> </a:t>
            </a:r>
            <a:r>
              <a:rPr lang="fr-CH" sz="2800" dirty="0" err="1" smtClean="0"/>
              <a:t>multidisciplinary</a:t>
            </a:r>
            <a:r>
              <a:rPr lang="fr-CH" sz="2800" dirty="0" smtClean="0"/>
              <a:t> time </a:t>
            </a:r>
            <a:r>
              <a:rPr lang="fr-CH" sz="2800" dirty="0" err="1" smtClean="0"/>
              <a:t>series</a:t>
            </a:r>
            <a:r>
              <a:rPr lang="fr-CH" sz="2800" dirty="0" smtClean="0"/>
              <a:t> stations</a:t>
            </a:r>
            <a:r>
              <a:rPr lang="fr-CH" sz="2800" dirty="0"/>
              <a:t>)</a:t>
            </a:r>
            <a:br>
              <a:rPr lang="fr-CH" sz="2800" dirty="0"/>
            </a:br>
            <a:r>
              <a:rPr lang="fr-CH" sz="1600" dirty="0">
                <a:hlinkClick r:id="rId2"/>
              </a:rPr>
              <a:t>http://www.oceansites.org</a:t>
            </a:r>
            <a:r>
              <a:rPr lang="fr-CH" sz="1600" dirty="0" smtClean="0">
                <a:hlinkClick r:id="rId2"/>
              </a:rPr>
              <a:t>/</a:t>
            </a:r>
            <a:r>
              <a:rPr lang="fr-CH" sz="1600" dirty="0" smtClean="0"/>
              <a:t> </a:t>
            </a:r>
            <a:endParaRPr lang="en-US" sz="1600"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12</a:t>
            </a:fld>
            <a:r>
              <a:rPr lang="en-GB" smtClean="0"/>
              <a:t> </a:t>
            </a:r>
            <a:endParaRPr lang="en-GB" dirty="0"/>
          </a:p>
        </p:txBody>
      </p:sp>
      <p:pic>
        <p:nvPicPr>
          <p:cNvPr id="7" name="Picture 2" descr="http://www.oceansites.org/images/OceanSITES_26NOV20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8527824" cy="44894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Data\Documents-20160125\work\Images\logos\OceanSITES\oceansit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274" y="188640"/>
            <a:ext cx="142875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5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defRPr/>
            </a:pPr>
            <a:r>
              <a:rPr lang="en-AU" b="1" kern="1200" dirty="0"/>
              <a:t>What is WIGOS?</a:t>
            </a:r>
          </a:p>
        </p:txBody>
      </p:sp>
      <p:sp>
        <p:nvSpPr>
          <p:cNvPr id="46082" name="Content Placeholder 2"/>
          <p:cNvSpPr>
            <a:spLocks noGrp="1"/>
          </p:cNvSpPr>
          <p:nvPr>
            <p:ph idx="1"/>
          </p:nvPr>
        </p:nvSpPr>
        <p:spPr>
          <a:xfrm>
            <a:off x="457200" y="1340768"/>
            <a:ext cx="8229600" cy="4525963"/>
          </a:xfrm>
        </p:spPr>
        <p:txBody>
          <a:bodyPr>
            <a:normAutofit fontScale="85000" lnSpcReduction="10000"/>
          </a:bodyPr>
          <a:lstStyle/>
          <a:p>
            <a:r>
              <a:rPr lang="en-GB" sz="2400" dirty="0" smtClean="0">
                <a:cs typeface="Arial" charset="0"/>
              </a:rPr>
              <a:t>An over-arching </a:t>
            </a:r>
            <a:r>
              <a:rPr lang="en-GB" sz="2400" b="1" i="1" dirty="0" smtClean="0">
                <a:solidFill>
                  <a:srgbClr val="CC3300"/>
                </a:solidFill>
                <a:cs typeface="Arial" charset="0"/>
              </a:rPr>
              <a:t>framework</a:t>
            </a:r>
            <a:r>
              <a:rPr lang="en-GB" sz="2400" dirty="0" smtClean="0">
                <a:cs typeface="Arial" charset="0"/>
              </a:rPr>
              <a:t> </a:t>
            </a:r>
          </a:p>
          <a:p>
            <a:pPr lvl="1">
              <a:buFont typeface="Arial" panose="020B0604020202020204" pitchFamily="34" charset="0"/>
              <a:buChar char="•"/>
            </a:pPr>
            <a:r>
              <a:rPr lang="en-GB" sz="2400" dirty="0" smtClean="0">
                <a:cs typeface="Arial" charset="0"/>
              </a:rPr>
              <a:t>For the </a:t>
            </a:r>
            <a:r>
              <a:rPr lang="en-GB" sz="2400" b="1" i="1" dirty="0" smtClean="0">
                <a:solidFill>
                  <a:srgbClr val="0033CC"/>
                </a:solidFill>
                <a:cs typeface="Arial" charset="0"/>
              </a:rPr>
              <a:t>coordination and evolution</a:t>
            </a:r>
            <a:r>
              <a:rPr lang="en-GB" sz="2400" dirty="0" smtClean="0">
                <a:cs typeface="Arial" charset="0"/>
              </a:rPr>
              <a:t> of WMO observing systems </a:t>
            </a:r>
          </a:p>
          <a:p>
            <a:pPr lvl="1">
              <a:buFont typeface="Arial" panose="020B0604020202020204" pitchFamily="34" charset="0"/>
              <a:buChar char="•"/>
            </a:pPr>
            <a:r>
              <a:rPr lang="en-GB" sz="2400" dirty="0" smtClean="0">
                <a:cs typeface="Arial" charset="0"/>
              </a:rPr>
              <a:t>For contributions of WMO to co-sponsored observing systems</a:t>
            </a:r>
          </a:p>
          <a:p>
            <a:r>
              <a:rPr lang="en-GB" sz="2400" dirty="0">
                <a:cs typeface="Arial" charset="0"/>
              </a:rPr>
              <a:t>An evolution from the WWW (weather) centric GOS to a </a:t>
            </a:r>
            <a:r>
              <a:rPr lang="en-GB" sz="2400" b="1" i="1" dirty="0">
                <a:solidFill>
                  <a:srgbClr val="0033CC"/>
                </a:solidFill>
                <a:cs typeface="Arial" charset="0"/>
              </a:rPr>
              <a:t>multi-disciplinary framework</a:t>
            </a:r>
            <a:r>
              <a:rPr lang="en-GB" sz="2400" dirty="0">
                <a:cs typeface="Arial" charset="0"/>
              </a:rPr>
              <a:t> </a:t>
            </a:r>
            <a:r>
              <a:rPr lang="en-GB" sz="2400" dirty="0" smtClean="0">
                <a:cs typeface="Arial" charset="0"/>
              </a:rPr>
              <a:t>supporting Weather</a:t>
            </a:r>
            <a:r>
              <a:rPr lang="en-GB" sz="2400" dirty="0">
                <a:cs typeface="Arial" charset="0"/>
              </a:rPr>
              <a:t>, Water </a:t>
            </a:r>
            <a:r>
              <a:rPr lang="en-GB" sz="2400" dirty="0" smtClean="0">
                <a:cs typeface="Arial" charset="0"/>
              </a:rPr>
              <a:t>&amp; </a:t>
            </a:r>
            <a:r>
              <a:rPr lang="en-GB" sz="2400" dirty="0">
                <a:cs typeface="Arial" charset="0"/>
              </a:rPr>
              <a:t>Climate</a:t>
            </a:r>
          </a:p>
          <a:p>
            <a:r>
              <a:rPr lang="en-GB" sz="2400" dirty="0" smtClean="0">
                <a:cs typeface="Arial" charset="0"/>
              </a:rPr>
              <a:t>A WMO priority &amp; a key contribution to the climate services (</a:t>
            </a:r>
            <a:r>
              <a:rPr lang="en-GB" sz="2400" b="1" i="1" dirty="0" smtClean="0">
                <a:solidFill>
                  <a:srgbClr val="800000"/>
                </a:solidFill>
                <a:cs typeface="Arial" charset="0"/>
              </a:rPr>
              <a:t>GFCS</a:t>
            </a:r>
            <a:r>
              <a:rPr lang="en-GB" sz="2400" dirty="0" smtClean="0">
                <a:cs typeface="Arial" charset="0"/>
              </a:rPr>
              <a:t>)</a:t>
            </a:r>
            <a:endParaRPr lang="en-GB" sz="2400" b="1" i="1" dirty="0" smtClean="0">
              <a:solidFill>
                <a:srgbClr val="800000"/>
              </a:solidFill>
              <a:cs typeface="Arial" charset="0"/>
            </a:endParaRPr>
          </a:p>
          <a:p>
            <a:r>
              <a:rPr lang="en-GB" sz="2400" dirty="0" smtClean="0">
                <a:cs typeface="Arial" charset="0"/>
              </a:rPr>
              <a:t>A WMO contribution to </a:t>
            </a:r>
            <a:r>
              <a:rPr lang="en-GB" sz="2400" b="1" i="1" dirty="0" smtClean="0">
                <a:solidFill>
                  <a:srgbClr val="800000"/>
                </a:solidFill>
                <a:cs typeface="Arial" charset="0"/>
              </a:rPr>
              <a:t>GEOSS</a:t>
            </a:r>
            <a:r>
              <a:rPr lang="en-GB" sz="2400" dirty="0" smtClean="0">
                <a:cs typeface="Arial" charset="0"/>
              </a:rPr>
              <a:t> (with WMO Information System – WIS)</a:t>
            </a:r>
          </a:p>
          <a:p>
            <a:pPr>
              <a:spcBef>
                <a:spcPts val="1000"/>
              </a:spcBef>
            </a:pPr>
            <a:r>
              <a:rPr lang="en-US" sz="2400" dirty="0" smtClean="0">
                <a:cs typeface="Arial" charset="0"/>
              </a:rPr>
              <a:t>Doing more &amp; better with what we have now </a:t>
            </a:r>
          </a:p>
          <a:p>
            <a:pPr>
              <a:spcBef>
                <a:spcPts val="1000"/>
              </a:spcBef>
              <a:buFont typeface="Symbol"/>
              <a:buChar char="Þ"/>
            </a:pPr>
            <a:r>
              <a:rPr lang="en-US" sz="2400" dirty="0" smtClean="0">
                <a:cs typeface="Arial" charset="0"/>
              </a:rPr>
              <a:t>For more efficient and effective service delivery</a:t>
            </a:r>
          </a:p>
          <a:p>
            <a:pPr marL="424687" lvl="0" indent="-424687" defTabSz="905255">
              <a:spcBef>
                <a:spcPts val="900"/>
              </a:spcBef>
              <a:buSzPct val="100000"/>
              <a:buFont typeface="Arial Bold"/>
              <a:buChar char="•"/>
              <a:defRPr sz="1800"/>
            </a:pPr>
            <a:r>
              <a:rPr lang="en-US" sz="2376" dirty="0" smtClean="0">
                <a:ea typeface="Arial"/>
                <a:cs typeface="Arial"/>
                <a:sym typeface="Arial"/>
              </a:rPr>
              <a:t>WIGOS </a:t>
            </a:r>
            <a:r>
              <a:rPr lang="en-US" sz="2376" dirty="0">
                <a:ea typeface="Arial"/>
                <a:cs typeface="Arial"/>
                <a:sym typeface="Arial"/>
              </a:rPr>
              <a:t>is </a:t>
            </a:r>
            <a:r>
              <a:rPr lang="en-US" sz="2376" u="sng" dirty="0">
                <a:ea typeface="Arial"/>
                <a:cs typeface="Arial"/>
                <a:sym typeface="Arial"/>
              </a:rPr>
              <a:t>not</a:t>
            </a:r>
            <a:r>
              <a:rPr lang="en-US" sz="2376" dirty="0">
                <a:ea typeface="Arial"/>
                <a:cs typeface="Arial"/>
                <a:sym typeface="Arial"/>
              </a:rPr>
              <a:t>:</a:t>
            </a:r>
          </a:p>
          <a:p>
            <a:pPr marL="447675" lvl="1" indent="0" defTabSz="905255">
              <a:spcBef>
                <a:spcPts val="300"/>
              </a:spcBef>
              <a:buSzPct val="100000"/>
              <a:buNone/>
              <a:defRPr sz="1800"/>
            </a:pPr>
            <a:r>
              <a:rPr lang="en-US" sz="2376" dirty="0">
                <a:ea typeface="Arial"/>
                <a:cs typeface="Arial"/>
                <a:sym typeface="Arial"/>
              </a:rPr>
              <a:t>Replacing or taking over existing observing systems, which will continue to be owned and operated by a diverse array of organizations and </a:t>
            </a:r>
            <a:r>
              <a:rPr lang="en-US" sz="2376" dirty="0" err="1">
                <a:ea typeface="Arial"/>
                <a:cs typeface="Arial"/>
                <a:sym typeface="Arial"/>
              </a:rPr>
              <a:t>programmes</a:t>
            </a:r>
            <a:r>
              <a:rPr lang="en-US" sz="2376" dirty="0">
                <a:ea typeface="Arial"/>
                <a:cs typeface="Arial"/>
                <a:sym typeface="Arial"/>
              </a:rPr>
              <a:t>, national as well as international</a:t>
            </a:r>
            <a:endParaRPr lang="en-GB" sz="2400" dirty="0" smtClean="0">
              <a:cs typeface="Arial" charset="0"/>
            </a:endParaRPr>
          </a:p>
        </p:txBody>
      </p:sp>
      <p:sp>
        <p:nvSpPr>
          <p:cNvPr id="2" name="Footer Placeholder 1"/>
          <p:cNvSpPr>
            <a:spLocks noGrp="1"/>
          </p:cNvSpPr>
          <p:nvPr>
            <p:ph type="ftr" sz="quarter" idx="11"/>
          </p:nvPr>
        </p:nvSpPr>
        <p:spPr>
          <a:xfrm>
            <a:off x="2339752" y="6520259"/>
            <a:ext cx="4824536" cy="365125"/>
          </a:xfrm>
        </p:spPr>
        <p:txBody>
          <a:bodyPr/>
          <a:lstStyle/>
          <a:p>
            <a:r>
              <a:rPr lang="en-US" dirty="0" smtClean="0"/>
              <a:t>2nd RMIC Workshop for RA-IV, Gulfport, USA, 29 Feb. - 2 Mar. 2016</a:t>
            </a:r>
            <a:endParaRPr lang="en-GB" dirty="0"/>
          </a:p>
        </p:txBody>
      </p:sp>
      <p:sp>
        <p:nvSpPr>
          <p:cNvPr id="3" name="Date Placeholder 2"/>
          <p:cNvSpPr>
            <a:spLocks noGrp="1"/>
          </p:cNvSpPr>
          <p:nvPr>
            <p:ph type="dt" sz="half" idx="10"/>
          </p:nvPr>
        </p:nvSpPr>
        <p:spPr>
          <a:xfrm>
            <a:off x="457200" y="6520259"/>
            <a:ext cx="2133600" cy="365125"/>
          </a:xfrm>
        </p:spPr>
        <p:txBody>
          <a:bodyPr/>
          <a:lstStyle/>
          <a:p>
            <a:fld id="{C435C3BA-BEFF-4AA3-AD1E-152F5CB9A80A}" type="datetime1">
              <a:rPr lang="en-GB" smtClean="0"/>
              <a:t>28/02/2016</a:t>
            </a:fld>
            <a:endParaRPr lang="en-GB" dirty="0"/>
          </a:p>
        </p:txBody>
      </p:sp>
      <p:sp>
        <p:nvSpPr>
          <p:cNvPr id="4" name="Slide Number Placeholder 3"/>
          <p:cNvSpPr>
            <a:spLocks noGrp="1"/>
          </p:cNvSpPr>
          <p:nvPr>
            <p:ph type="sldNum" sz="quarter" idx="12"/>
          </p:nvPr>
        </p:nvSpPr>
        <p:spPr>
          <a:xfrm>
            <a:off x="6553200" y="6520259"/>
            <a:ext cx="2133600" cy="365125"/>
          </a:xfrm>
        </p:spPr>
        <p:txBody>
          <a:bodyPr/>
          <a:lstStyle/>
          <a:p>
            <a:fld id="{1940CC50-E966-4237-ACA6-1D8737A4DA0D}" type="slidenum">
              <a:rPr lang="en-GB" smtClean="0"/>
              <a:pPr/>
              <a:t>13</a:t>
            </a:fld>
            <a:r>
              <a:rPr lang="en-GB" smtClean="0"/>
              <a:t> </a:t>
            </a:r>
            <a:endParaRPr lang="en-GB" dirty="0"/>
          </a:p>
        </p:txBody>
      </p:sp>
    </p:spTree>
    <p:extLst>
      <p:ext uri="{BB962C8B-B14F-4D97-AF65-F5344CB8AC3E}">
        <p14:creationId xmlns:p14="http://schemas.microsoft.com/office/powerpoint/2010/main" val="2669347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4"/>
          <p:cNvSpPr>
            <a:spLocks noGrp="1"/>
          </p:cNvSpPr>
          <p:nvPr>
            <p:ph type="title" idx="4294967295"/>
          </p:nvPr>
        </p:nvSpPr>
        <p:spPr>
          <a:xfrm>
            <a:off x="1547664" y="-27384"/>
            <a:ext cx="6048672" cy="1143000"/>
          </a:xfrm>
        </p:spPr>
        <p:txBody>
          <a:bodyPr/>
          <a:lstStyle/>
          <a:p>
            <a:pPr eaLnBrk="1" hangingPunct="1"/>
            <a:r>
              <a:rPr lang="en-AU" b="1" dirty="0" smtClean="0"/>
              <a:t>The WIGOS Framework</a:t>
            </a:r>
          </a:p>
        </p:txBody>
      </p:sp>
      <p:sp>
        <p:nvSpPr>
          <p:cNvPr id="48130" name="Content Placeholder 5"/>
          <p:cNvSpPr>
            <a:spLocks noGrp="1"/>
          </p:cNvSpPr>
          <p:nvPr>
            <p:ph idx="4294967295"/>
          </p:nvPr>
        </p:nvSpPr>
        <p:spPr>
          <a:xfrm>
            <a:off x="152400" y="1411883"/>
            <a:ext cx="8785225" cy="4897437"/>
          </a:xfrm>
        </p:spPr>
        <p:txBody>
          <a:bodyPr/>
          <a:lstStyle/>
          <a:p>
            <a:pPr eaLnBrk="1" hangingPunct="1">
              <a:lnSpc>
                <a:spcPct val="90000"/>
              </a:lnSpc>
            </a:pPr>
            <a:r>
              <a:rPr lang="en-US" dirty="0" smtClean="0"/>
              <a:t>The WIGOS framework is essentially about :</a:t>
            </a:r>
          </a:p>
          <a:p>
            <a:pPr lvl="1" eaLnBrk="1" hangingPunct="1">
              <a:lnSpc>
                <a:spcPct val="90000"/>
              </a:lnSpc>
            </a:pPr>
            <a:r>
              <a:rPr lang="en-US" b="1" i="1" dirty="0" smtClean="0">
                <a:solidFill>
                  <a:srgbClr val="000099"/>
                </a:solidFill>
              </a:rPr>
              <a:t>Documenting and implementing</a:t>
            </a:r>
            <a:r>
              <a:rPr lang="en-US" dirty="0" smtClean="0"/>
              <a:t> standard and recommended practices and procedures for making &amp; sharing observations</a:t>
            </a:r>
          </a:p>
          <a:p>
            <a:pPr lvl="1" eaLnBrk="1" hangingPunct="1">
              <a:lnSpc>
                <a:spcPct val="90000"/>
              </a:lnSpc>
            </a:pPr>
            <a:r>
              <a:rPr lang="en-US" b="1" i="1" dirty="0" smtClean="0">
                <a:solidFill>
                  <a:srgbClr val="006600"/>
                </a:solidFill>
              </a:rPr>
              <a:t>Coordination &amp; collaboration</a:t>
            </a:r>
            <a:r>
              <a:rPr lang="en-US" dirty="0" smtClean="0"/>
              <a:t> for efficiency and effectiveness</a:t>
            </a:r>
          </a:p>
          <a:p>
            <a:pPr lvl="1" eaLnBrk="1" hangingPunct="1">
              <a:lnSpc>
                <a:spcPct val="90000"/>
              </a:lnSpc>
            </a:pPr>
            <a:r>
              <a:rPr lang="en-US" b="1" i="1" dirty="0" smtClean="0">
                <a:solidFill>
                  <a:srgbClr val="CC0000"/>
                </a:solidFill>
              </a:rPr>
              <a:t>Integration and interoperability</a:t>
            </a:r>
            <a:endParaRPr lang="en-US" dirty="0" smtClean="0"/>
          </a:p>
          <a:p>
            <a:pPr lvl="1" eaLnBrk="1" hangingPunct="1">
              <a:lnSpc>
                <a:spcPct val="90000"/>
              </a:lnSpc>
            </a:pPr>
            <a:r>
              <a:rPr lang="en-US" b="1" i="1" dirty="0" smtClean="0">
                <a:solidFill>
                  <a:srgbClr val="000099"/>
                </a:solidFill>
              </a:rPr>
              <a:t>Timely delivering observations</a:t>
            </a:r>
            <a:r>
              <a:rPr lang="en-US" dirty="0" smtClean="0"/>
              <a:t> that meet user needs in a way they can use them</a:t>
            </a:r>
          </a:p>
          <a:p>
            <a:pPr lvl="1" eaLnBrk="1" hangingPunct="1">
              <a:lnSpc>
                <a:spcPct val="90000"/>
              </a:lnSpc>
            </a:pPr>
            <a:r>
              <a:rPr lang="en-US" b="1" i="1" dirty="0" smtClean="0">
                <a:solidFill>
                  <a:srgbClr val="006600"/>
                </a:solidFill>
              </a:rPr>
              <a:t>Empowering</a:t>
            </a:r>
            <a:r>
              <a:rPr lang="en-US" dirty="0" smtClean="0"/>
              <a:t> NMHSs and providing them with the necessary guidance</a:t>
            </a:r>
            <a:endParaRPr lang="en-AU" dirty="0" smtClean="0"/>
          </a:p>
        </p:txBody>
      </p:sp>
      <p:sp>
        <p:nvSpPr>
          <p:cNvPr id="2" name="Footer Placeholder 1"/>
          <p:cNvSpPr>
            <a:spLocks noGrp="1"/>
          </p:cNvSpPr>
          <p:nvPr>
            <p:ph type="ftr" sz="quarter" idx="11"/>
          </p:nvPr>
        </p:nvSpPr>
        <p:spPr>
          <a:xfrm>
            <a:off x="2267744" y="6520259"/>
            <a:ext cx="4896544" cy="365125"/>
          </a:xfrm>
        </p:spPr>
        <p:txBody>
          <a:bodyPr/>
          <a:lstStyle/>
          <a:p>
            <a:r>
              <a:rPr lang="en-US" smtClean="0"/>
              <a:t>2nd RMIC Workshop for RA-IV, Gulfport, USA, 29 Feb. - 2 Mar. 2016</a:t>
            </a:r>
            <a:endParaRPr lang="en-GB" dirty="0"/>
          </a:p>
        </p:txBody>
      </p:sp>
      <p:sp>
        <p:nvSpPr>
          <p:cNvPr id="3" name="Date Placeholder 2"/>
          <p:cNvSpPr>
            <a:spLocks noGrp="1"/>
          </p:cNvSpPr>
          <p:nvPr>
            <p:ph type="dt" sz="half" idx="10"/>
          </p:nvPr>
        </p:nvSpPr>
        <p:spPr>
          <a:xfrm>
            <a:off x="457200" y="6520259"/>
            <a:ext cx="2133600" cy="365125"/>
          </a:xfrm>
        </p:spPr>
        <p:txBody>
          <a:bodyPr/>
          <a:lstStyle/>
          <a:p>
            <a:fld id="{CB26CC62-0358-4EBF-BC5F-02BA1276FE5C}" type="datetime1">
              <a:rPr lang="en-GB" smtClean="0"/>
              <a:t>28/02/2016</a:t>
            </a:fld>
            <a:endParaRPr lang="en-GB" dirty="0"/>
          </a:p>
        </p:txBody>
      </p:sp>
      <p:sp>
        <p:nvSpPr>
          <p:cNvPr id="4" name="Slide Number Placeholder 3"/>
          <p:cNvSpPr>
            <a:spLocks noGrp="1"/>
          </p:cNvSpPr>
          <p:nvPr>
            <p:ph type="sldNum" sz="quarter" idx="12"/>
          </p:nvPr>
        </p:nvSpPr>
        <p:spPr>
          <a:xfrm>
            <a:off x="6553200" y="6520259"/>
            <a:ext cx="2133600" cy="365125"/>
          </a:xfrm>
        </p:spPr>
        <p:txBody>
          <a:bodyPr/>
          <a:lstStyle/>
          <a:p>
            <a:fld id="{1940CC50-E966-4237-ACA6-1D8737A4DA0D}" type="slidenum">
              <a:rPr lang="en-GB" smtClean="0"/>
              <a:t>14</a:t>
            </a:fld>
            <a:endParaRPr lang="en-GB" dirty="0"/>
          </a:p>
        </p:txBody>
      </p:sp>
    </p:spTree>
    <p:extLst>
      <p:ext uri="{BB962C8B-B14F-4D97-AF65-F5344CB8AC3E}">
        <p14:creationId xmlns:p14="http://schemas.microsoft.com/office/powerpoint/2010/main" val="2143898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内容占位符 5"/>
          <p:cNvSpPr>
            <a:spLocks noGrp="1"/>
          </p:cNvSpPr>
          <p:nvPr>
            <p:ph sz="half" idx="4294967295"/>
          </p:nvPr>
        </p:nvSpPr>
        <p:spPr>
          <a:xfrm>
            <a:off x="76200" y="762000"/>
            <a:ext cx="4773612" cy="2811463"/>
          </a:xfrm>
        </p:spPr>
        <p:txBody>
          <a:bodyPr>
            <a:normAutofit/>
          </a:bodyPr>
          <a:lstStyle/>
          <a:p>
            <a:pPr>
              <a:buFont typeface="Wingdings" pitchFamily="2" charset="2"/>
              <a:buChar char="Ø"/>
            </a:pPr>
            <a:r>
              <a:rPr lang="en-GB" altLang="zh-CN" sz="2000" dirty="0" smtClean="0">
                <a:ea typeface="SimSun" pitchFamily="2" charset="-122"/>
              </a:rPr>
              <a:t>Global Observing System </a:t>
            </a:r>
          </a:p>
          <a:p>
            <a:pPr>
              <a:buFont typeface="Wingdings" pitchFamily="2" charset="2"/>
              <a:buNone/>
            </a:pPr>
            <a:r>
              <a:rPr lang="en-GB" altLang="zh-CN" sz="2000" dirty="0" smtClean="0">
                <a:ea typeface="SimSun" pitchFamily="2" charset="-122"/>
              </a:rPr>
              <a:t>      (WWW/</a:t>
            </a:r>
            <a:r>
              <a:rPr lang="en-GB" altLang="zh-CN" sz="2000" b="1" dirty="0" smtClean="0">
                <a:ea typeface="SimSun" pitchFamily="2" charset="-122"/>
              </a:rPr>
              <a:t>GOS</a:t>
            </a:r>
            <a:r>
              <a:rPr lang="en-GB" altLang="zh-CN" sz="2000" dirty="0" smtClean="0">
                <a:ea typeface="SimSun" pitchFamily="2" charset="-122"/>
              </a:rPr>
              <a:t>)</a:t>
            </a:r>
          </a:p>
          <a:p>
            <a:pPr>
              <a:buFont typeface="Wingdings" pitchFamily="2" charset="2"/>
              <a:buChar char="Ø"/>
            </a:pPr>
            <a:r>
              <a:rPr lang="en-GB" altLang="zh-CN" sz="2000" dirty="0" smtClean="0">
                <a:ea typeface="SimSun" pitchFamily="2" charset="-122"/>
              </a:rPr>
              <a:t>Observing component of Global Atmospheric Watch (</a:t>
            </a:r>
            <a:r>
              <a:rPr lang="en-GB" altLang="zh-CN" sz="2000" b="1" dirty="0" smtClean="0">
                <a:ea typeface="SimSun" pitchFamily="2" charset="-122"/>
              </a:rPr>
              <a:t>GAW</a:t>
            </a:r>
            <a:r>
              <a:rPr lang="en-GB" altLang="zh-CN" sz="2000" dirty="0" smtClean="0">
                <a:ea typeface="SimSun" pitchFamily="2" charset="-122"/>
              </a:rPr>
              <a:t>)</a:t>
            </a:r>
          </a:p>
          <a:p>
            <a:pPr>
              <a:buFont typeface="Wingdings" pitchFamily="2" charset="2"/>
              <a:buChar char="Ø"/>
            </a:pPr>
            <a:r>
              <a:rPr lang="en-US" altLang="zh-CN" sz="2000" dirty="0" smtClean="0">
                <a:ea typeface="SimSun" pitchFamily="2" charset="-122"/>
              </a:rPr>
              <a:t>WMO Hydrological Observing System (</a:t>
            </a:r>
            <a:r>
              <a:rPr lang="en-US" altLang="zh-CN" sz="2000" b="1" dirty="0" smtClean="0">
                <a:ea typeface="SimSun" pitchFamily="2" charset="-122"/>
              </a:rPr>
              <a:t>WHOS</a:t>
            </a:r>
            <a:r>
              <a:rPr lang="en-US" altLang="zh-CN" sz="2000" dirty="0" smtClean="0">
                <a:ea typeface="SimSun" pitchFamily="2" charset="-122"/>
              </a:rPr>
              <a:t>)</a:t>
            </a:r>
          </a:p>
          <a:p>
            <a:pPr>
              <a:buFont typeface="Wingdings" pitchFamily="2" charset="2"/>
              <a:buChar char="Ø"/>
            </a:pPr>
            <a:r>
              <a:rPr lang="en-US" altLang="zh-CN" sz="2000" dirty="0" smtClean="0">
                <a:ea typeface="SimSun" pitchFamily="2" charset="-122"/>
              </a:rPr>
              <a:t>Observing component of Global </a:t>
            </a:r>
            <a:r>
              <a:rPr lang="en-US" altLang="zh-CN" sz="2000" dirty="0" err="1" smtClean="0">
                <a:ea typeface="SimSun" pitchFamily="2" charset="-122"/>
              </a:rPr>
              <a:t>Cryosphere</a:t>
            </a:r>
            <a:r>
              <a:rPr lang="en-US" altLang="zh-CN" sz="2000" dirty="0" smtClean="0">
                <a:ea typeface="SimSun" pitchFamily="2" charset="-122"/>
              </a:rPr>
              <a:t> Watch (</a:t>
            </a:r>
            <a:r>
              <a:rPr lang="en-US" altLang="zh-CN" sz="2000" b="1" dirty="0" smtClean="0">
                <a:ea typeface="SimSun" pitchFamily="2" charset="-122"/>
              </a:rPr>
              <a:t>GCW</a:t>
            </a:r>
            <a:r>
              <a:rPr lang="en-US" altLang="zh-CN" sz="2000" dirty="0" smtClean="0">
                <a:ea typeface="SimSun" pitchFamily="2" charset="-122"/>
              </a:rPr>
              <a:t>)</a:t>
            </a:r>
            <a:endParaRPr lang="zh-CN" altLang="en-US" sz="2000" dirty="0" smtClean="0">
              <a:ea typeface="SimSun" pitchFamily="2" charset="-122"/>
            </a:endParaRPr>
          </a:p>
        </p:txBody>
      </p:sp>
      <p:sp>
        <p:nvSpPr>
          <p:cNvPr id="49154" name="Rectangle 11"/>
          <p:cNvSpPr>
            <a:spLocks noChangeArrowheads="1"/>
          </p:cNvSpPr>
          <p:nvPr/>
        </p:nvSpPr>
        <p:spPr bwMode="auto">
          <a:xfrm>
            <a:off x="250825" y="1"/>
            <a:ext cx="8713788" cy="609600"/>
          </a:xfrm>
          <a:prstGeom prst="rect">
            <a:avLst/>
          </a:prstGeom>
          <a:noFill/>
          <a:ln w="9525">
            <a:noFill/>
            <a:miter lim="800000"/>
            <a:headEnd/>
            <a:tailEnd/>
          </a:ln>
        </p:spPr>
        <p:txBody>
          <a:bodyPr anchor="ctr"/>
          <a:lstStyle/>
          <a:p>
            <a:pPr eaLnBrk="0" hangingPunct="0"/>
            <a:r>
              <a:rPr lang="en-AU" sz="3000" b="1" dirty="0">
                <a:solidFill>
                  <a:schemeClr val="tx2">
                    <a:lumMod val="60000"/>
                    <a:lumOff val="40000"/>
                  </a:schemeClr>
                </a:solidFill>
              </a:rPr>
              <a:t>WIGOS Observing Systems</a:t>
            </a:r>
            <a:endParaRPr lang="en-US" sz="3400" b="1" dirty="0">
              <a:solidFill>
                <a:schemeClr val="tx2">
                  <a:lumMod val="60000"/>
                  <a:lumOff val="40000"/>
                </a:schemeClr>
              </a:solidFill>
            </a:endParaRPr>
          </a:p>
        </p:txBody>
      </p:sp>
      <p:pic>
        <p:nvPicPr>
          <p:cNvPr id="49155" name="Picture 15" descr="atmos_observatories"/>
          <p:cNvPicPr>
            <a:picLocks noChangeAspect="1" noChangeArrowheads="1"/>
          </p:cNvPicPr>
          <p:nvPr/>
        </p:nvPicPr>
        <p:blipFill>
          <a:blip r:embed="rId3"/>
          <a:srcRect/>
          <a:stretch>
            <a:fillRect/>
          </a:stretch>
        </p:blipFill>
        <p:spPr bwMode="auto">
          <a:xfrm>
            <a:off x="6588125" y="5026025"/>
            <a:ext cx="2484438" cy="1716088"/>
          </a:xfrm>
          <a:prstGeom prst="rect">
            <a:avLst/>
          </a:prstGeom>
          <a:noFill/>
          <a:ln w="9525">
            <a:noFill/>
            <a:miter lim="800000"/>
            <a:headEnd/>
            <a:tailEnd/>
          </a:ln>
        </p:spPr>
      </p:pic>
      <p:pic>
        <p:nvPicPr>
          <p:cNvPr id="49156" name="Picture 16" descr="WaterSensor1"/>
          <p:cNvPicPr>
            <a:picLocks noChangeAspect="1" noChangeArrowheads="1"/>
          </p:cNvPicPr>
          <p:nvPr/>
        </p:nvPicPr>
        <p:blipFill>
          <a:blip r:embed="rId4"/>
          <a:srcRect/>
          <a:stretch>
            <a:fillRect/>
          </a:stretch>
        </p:blipFill>
        <p:spPr bwMode="auto">
          <a:xfrm>
            <a:off x="5076825" y="3573463"/>
            <a:ext cx="2514600" cy="1676400"/>
          </a:xfrm>
          <a:prstGeom prst="rect">
            <a:avLst/>
          </a:prstGeom>
          <a:noFill/>
          <a:ln w="9525">
            <a:noFill/>
            <a:miter lim="800000"/>
            <a:headEnd/>
            <a:tailEnd/>
          </a:ln>
        </p:spPr>
      </p:pic>
      <p:pic>
        <p:nvPicPr>
          <p:cNvPr id="49157" name="Picture 14" descr="156"/>
          <p:cNvPicPr>
            <a:picLocks noChangeAspect="1" noChangeArrowheads="1"/>
          </p:cNvPicPr>
          <p:nvPr/>
        </p:nvPicPr>
        <p:blipFill>
          <a:blip r:embed="rId5"/>
          <a:srcRect/>
          <a:stretch>
            <a:fillRect/>
          </a:stretch>
        </p:blipFill>
        <p:spPr bwMode="auto">
          <a:xfrm>
            <a:off x="6516688" y="2209800"/>
            <a:ext cx="2484437" cy="1651000"/>
          </a:xfrm>
          <a:prstGeom prst="rect">
            <a:avLst/>
          </a:prstGeom>
          <a:noFill/>
          <a:ln w="9525">
            <a:noFill/>
            <a:miter lim="800000"/>
            <a:headEnd/>
            <a:tailEnd/>
          </a:ln>
        </p:spPr>
      </p:pic>
      <p:pic>
        <p:nvPicPr>
          <p:cNvPr id="49158" name="Picture 13" descr="GOS-fullsize"/>
          <p:cNvPicPr>
            <a:picLocks noChangeAspect="1" noChangeArrowheads="1"/>
          </p:cNvPicPr>
          <p:nvPr/>
        </p:nvPicPr>
        <p:blipFill>
          <a:blip r:embed="rId6"/>
          <a:srcRect/>
          <a:stretch>
            <a:fillRect/>
          </a:stretch>
        </p:blipFill>
        <p:spPr bwMode="auto">
          <a:xfrm>
            <a:off x="5580063" y="260350"/>
            <a:ext cx="3324225" cy="2105025"/>
          </a:xfrm>
          <a:prstGeom prst="rect">
            <a:avLst/>
          </a:prstGeom>
          <a:noFill/>
          <a:ln w="9525">
            <a:noFill/>
            <a:miter lim="800000"/>
            <a:headEnd/>
            <a:tailEnd/>
          </a:ln>
        </p:spPr>
      </p:pic>
      <p:sp>
        <p:nvSpPr>
          <p:cNvPr id="8" name="Rectangle 11"/>
          <p:cNvSpPr>
            <a:spLocks noChangeArrowheads="1"/>
          </p:cNvSpPr>
          <p:nvPr/>
        </p:nvSpPr>
        <p:spPr bwMode="auto">
          <a:xfrm>
            <a:off x="287337" y="3645024"/>
            <a:ext cx="8713788" cy="609600"/>
          </a:xfrm>
          <a:prstGeom prst="rect">
            <a:avLst/>
          </a:prstGeom>
          <a:noFill/>
          <a:ln w="9525">
            <a:noFill/>
            <a:miter lim="800000"/>
            <a:headEnd/>
            <a:tailEnd/>
          </a:ln>
        </p:spPr>
        <p:txBody>
          <a:bodyPr anchor="ctr"/>
          <a:lstStyle/>
          <a:p>
            <a:pPr eaLnBrk="0" hangingPunct="0"/>
            <a:r>
              <a:rPr lang="en-AU" sz="2400" b="1" dirty="0" smtClean="0">
                <a:solidFill>
                  <a:schemeClr val="tx2">
                    <a:lumMod val="60000"/>
                    <a:lumOff val="40000"/>
                  </a:schemeClr>
                </a:solidFill>
              </a:rPr>
              <a:t>Co-sponsored </a:t>
            </a:r>
            <a:r>
              <a:rPr lang="en-AU" sz="2400" b="1" dirty="0">
                <a:solidFill>
                  <a:schemeClr val="tx2">
                    <a:lumMod val="60000"/>
                    <a:lumOff val="40000"/>
                  </a:schemeClr>
                </a:solidFill>
              </a:rPr>
              <a:t>Observing Systems</a:t>
            </a:r>
            <a:endParaRPr lang="en-US" sz="2800" b="1" dirty="0">
              <a:solidFill>
                <a:schemeClr val="tx2">
                  <a:lumMod val="60000"/>
                  <a:lumOff val="40000"/>
                </a:schemeClr>
              </a:solidFill>
            </a:endParaRPr>
          </a:p>
        </p:txBody>
      </p:sp>
      <p:sp>
        <p:nvSpPr>
          <p:cNvPr id="9" name="内容占位符 5"/>
          <p:cNvSpPr txBox="1">
            <a:spLocks/>
          </p:cNvSpPr>
          <p:nvPr/>
        </p:nvSpPr>
        <p:spPr>
          <a:xfrm>
            <a:off x="228600" y="4509120"/>
            <a:ext cx="4773612" cy="23488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Char char="Ø"/>
            </a:pPr>
            <a:r>
              <a:rPr lang="fr-CH" altLang="zh-CN" sz="1600" dirty="0" smtClean="0">
                <a:ea typeface="SimSun" pitchFamily="2" charset="-122"/>
              </a:rPr>
              <a:t>WMO-IOC-UNEP-ICSU  </a:t>
            </a:r>
            <a:r>
              <a:rPr lang="fr-CH" altLang="zh-CN" sz="2000" dirty="0" smtClean="0">
                <a:ea typeface="SimSun" pitchFamily="2" charset="-122"/>
              </a:rPr>
              <a:t> Global </a:t>
            </a:r>
            <a:r>
              <a:rPr lang="fr-CH" altLang="zh-CN" sz="2000" dirty="0" err="1" smtClean="0">
                <a:ea typeface="SimSun" pitchFamily="2" charset="-122"/>
              </a:rPr>
              <a:t>Climate</a:t>
            </a:r>
            <a:r>
              <a:rPr lang="fr-CH" altLang="zh-CN" sz="2000" dirty="0" smtClean="0">
                <a:ea typeface="SimSun" pitchFamily="2" charset="-122"/>
              </a:rPr>
              <a:t> </a:t>
            </a:r>
            <a:r>
              <a:rPr lang="fr-CH" altLang="zh-CN" sz="2000" dirty="0" err="1" smtClean="0">
                <a:ea typeface="SimSun" pitchFamily="2" charset="-122"/>
              </a:rPr>
              <a:t>Observing</a:t>
            </a:r>
            <a:r>
              <a:rPr lang="fr-CH" altLang="zh-CN" sz="2000" dirty="0" smtClean="0">
                <a:ea typeface="SimSun" pitchFamily="2" charset="-122"/>
              </a:rPr>
              <a:t> System (</a:t>
            </a:r>
            <a:r>
              <a:rPr lang="fr-CH" altLang="zh-CN" sz="2000" b="1" dirty="0" smtClean="0">
                <a:ea typeface="SimSun" pitchFamily="2" charset="-122"/>
              </a:rPr>
              <a:t>GCOS</a:t>
            </a:r>
            <a:r>
              <a:rPr lang="fr-CH" altLang="zh-CN" sz="2000" dirty="0" smtClean="0">
                <a:ea typeface="SimSun" pitchFamily="2" charset="-122"/>
              </a:rPr>
              <a:t>)</a:t>
            </a:r>
          </a:p>
          <a:p>
            <a:pPr>
              <a:buFont typeface="Wingdings" pitchFamily="2" charset="2"/>
              <a:buChar char="Ø"/>
            </a:pPr>
            <a:r>
              <a:rPr lang="fr-CH" altLang="zh-CN" sz="1600" dirty="0" smtClean="0">
                <a:ea typeface="SimSun" pitchFamily="2" charset="-122"/>
              </a:rPr>
              <a:t>IOC-WMO-UNEP-ICSU</a:t>
            </a:r>
            <a:r>
              <a:rPr lang="fr-CH" altLang="zh-CN" sz="2000" dirty="0" smtClean="0">
                <a:ea typeface="SimSun" pitchFamily="2" charset="-122"/>
              </a:rPr>
              <a:t>   Global </a:t>
            </a:r>
            <a:r>
              <a:rPr lang="fr-CH" altLang="zh-CN" sz="2000" dirty="0" err="1" smtClean="0">
                <a:ea typeface="SimSun" pitchFamily="2" charset="-122"/>
              </a:rPr>
              <a:t>Ocean</a:t>
            </a:r>
            <a:r>
              <a:rPr lang="fr-CH" altLang="zh-CN" sz="2000" dirty="0" smtClean="0">
                <a:ea typeface="SimSun" pitchFamily="2" charset="-122"/>
              </a:rPr>
              <a:t> </a:t>
            </a:r>
            <a:r>
              <a:rPr lang="fr-CH" altLang="zh-CN" sz="2000" dirty="0" err="1" smtClean="0">
                <a:ea typeface="SimSun" pitchFamily="2" charset="-122"/>
              </a:rPr>
              <a:t>Observing</a:t>
            </a:r>
            <a:r>
              <a:rPr lang="fr-CH" altLang="zh-CN" sz="2000" dirty="0" smtClean="0">
                <a:ea typeface="SimSun" pitchFamily="2" charset="-122"/>
              </a:rPr>
              <a:t> System (</a:t>
            </a:r>
            <a:r>
              <a:rPr lang="fr-CH" altLang="zh-CN" sz="2000" b="1" dirty="0" smtClean="0">
                <a:ea typeface="SimSun" pitchFamily="2" charset="-122"/>
              </a:rPr>
              <a:t>GOOS</a:t>
            </a:r>
            <a:r>
              <a:rPr lang="fr-CH" altLang="zh-CN" sz="2000" dirty="0" smtClean="0">
                <a:ea typeface="SimSun" pitchFamily="2" charset="-122"/>
              </a:rPr>
              <a:t>)</a:t>
            </a:r>
          </a:p>
          <a:p>
            <a:pPr>
              <a:buFont typeface="Wingdings" pitchFamily="2" charset="2"/>
              <a:buChar char="Ø"/>
            </a:pPr>
            <a:r>
              <a:rPr lang="en-GB" sz="1400" dirty="0"/>
              <a:t>FAO-WMO-UNESCO-UNEP-ICSU</a:t>
            </a:r>
            <a:r>
              <a:rPr lang="en-GB" sz="2000" dirty="0"/>
              <a:t> </a:t>
            </a:r>
            <a:r>
              <a:rPr lang="en-GB" sz="2000" dirty="0" smtClean="0"/>
              <a:t>  </a:t>
            </a:r>
            <a:r>
              <a:rPr lang="fr-CH" altLang="zh-CN" sz="2000" dirty="0" smtClean="0">
                <a:ea typeface="SimSun" pitchFamily="2" charset="-122"/>
              </a:rPr>
              <a:t>Global </a:t>
            </a:r>
            <a:r>
              <a:rPr lang="fr-CH" altLang="zh-CN" sz="2000" dirty="0" err="1" smtClean="0">
                <a:ea typeface="SimSun" pitchFamily="2" charset="-122"/>
              </a:rPr>
              <a:t>Terrestrial</a:t>
            </a:r>
            <a:r>
              <a:rPr lang="fr-CH" altLang="zh-CN" sz="2000" dirty="0" smtClean="0">
                <a:ea typeface="SimSun" pitchFamily="2" charset="-122"/>
              </a:rPr>
              <a:t> </a:t>
            </a:r>
            <a:r>
              <a:rPr lang="fr-CH" altLang="zh-CN" sz="2000" dirty="0" err="1" smtClean="0">
                <a:ea typeface="SimSun" pitchFamily="2" charset="-122"/>
              </a:rPr>
              <a:t>Observing</a:t>
            </a:r>
            <a:r>
              <a:rPr lang="fr-CH" altLang="zh-CN" sz="2000" dirty="0" smtClean="0">
                <a:ea typeface="SimSun" pitchFamily="2" charset="-122"/>
              </a:rPr>
              <a:t> System (</a:t>
            </a:r>
            <a:r>
              <a:rPr lang="fr-CH" altLang="zh-CN" sz="2000" b="1" dirty="0" smtClean="0">
                <a:ea typeface="SimSun" pitchFamily="2" charset="-122"/>
              </a:rPr>
              <a:t>GTOS</a:t>
            </a:r>
            <a:r>
              <a:rPr lang="fr-CH" altLang="zh-CN" sz="2000" dirty="0" smtClean="0">
                <a:ea typeface="SimSun" pitchFamily="2" charset="-122"/>
              </a:rPr>
              <a:t>)</a:t>
            </a:r>
            <a:endParaRPr lang="zh-CN" altLang="en-US" sz="2000" dirty="0" smtClean="0">
              <a:ea typeface="SimSun" pitchFamily="2" charset="-122"/>
            </a:endParaRPr>
          </a:p>
        </p:txBody>
      </p:sp>
    </p:spTree>
    <p:extLst>
      <p:ext uri="{BB962C8B-B14F-4D97-AF65-F5344CB8AC3E}">
        <p14:creationId xmlns:p14="http://schemas.microsoft.com/office/powerpoint/2010/main" val="4111999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5" name="Picture 4" descr="WIGOS chartA3 (2)"/>
          <p:cNvPicPr>
            <a:picLocks noChangeAspect="1" noChangeArrowheads="1"/>
          </p:cNvPicPr>
          <p:nvPr/>
        </p:nvPicPr>
        <p:blipFill>
          <a:blip r:embed="rId2"/>
          <a:srcRect/>
          <a:stretch>
            <a:fillRect/>
          </a:stretch>
        </p:blipFill>
        <p:spPr bwMode="auto">
          <a:xfrm>
            <a:off x="34925" y="1394668"/>
            <a:ext cx="4811713" cy="5346700"/>
          </a:xfrm>
          <a:prstGeom prst="rect">
            <a:avLst/>
          </a:prstGeom>
          <a:noFill/>
          <a:ln w="9525">
            <a:noFill/>
            <a:miter lim="800000"/>
            <a:headEnd/>
            <a:tailEnd/>
          </a:ln>
        </p:spPr>
      </p:pic>
      <p:sp>
        <p:nvSpPr>
          <p:cNvPr id="57346" name="Rectangle 2"/>
          <p:cNvSpPr>
            <a:spLocks noGrp="1" noChangeArrowheads="1"/>
          </p:cNvSpPr>
          <p:nvPr>
            <p:ph type="title"/>
          </p:nvPr>
        </p:nvSpPr>
        <p:spPr>
          <a:xfrm>
            <a:off x="539552" y="44624"/>
            <a:ext cx="8136904" cy="634082"/>
          </a:xfrm>
        </p:spPr>
        <p:txBody>
          <a:bodyPr>
            <a:normAutofit fontScale="90000"/>
          </a:bodyPr>
          <a:lstStyle/>
          <a:p>
            <a:pPr>
              <a:defRPr/>
            </a:pPr>
            <a:r>
              <a:rPr lang="en-US" b="1" kern="1200" dirty="0" smtClean="0"/>
              <a:t>What do we mean by “integration” ?</a:t>
            </a:r>
            <a:endParaRPr lang="en-AU" b="1" kern="1200" dirty="0"/>
          </a:p>
        </p:txBody>
      </p:sp>
      <p:sp>
        <p:nvSpPr>
          <p:cNvPr id="59394" name="Rectangle 5"/>
          <p:cNvSpPr>
            <a:spLocks noGrp="1" noChangeArrowheads="1"/>
          </p:cNvSpPr>
          <p:nvPr>
            <p:ph type="body" idx="1"/>
          </p:nvPr>
        </p:nvSpPr>
        <p:spPr>
          <a:xfrm>
            <a:off x="4846638" y="1105619"/>
            <a:ext cx="4297362" cy="5419725"/>
          </a:xfrm>
        </p:spPr>
        <p:txBody>
          <a:bodyPr/>
          <a:lstStyle/>
          <a:p>
            <a:pPr>
              <a:lnSpc>
                <a:spcPct val="90000"/>
              </a:lnSpc>
            </a:pPr>
            <a:r>
              <a:rPr lang="en-GB" sz="2200" dirty="0" smtClean="0">
                <a:ea typeface="MS PGothic" pitchFamily="34" charset="-128"/>
              </a:rPr>
              <a:t>Composite systems</a:t>
            </a:r>
          </a:p>
          <a:p>
            <a:pPr>
              <a:lnSpc>
                <a:spcPct val="90000"/>
              </a:lnSpc>
            </a:pPr>
            <a:r>
              <a:rPr lang="en-GB" sz="2200" dirty="0" smtClean="0">
                <a:ea typeface="MS PGothic" pitchFamily="34" charset="-128"/>
              </a:rPr>
              <a:t>'Network of networks’</a:t>
            </a:r>
          </a:p>
          <a:p>
            <a:pPr>
              <a:lnSpc>
                <a:spcPct val="90000"/>
              </a:lnSpc>
            </a:pPr>
            <a:r>
              <a:rPr lang="en-GB" sz="2200" dirty="0" smtClean="0">
                <a:ea typeface="MS PGothic" pitchFamily="34" charset="-128"/>
              </a:rPr>
              <a:t>Integration through:</a:t>
            </a:r>
          </a:p>
          <a:p>
            <a:pPr lvl="1">
              <a:lnSpc>
                <a:spcPct val="90000"/>
              </a:lnSpc>
            </a:pPr>
            <a:r>
              <a:rPr lang="en-GB" sz="2000" dirty="0" smtClean="0">
                <a:ea typeface="MS PGothic" pitchFamily="34" charset="-128"/>
              </a:rPr>
              <a:t>Supporting diverse user needs</a:t>
            </a:r>
          </a:p>
          <a:p>
            <a:pPr lvl="1">
              <a:lnSpc>
                <a:spcPct val="90000"/>
              </a:lnSpc>
            </a:pPr>
            <a:r>
              <a:rPr lang="en-GB" sz="2000" dirty="0" smtClean="0">
                <a:ea typeface="MS PGothic" pitchFamily="34" charset="-128"/>
              </a:rPr>
              <a:t>Systems designed for efficiency &amp; effectiveness</a:t>
            </a:r>
          </a:p>
          <a:p>
            <a:pPr lvl="1">
              <a:lnSpc>
                <a:spcPct val="90000"/>
              </a:lnSpc>
            </a:pPr>
            <a:r>
              <a:rPr lang="en-US" sz="2000" dirty="0" smtClean="0">
                <a:ea typeface="MS PGothic" pitchFamily="34" charset="-128"/>
              </a:rPr>
              <a:t>NWP data assimilation</a:t>
            </a:r>
          </a:p>
          <a:p>
            <a:pPr lvl="1">
              <a:lnSpc>
                <a:spcPct val="90000"/>
              </a:lnSpc>
            </a:pPr>
            <a:r>
              <a:rPr lang="en-US" sz="2000" dirty="0" smtClean="0">
                <a:ea typeface="MS PGothic" pitchFamily="34" charset="-128"/>
              </a:rPr>
              <a:t>Partnership &amp; collaboration</a:t>
            </a:r>
          </a:p>
          <a:p>
            <a:pPr lvl="1">
              <a:lnSpc>
                <a:spcPct val="90000"/>
              </a:lnSpc>
            </a:pPr>
            <a:r>
              <a:rPr lang="en-US" sz="2000" dirty="0" smtClean="0">
                <a:ea typeface="MS PGothic" pitchFamily="34" charset="-128"/>
              </a:rPr>
              <a:t>End-to-end service model</a:t>
            </a:r>
          </a:p>
          <a:p>
            <a:pPr lvl="1">
              <a:lnSpc>
                <a:spcPct val="90000"/>
              </a:lnSpc>
            </a:pPr>
            <a:r>
              <a:rPr lang="en-US" sz="2000" dirty="0" smtClean="0">
                <a:ea typeface="MS PGothic" pitchFamily="34" charset="-128"/>
              </a:rPr>
              <a:t>Data policy, access and exchange</a:t>
            </a:r>
          </a:p>
          <a:p>
            <a:pPr lvl="1">
              <a:lnSpc>
                <a:spcPct val="90000"/>
              </a:lnSpc>
            </a:pPr>
            <a:r>
              <a:rPr lang="en-US" sz="2000" dirty="0" smtClean="0">
                <a:ea typeface="MS PGothic" pitchFamily="34" charset="-128"/>
              </a:rPr>
              <a:t>Coordinated network operation &amp; maintenance</a:t>
            </a:r>
          </a:p>
          <a:p>
            <a:pPr lvl="1">
              <a:lnSpc>
                <a:spcPct val="90000"/>
              </a:lnSpc>
            </a:pPr>
            <a:r>
              <a:rPr lang="en-US" sz="2000" dirty="0" smtClean="0">
                <a:ea typeface="MS PGothic" pitchFamily="34" charset="-128"/>
              </a:rPr>
              <a:t>Practices and procedures</a:t>
            </a:r>
          </a:p>
          <a:p>
            <a:pPr>
              <a:lnSpc>
                <a:spcPct val="90000"/>
              </a:lnSpc>
            </a:pPr>
            <a:r>
              <a:rPr lang="en-US" sz="2200" dirty="0" smtClean="0">
                <a:ea typeface="MS PGothic" pitchFamily="34" charset="-128"/>
              </a:rPr>
              <a:t>NOT one-size-fits-all</a:t>
            </a:r>
          </a:p>
          <a:p>
            <a:pPr>
              <a:lnSpc>
                <a:spcPct val="90000"/>
              </a:lnSpc>
            </a:pPr>
            <a:endParaRPr lang="en-AU" sz="2000" dirty="0" smtClean="0">
              <a:ea typeface="MS PGothic" pitchFamily="34" charset="-128"/>
            </a:endParaRPr>
          </a:p>
        </p:txBody>
      </p:sp>
    </p:spTree>
    <p:extLst>
      <p:ext uri="{BB962C8B-B14F-4D97-AF65-F5344CB8AC3E}">
        <p14:creationId xmlns:p14="http://schemas.microsoft.com/office/powerpoint/2010/main" val="2421625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5" name="Picture 4" descr="Key Comp">
            <a:hlinkClick r:id="rId3"/>
          </p:cNvPr>
          <p:cNvPicPr>
            <a:picLocks noChangeAspect="1" noChangeArrowheads="1"/>
          </p:cNvPicPr>
          <p:nvPr/>
        </p:nvPicPr>
        <p:blipFill>
          <a:blip r:embed="rId4"/>
          <a:srcRect l="27370" t="26199" r="24561" b="18594"/>
          <a:stretch>
            <a:fillRect/>
          </a:stretch>
        </p:blipFill>
        <p:spPr bwMode="auto">
          <a:xfrm>
            <a:off x="3021013" y="2133600"/>
            <a:ext cx="3124200" cy="2690813"/>
          </a:xfrm>
          <a:prstGeom prst="rect">
            <a:avLst/>
          </a:prstGeom>
          <a:noFill/>
          <a:ln w="9525">
            <a:noFill/>
            <a:miter lim="800000"/>
            <a:headEnd/>
            <a:tailEnd/>
          </a:ln>
        </p:spPr>
      </p:pic>
      <p:sp>
        <p:nvSpPr>
          <p:cNvPr id="57346" name="TextBox 3"/>
          <p:cNvSpPr txBox="1">
            <a:spLocks noChangeArrowheads="1"/>
          </p:cNvSpPr>
          <p:nvPr/>
        </p:nvSpPr>
        <p:spPr bwMode="auto">
          <a:xfrm>
            <a:off x="2484438" y="1700213"/>
            <a:ext cx="4267200" cy="336550"/>
          </a:xfrm>
          <a:prstGeom prst="rect">
            <a:avLst/>
          </a:prstGeom>
          <a:noFill/>
          <a:ln w="9525">
            <a:noFill/>
            <a:miter lim="800000"/>
            <a:headEnd/>
            <a:tailEnd/>
          </a:ln>
        </p:spPr>
        <p:txBody>
          <a:bodyPr>
            <a:spAutoFit/>
          </a:bodyPr>
          <a:lstStyle/>
          <a:p>
            <a:pPr algn="ctr" eaLnBrk="0" hangingPunct="0">
              <a:spcBef>
                <a:spcPct val="50000"/>
              </a:spcBef>
              <a:buClr>
                <a:srgbClr val="FF9900"/>
              </a:buClr>
              <a:buFont typeface="Wingdings" pitchFamily="2" charset="2"/>
              <a:buNone/>
            </a:pPr>
            <a:r>
              <a:rPr lang="en-AU" sz="1600" b="0" i="1">
                <a:solidFill>
                  <a:schemeClr val="tx1"/>
                </a:solidFill>
              </a:rPr>
              <a:t>To oversee, guide and coordinate WIGOS </a:t>
            </a:r>
          </a:p>
        </p:txBody>
      </p:sp>
      <p:sp>
        <p:nvSpPr>
          <p:cNvPr id="57347" name="TextBox 9"/>
          <p:cNvSpPr txBox="1">
            <a:spLocks noChangeArrowheads="1"/>
          </p:cNvSpPr>
          <p:nvPr/>
        </p:nvSpPr>
        <p:spPr bwMode="auto">
          <a:xfrm>
            <a:off x="2051050" y="4868863"/>
            <a:ext cx="4910138" cy="336550"/>
          </a:xfrm>
          <a:prstGeom prst="rect">
            <a:avLst/>
          </a:prstGeom>
          <a:noFill/>
          <a:ln w="9525">
            <a:noFill/>
            <a:miter lim="800000"/>
            <a:headEnd/>
            <a:tailEnd/>
          </a:ln>
        </p:spPr>
        <p:txBody>
          <a:bodyPr>
            <a:spAutoFit/>
          </a:bodyPr>
          <a:lstStyle/>
          <a:p>
            <a:pPr algn="ctr" eaLnBrk="0" hangingPunct="0">
              <a:spcBef>
                <a:spcPct val="50000"/>
              </a:spcBef>
              <a:buClr>
                <a:srgbClr val="FF9900"/>
              </a:buClr>
              <a:buFont typeface="Wingdings" pitchFamily="2" charset="2"/>
              <a:buNone/>
            </a:pPr>
            <a:r>
              <a:rPr lang="en-AU" sz="1600" b="0" i="1">
                <a:solidFill>
                  <a:schemeClr val="tx1"/>
                </a:solidFill>
              </a:rPr>
              <a:t>To facilitate and support the operation of WIGOS </a:t>
            </a:r>
          </a:p>
        </p:txBody>
      </p:sp>
      <p:sp>
        <p:nvSpPr>
          <p:cNvPr id="57348" name="TextBox 10"/>
          <p:cNvSpPr txBox="1">
            <a:spLocks noChangeArrowheads="1"/>
          </p:cNvSpPr>
          <p:nvPr/>
        </p:nvSpPr>
        <p:spPr bwMode="auto">
          <a:xfrm rot="5400000">
            <a:off x="4860926" y="3140075"/>
            <a:ext cx="3460750" cy="581025"/>
          </a:xfrm>
          <a:prstGeom prst="rect">
            <a:avLst/>
          </a:prstGeom>
          <a:noFill/>
          <a:ln w="9525">
            <a:noFill/>
            <a:miter lim="800000"/>
            <a:headEnd/>
            <a:tailEnd/>
          </a:ln>
        </p:spPr>
        <p:txBody>
          <a:bodyPr>
            <a:spAutoFit/>
          </a:bodyPr>
          <a:lstStyle/>
          <a:p>
            <a:pPr algn="ctr" eaLnBrk="0" hangingPunct="0">
              <a:spcBef>
                <a:spcPct val="50000"/>
              </a:spcBef>
              <a:buClr>
                <a:srgbClr val="FF9900"/>
              </a:buClr>
              <a:buFont typeface="Wingdings" pitchFamily="2" charset="2"/>
              <a:buNone/>
            </a:pPr>
            <a:r>
              <a:rPr lang="en-AU" sz="1600" b="0" i="1">
                <a:solidFill>
                  <a:schemeClr val="tx1"/>
                </a:solidFill>
              </a:rPr>
              <a:t>To plan, implement and evolve WIGOS component systems  </a:t>
            </a:r>
          </a:p>
        </p:txBody>
      </p:sp>
      <p:sp>
        <p:nvSpPr>
          <p:cNvPr id="57349" name="TextBox 11"/>
          <p:cNvSpPr txBox="1">
            <a:spLocks noChangeArrowheads="1"/>
          </p:cNvSpPr>
          <p:nvPr/>
        </p:nvSpPr>
        <p:spPr bwMode="auto">
          <a:xfrm rot="-5400000">
            <a:off x="563563" y="3040062"/>
            <a:ext cx="3835400" cy="581025"/>
          </a:xfrm>
          <a:prstGeom prst="rect">
            <a:avLst/>
          </a:prstGeom>
          <a:noFill/>
          <a:ln w="9525">
            <a:noFill/>
            <a:miter lim="800000"/>
            <a:headEnd/>
            <a:tailEnd/>
          </a:ln>
        </p:spPr>
        <p:txBody>
          <a:bodyPr>
            <a:spAutoFit/>
          </a:bodyPr>
          <a:lstStyle/>
          <a:p>
            <a:pPr algn="ctr" eaLnBrk="0" hangingPunct="0">
              <a:spcBef>
                <a:spcPct val="50000"/>
              </a:spcBef>
              <a:buClr>
                <a:srgbClr val="FF9900"/>
              </a:buClr>
              <a:buFont typeface="Wingdings" pitchFamily="2" charset="2"/>
              <a:buNone/>
            </a:pPr>
            <a:r>
              <a:rPr lang="en-AU" sz="1600" b="0" i="1">
                <a:solidFill>
                  <a:schemeClr val="tx1"/>
                </a:solidFill>
              </a:rPr>
              <a:t>To ensure supply of and access to WIGOS  observations</a:t>
            </a:r>
          </a:p>
        </p:txBody>
      </p:sp>
      <p:sp>
        <p:nvSpPr>
          <p:cNvPr id="57350" name="Rectangle 6"/>
          <p:cNvSpPr>
            <a:spLocks noChangeArrowheads="1"/>
          </p:cNvSpPr>
          <p:nvPr/>
        </p:nvSpPr>
        <p:spPr bwMode="auto">
          <a:xfrm>
            <a:off x="1835150" y="836613"/>
            <a:ext cx="2665413" cy="720725"/>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dirty="0">
                <a:solidFill>
                  <a:schemeClr val="tx1"/>
                </a:solidFill>
                <a:hlinkClick r:id="rId5"/>
              </a:rPr>
              <a:t>Management of WIGOS Implementation / operation</a:t>
            </a:r>
            <a:endParaRPr lang="en-AU" sz="1600" b="0" dirty="0">
              <a:solidFill>
                <a:schemeClr val="tx1"/>
              </a:solidFill>
            </a:endParaRPr>
          </a:p>
        </p:txBody>
      </p:sp>
      <p:sp>
        <p:nvSpPr>
          <p:cNvPr id="57351" name="Rectangle 13"/>
          <p:cNvSpPr>
            <a:spLocks noChangeArrowheads="1"/>
          </p:cNvSpPr>
          <p:nvPr/>
        </p:nvSpPr>
        <p:spPr bwMode="auto">
          <a:xfrm>
            <a:off x="4773613" y="836613"/>
            <a:ext cx="2390775" cy="825500"/>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a:solidFill>
                  <a:schemeClr val="tx1"/>
                </a:solidFill>
                <a:hlinkClick r:id="rId6"/>
              </a:rPr>
              <a:t>Collaboration with co-sponsors and partners</a:t>
            </a:r>
            <a:endParaRPr lang="en-AU" sz="1600" b="0">
              <a:solidFill>
                <a:schemeClr val="tx1"/>
              </a:solidFill>
            </a:endParaRPr>
          </a:p>
        </p:txBody>
      </p:sp>
      <p:sp>
        <p:nvSpPr>
          <p:cNvPr id="57352" name="Rectangle 14"/>
          <p:cNvSpPr>
            <a:spLocks noChangeArrowheads="1"/>
          </p:cNvSpPr>
          <p:nvPr/>
        </p:nvSpPr>
        <p:spPr bwMode="auto">
          <a:xfrm>
            <a:off x="107950" y="5230813"/>
            <a:ext cx="2160588" cy="719137"/>
          </a:xfrm>
          <a:prstGeom prst="rect">
            <a:avLst/>
          </a:prstGeom>
          <a:solidFill>
            <a:srgbClr val="CCFFCC"/>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800">
                <a:solidFill>
                  <a:schemeClr val="tx1"/>
                </a:solidFill>
                <a:hlinkClick r:id="rId7"/>
              </a:rPr>
              <a:t>Communications and outreach</a:t>
            </a:r>
            <a:endParaRPr lang="en-AU" sz="1800">
              <a:solidFill>
                <a:schemeClr val="tx1"/>
              </a:solidFill>
            </a:endParaRPr>
          </a:p>
        </p:txBody>
      </p:sp>
      <p:sp>
        <p:nvSpPr>
          <p:cNvPr id="57353" name="Rectangle 15"/>
          <p:cNvSpPr>
            <a:spLocks noChangeArrowheads="1"/>
          </p:cNvSpPr>
          <p:nvPr/>
        </p:nvSpPr>
        <p:spPr bwMode="auto">
          <a:xfrm>
            <a:off x="7169150" y="3827463"/>
            <a:ext cx="1435100" cy="609600"/>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dirty="0">
                <a:solidFill>
                  <a:schemeClr val="tx1"/>
                </a:solidFill>
                <a:hlinkClick r:id="rId8"/>
              </a:rPr>
              <a:t>Quality Management</a:t>
            </a:r>
            <a:endParaRPr lang="en-AU" sz="1600" b="0" dirty="0">
              <a:solidFill>
                <a:schemeClr val="tx1"/>
              </a:solidFill>
            </a:endParaRPr>
          </a:p>
        </p:txBody>
      </p:sp>
      <p:sp>
        <p:nvSpPr>
          <p:cNvPr id="57354" name="Rectangle 16"/>
          <p:cNvSpPr>
            <a:spLocks noChangeArrowheads="1"/>
          </p:cNvSpPr>
          <p:nvPr/>
        </p:nvSpPr>
        <p:spPr bwMode="auto">
          <a:xfrm>
            <a:off x="4675188" y="5300663"/>
            <a:ext cx="1722437" cy="919162"/>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a:solidFill>
                  <a:schemeClr val="tx1"/>
                </a:solidFill>
                <a:hlinkClick r:id="rId9"/>
              </a:rPr>
              <a:t>Standardization, interoperability &amp; compatibility</a:t>
            </a:r>
            <a:endParaRPr lang="en-AU" sz="1600" b="0">
              <a:solidFill>
                <a:schemeClr val="tx1"/>
              </a:solidFill>
            </a:endParaRPr>
          </a:p>
        </p:txBody>
      </p:sp>
      <p:sp>
        <p:nvSpPr>
          <p:cNvPr id="57355" name="Rectangle 17"/>
          <p:cNvSpPr>
            <a:spLocks noChangeArrowheads="1"/>
          </p:cNvSpPr>
          <p:nvPr/>
        </p:nvSpPr>
        <p:spPr bwMode="auto">
          <a:xfrm>
            <a:off x="2817813" y="5300663"/>
            <a:ext cx="1600200" cy="919162"/>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a:solidFill>
                  <a:schemeClr val="tx1"/>
                </a:solidFill>
                <a:hlinkClick r:id="rId10"/>
              </a:rPr>
              <a:t>Operational Information Resource</a:t>
            </a:r>
            <a:endParaRPr lang="en-AU" sz="1600" b="0">
              <a:solidFill>
                <a:schemeClr val="tx1"/>
              </a:solidFill>
            </a:endParaRPr>
          </a:p>
        </p:txBody>
      </p:sp>
      <p:sp>
        <p:nvSpPr>
          <p:cNvPr id="57356" name="Rectangle 18"/>
          <p:cNvSpPr>
            <a:spLocks noChangeArrowheads="1"/>
          </p:cNvSpPr>
          <p:nvPr/>
        </p:nvSpPr>
        <p:spPr bwMode="auto">
          <a:xfrm>
            <a:off x="7092950" y="5157788"/>
            <a:ext cx="1655763" cy="792162"/>
          </a:xfrm>
          <a:prstGeom prst="rect">
            <a:avLst/>
          </a:prstGeom>
          <a:solidFill>
            <a:srgbClr val="CCFFCC"/>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800">
                <a:solidFill>
                  <a:schemeClr val="tx1"/>
                </a:solidFill>
                <a:hlinkClick r:id="rId11"/>
              </a:rPr>
              <a:t>Capacity Development</a:t>
            </a:r>
            <a:endParaRPr lang="en-AU" sz="1800">
              <a:solidFill>
                <a:schemeClr val="tx1"/>
              </a:solidFill>
            </a:endParaRPr>
          </a:p>
        </p:txBody>
      </p:sp>
      <p:sp>
        <p:nvSpPr>
          <p:cNvPr id="57357" name="Rectangle 19"/>
          <p:cNvSpPr>
            <a:spLocks noChangeArrowheads="1"/>
          </p:cNvSpPr>
          <p:nvPr/>
        </p:nvSpPr>
        <p:spPr bwMode="auto">
          <a:xfrm>
            <a:off x="7164388" y="2093913"/>
            <a:ext cx="1223962" cy="1406525"/>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a:solidFill>
                  <a:schemeClr val="tx1"/>
                </a:solidFill>
                <a:hlinkClick r:id="rId12"/>
              </a:rPr>
              <a:t>Design, planning and optimised evolution</a:t>
            </a:r>
            <a:endParaRPr lang="en-AU" sz="1600" b="0">
              <a:solidFill>
                <a:schemeClr val="tx1"/>
              </a:solidFill>
            </a:endParaRPr>
          </a:p>
        </p:txBody>
      </p:sp>
      <p:sp>
        <p:nvSpPr>
          <p:cNvPr id="57358" name="Rectangle 21"/>
          <p:cNvSpPr>
            <a:spLocks noChangeArrowheads="1"/>
          </p:cNvSpPr>
          <p:nvPr/>
        </p:nvSpPr>
        <p:spPr bwMode="auto">
          <a:xfrm>
            <a:off x="595313" y="1844675"/>
            <a:ext cx="1384300" cy="1220788"/>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a:solidFill>
                  <a:schemeClr val="tx1"/>
                </a:solidFill>
                <a:hlinkClick r:id="rId13"/>
              </a:rPr>
              <a:t>Data discovery, delivery &amp; archival</a:t>
            </a:r>
            <a:endParaRPr lang="en-AU" sz="1600" b="0">
              <a:solidFill>
                <a:schemeClr val="tx1"/>
              </a:solidFill>
            </a:endParaRPr>
          </a:p>
        </p:txBody>
      </p:sp>
      <p:sp>
        <p:nvSpPr>
          <p:cNvPr id="57359" name="Rectangle 22"/>
          <p:cNvSpPr>
            <a:spLocks noChangeArrowheads="1"/>
          </p:cNvSpPr>
          <p:nvPr/>
        </p:nvSpPr>
        <p:spPr bwMode="auto">
          <a:xfrm>
            <a:off x="590550" y="3573463"/>
            <a:ext cx="1389063" cy="1158875"/>
          </a:xfrm>
          <a:prstGeom prst="rect">
            <a:avLst/>
          </a:prstGeom>
          <a:solidFill>
            <a:schemeClr val="accent1"/>
          </a:solidFill>
          <a:ln w="9525" algn="ctr">
            <a:solidFill>
              <a:schemeClr val="tx1"/>
            </a:solidFill>
            <a:round/>
            <a:headEnd/>
            <a:tailEnd/>
          </a:ln>
        </p:spPr>
        <p:txBody>
          <a:bodyPr/>
          <a:lstStyle/>
          <a:p>
            <a:pPr eaLnBrk="0" hangingPunct="0">
              <a:spcBef>
                <a:spcPct val="50000"/>
              </a:spcBef>
              <a:buClr>
                <a:srgbClr val="FF9900"/>
              </a:buClr>
              <a:buFont typeface="Wingdings" pitchFamily="2" charset="2"/>
              <a:buNone/>
            </a:pPr>
            <a:r>
              <a:rPr lang="en-AU" sz="1600" b="0">
                <a:solidFill>
                  <a:schemeClr val="tx1"/>
                </a:solidFill>
                <a:hlinkClick r:id="rId14"/>
              </a:rPr>
              <a:t>Observing system operation &amp; maintenance</a:t>
            </a:r>
            <a:endParaRPr lang="en-AU" sz="1600" b="0">
              <a:solidFill>
                <a:schemeClr val="tx1"/>
              </a:solidFill>
            </a:endParaRPr>
          </a:p>
        </p:txBody>
      </p:sp>
      <p:sp>
        <p:nvSpPr>
          <p:cNvPr id="57360" name="TextBox 7"/>
          <p:cNvSpPr txBox="1">
            <a:spLocks noChangeArrowheads="1"/>
          </p:cNvSpPr>
          <p:nvPr/>
        </p:nvSpPr>
        <p:spPr bwMode="auto">
          <a:xfrm>
            <a:off x="228600" y="115888"/>
            <a:ext cx="8736013" cy="549275"/>
          </a:xfrm>
          <a:prstGeom prst="rect">
            <a:avLst/>
          </a:prstGeom>
          <a:noFill/>
          <a:ln w="9525">
            <a:noFill/>
            <a:miter lim="800000"/>
            <a:headEnd/>
            <a:tailEnd/>
          </a:ln>
        </p:spPr>
        <p:txBody>
          <a:bodyPr>
            <a:spAutoFit/>
          </a:bodyPr>
          <a:lstStyle/>
          <a:p>
            <a:pPr algn="ctr" eaLnBrk="0" hangingPunct="0">
              <a:spcBef>
                <a:spcPct val="50000"/>
              </a:spcBef>
              <a:buClr>
                <a:srgbClr val="FF9900"/>
              </a:buClr>
              <a:buFont typeface="Wingdings" pitchFamily="2" charset="2"/>
              <a:buNone/>
            </a:pPr>
            <a:r>
              <a:rPr lang="en-US" sz="3000" b="1" dirty="0"/>
              <a:t>WIGOS </a:t>
            </a:r>
            <a:r>
              <a:rPr lang="en-AU" sz="3000" b="1" dirty="0"/>
              <a:t>Key </a:t>
            </a:r>
            <a:r>
              <a:rPr lang="en-AU" sz="3000" b="1" dirty="0" smtClean="0"/>
              <a:t>Activity Areas </a:t>
            </a:r>
            <a:endParaRPr lang="en-AU" sz="3000" b="1" dirty="0"/>
          </a:p>
        </p:txBody>
      </p:sp>
      <p:pic>
        <p:nvPicPr>
          <p:cNvPr id="57361" name="Picture 5" descr="WIGOS_Logo-V5">
            <a:hlinkClick r:id="rId3"/>
          </p:cNvPr>
          <p:cNvPicPr>
            <a:picLocks noChangeAspect="1" noChangeArrowheads="1"/>
          </p:cNvPicPr>
          <p:nvPr/>
        </p:nvPicPr>
        <p:blipFill>
          <a:blip r:embed="rId15"/>
          <a:srcRect/>
          <a:stretch>
            <a:fillRect/>
          </a:stretch>
        </p:blipFill>
        <p:spPr bwMode="auto">
          <a:xfrm>
            <a:off x="3389313" y="3306763"/>
            <a:ext cx="2233612" cy="739775"/>
          </a:xfrm>
          <a:prstGeom prst="rect">
            <a:avLst/>
          </a:prstGeom>
          <a:noFill/>
          <a:ln w="9525">
            <a:noFill/>
            <a:miter lim="800000"/>
            <a:headEnd/>
            <a:tailEnd/>
          </a:ln>
        </p:spPr>
      </p:pic>
      <p:sp>
        <p:nvSpPr>
          <p:cNvPr id="3" name="Date Placeholder 2"/>
          <p:cNvSpPr>
            <a:spLocks noGrp="1"/>
          </p:cNvSpPr>
          <p:nvPr>
            <p:ph type="dt" sz="half" idx="10"/>
          </p:nvPr>
        </p:nvSpPr>
        <p:spPr>
          <a:xfrm>
            <a:off x="457200" y="6520259"/>
            <a:ext cx="2133600" cy="365125"/>
          </a:xfrm>
        </p:spPr>
        <p:txBody>
          <a:bodyPr/>
          <a:lstStyle/>
          <a:p>
            <a:fld id="{848CC5E4-F9F6-4593-B8EF-B2E4A1BAD4F5}" type="datetime1">
              <a:rPr lang="en-GB" smtClean="0"/>
              <a:t>28/02/2016</a:t>
            </a:fld>
            <a:endParaRPr lang="en-GB" dirty="0"/>
          </a:p>
        </p:txBody>
      </p:sp>
    </p:spTree>
    <p:extLst>
      <p:ext uri="{BB962C8B-B14F-4D97-AF65-F5344CB8AC3E}">
        <p14:creationId xmlns:p14="http://schemas.microsoft.com/office/powerpoint/2010/main" val="60314692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619672" y="-99392"/>
            <a:ext cx="6048672" cy="1143000"/>
          </a:xfrm>
        </p:spPr>
        <p:txBody>
          <a:bodyPr/>
          <a:lstStyle/>
          <a:p>
            <a:pPr algn="ctr"/>
            <a:r>
              <a:rPr lang="en-US" altLang="en-US" sz="2800" dirty="0" smtClean="0"/>
              <a:t>The WIR web portal - </a:t>
            </a:r>
            <a:r>
              <a:rPr lang="en-US" altLang="en-US" sz="2800" u="sng" dirty="0" smtClean="0">
                <a:hlinkClick r:id="rId2"/>
              </a:rPr>
              <a:t>www.wmo.int/wigos/wir</a:t>
            </a:r>
            <a:endParaRPr lang="en-US" altLang="en-US" sz="2800" u="sng" dirty="0" smtClean="0"/>
          </a:p>
        </p:txBody>
      </p:sp>
      <p:pic>
        <p:nvPicPr>
          <p:cNvPr id="61443" name="Picture 6" descr="WIR-Home-Page-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61722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wigos-key-activ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rot="2868624">
            <a:off x="5886484" y="2091849"/>
            <a:ext cx="324036" cy="844580"/>
          </a:xfrm>
          <a:prstGeom prst="down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1940CC50-E966-4237-ACA6-1D8737A4DA0D}" type="slidenum">
              <a:rPr lang="en-GB" smtClean="0"/>
              <a:t>18</a:t>
            </a:fld>
            <a:endParaRPr lang="en-GB"/>
          </a:p>
        </p:txBody>
      </p:sp>
    </p:spTree>
    <p:extLst>
      <p:ext uri="{BB962C8B-B14F-4D97-AF65-F5344CB8AC3E}">
        <p14:creationId xmlns:p14="http://schemas.microsoft.com/office/powerpoint/2010/main" val="3692330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322708" y="116632"/>
            <a:ext cx="8713788" cy="792162"/>
          </a:xfrm>
          <a:prstGeom prst="rect">
            <a:avLst/>
          </a:prstGeom>
        </p:spPr>
        <p:txBody>
          <a:bodyPr/>
          <a:lst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a:lstStyle>
          <a:p>
            <a:pPr algn="ctr" eaLnBrk="1" hangingPunct="1">
              <a:buClrTx/>
              <a:buFontTx/>
              <a:defRPr/>
            </a:pPr>
            <a:r>
              <a:rPr lang="en-AU" sz="2800" b="1" kern="1200" dirty="0" smtClean="0">
                <a:solidFill>
                  <a:schemeClr val="tx1"/>
                </a:solidFill>
              </a:rPr>
              <a:t>WMO Executive Bodies decisions </a:t>
            </a:r>
          </a:p>
          <a:p>
            <a:pPr algn="ctr" eaLnBrk="1" hangingPunct="1">
              <a:buClrTx/>
              <a:buFontTx/>
              <a:defRPr/>
            </a:pPr>
            <a:r>
              <a:rPr lang="en-AU" sz="2800" b="1" kern="1200" dirty="0" smtClean="0">
                <a:solidFill>
                  <a:schemeClr val="tx1"/>
                </a:solidFill>
              </a:rPr>
              <a:t>with regard to WIGOS (1/3)</a:t>
            </a:r>
            <a:endParaRPr lang="en-AU" sz="2800" b="1" kern="1200" dirty="0">
              <a:solidFill>
                <a:schemeClr val="tx1"/>
              </a:solidFill>
            </a:endParaRPr>
          </a:p>
        </p:txBody>
      </p:sp>
      <p:sp>
        <p:nvSpPr>
          <p:cNvPr id="5" name="Rectangle 3"/>
          <p:cNvSpPr txBox="1">
            <a:spLocks/>
          </p:cNvSpPr>
          <p:nvPr/>
        </p:nvSpPr>
        <p:spPr>
          <a:xfrm>
            <a:off x="228600" y="1627907"/>
            <a:ext cx="8713788" cy="4897437"/>
          </a:xfrm>
          <a:prstGeom prst="rect">
            <a:avLst/>
          </a:prstGeom>
        </p:spPr>
        <p:txBody>
          <a:bodyPr/>
          <a:lstStyle>
            <a:lvl1pPr marL="5334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906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defRPr>
            </a:lvl2pPr>
            <a:lvl3pPr marL="1371600" indent="-457200" algn="l" rtl="0" eaLnBrk="0" fontAlgn="base" hangingPunct="0">
              <a:spcBef>
                <a:spcPct val="20000"/>
              </a:spcBef>
              <a:spcAft>
                <a:spcPct val="0"/>
              </a:spcAft>
              <a:buClr>
                <a:srgbClr val="FF9900"/>
              </a:buClr>
              <a:buFont typeface="Wingdings" pitchFamily="2" charset="2"/>
              <a:buChar char="§"/>
              <a:defRPr sz="2400">
                <a:solidFill>
                  <a:schemeClr val="tx1"/>
                </a:solidFill>
                <a:latin typeface="Arial" charset="0"/>
              </a:defRPr>
            </a:lvl3pPr>
            <a:lvl4pPr marL="1752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4pPr>
            <a:lvl5pPr marL="22098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a:lstStyle>
          <a:p>
            <a:pPr marL="0" indent="0" eaLnBrk="1" hangingPunct="1">
              <a:lnSpc>
                <a:spcPct val="90000"/>
              </a:lnSpc>
              <a:buNone/>
            </a:pPr>
            <a:r>
              <a:rPr lang="en-AU" kern="0" dirty="0" smtClean="0">
                <a:cs typeface="Arial" charset="0"/>
              </a:rPr>
              <a:t>Decisions of the seventeenth World Meteorological Congress (Cg-17, Geneva, 25 May – 12 June 2015):</a:t>
            </a:r>
          </a:p>
          <a:p>
            <a:pPr lvl="1" eaLnBrk="1" hangingPunct="1">
              <a:lnSpc>
                <a:spcPct val="90000"/>
              </a:lnSpc>
              <a:buFont typeface="+mj-lt"/>
              <a:buAutoNum type="arabicPeriod"/>
            </a:pPr>
            <a:r>
              <a:rPr lang="en-AU" sz="2400" kern="0" dirty="0" smtClean="0">
                <a:cs typeface="Arial" charset="0"/>
              </a:rPr>
              <a:t>Adopted WIGOS Technical Regulations and WIGOS Manual to come into force in July 2016</a:t>
            </a:r>
          </a:p>
          <a:p>
            <a:pPr lvl="1" eaLnBrk="1" hangingPunct="1">
              <a:lnSpc>
                <a:spcPct val="90000"/>
              </a:lnSpc>
              <a:buFont typeface="+mj-lt"/>
              <a:buAutoNum type="arabicPeriod"/>
            </a:pPr>
            <a:r>
              <a:rPr lang="en-AU" sz="2400" kern="0" dirty="0" smtClean="0">
                <a:cs typeface="Arial" charset="0"/>
              </a:rPr>
              <a:t>WIGOS a key priority as part of WMO Strategic Planning for the next financial period 2016 to 2019</a:t>
            </a:r>
          </a:p>
          <a:p>
            <a:pPr lvl="1" eaLnBrk="1" hangingPunct="1">
              <a:lnSpc>
                <a:spcPct val="90000"/>
              </a:lnSpc>
              <a:buFont typeface="+mj-lt"/>
              <a:buAutoNum type="arabicPeriod"/>
            </a:pPr>
            <a:r>
              <a:rPr lang="en-AU" sz="2400" kern="0" dirty="0" smtClean="0">
                <a:cs typeface="Arial" charset="0"/>
              </a:rPr>
              <a:t>Approved </a:t>
            </a:r>
            <a:r>
              <a:rPr lang="en-GB" sz="2400" dirty="0"/>
              <a:t>Recommendation 18 (CBS-Ext. (2014)) </a:t>
            </a:r>
            <a:r>
              <a:rPr lang="en-AU" sz="2400" kern="0" dirty="0" smtClean="0">
                <a:cs typeface="Arial" charset="0"/>
              </a:rPr>
              <a:t>on the support of Members to the Implementation plan of the marine meteorological and oceanographic observing system in support of NWP (incl. barometer drifters &amp; tropical moored buoy array)</a:t>
            </a:r>
          </a:p>
          <a:p>
            <a:pPr lvl="1" eaLnBrk="1" hangingPunct="1">
              <a:lnSpc>
                <a:spcPct val="90000"/>
              </a:lnSpc>
              <a:buFont typeface="+mj-lt"/>
              <a:buAutoNum type="arabicPeriod"/>
            </a:pPr>
            <a:r>
              <a:rPr lang="en-AU" sz="2400" kern="0" dirty="0" smtClean="0">
                <a:cs typeface="Arial" charset="0"/>
              </a:rPr>
              <a:t>CBS taking lead for developing Vision of WIGOS in 2040</a:t>
            </a:r>
          </a:p>
        </p:txBody>
      </p:sp>
      <p:sp>
        <p:nvSpPr>
          <p:cNvPr id="8" name="Footer Placeholder 1"/>
          <p:cNvSpPr>
            <a:spLocks noGrp="1"/>
          </p:cNvSpPr>
          <p:nvPr>
            <p:ph type="ftr" sz="quarter" idx="10"/>
          </p:nvPr>
        </p:nvSpPr>
        <p:spPr>
          <a:xfrm>
            <a:off x="2113384" y="6448251"/>
            <a:ext cx="5266928" cy="365125"/>
          </a:xfrm>
        </p:spPr>
        <p:txBody>
          <a:bodyPr/>
          <a:lstStyle/>
          <a:p>
            <a:pPr>
              <a:defRPr/>
            </a:pPr>
            <a:r>
              <a:rPr lang="en-US" altLang="en-US" b="1" dirty="0" smtClean="0"/>
              <a:t>2nd RMIC Workshop for RA-IV, Gulfport, USA, 29 Feb. - 2 Mar. 2016</a:t>
            </a:r>
            <a:endParaRPr lang="en-US" altLang="en-US" b="1" dirty="0"/>
          </a:p>
        </p:txBody>
      </p:sp>
    </p:spTree>
    <p:extLst>
      <p:ext uri="{BB962C8B-B14F-4D97-AF65-F5344CB8AC3E}">
        <p14:creationId xmlns:p14="http://schemas.microsoft.com/office/powerpoint/2010/main" val="3637043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290" name="Group 79"/>
          <p:cNvGrpSpPr>
            <a:grpSpLocks/>
          </p:cNvGrpSpPr>
          <p:nvPr/>
        </p:nvGrpSpPr>
        <p:grpSpPr bwMode="auto">
          <a:xfrm>
            <a:off x="30163" y="1506538"/>
            <a:ext cx="8885237" cy="1465262"/>
            <a:chOff x="0" y="181"/>
            <a:chExt cx="5597" cy="923"/>
          </a:xfrm>
        </p:grpSpPr>
        <p:pic>
          <p:nvPicPr>
            <p:cNvPr id="12294" name="Picture 80" descr="wmo2007_e_bluego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 y="181"/>
              <a:ext cx="342"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1" descr="en-full-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240"/>
              <a:ext cx="912"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2" descr="jcom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 y="193"/>
              <a:ext cx="1152"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Rectangle 83"/>
            <p:cNvSpPr>
              <a:spLocks noChangeArrowheads="1"/>
            </p:cNvSpPr>
            <p:nvPr/>
          </p:nvSpPr>
          <p:spPr bwMode="auto">
            <a:xfrm>
              <a:off x="0" y="672"/>
              <a:ext cx="2208" cy="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GB"/>
            </a:p>
          </p:txBody>
        </p:sp>
        <p:sp>
          <p:nvSpPr>
            <p:cNvPr id="12298" name="Text Box 84"/>
            <p:cNvSpPr txBox="1">
              <a:spLocks noChangeArrowheads="1"/>
            </p:cNvSpPr>
            <p:nvPr/>
          </p:nvSpPr>
          <p:spPr bwMode="auto">
            <a:xfrm>
              <a:off x="4128" y="492"/>
              <a:ext cx="146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ko-KR" sz="1000">
                  <a:latin typeface="Calibri" panose="020F0502020204030204" pitchFamily="34" charset="0"/>
                  <a:ea typeface="Gulim" panose="020B0600000101010101" pitchFamily="34" charset="-127"/>
                  <a:cs typeface="Arial" panose="020B0604020202020204" pitchFamily="34" charset="0"/>
                </a:rPr>
                <a:t>Joint WMO-IOC Technical Commission for</a:t>
              </a:r>
            </a:p>
            <a:p>
              <a:pPr algn="ctr" eaLnBrk="1" hangingPunct="1">
                <a:lnSpc>
                  <a:spcPct val="90000"/>
                </a:lnSpc>
              </a:pPr>
              <a:r>
                <a:rPr lang="en-US" altLang="ko-KR" sz="1000">
                  <a:latin typeface="Calibri" panose="020F0502020204030204" pitchFamily="34" charset="0"/>
                  <a:ea typeface="Gulim" panose="020B0600000101010101" pitchFamily="34" charset="-127"/>
                  <a:cs typeface="Arial" panose="020B0604020202020204" pitchFamily="34" charset="0"/>
                </a:rPr>
                <a:t>Oceanography and Marine Meteorology</a:t>
              </a:r>
              <a:endParaRPr lang="en-US" sz="1000">
                <a:latin typeface="Calibri" panose="020F0502020204030204" pitchFamily="34" charset="0"/>
                <a:ea typeface="Gulim" panose="020B0600000101010101" pitchFamily="34" charset="-127"/>
                <a:cs typeface="Arial" panose="020B0604020202020204" pitchFamily="34" charset="0"/>
              </a:endParaRPr>
            </a:p>
          </p:txBody>
        </p:sp>
      </p:grpSp>
      <p:sp>
        <p:nvSpPr>
          <p:cNvPr id="12291" name="Rectangle 4"/>
          <p:cNvSpPr>
            <a:spLocks noChangeArrowheads="1"/>
          </p:cNvSpPr>
          <p:nvPr/>
        </p:nvSpPr>
        <p:spPr bwMode="auto">
          <a:xfrm>
            <a:off x="228600" y="9144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sz="1200">
                <a:solidFill>
                  <a:schemeClr val="bg1"/>
                </a:solidFill>
                <a:latin typeface="Arial Black" panose="020B0A04020102020204" pitchFamily="34" charset="0"/>
              </a:rPr>
              <a:t>WMO</a:t>
            </a:r>
          </a:p>
        </p:txBody>
      </p:sp>
      <p:sp>
        <p:nvSpPr>
          <p:cNvPr id="4100" name="Rectangle 5"/>
          <p:cNvSpPr>
            <a:spLocks noGrp="1" noChangeArrowheads="1"/>
          </p:cNvSpPr>
          <p:nvPr>
            <p:ph type="title"/>
          </p:nvPr>
        </p:nvSpPr>
        <p:spPr>
          <a:xfrm>
            <a:off x="639763" y="0"/>
            <a:ext cx="8001000" cy="1219200"/>
          </a:xfrm>
        </p:spPr>
        <p:txBody>
          <a:bodyPr/>
          <a:lstStyle/>
          <a:p>
            <a:pPr algn="ctr" eaLnBrk="1" hangingPunct="1">
              <a:defRPr/>
            </a:pPr>
            <a:endParaRPr lang="en-US" altLang="ko-KR" b="1" dirty="0" smtClean="0">
              <a:solidFill>
                <a:schemeClr val="accent1">
                  <a:lumMod val="75000"/>
                </a:schemeClr>
              </a:solidFill>
              <a:latin typeface="+mn-lt"/>
              <a:ea typeface="굴림" pitchFamily="34" charset="-127"/>
              <a:cs typeface="Arial" charset="0"/>
            </a:endParaRPr>
          </a:p>
        </p:txBody>
      </p:sp>
      <p:pic>
        <p:nvPicPr>
          <p:cNvPr id="12293" name="Picture 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52551"/>
            <a:ext cx="9383713"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bwMode="auto">
          <a:xfrm>
            <a:off x="228849" y="133351"/>
            <a:ext cx="8748464" cy="1019175"/>
          </a:xfrm>
          <a:prstGeom prst="rect">
            <a:avLst/>
          </a:prstGeom>
          <a:solidFill>
            <a:srgbClr val="0070C0"/>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Arial" charset="0"/>
                <a:ea typeface="+mj-ea"/>
                <a:cs typeface="+mj-cs"/>
              </a:defRPr>
            </a:lvl1pPr>
            <a:lvl2pPr algn="l" rtl="0" eaLnBrk="1" fontAlgn="base" hangingPunct="1">
              <a:spcBef>
                <a:spcPct val="0"/>
              </a:spcBef>
              <a:spcAft>
                <a:spcPct val="0"/>
              </a:spcAft>
              <a:defRPr sz="3000">
                <a:solidFill>
                  <a:schemeClr val="tx2"/>
                </a:solidFill>
                <a:latin typeface="Arial" charset="0"/>
              </a:defRPr>
            </a:lvl2pPr>
            <a:lvl3pPr algn="l" rtl="0" eaLnBrk="1" fontAlgn="base" hangingPunct="1">
              <a:spcBef>
                <a:spcPct val="0"/>
              </a:spcBef>
              <a:spcAft>
                <a:spcPct val="0"/>
              </a:spcAft>
              <a:defRPr sz="3000">
                <a:solidFill>
                  <a:schemeClr val="tx2"/>
                </a:solidFill>
                <a:latin typeface="Arial" charset="0"/>
              </a:defRPr>
            </a:lvl3pPr>
            <a:lvl4pPr algn="l" rtl="0" eaLnBrk="1" fontAlgn="base" hangingPunct="1">
              <a:spcBef>
                <a:spcPct val="0"/>
              </a:spcBef>
              <a:spcAft>
                <a:spcPct val="0"/>
              </a:spcAft>
              <a:defRPr sz="3000">
                <a:solidFill>
                  <a:schemeClr val="tx2"/>
                </a:solidFill>
                <a:latin typeface="Arial" charset="0"/>
              </a:defRPr>
            </a:lvl4pPr>
            <a:lvl5pPr algn="l" rtl="0" eaLnBrk="1" fontAlgn="base" hangingPunct="1">
              <a:spcBef>
                <a:spcPct val="0"/>
              </a:spcBef>
              <a:spcAft>
                <a:spcPct val="0"/>
              </a:spcAft>
              <a:defRPr sz="30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altLang="ko-KR" sz="3200" b="1" dirty="0">
                <a:solidFill>
                  <a:schemeClr val="bg1"/>
                </a:solidFill>
                <a:latin typeface="Calibri" panose="020F0502020204030204" pitchFamily="34" charset="0"/>
                <a:ea typeface="굴림" pitchFamily="34" charset="-127"/>
                <a:cs typeface="Calibri" panose="020F0502020204030204" pitchFamily="34" charset="0"/>
              </a:rPr>
              <a:t>JCOMM Implementation through Programme Areas</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333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394716" y="44550"/>
            <a:ext cx="8713788" cy="792162"/>
          </a:xfrm>
          <a:prstGeom prst="rect">
            <a:avLst/>
          </a:prstGeom>
        </p:spPr>
        <p:txBody>
          <a:bodyPr/>
          <a:lst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a:lstStyle>
          <a:p>
            <a:pPr algn="ctr" eaLnBrk="1" hangingPunct="1">
              <a:buClrTx/>
              <a:buFontTx/>
              <a:defRPr/>
            </a:pPr>
            <a:r>
              <a:rPr lang="en-AU" sz="2800" b="1" dirty="0">
                <a:solidFill>
                  <a:schemeClr val="tx1"/>
                </a:solidFill>
              </a:rPr>
              <a:t>WMO Executive Bodies decisions </a:t>
            </a:r>
          </a:p>
          <a:p>
            <a:pPr algn="ctr" eaLnBrk="1" hangingPunct="1">
              <a:buClrTx/>
              <a:buFontTx/>
              <a:defRPr/>
            </a:pPr>
            <a:r>
              <a:rPr lang="en-AU" sz="2800" b="1" dirty="0">
                <a:solidFill>
                  <a:schemeClr val="tx1"/>
                </a:solidFill>
              </a:rPr>
              <a:t>with regard to </a:t>
            </a:r>
            <a:r>
              <a:rPr lang="en-AU" sz="2800" b="1" dirty="0" smtClean="0">
                <a:solidFill>
                  <a:schemeClr val="tx1"/>
                </a:solidFill>
              </a:rPr>
              <a:t>WIGOS (2/3)</a:t>
            </a:r>
            <a:endParaRPr lang="en-AU" sz="2800" b="1" dirty="0">
              <a:solidFill>
                <a:schemeClr val="tx1"/>
              </a:solidFill>
            </a:endParaRPr>
          </a:p>
        </p:txBody>
      </p:sp>
      <p:sp>
        <p:nvSpPr>
          <p:cNvPr id="5" name="Rectangle 3"/>
          <p:cNvSpPr txBox="1">
            <a:spLocks/>
          </p:cNvSpPr>
          <p:nvPr/>
        </p:nvSpPr>
        <p:spPr>
          <a:xfrm>
            <a:off x="35496" y="1699915"/>
            <a:ext cx="8906892" cy="4897437"/>
          </a:xfrm>
          <a:prstGeom prst="rect">
            <a:avLst/>
          </a:prstGeom>
        </p:spPr>
        <p:txBody>
          <a:bodyPr/>
          <a:lstStyle>
            <a:lvl1pPr marL="5334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906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defRPr>
            </a:lvl2pPr>
            <a:lvl3pPr marL="1371600" indent="-457200" algn="l" rtl="0" eaLnBrk="0" fontAlgn="base" hangingPunct="0">
              <a:spcBef>
                <a:spcPct val="20000"/>
              </a:spcBef>
              <a:spcAft>
                <a:spcPct val="0"/>
              </a:spcAft>
              <a:buClr>
                <a:srgbClr val="FF9900"/>
              </a:buClr>
              <a:buFont typeface="Wingdings" pitchFamily="2" charset="2"/>
              <a:buChar char="§"/>
              <a:defRPr sz="2400">
                <a:solidFill>
                  <a:schemeClr val="tx1"/>
                </a:solidFill>
                <a:latin typeface="Arial" charset="0"/>
              </a:defRPr>
            </a:lvl3pPr>
            <a:lvl4pPr marL="1752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4pPr>
            <a:lvl5pPr marL="22098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a:lstStyle>
          <a:p>
            <a:pPr marL="0" indent="0" eaLnBrk="1" hangingPunct="1">
              <a:lnSpc>
                <a:spcPct val="90000"/>
              </a:lnSpc>
              <a:buNone/>
            </a:pPr>
            <a:r>
              <a:rPr lang="en-AU" kern="0" dirty="0">
                <a:cs typeface="Arial" charset="0"/>
              </a:rPr>
              <a:t>Cg-17 </a:t>
            </a:r>
            <a:r>
              <a:rPr lang="en-AU" kern="0" dirty="0" smtClean="0">
                <a:cs typeface="Arial" charset="0"/>
              </a:rPr>
              <a:t>decisions:</a:t>
            </a:r>
          </a:p>
          <a:p>
            <a:pPr lvl="1" eaLnBrk="1" hangingPunct="1">
              <a:lnSpc>
                <a:spcPct val="90000"/>
              </a:lnSpc>
              <a:spcAft>
                <a:spcPts val="600"/>
              </a:spcAft>
              <a:buFont typeface="+mj-lt"/>
              <a:buAutoNum type="arabicPeriod" startAt="4"/>
            </a:pPr>
            <a:r>
              <a:rPr lang="en-AU" sz="2400" kern="0" dirty="0" smtClean="0">
                <a:cs typeface="Arial" charset="0"/>
              </a:rPr>
              <a:t>Adopted Resolution on pre-operational phase of WIGOS for 2016 to 2019 with aim that Members will benefit from a fully operational WIGOS from 2020 onward</a:t>
            </a:r>
          </a:p>
          <a:p>
            <a:pPr lvl="1" eaLnBrk="1" hangingPunct="1">
              <a:lnSpc>
                <a:spcPct val="90000"/>
              </a:lnSpc>
              <a:spcAft>
                <a:spcPts val="600"/>
              </a:spcAft>
              <a:buFont typeface="+mj-lt"/>
              <a:buAutoNum type="arabicPeriod" startAt="4"/>
            </a:pPr>
            <a:r>
              <a:rPr lang="en-AU" sz="2400" kern="0" dirty="0" smtClean="0">
                <a:cs typeface="Arial" charset="0"/>
              </a:rPr>
              <a:t>Future WIGOS priorities: </a:t>
            </a:r>
          </a:p>
          <a:p>
            <a:pPr lvl="2" eaLnBrk="1" hangingPunct="1">
              <a:lnSpc>
                <a:spcPct val="90000"/>
              </a:lnSpc>
              <a:spcAft>
                <a:spcPts val="600"/>
              </a:spcAft>
              <a:buFont typeface="Arial" panose="020B0604020202020204" pitchFamily="34" charset="0"/>
              <a:buChar char="•"/>
            </a:pPr>
            <a:r>
              <a:rPr lang="en-AU" sz="1800" b="1" kern="0" dirty="0" smtClean="0">
                <a:solidFill>
                  <a:srgbClr val="FF0000"/>
                </a:solidFill>
                <a:cs typeface="Arial" charset="0"/>
              </a:rPr>
              <a:t>Develop WIGOS guidance</a:t>
            </a:r>
          </a:p>
          <a:p>
            <a:pPr lvl="2" eaLnBrk="1" hangingPunct="1">
              <a:lnSpc>
                <a:spcPct val="90000"/>
              </a:lnSpc>
              <a:spcAft>
                <a:spcPts val="600"/>
              </a:spcAft>
              <a:buFont typeface="Arial" panose="020B0604020202020204" pitchFamily="34" charset="0"/>
              <a:buChar char="•"/>
            </a:pPr>
            <a:r>
              <a:rPr lang="en-AU" sz="1800" b="1" kern="0" dirty="0" smtClean="0">
                <a:solidFill>
                  <a:srgbClr val="FF0000"/>
                </a:solidFill>
                <a:cs typeface="Arial" charset="0"/>
              </a:rPr>
              <a:t>Further develop WIGOS Information Resource (WIR) and OSCAR</a:t>
            </a:r>
          </a:p>
          <a:p>
            <a:pPr lvl="2" eaLnBrk="1" hangingPunct="1">
              <a:lnSpc>
                <a:spcPct val="90000"/>
              </a:lnSpc>
              <a:spcAft>
                <a:spcPts val="600"/>
              </a:spcAft>
              <a:buFont typeface="Arial" panose="020B0604020202020204" pitchFamily="34" charset="0"/>
              <a:buChar char="•"/>
            </a:pPr>
            <a:r>
              <a:rPr lang="en-AU" sz="1800" b="1" kern="0" dirty="0" smtClean="0">
                <a:solidFill>
                  <a:srgbClr val="FF0000"/>
                </a:solidFill>
                <a:cs typeface="Arial" charset="0"/>
              </a:rPr>
              <a:t>Develop &amp; implement a WIGOS Data Quality Monitoring System</a:t>
            </a:r>
          </a:p>
          <a:p>
            <a:pPr lvl="2" eaLnBrk="1" hangingPunct="1">
              <a:lnSpc>
                <a:spcPct val="90000"/>
              </a:lnSpc>
              <a:spcAft>
                <a:spcPts val="600"/>
              </a:spcAft>
              <a:buFont typeface="Arial" panose="020B0604020202020204" pitchFamily="34" charset="0"/>
              <a:buChar char="•"/>
            </a:pPr>
            <a:r>
              <a:rPr lang="en-AU" sz="1800" b="1" kern="0" dirty="0" smtClean="0">
                <a:solidFill>
                  <a:srgbClr val="FF0000"/>
                </a:solidFill>
                <a:cs typeface="Arial" charset="0"/>
              </a:rPr>
              <a:t>Develop concept and establishment of WIGOS Regional Centres (WRCs)</a:t>
            </a:r>
          </a:p>
          <a:p>
            <a:pPr lvl="2" eaLnBrk="1" hangingPunct="1">
              <a:lnSpc>
                <a:spcPct val="90000"/>
              </a:lnSpc>
              <a:spcAft>
                <a:spcPts val="600"/>
              </a:spcAft>
              <a:buFont typeface="Arial" panose="020B0604020202020204" pitchFamily="34" charset="0"/>
              <a:buChar char="•"/>
            </a:pPr>
            <a:r>
              <a:rPr lang="en-AU" sz="1800" b="1" kern="0" dirty="0" smtClean="0">
                <a:solidFill>
                  <a:srgbClr val="FF0000"/>
                </a:solidFill>
                <a:cs typeface="Arial" charset="0"/>
              </a:rPr>
              <a:t>Undertake national implementation of WIGOS</a:t>
            </a:r>
            <a:endParaRPr lang="en-AU" sz="2800" b="1" kern="0" dirty="0" smtClean="0">
              <a:solidFill>
                <a:srgbClr val="FF0000"/>
              </a:solidFill>
              <a:cs typeface="Arial" charset="0"/>
            </a:endParaRPr>
          </a:p>
        </p:txBody>
      </p:sp>
      <p:sp>
        <p:nvSpPr>
          <p:cNvPr id="7" name="Slide Number Placeholder 6"/>
          <p:cNvSpPr>
            <a:spLocks noGrp="1"/>
          </p:cNvSpPr>
          <p:nvPr>
            <p:ph type="sldNum" sz="quarter" idx="12"/>
          </p:nvPr>
        </p:nvSpPr>
        <p:spPr>
          <a:xfrm>
            <a:off x="6553200" y="6520259"/>
            <a:ext cx="2133600" cy="365125"/>
          </a:xfrm>
        </p:spPr>
        <p:txBody>
          <a:bodyPr/>
          <a:lstStyle/>
          <a:p>
            <a:fld id="{1940CC50-E966-4237-ACA6-1D8737A4DA0D}" type="slidenum">
              <a:rPr lang="en-GB" smtClean="0"/>
              <a:t>20</a:t>
            </a:fld>
            <a:endParaRPr lang="en-GB" dirty="0"/>
          </a:p>
        </p:txBody>
      </p:sp>
      <p:sp>
        <p:nvSpPr>
          <p:cNvPr id="8" name="Footer Placeholder 1"/>
          <p:cNvSpPr>
            <a:spLocks noGrp="1"/>
          </p:cNvSpPr>
          <p:nvPr>
            <p:ph type="ftr" sz="quarter" idx="10"/>
          </p:nvPr>
        </p:nvSpPr>
        <p:spPr>
          <a:xfrm>
            <a:off x="2113384" y="6448251"/>
            <a:ext cx="5266928" cy="365125"/>
          </a:xfrm>
        </p:spPr>
        <p:txBody>
          <a:bodyPr/>
          <a:lstStyle/>
          <a:p>
            <a:pPr>
              <a:defRPr/>
            </a:pPr>
            <a:r>
              <a:rPr lang="en-US" altLang="en-US" b="1" dirty="0" smtClean="0"/>
              <a:t>2nd RMIC Workshop for RA-IV, Gulfport, USA, 29 Feb. - 2 Mar. 2016</a:t>
            </a:r>
            <a:endParaRPr lang="en-US" altLang="en-US" b="1" dirty="0"/>
          </a:p>
        </p:txBody>
      </p:sp>
    </p:spTree>
    <p:extLst>
      <p:ext uri="{BB962C8B-B14F-4D97-AF65-F5344CB8AC3E}">
        <p14:creationId xmlns:p14="http://schemas.microsoft.com/office/powerpoint/2010/main" val="3324520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113384" y="6448251"/>
            <a:ext cx="5266928" cy="365125"/>
          </a:xfrm>
        </p:spPr>
        <p:txBody>
          <a:bodyPr/>
          <a:lstStyle/>
          <a:p>
            <a:pPr>
              <a:defRPr/>
            </a:pPr>
            <a:r>
              <a:rPr lang="en-US" altLang="en-US" b="1" dirty="0" smtClean="0"/>
              <a:t>2nd RMIC Workshop for RA-IV, Gulfport, USA, 29 Feb. - 2 Mar. 2016</a:t>
            </a:r>
            <a:endParaRPr lang="en-US" altLang="en-US" b="1" dirty="0"/>
          </a:p>
        </p:txBody>
      </p:sp>
      <p:sp>
        <p:nvSpPr>
          <p:cNvPr id="4" name="Rectangle 2"/>
          <p:cNvSpPr txBox="1">
            <a:spLocks/>
          </p:cNvSpPr>
          <p:nvPr/>
        </p:nvSpPr>
        <p:spPr>
          <a:xfrm>
            <a:off x="394716" y="44550"/>
            <a:ext cx="8713788" cy="792162"/>
          </a:xfrm>
          <a:prstGeom prst="rect">
            <a:avLst/>
          </a:prstGeom>
        </p:spPr>
        <p:txBody>
          <a:bodyPr/>
          <a:lst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a:lstStyle>
          <a:p>
            <a:pPr algn="ctr" eaLnBrk="1" hangingPunct="1">
              <a:buClrTx/>
              <a:buFontTx/>
              <a:defRPr/>
            </a:pPr>
            <a:r>
              <a:rPr lang="en-AU" sz="2800" b="1" dirty="0">
                <a:solidFill>
                  <a:schemeClr val="tx1"/>
                </a:solidFill>
              </a:rPr>
              <a:t>WMO Executive Bodies decisions </a:t>
            </a:r>
          </a:p>
          <a:p>
            <a:pPr algn="ctr" eaLnBrk="1" hangingPunct="1">
              <a:buClrTx/>
              <a:buFontTx/>
              <a:defRPr/>
            </a:pPr>
            <a:r>
              <a:rPr lang="en-AU" sz="2800" b="1" dirty="0">
                <a:solidFill>
                  <a:schemeClr val="tx1"/>
                </a:solidFill>
              </a:rPr>
              <a:t>with regard to </a:t>
            </a:r>
            <a:r>
              <a:rPr lang="en-AU" sz="2800" b="1" dirty="0" smtClean="0">
                <a:solidFill>
                  <a:schemeClr val="tx1"/>
                </a:solidFill>
              </a:rPr>
              <a:t>WIGOS (3/3)</a:t>
            </a:r>
            <a:endParaRPr lang="en-AU" sz="2800" b="1" dirty="0">
              <a:solidFill>
                <a:schemeClr val="tx1"/>
              </a:solidFill>
            </a:endParaRPr>
          </a:p>
        </p:txBody>
      </p:sp>
      <p:sp>
        <p:nvSpPr>
          <p:cNvPr id="5" name="Rectangle 3"/>
          <p:cNvSpPr txBox="1">
            <a:spLocks/>
          </p:cNvSpPr>
          <p:nvPr/>
        </p:nvSpPr>
        <p:spPr>
          <a:xfrm>
            <a:off x="228600" y="1555899"/>
            <a:ext cx="8713788" cy="4897437"/>
          </a:xfrm>
          <a:prstGeom prst="rect">
            <a:avLst/>
          </a:prstGeom>
        </p:spPr>
        <p:txBody>
          <a:bodyPr/>
          <a:lstStyle>
            <a:lvl1pPr marL="5334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ea typeface="+mn-ea"/>
                <a:cs typeface="+mn-cs"/>
              </a:defRPr>
            </a:lvl1pPr>
            <a:lvl2pPr marL="990600" indent="-533400" algn="l" rtl="0" eaLnBrk="0" fontAlgn="base" hangingPunct="0">
              <a:spcBef>
                <a:spcPct val="20000"/>
              </a:spcBef>
              <a:spcAft>
                <a:spcPct val="0"/>
              </a:spcAft>
              <a:buClr>
                <a:srgbClr val="FF9900"/>
              </a:buClr>
              <a:buFont typeface="Wingdings" pitchFamily="2" charset="2"/>
              <a:buChar char="§"/>
              <a:defRPr sz="2800">
                <a:solidFill>
                  <a:schemeClr val="tx1"/>
                </a:solidFill>
                <a:latin typeface="Arial" charset="0"/>
              </a:defRPr>
            </a:lvl2pPr>
            <a:lvl3pPr marL="1371600" indent="-457200" algn="l" rtl="0" eaLnBrk="0" fontAlgn="base" hangingPunct="0">
              <a:spcBef>
                <a:spcPct val="20000"/>
              </a:spcBef>
              <a:spcAft>
                <a:spcPct val="0"/>
              </a:spcAft>
              <a:buClr>
                <a:srgbClr val="FF9900"/>
              </a:buClr>
              <a:buFont typeface="Wingdings" pitchFamily="2" charset="2"/>
              <a:buChar char="§"/>
              <a:defRPr sz="2400">
                <a:solidFill>
                  <a:schemeClr val="tx1"/>
                </a:solidFill>
                <a:latin typeface="Arial" charset="0"/>
              </a:defRPr>
            </a:lvl3pPr>
            <a:lvl4pPr marL="1752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4pPr>
            <a:lvl5pPr marL="22098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Arial" charset="0"/>
              </a:defRPr>
            </a:lvl5pPr>
            <a:lvl6pPr marL="26670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6pPr>
            <a:lvl7pPr marL="31242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7pPr>
            <a:lvl8pPr marL="35814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8pPr>
            <a:lvl9pPr marL="4038600" indent="-381000" algn="l" rtl="0" eaLnBrk="0" fontAlgn="base" hangingPunct="0">
              <a:spcBef>
                <a:spcPct val="20000"/>
              </a:spcBef>
              <a:spcAft>
                <a:spcPct val="0"/>
              </a:spcAft>
              <a:buClr>
                <a:srgbClr val="FF9900"/>
              </a:buClr>
              <a:buFont typeface="Wingdings" pitchFamily="2" charset="2"/>
              <a:buChar char="§"/>
              <a:defRPr sz="2000">
                <a:solidFill>
                  <a:schemeClr val="tx1"/>
                </a:solidFill>
                <a:latin typeface="+mn-lt"/>
              </a:defRPr>
            </a:lvl9pPr>
          </a:lstStyle>
          <a:p>
            <a:pPr marL="0" indent="0" eaLnBrk="1" hangingPunct="1">
              <a:lnSpc>
                <a:spcPct val="90000"/>
              </a:lnSpc>
              <a:buNone/>
            </a:pPr>
            <a:r>
              <a:rPr lang="en-AU" sz="2400" kern="0" dirty="0" smtClean="0">
                <a:cs typeface="Arial" charset="0"/>
              </a:rPr>
              <a:t>Decisions of the sixty-seventh Session of the WMO Executive Council (EC-67, Geneva, 15-17 June 2015):</a:t>
            </a:r>
          </a:p>
          <a:p>
            <a:pPr lvl="1" eaLnBrk="1" hangingPunct="1">
              <a:lnSpc>
                <a:spcPct val="90000"/>
              </a:lnSpc>
              <a:buFont typeface="Arial" panose="020B0604020202020204" pitchFamily="34" charset="0"/>
              <a:buChar char="•"/>
            </a:pPr>
            <a:r>
              <a:rPr lang="en-AU" sz="2400" kern="0" dirty="0" smtClean="0">
                <a:cs typeface="Arial" charset="0"/>
              </a:rPr>
              <a:t>ICG-WIGOS re-established by the Executive Council (EC-67, June 2015)</a:t>
            </a:r>
          </a:p>
          <a:p>
            <a:pPr lvl="1" eaLnBrk="1" hangingPunct="1">
              <a:lnSpc>
                <a:spcPct val="90000"/>
              </a:lnSpc>
              <a:buFont typeface="Arial" panose="020B0604020202020204" pitchFamily="34" charset="0"/>
              <a:buChar char="•"/>
            </a:pPr>
            <a:r>
              <a:rPr lang="en-US" sz="2400" dirty="0" smtClean="0"/>
              <a:t>ICG-WIGOS is tasked to develop a </a:t>
            </a:r>
            <a:r>
              <a:rPr lang="en-US" sz="2400" dirty="0"/>
              <a:t>complete Plan for the WIGOS Pre-Operational Phase (PWPP) </a:t>
            </a:r>
            <a:r>
              <a:rPr lang="en-US" sz="2400" dirty="0" smtClean="0"/>
              <a:t>for approval by EC-68 in June 2016</a:t>
            </a:r>
            <a:endParaRPr lang="en-US" sz="2400" dirty="0"/>
          </a:p>
          <a:p>
            <a:pPr lvl="1" eaLnBrk="1" hangingPunct="1">
              <a:lnSpc>
                <a:spcPct val="90000"/>
              </a:lnSpc>
              <a:buFont typeface="Arial" panose="020B0604020202020204" pitchFamily="34" charset="0"/>
              <a:buChar char="•"/>
            </a:pPr>
            <a:endParaRPr lang="en-AU" sz="2400" kern="0" dirty="0" smtClean="0">
              <a:cs typeface="Arial" charset="0"/>
            </a:endParaRPr>
          </a:p>
        </p:txBody>
      </p:sp>
      <p:sp>
        <p:nvSpPr>
          <p:cNvPr id="6" name="Date Placeholder 5"/>
          <p:cNvSpPr>
            <a:spLocks noGrp="1"/>
          </p:cNvSpPr>
          <p:nvPr>
            <p:ph type="dt" sz="half" idx="10"/>
          </p:nvPr>
        </p:nvSpPr>
        <p:spPr>
          <a:xfrm>
            <a:off x="457200" y="6520259"/>
            <a:ext cx="2133600" cy="365125"/>
          </a:xfrm>
        </p:spPr>
        <p:txBody>
          <a:bodyPr/>
          <a:lstStyle/>
          <a:p>
            <a:fld id="{0A0354DD-5C14-4427-8A57-E2267E6E5E56}" type="datetime1">
              <a:rPr lang="en-GB" smtClean="0"/>
              <a:t>28/02/2016</a:t>
            </a:fld>
            <a:endParaRPr lang="en-GB" dirty="0"/>
          </a:p>
        </p:txBody>
      </p:sp>
      <p:sp>
        <p:nvSpPr>
          <p:cNvPr id="7" name="Slide Number Placeholder 6"/>
          <p:cNvSpPr>
            <a:spLocks noGrp="1"/>
          </p:cNvSpPr>
          <p:nvPr>
            <p:ph type="sldNum" sz="quarter" idx="12"/>
          </p:nvPr>
        </p:nvSpPr>
        <p:spPr>
          <a:xfrm>
            <a:off x="6553200" y="6520259"/>
            <a:ext cx="2133600" cy="365125"/>
          </a:xfrm>
        </p:spPr>
        <p:txBody>
          <a:bodyPr/>
          <a:lstStyle/>
          <a:p>
            <a:fld id="{1940CC50-E966-4237-ACA6-1D8737A4DA0D}" type="slidenum">
              <a:rPr lang="en-GB" smtClean="0"/>
              <a:t>21</a:t>
            </a:fld>
            <a:endParaRPr lang="en-GB" dirty="0"/>
          </a:p>
        </p:txBody>
      </p:sp>
    </p:spTree>
    <p:extLst>
      <p:ext uri="{BB962C8B-B14F-4D97-AF65-F5344CB8AC3E}">
        <p14:creationId xmlns:p14="http://schemas.microsoft.com/office/powerpoint/2010/main" val="3620602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4624"/>
            <a:ext cx="6408712" cy="1143000"/>
          </a:xfrm>
        </p:spPr>
        <p:txBody>
          <a:bodyPr/>
          <a:lstStyle/>
          <a:p>
            <a:r>
              <a:rPr lang="en-GB" sz="2800" b="1" dirty="0" smtClean="0"/>
              <a:t>WIGOS Pre-Operational Phase </a:t>
            </a:r>
            <a:br>
              <a:rPr lang="en-GB" sz="2800" b="1" dirty="0" smtClean="0"/>
            </a:br>
            <a:r>
              <a:rPr lang="en-GB" sz="2800" b="1" dirty="0" smtClean="0"/>
              <a:t>Priority 1/5</a:t>
            </a:r>
            <a:endParaRPr lang="en-GB" sz="2800" b="1" dirty="0"/>
          </a:p>
        </p:txBody>
      </p:sp>
      <p:sp>
        <p:nvSpPr>
          <p:cNvPr id="3" name="Content Placeholder 2"/>
          <p:cNvSpPr>
            <a:spLocks noGrp="1"/>
          </p:cNvSpPr>
          <p:nvPr>
            <p:ph idx="1"/>
          </p:nvPr>
        </p:nvSpPr>
        <p:spPr/>
        <p:txBody>
          <a:bodyPr/>
          <a:lstStyle/>
          <a:p>
            <a:pPr marL="514350" indent="-514350">
              <a:buFont typeface="+mj-lt"/>
              <a:buAutoNum type="arabicPeriod"/>
            </a:pPr>
            <a:r>
              <a:rPr lang="en-GB" b="1" dirty="0" smtClean="0"/>
              <a:t>Develop WIGOS guidance material</a:t>
            </a:r>
          </a:p>
          <a:p>
            <a:pPr marL="914400" lvl="1" indent="-514350">
              <a:buFont typeface="Arial" panose="020B0604020202020204" pitchFamily="34" charset="0"/>
              <a:buChar char="•"/>
            </a:pPr>
            <a:r>
              <a:rPr lang="en-GB" dirty="0" smtClean="0"/>
              <a:t>Develop new WIGOS Guide</a:t>
            </a:r>
          </a:p>
          <a:p>
            <a:pPr marL="914400" lvl="1" indent="-514350">
              <a:buFont typeface="Arial" panose="020B0604020202020204" pitchFamily="34" charset="0"/>
              <a:buChar char="•"/>
            </a:pPr>
            <a:r>
              <a:rPr lang="en-GB" dirty="0" smtClean="0"/>
              <a:t>Complementing </a:t>
            </a:r>
            <a:r>
              <a:rPr lang="en-GB" dirty="0"/>
              <a:t>WIGOS </a:t>
            </a:r>
            <a:r>
              <a:rPr lang="en-GB" dirty="0" smtClean="0"/>
              <a:t>Manual, e.g. on</a:t>
            </a:r>
          </a:p>
          <a:p>
            <a:pPr marL="1314450" lvl="2" indent="-514350">
              <a:buFont typeface="Wingdings" panose="05000000000000000000" pitchFamily="2" charset="2"/>
              <a:buChar char="ü"/>
            </a:pPr>
            <a:r>
              <a:rPr lang="en-GB" dirty="0" smtClean="0"/>
              <a:t>Observing Network Design </a:t>
            </a:r>
          </a:p>
          <a:p>
            <a:pPr marL="1314450" lvl="2" indent="-514350">
              <a:buFont typeface="Wingdings" panose="05000000000000000000" pitchFamily="2" charset="2"/>
              <a:buChar char="ü"/>
            </a:pPr>
            <a:r>
              <a:rPr lang="en-GB" dirty="0" smtClean="0"/>
              <a:t>WIGOS Identifiers</a:t>
            </a:r>
          </a:p>
          <a:p>
            <a:pPr marL="1314450" lvl="2" indent="-514350">
              <a:buFont typeface="Wingdings" panose="05000000000000000000" pitchFamily="2" charset="2"/>
              <a:buChar char="ü"/>
            </a:pPr>
            <a:r>
              <a:rPr lang="en-GB" dirty="0" smtClean="0"/>
              <a:t>Collecting &amp; submitting WIGOS metadata and using OSCAR</a:t>
            </a:r>
            <a:endParaRPr lang="en-GB" dirty="0"/>
          </a:p>
        </p:txBody>
      </p:sp>
      <p:sp>
        <p:nvSpPr>
          <p:cNvPr id="5" name="Footer Placeholder 4"/>
          <p:cNvSpPr>
            <a:spLocks noGrp="1"/>
          </p:cNvSpPr>
          <p:nvPr>
            <p:ph type="ftr" sz="quarter" idx="11"/>
          </p:nvPr>
        </p:nvSpPr>
        <p:spPr>
          <a:xfrm>
            <a:off x="2339752" y="6448251"/>
            <a:ext cx="4824536" cy="365125"/>
          </a:xfrm>
        </p:spPr>
        <p:txBody>
          <a:bodyPr/>
          <a:lstStyle/>
          <a:p>
            <a:r>
              <a:rPr lang="en-US" dirty="0" smtClean="0"/>
              <a:t>2nd RMIC Workshop for RA-IV, Gulfport, USA, 29 Feb. - 2 Mar. 2016</a:t>
            </a:r>
            <a:endParaRPr lang="en-GB" dirty="0"/>
          </a:p>
        </p:txBody>
      </p:sp>
      <p:sp>
        <p:nvSpPr>
          <p:cNvPr id="7" name="Date Placeholder 6"/>
          <p:cNvSpPr>
            <a:spLocks noGrp="1"/>
          </p:cNvSpPr>
          <p:nvPr>
            <p:ph type="dt" sz="half" idx="10"/>
          </p:nvPr>
        </p:nvSpPr>
        <p:spPr>
          <a:xfrm>
            <a:off x="457200" y="6520259"/>
            <a:ext cx="2133600" cy="365125"/>
          </a:xfrm>
        </p:spPr>
        <p:txBody>
          <a:bodyPr/>
          <a:lstStyle/>
          <a:p>
            <a:fld id="{BFACD6F0-3060-4772-A8D7-3E5A2B0D3835}"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pPr/>
              <a:t>22</a:t>
            </a:fld>
            <a:r>
              <a:rPr lang="en-GB" dirty="0" smtClean="0"/>
              <a:t> </a:t>
            </a:r>
            <a:endParaRPr lang="en-GB" dirty="0"/>
          </a:p>
        </p:txBody>
      </p:sp>
    </p:spTree>
    <p:extLst>
      <p:ext uri="{BB962C8B-B14F-4D97-AF65-F5344CB8AC3E}">
        <p14:creationId xmlns:p14="http://schemas.microsoft.com/office/powerpoint/2010/main" val="2537740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p:cNvSpPr>
          <p:nvPr>
            <p:ph type="title" idx="4294967295"/>
          </p:nvPr>
        </p:nvSpPr>
        <p:spPr>
          <a:xfrm>
            <a:off x="1594984" y="116632"/>
            <a:ext cx="6361391" cy="1143000"/>
          </a:xfrm>
        </p:spPr>
        <p:txBody>
          <a:bodyPr>
            <a:noAutofit/>
          </a:bodyPr>
          <a:lstStyle/>
          <a:p>
            <a:r>
              <a:rPr lang="en-GB" sz="2800" b="1" dirty="0"/>
              <a:t>WIGOS Pre-Operational Phase </a:t>
            </a:r>
            <a:r>
              <a:rPr lang="en-GB" sz="2800" b="1" dirty="0" smtClean="0"/>
              <a:t/>
            </a:r>
            <a:br>
              <a:rPr lang="en-GB" sz="2800" b="1" dirty="0" smtClean="0"/>
            </a:br>
            <a:r>
              <a:rPr lang="en-GB" sz="2800" b="1" dirty="0" smtClean="0"/>
              <a:t>Priority 1/5</a:t>
            </a:r>
            <a:endParaRPr lang="en-AU" sz="2800" b="1" dirty="0" smtClean="0">
              <a:solidFill>
                <a:schemeClr val="accent2"/>
              </a:solidFill>
            </a:endParaRPr>
          </a:p>
        </p:txBody>
      </p:sp>
      <p:sp>
        <p:nvSpPr>
          <p:cNvPr id="77826" name="Rectangle 3"/>
          <p:cNvSpPr>
            <a:spLocks noGrp="1"/>
          </p:cNvSpPr>
          <p:nvPr>
            <p:ph type="body" idx="4294967295"/>
          </p:nvPr>
        </p:nvSpPr>
        <p:spPr>
          <a:xfrm>
            <a:off x="107950" y="1484015"/>
            <a:ext cx="8497888" cy="5113337"/>
          </a:xfrm>
        </p:spPr>
        <p:txBody>
          <a:bodyPr>
            <a:normAutofit lnSpcReduction="10000"/>
          </a:bodyPr>
          <a:lstStyle/>
          <a:p>
            <a:pPr marL="457200" indent="-457200">
              <a:buFont typeface="+mj-lt"/>
              <a:buAutoNum type="arabicPeriod"/>
            </a:pPr>
            <a:r>
              <a:rPr lang="en-GB" sz="2400" b="1" dirty="0"/>
              <a:t>Develop WIGOS guidance </a:t>
            </a:r>
            <a:r>
              <a:rPr lang="en-GB" sz="2400" b="1" dirty="0" smtClean="0"/>
              <a:t>material - </a:t>
            </a:r>
            <a:r>
              <a:rPr lang="en-US" sz="2400" b="1" dirty="0" smtClean="0"/>
              <a:t>Observing </a:t>
            </a:r>
            <a:r>
              <a:rPr lang="en-US" sz="2400" b="1" dirty="0"/>
              <a:t>Practices &amp; Procedures</a:t>
            </a:r>
            <a:endParaRPr lang="en-US" sz="2000" b="1" i="1" dirty="0" smtClean="0">
              <a:solidFill>
                <a:srgbClr val="CC3300"/>
              </a:solidFill>
              <a:cs typeface="Arial" charset="0"/>
            </a:endParaRPr>
          </a:p>
          <a:p>
            <a:pPr lvl="1"/>
            <a:r>
              <a:rPr lang="en-US" sz="2000" b="1" i="1" dirty="0" smtClean="0">
                <a:solidFill>
                  <a:srgbClr val="CC3300"/>
                </a:solidFill>
                <a:cs typeface="Arial" charset="0"/>
              </a:rPr>
              <a:t>Standards</a:t>
            </a:r>
            <a:r>
              <a:rPr lang="en-US" sz="2000" dirty="0" smtClean="0">
                <a:solidFill>
                  <a:srgbClr val="080808"/>
                </a:solidFill>
                <a:cs typeface="Arial" charset="0"/>
              </a:rPr>
              <a:t> </a:t>
            </a:r>
            <a:r>
              <a:rPr lang="en-US" sz="2000" dirty="0" smtClean="0">
                <a:solidFill>
                  <a:srgbClr val="080808"/>
                </a:solidFill>
              </a:rPr>
              <a:t>and </a:t>
            </a:r>
            <a:r>
              <a:rPr lang="en-US" sz="2000" b="1" i="1" dirty="0" smtClean="0">
                <a:solidFill>
                  <a:srgbClr val="F52913"/>
                </a:solidFill>
              </a:rPr>
              <a:t>recommendations</a:t>
            </a:r>
            <a:r>
              <a:rPr lang="en-US" sz="2200" dirty="0" smtClean="0">
                <a:solidFill>
                  <a:srgbClr val="080808"/>
                </a:solidFill>
              </a:rPr>
              <a:t> </a:t>
            </a:r>
            <a:r>
              <a:rPr lang="en-US" sz="2000" dirty="0" smtClean="0">
                <a:solidFill>
                  <a:srgbClr val="080808"/>
                </a:solidFill>
                <a:cs typeface="Arial" charset="0"/>
              </a:rPr>
              <a:t>for instruments and methods of observation</a:t>
            </a:r>
          </a:p>
          <a:p>
            <a:pPr lvl="1"/>
            <a:r>
              <a:rPr lang="en-US" sz="2000" dirty="0" smtClean="0">
                <a:solidFill>
                  <a:srgbClr val="080808"/>
                </a:solidFill>
                <a:cs typeface="Arial" charset="0"/>
              </a:rPr>
              <a:t>All aspects of observations and observing systems:</a:t>
            </a:r>
          </a:p>
          <a:p>
            <a:pPr lvl="2"/>
            <a:r>
              <a:rPr lang="en-GB" dirty="0" smtClean="0">
                <a:solidFill>
                  <a:srgbClr val="080808"/>
                </a:solidFill>
                <a:cs typeface="Arial" charset="0"/>
              </a:rPr>
              <a:t>establishment &amp; installation</a:t>
            </a:r>
          </a:p>
          <a:p>
            <a:pPr lvl="2"/>
            <a:r>
              <a:rPr lang="en-GB" dirty="0" smtClean="0">
                <a:solidFill>
                  <a:srgbClr val="080808"/>
                </a:solidFill>
                <a:cs typeface="Arial" charset="0"/>
              </a:rPr>
              <a:t>management &amp; operation </a:t>
            </a:r>
          </a:p>
          <a:p>
            <a:pPr lvl="2"/>
            <a:r>
              <a:rPr lang="en-GB" dirty="0" smtClean="0">
                <a:solidFill>
                  <a:srgbClr val="080808"/>
                </a:solidFill>
                <a:cs typeface="Arial" charset="0"/>
              </a:rPr>
              <a:t>maintenance, inspection &amp; supervision </a:t>
            </a:r>
          </a:p>
          <a:p>
            <a:pPr lvl="2"/>
            <a:r>
              <a:rPr lang="en-GB" dirty="0" smtClean="0">
                <a:solidFill>
                  <a:srgbClr val="080808"/>
                </a:solidFill>
                <a:cs typeface="Arial" charset="0"/>
              </a:rPr>
              <a:t>delivery &amp; sharing of observations </a:t>
            </a:r>
          </a:p>
          <a:p>
            <a:pPr lvl="2"/>
            <a:r>
              <a:rPr lang="en-GB" dirty="0" smtClean="0">
                <a:solidFill>
                  <a:srgbClr val="080808"/>
                </a:solidFill>
                <a:cs typeface="Arial" charset="0"/>
              </a:rPr>
              <a:t>data and metadata management</a:t>
            </a:r>
            <a:r>
              <a:rPr lang="en-GB" dirty="0" smtClean="0">
                <a:cs typeface="Arial" charset="0"/>
              </a:rPr>
              <a:t> (pre-processing &amp; processing, QC, monitoring, remedial actions, …)</a:t>
            </a:r>
          </a:p>
          <a:p>
            <a:pPr lvl="1"/>
            <a:r>
              <a:rPr lang="en-GB" sz="2000" dirty="0" smtClean="0">
                <a:solidFill>
                  <a:srgbClr val="080808"/>
                </a:solidFill>
                <a:cs typeface="Arial" charset="0"/>
              </a:rPr>
              <a:t>Data Quality: 'fit-for-purpose' ideal</a:t>
            </a:r>
          </a:p>
          <a:p>
            <a:pPr lvl="1"/>
            <a:r>
              <a:rPr lang="en-GB" sz="2000" b="1" i="1" dirty="0" smtClean="0">
                <a:solidFill>
                  <a:srgbClr val="CC3300"/>
                </a:solidFill>
                <a:cs typeface="Arial" charset="0"/>
              </a:rPr>
              <a:t>Documenting known quality is key</a:t>
            </a:r>
            <a:endParaRPr lang="en-AU" sz="2000" b="1" i="1" dirty="0" smtClean="0">
              <a:solidFill>
                <a:srgbClr val="CC3300"/>
              </a:solidFill>
              <a:cs typeface="Arial" charset="0"/>
            </a:endParaRPr>
          </a:p>
        </p:txBody>
      </p:sp>
      <p:pic>
        <p:nvPicPr>
          <p:cNvPr id="77827" name="Picture 4" descr="Balloon Man"/>
          <p:cNvPicPr>
            <a:picLocks noChangeAspect="1" noChangeArrowheads="1"/>
          </p:cNvPicPr>
          <p:nvPr/>
        </p:nvPicPr>
        <p:blipFill>
          <a:blip r:embed="rId2"/>
          <a:srcRect l="10735" t="18710" r="12244" b="3253"/>
          <a:stretch>
            <a:fillRect/>
          </a:stretch>
        </p:blipFill>
        <p:spPr bwMode="auto">
          <a:xfrm>
            <a:off x="7740352" y="2636912"/>
            <a:ext cx="1254059" cy="1800200"/>
          </a:xfrm>
          <a:prstGeom prst="rect">
            <a:avLst/>
          </a:prstGeom>
          <a:noFill/>
          <a:ln w="9525">
            <a:noFill/>
            <a:miter lim="800000"/>
            <a:headEnd/>
            <a:tailEnd/>
          </a:ln>
        </p:spPr>
      </p:pic>
      <p:pic>
        <p:nvPicPr>
          <p:cNvPr id="77829" name="Picture 5" descr="1_21_asos2"/>
          <p:cNvPicPr>
            <a:picLocks noChangeAspect="1" noChangeArrowheads="1"/>
          </p:cNvPicPr>
          <p:nvPr/>
        </p:nvPicPr>
        <p:blipFill>
          <a:blip r:embed="rId3"/>
          <a:srcRect/>
          <a:stretch>
            <a:fillRect/>
          </a:stretch>
        </p:blipFill>
        <p:spPr bwMode="auto">
          <a:xfrm>
            <a:off x="7428126" y="5661248"/>
            <a:ext cx="1705059" cy="1279302"/>
          </a:xfrm>
          <a:prstGeom prst="rect">
            <a:avLst/>
          </a:prstGeom>
          <a:noFill/>
        </p:spPr>
      </p:pic>
      <p:sp>
        <p:nvSpPr>
          <p:cNvPr id="2" name="Footer Placeholder 1"/>
          <p:cNvSpPr>
            <a:spLocks noGrp="1"/>
          </p:cNvSpPr>
          <p:nvPr>
            <p:ph type="ftr" sz="quarter" idx="11"/>
          </p:nvPr>
        </p:nvSpPr>
        <p:spPr>
          <a:xfrm>
            <a:off x="2123728" y="6520259"/>
            <a:ext cx="4896544" cy="365125"/>
          </a:xfrm>
        </p:spPr>
        <p:txBody>
          <a:bodyPr/>
          <a:lstStyle/>
          <a:p>
            <a:r>
              <a:rPr lang="en-US" dirty="0" smtClean="0"/>
              <a:t>2nd RMIC Workshop for RA-IV, Gulfport, USA, 29 Feb. - 2 Mar. 2016</a:t>
            </a:r>
            <a:endParaRPr lang="en-GB" dirty="0"/>
          </a:p>
        </p:txBody>
      </p:sp>
      <p:sp>
        <p:nvSpPr>
          <p:cNvPr id="3" name="Date Placeholder 2"/>
          <p:cNvSpPr>
            <a:spLocks noGrp="1"/>
          </p:cNvSpPr>
          <p:nvPr>
            <p:ph type="dt" sz="half" idx="10"/>
          </p:nvPr>
        </p:nvSpPr>
        <p:spPr>
          <a:xfrm>
            <a:off x="457200" y="6520259"/>
            <a:ext cx="2133600" cy="365125"/>
          </a:xfrm>
        </p:spPr>
        <p:txBody>
          <a:bodyPr/>
          <a:lstStyle/>
          <a:p>
            <a:fld id="{52077871-C1EB-40C6-8070-7922A749FC60}" type="datetime1">
              <a:rPr lang="en-GB" smtClean="0"/>
              <a:t>28/02/2016</a:t>
            </a:fld>
            <a:endParaRPr lang="en-GB" dirty="0"/>
          </a:p>
        </p:txBody>
      </p:sp>
    </p:spTree>
    <p:extLst>
      <p:ext uri="{BB962C8B-B14F-4D97-AF65-F5344CB8AC3E}">
        <p14:creationId xmlns:p14="http://schemas.microsoft.com/office/powerpoint/2010/main" val="269736047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44624"/>
            <a:ext cx="6048672" cy="1143000"/>
          </a:xfrm>
        </p:spPr>
        <p:txBody>
          <a:bodyPr/>
          <a:lstStyle/>
          <a:p>
            <a:r>
              <a:rPr lang="en-GB" sz="2800" b="1" dirty="0" smtClean="0"/>
              <a:t>WIGOS Pre-Operational Phase </a:t>
            </a:r>
            <a:br>
              <a:rPr lang="en-GB" sz="2800" b="1" dirty="0" smtClean="0"/>
            </a:br>
            <a:r>
              <a:rPr lang="en-GB" sz="2800" b="1" dirty="0" smtClean="0"/>
              <a:t>Priority 2/5</a:t>
            </a:r>
            <a:endParaRPr lang="en-GB" sz="2800" b="1" dirty="0"/>
          </a:p>
        </p:txBody>
      </p:sp>
      <p:sp>
        <p:nvSpPr>
          <p:cNvPr id="3" name="Content Placeholder 2"/>
          <p:cNvSpPr>
            <a:spLocks noGrp="1"/>
          </p:cNvSpPr>
          <p:nvPr>
            <p:ph idx="1"/>
          </p:nvPr>
        </p:nvSpPr>
        <p:spPr/>
        <p:txBody>
          <a:bodyPr>
            <a:normAutofit/>
          </a:bodyPr>
          <a:lstStyle/>
          <a:p>
            <a:pPr marL="914400" lvl="1" indent="-514350">
              <a:buFont typeface="+mj-lt"/>
              <a:buAutoNum type="arabicPeriod" startAt="2"/>
            </a:pPr>
            <a:r>
              <a:rPr lang="en-GB" b="1" dirty="0"/>
              <a:t>Further develop the WIGOS Information Resource (</a:t>
            </a:r>
            <a:r>
              <a:rPr lang="en-GB" b="1" dirty="0" smtClean="0">
                <a:hlinkClick r:id="rId2"/>
              </a:rPr>
              <a:t>WIR</a:t>
            </a:r>
            <a:r>
              <a:rPr lang="en-GB" b="1" dirty="0" smtClean="0"/>
              <a:t>) and the Observing Systems Capability Analysis and Review tool (OSCAR – </a:t>
            </a:r>
            <a:r>
              <a:rPr lang="en-GB" b="1" dirty="0" smtClean="0">
                <a:hlinkClick r:id="rId3"/>
              </a:rPr>
              <a:t>oscar.wmo.int</a:t>
            </a:r>
            <a:r>
              <a:rPr lang="en-GB" b="1" dirty="0"/>
              <a:t>)</a:t>
            </a:r>
            <a:endParaRPr lang="en-GB" dirty="0" smtClean="0"/>
          </a:p>
          <a:p>
            <a:pPr marL="1314450" lvl="2" indent="-514350"/>
            <a:r>
              <a:rPr lang="en-GB" dirty="0" smtClean="0">
                <a:hlinkClick r:id="rId4"/>
              </a:rPr>
              <a:t>OSCAR/Requirements</a:t>
            </a:r>
            <a:r>
              <a:rPr lang="en-GB" dirty="0" smtClean="0"/>
              <a:t> : Technology free observational user requirements recorded quantitatively</a:t>
            </a:r>
          </a:p>
          <a:p>
            <a:pPr marL="1314450" lvl="2" indent="-514350"/>
            <a:r>
              <a:rPr lang="en-GB" dirty="0" smtClean="0">
                <a:hlinkClick r:id="rId5"/>
              </a:rPr>
              <a:t>OSCAR/Space</a:t>
            </a:r>
            <a:r>
              <a:rPr lang="en-GB" dirty="0" smtClean="0"/>
              <a:t>: </a:t>
            </a:r>
            <a:r>
              <a:rPr lang="en-US" dirty="0"/>
              <a:t>capabilities of all satellite sensors, whether historical, operational or planned</a:t>
            </a:r>
          </a:p>
          <a:p>
            <a:pPr marL="1314450" lvl="2" indent="-514350"/>
            <a:r>
              <a:rPr lang="en-GB" dirty="0" smtClean="0">
                <a:hlinkClick r:id="rId6"/>
              </a:rPr>
              <a:t>OSCAR/Surface</a:t>
            </a:r>
            <a:r>
              <a:rPr lang="en-GB" dirty="0" smtClean="0"/>
              <a:t>: </a:t>
            </a:r>
            <a:r>
              <a:rPr lang="en-US" dirty="0"/>
              <a:t>surface-based capabilities; developed by </a:t>
            </a:r>
            <a:r>
              <a:rPr lang="en-US" dirty="0" err="1"/>
              <a:t>MeteoSwiss</a:t>
            </a:r>
            <a:r>
              <a:rPr lang="en-US" dirty="0"/>
              <a:t> for </a:t>
            </a:r>
            <a:r>
              <a:rPr lang="en-US" dirty="0" smtClean="0"/>
              <a:t>WMO</a:t>
            </a:r>
            <a:endParaRPr lang="en-GB" dirty="0"/>
          </a:p>
        </p:txBody>
      </p:sp>
      <p:sp>
        <p:nvSpPr>
          <p:cNvPr id="5" name="Footer Placeholder 4"/>
          <p:cNvSpPr>
            <a:spLocks noGrp="1"/>
          </p:cNvSpPr>
          <p:nvPr>
            <p:ph type="ftr" sz="quarter" idx="11"/>
          </p:nvPr>
        </p:nvSpPr>
        <p:spPr>
          <a:xfrm>
            <a:off x="2339752" y="6520259"/>
            <a:ext cx="4824536" cy="365125"/>
          </a:xfrm>
        </p:spPr>
        <p:txBody>
          <a:bodyPr/>
          <a:lstStyle/>
          <a:p>
            <a:r>
              <a:rPr lang="en-US" dirty="0" smtClean="0"/>
              <a:t>2nd RMIC Workshop for RA-IV, Gulfport, USA, 29 Feb. - 2 Mar. 2016</a:t>
            </a:r>
            <a:endParaRPr lang="en-GB" dirty="0"/>
          </a:p>
        </p:txBody>
      </p:sp>
      <p:sp>
        <p:nvSpPr>
          <p:cNvPr id="7" name="Date Placeholder 6"/>
          <p:cNvSpPr>
            <a:spLocks noGrp="1"/>
          </p:cNvSpPr>
          <p:nvPr>
            <p:ph type="dt" sz="half" idx="10"/>
          </p:nvPr>
        </p:nvSpPr>
        <p:spPr>
          <a:xfrm>
            <a:off x="457200" y="6520259"/>
            <a:ext cx="2133600" cy="365125"/>
          </a:xfrm>
        </p:spPr>
        <p:txBody>
          <a:bodyPr/>
          <a:lstStyle/>
          <a:p>
            <a:fld id="{400C1B01-A26F-47C3-8BFF-140737457576}"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pPr/>
              <a:t>24</a:t>
            </a:fld>
            <a:r>
              <a:rPr lang="en-GB" dirty="0" smtClean="0"/>
              <a:t> </a:t>
            </a:r>
            <a:endParaRPr lang="en-GB" dirty="0"/>
          </a:p>
        </p:txBody>
      </p:sp>
    </p:spTree>
    <p:extLst>
      <p:ext uri="{BB962C8B-B14F-4D97-AF65-F5344CB8AC3E}">
        <p14:creationId xmlns:p14="http://schemas.microsoft.com/office/powerpoint/2010/main" val="2348109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4624"/>
            <a:ext cx="6408712" cy="1080120"/>
          </a:xfrm>
        </p:spPr>
        <p:txBody>
          <a:bodyPr/>
          <a:lstStyle/>
          <a:p>
            <a:r>
              <a:rPr lang="en-GB" sz="2800" b="1" dirty="0"/>
              <a:t>WIGOS Pre-Operational Phase </a:t>
            </a:r>
            <a:r>
              <a:rPr lang="en-GB" sz="2800" b="1" dirty="0" smtClean="0"/>
              <a:t/>
            </a:r>
            <a:br>
              <a:rPr lang="en-GB" sz="2800" b="1" dirty="0" smtClean="0"/>
            </a:br>
            <a:r>
              <a:rPr lang="en-GB" sz="2800" b="1" dirty="0" smtClean="0"/>
              <a:t>Priority 2/5</a:t>
            </a:r>
            <a:endParaRPr lang="en-GB" sz="2800" dirty="0"/>
          </a:p>
        </p:txBody>
      </p:sp>
      <p:sp>
        <p:nvSpPr>
          <p:cNvPr id="3" name="Content Placeholder 2"/>
          <p:cNvSpPr>
            <a:spLocks noGrp="1"/>
          </p:cNvSpPr>
          <p:nvPr>
            <p:ph idx="1"/>
          </p:nvPr>
        </p:nvSpPr>
        <p:spPr>
          <a:xfrm>
            <a:off x="179512" y="1484784"/>
            <a:ext cx="8713788" cy="4897437"/>
          </a:xfrm>
        </p:spPr>
        <p:txBody>
          <a:bodyPr>
            <a:normAutofit/>
          </a:bodyPr>
          <a:lstStyle/>
          <a:p>
            <a:pPr marL="457200" indent="-457200">
              <a:spcAft>
                <a:spcPts val="300"/>
              </a:spcAft>
              <a:buFont typeface="+mj-lt"/>
              <a:buAutoNum type="arabicPeriod" startAt="2"/>
            </a:pPr>
            <a:r>
              <a:rPr lang="en-GB" sz="2000" b="1" dirty="0" smtClean="0"/>
              <a:t>WIGOS </a:t>
            </a:r>
            <a:r>
              <a:rPr lang="en-GB" sz="2000" b="1" dirty="0"/>
              <a:t>Information Resource (WIR) &amp;</a:t>
            </a:r>
            <a:r>
              <a:rPr lang="en-GB" sz="2000" b="1" dirty="0" smtClean="0"/>
              <a:t> </a:t>
            </a:r>
            <a:r>
              <a:rPr lang="en-GB" sz="2000" b="1" dirty="0"/>
              <a:t>OSCAR (</a:t>
            </a:r>
            <a:r>
              <a:rPr lang="en-GB" sz="2000" b="1" dirty="0">
                <a:hlinkClick r:id="rId2"/>
              </a:rPr>
              <a:t>oscar.wmo.int</a:t>
            </a:r>
            <a:r>
              <a:rPr lang="en-GB" sz="2000" b="1" dirty="0"/>
              <a:t>)</a:t>
            </a:r>
            <a:endParaRPr lang="en-GB" sz="2000" dirty="0" smtClean="0"/>
          </a:p>
          <a:p>
            <a:pPr>
              <a:spcAft>
                <a:spcPts val="300"/>
              </a:spcAft>
            </a:pPr>
            <a:r>
              <a:rPr lang="en-GB" sz="2400" dirty="0" smtClean="0"/>
              <a:t>OSCAR/Surface </a:t>
            </a:r>
            <a:r>
              <a:rPr lang="en-GB" sz="2400" dirty="0"/>
              <a:t>– </a:t>
            </a:r>
            <a:r>
              <a:rPr lang="en-GB" sz="2400" dirty="0">
                <a:hlinkClick r:id="rId3"/>
              </a:rPr>
              <a:t>oscar.wmo.int/surface</a:t>
            </a:r>
            <a:r>
              <a:rPr lang="en-GB" sz="2400" dirty="0"/>
              <a:t> </a:t>
            </a:r>
          </a:p>
          <a:p>
            <a:pPr lvl="1">
              <a:spcAft>
                <a:spcPts val="300"/>
              </a:spcAft>
            </a:pPr>
            <a:r>
              <a:rPr lang="en-GB" sz="1800" dirty="0" smtClean="0"/>
              <a:t>Meant to become the official repository of WIGOS Metadata as of early 2016</a:t>
            </a:r>
          </a:p>
          <a:p>
            <a:pPr lvl="2">
              <a:spcAft>
                <a:spcPts val="300"/>
              </a:spcAft>
              <a:buFont typeface="Wingdings" panose="05000000000000000000" pitchFamily="2" charset="2"/>
              <a:buChar char="ü"/>
            </a:pPr>
            <a:r>
              <a:rPr lang="en-GB" sz="1600" dirty="0" smtClean="0"/>
              <a:t>One-stop-shop for surface- and space-based observing instruments &amp; platforms metadata</a:t>
            </a:r>
          </a:p>
          <a:p>
            <a:pPr lvl="2">
              <a:spcAft>
                <a:spcPts val="300"/>
              </a:spcAft>
              <a:buFont typeface="Wingdings" panose="05000000000000000000" pitchFamily="2" charset="2"/>
              <a:buChar char="ü"/>
            </a:pPr>
            <a:r>
              <a:rPr lang="en-GB" sz="1600" dirty="0" smtClean="0"/>
              <a:t>Allows user to understanding </a:t>
            </a:r>
            <a:r>
              <a:rPr lang="en-GB" sz="1600" dirty="0"/>
              <a:t>observational data</a:t>
            </a:r>
          </a:p>
          <a:p>
            <a:pPr lvl="2">
              <a:spcAft>
                <a:spcPts val="300"/>
              </a:spcAft>
              <a:buFont typeface="Wingdings" panose="05000000000000000000" pitchFamily="2" charset="2"/>
              <a:buChar char="ü"/>
            </a:pPr>
            <a:r>
              <a:rPr lang="en-GB" sz="1600" dirty="0" smtClean="0"/>
              <a:t>Allows to identify potential synergies</a:t>
            </a:r>
          </a:p>
          <a:p>
            <a:pPr lvl="2">
              <a:spcAft>
                <a:spcPts val="300"/>
              </a:spcAft>
              <a:buFont typeface="Wingdings" panose="05000000000000000000" pitchFamily="2" charset="2"/>
              <a:buChar char="ü"/>
            </a:pPr>
            <a:r>
              <a:rPr lang="en-GB" sz="1600" dirty="0" smtClean="0"/>
              <a:t>A tool for developing countries willing to use OSCAR as their primary WIGOS metadata database</a:t>
            </a:r>
          </a:p>
          <a:p>
            <a:pPr lvl="1">
              <a:spcAft>
                <a:spcPts val="300"/>
              </a:spcAft>
            </a:pPr>
            <a:r>
              <a:rPr lang="en-GB" sz="1800" dirty="0"/>
              <a:t>An evolution/modernization of WMO No. 9, </a:t>
            </a:r>
            <a:r>
              <a:rPr lang="en-GB" sz="1800" dirty="0">
                <a:hlinkClick r:id="rId4"/>
              </a:rPr>
              <a:t>Volume A</a:t>
            </a:r>
            <a:r>
              <a:rPr lang="en-GB" sz="1800" dirty="0"/>
              <a:t>, </a:t>
            </a:r>
            <a:r>
              <a:rPr lang="fr-CH" sz="1800" dirty="0" err="1"/>
              <a:t>Observing</a:t>
            </a:r>
            <a:r>
              <a:rPr lang="fr-CH" sz="1800" dirty="0"/>
              <a:t> </a:t>
            </a:r>
            <a:r>
              <a:rPr lang="en-US" sz="1800" dirty="0"/>
              <a:t>Stations and </a:t>
            </a:r>
            <a:r>
              <a:rPr lang="en-US" sz="1800" dirty="0" smtClean="0"/>
              <a:t>WMO </a:t>
            </a:r>
            <a:r>
              <a:rPr lang="en-US" sz="1800" dirty="0"/>
              <a:t>Catalogue of </a:t>
            </a:r>
            <a:r>
              <a:rPr lang="en-US" sz="1800" dirty="0" err="1" smtClean="0"/>
              <a:t>Radiosondes</a:t>
            </a:r>
            <a:endParaRPr lang="en-US" sz="1800" dirty="0" smtClean="0"/>
          </a:p>
          <a:p>
            <a:pPr lvl="1">
              <a:spcAft>
                <a:spcPts val="300"/>
              </a:spcAft>
            </a:pPr>
            <a:r>
              <a:rPr lang="en-US" sz="1800" dirty="0" smtClean="0"/>
              <a:t>Includes marine observing systems metadata from JCOMMOPS</a:t>
            </a:r>
            <a:endParaRPr lang="en-US" sz="1800" dirty="0"/>
          </a:p>
        </p:txBody>
      </p:sp>
      <p:sp>
        <p:nvSpPr>
          <p:cNvPr id="4" name="Date Placeholder 3"/>
          <p:cNvSpPr>
            <a:spLocks noGrp="1"/>
          </p:cNvSpPr>
          <p:nvPr>
            <p:ph type="dt" sz="half" idx="10"/>
          </p:nvPr>
        </p:nvSpPr>
        <p:spPr>
          <a:xfrm>
            <a:off x="457200" y="6520259"/>
            <a:ext cx="2133600" cy="365125"/>
          </a:xfrm>
        </p:spPr>
        <p:txBody>
          <a:bodyPr/>
          <a:lstStyle/>
          <a:p>
            <a:fld id="{EB914E1F-4DDE-49DC-9C68-AE3DEC5F84C9}" type="datetime1">
              <a:rPr lang="en-GB" smtClean="0"/>
              <a:t>28/02/2016</a:t>
            </a:fld>
            <a:endParaRPr lang="en-GB" dirty="0"/>
          </a:p>
        </p:txBody>
      </p:sp>
      <p:sp>
        <p:nvSpPr>
          <p:cNvPr id="7" name="Slide Number Placeholder 6"/>
          <p:cNvSpPr>
            <a:spLocks noGrp="1"/>
          </p:cNvSpPr>
          <p:nvPr>
            <p:ph type="sldNum" sz="quarter" idx="12"/>
          </p:nvPr>
        </p:nvSpPr>
        <p:spPr>
          <a:xfrm>
            <a:off x="6553200" y="6520259"/>
            <a:ext cx="2133600" cy="365125"/>
          </a:xfrm>
        </p:spPr>
        <p:txBody>
          <a:bodyPr/>
          <a:lstStyle/>
          <a:p>
            <a:fld id="{1940CC50-E966-4237-ACA6-1D8737A4DA0D}" type="slidenum">
              <a:rPr lang="en-GB" smtClean="0"/>
              <a:pPr/>
              <a:t>25</a:t>
            </a:fld>
            <a:r>
              <a:rPr lang="en-GB" dirty="0" smtClean="0"/>
              <a:t> </a:t>
            </a:r>
            <a:endParaRPr lang="en-GB" dirty="0"/>
          </a:p>
        </p:txBody>
      </p:sp>
      <p:sp>
        <p:nvSpPr>
          <p:cNvPr id="8" name="Footer Placeholder 1"/>
          <p:cNvSpPr>
            <a:spLocks noGrp="1"/>
          </p:cNvSpPr>
          <p:nvPr>
            <p:ph type="ftr" sz="quarter" idx="10"/>
          </p:nvPr>
        </p:nvSpPr>
        <p:spPr>
          <a:xfrm>
            <a:off x="2113384" y="6520259"/>
            <a:ext cx="5266928" cy="365125"/>
          </a:xfrm>
        </p:spPr>
        <p:txBody>
          <a:bodyPr/>
          <a:lstStyle/>
          <a:p>
            <a:pPr>
              <a:defRPr/>
            </a:pPr>
            <a:r>
              <a:rPr lang="en-US" altLang="en-US" b="1" dirty="0" smtClean="0"/>
              <a:t>2nd RMIC Workshop for RA-IV, Gulfport, USA, 29 Feb. - 2 Mar. 2016</a:t>
            </a:r>
            <a:endParaRPr lang="en-US" altLang="en-US" b="1" dirty="0"/>
          </a:p>
        </p:txBody>
      </p:sp>
    </p:spTree>
    <p:extLst>
      <p:ext uri="{BB962C8B-B14F-4D97-AF65-F5344CB8AC3E}">
        <p14:creationId xmlns:p14="http://schemas.microsoft.com/office/powerpoint/2010/main" val="2971226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4624"/>
            <a:ext cx="6408712" cy="1080120"/>
          </a:xfrm>
        </p:spPr>
        <p:txBody>
          <a:bodyPr/>
          <a:lstStyle/>
          <a:p>
            <a:r>
              <a:rPr lang="en-GB" sz="2800" b="1" dirty="0"/>
              <a:t>WIGOS Pre-Operational Phase </a:t>
            </a:r>
            <a:r>
              <a:rPr lang="en-GB" sz="2800" b="1" dirty="0" smtClean="0"/>
              <a:t/>
            </a:r>
            <a:br>
              <a:rPr lang="en-GB" sz="2800" b="1" dirty="0" smtClean="0"/>
            </a:br>
            <a:r>
              <a:rPr lang="en-GB" sz="2800" b="1" dirty="0" smtClean="0"/>
              <a:t>Priority 2/5</a:t>
            </a:r>
            <a:endParaRPr lang="en-GB" sz="2800" dirty="0"/>
          </a:p>
        </p:txBody>
      </p:sp>
      <p:sp>
        <p:nvSpPr>
          <p:cNvPr id="3" name="Content Placeholder 2"/>
          <p:cNvSpPr>
            <a:spLocks noGrp="1"/>
          </p:cNvSpPr>
          <p:nvPr>
            <p:ph idx="1"/>
          </p:nvPr>
        </p:nvSpPr>
        <p:spPr>
          <a:xfrm>
            <a:off x="179512" y="1412776"/>
            <a:ext cx="8713788" cy="4897437"/>
          </a:xfrm>
        </p:spPr>
        <p:txBody>
          <a:bodyPr>
            <a:normAutofit/>
          </a:bodyPr>
          <a:lstStyle/>
          <a:p>
            <a:pPr marL="457200" indent="-457200">
              <a:spcAft>
                <a:spcPts val="300"/>
              </a:spcAft>
              <a:buFont typeface="+mj-lt"/>
              <a:buAutoNum type="arabicPeriod" startAt="2"/>
            </a:pPr>
            <a:r>
              <a:rPr lang="en-GB" sz="2000" b="1" dirty="0" smtClean="0"/>
              <a:t>WIGOS </a:t>
            </a:r>
            <a:r>
              <a:rPr lang="en-GB" sz="2000" b="1" dirty="0"/>
              <a:t>Information Resource (WIR) &amp;</a:t>
            </a:r>
            <a:r>
              <a:rPr lang="en-GB" sz="2000" b="1" dirty="0" smtClean="0"/>
              <a:t> </a:t>
            </a:r>
            <a:r>
              <a:rPr lang="en-GB" sz="2000" b="1" dirty="0"/>
              <a:t>OSCAR (</a:t>
            </a:r>
            <a:r>
              <a:rPr lang="en-GB" sz="2000" b="1" dirty="0">
                <a:hlinkClick r:id="rId2"/>
              </a:rPr>
              <a:t>oscar.wmo.int</a:t>
            </a:r>
            <a:r>
              <a:rPr lang="en-GB" sz="2000" b="1" dirty="0"/>
              <a:t>)</a:t>
            </a:r>
            <a:endParaRPr lang="en-GB" sz="2000" dirty="0" smtClean="0"/>
          </a:p>
          <a:p>
            <a:pPr>
              <a:spcAft>
                <a:spcPts val="300"/>
              </a:spcAft>
            </a:pPr>
            <a:r>
              <a:rPr lang="en-GB" sz="2400" dirty="0" smtClean="0"/>
              <a:t>OSCAR/Surface </a:t>
            </a:r>
            <a:r>
              <a:rPr lang="en-GB" sz="2400" dirty="0"/>
              <a:t>– </a:t>
            </a:r>
            <a:r>
              <a:rPr lang="en-GB" sz="2400" dirty="0">
                <a:hlinkClick r:id="rId3"/>
              </a:rPr>
              <a:t>oscar.wmo.int/surface</a:t>
            </a:r>
            <a:r>
              <a:rPr lang="en-GB" sz="2400" dirty="0"/>
              <a:t> </a:t>
            </a:r>
          </a:p>
          <a:p>
            <a:pPr lvl="1">
              <a:spcAft>
                <a:spcPts val="300"/>
              </a:spcAft>
            </a:pPr>
            <a:r>
              <a:rPr lang="en-GB" sz="1800" dirty="0" smtClean="0"/>
              <a:t>A database for recording surface-based observing systems capabilities for the purpose of the WMO Rolling Review of Requirements</a:t>
            </a:r>
          </a:p>
          <a:p>
            <a:pPr lvl="2">
              <a:spcAft>
                <a:spcPts val="300"/>
              </a:spcAft>
              <a:buFont typeface="Wingdings" panose="05000000000000000000" pitchFamily="2" charset="2"/>
              <a:buChar char="ü"/>
            </a:pPr>
            <a:r>
              <a:rPr lang="en-GB" sz="1600" dirty="0" smtClean="0"/>
              <a:t>Objective gap analysis / critical review</a:t>
            </a:r>
          </a:p>
          <a:p>
            <a:pPr lvl="2">
              <a:spcAft>
                <a:spcPts val="300"/>
              </a:spcAft>
              <a:buFont typeface="Wingdings" panose="05000000000000000000" pitchFamily="2" charset="2"/>
              <a:buChar char="ü"/>
            </a:pPr>
            <a:r>
              <a:rPr lang="en-GB" sz="1600" dirty="0"/>
              <a:t>A tool for planning evolution of the observing system</a:t>
            </a:r>
            <a:endParaRPr lang="en-GB" sz="1600" dirty="0" smtClean="0"/>
          </a:p>
          <a:p>
            <a:pPr lvl="2">
              <a:spcAft>
                <a:spcPts val="300"/>
              </a:spcAft>
              <a:buFont typeface="Wingdings" panose="05000000000000000000" pitchFamily="2" charset="2"/>
              <a:buChar char="ü"/>
            </a:pPr>
            <a:r>
              <a:rPr lang="en-GB" sz="1600" dirty="0" smtClean="0"/>
              <a:t>Monitoring evolution of capabilities, compare with plans, look at progress</a:t>
            </a:r>
          </a:p>
          <a:p>
            <a:pPr lvl="1">
              <a:spcAft>
                <a:spcPts val="300"/>
              </a:spcAft>
            </a:pPr>
            <a:r>
              <a:rPr lang="en-GB" sz="1800" b="1" dirty="0">
                <a:solidFill>
                  <a:srgbClr val="FF0000"/>
                </a:solidFill>
              </a:rPr>
              <a:t>Operational as of 2 May 2016</a:t>
            </a:r>
          </a:p>
          <a:p>
            <a:pPr>
              <a:spcAft>
                <a:spcPts val="300"/>
              </a:spcAft>
            </a:pPr>
            <a:r>
              <a:rPr lang="en-GB" sz="2400" dirty="0"/>
              <a:t>Planned evolution of </a:t>
            </a:r>
            <a:r>
              <a:rPr lang="en-GB" sz="2400" dirty="0" smtClean="0"/>
              <a:t>OSCAR</a:t>
            </a:r>
          </a:p>
          <a:p>
            <a:pPr lvl="2">
              <a:spcAft>
                <a:spcPts val="300"/>
              </a:spcAft>
              <a:buFont typeface="Wingdings" panose="05000000000000000000" pitchFamily="2" charset="2"/>
              <a:buChar char="ü"/>
            </a:pPr>
            <a:r>
              <a:rPr lang="en-US" sz="1600" dirty="0"/>
              <a:t>Add new types of </a:t>
            </a:r>
            <a:r>
              <a:rPr lang="en-US" sz="1600" dirty="0" smtClean="0"/>
              <a:t>stations in OSCAE/Surface (e.g. aircrafts, wind profilers)</a:t>
            </a:r>
            <a:endParaRPr lang="en-US" sz="1600" dirty="0"/>
          </a:p>
          <a:p>
            <a:pPr lvl="2">
              <a:spcAft>
                <a:spcPts val="300"/>
              </a:spcAft>
              <a:buFont typeface="Wingdings" panose="05000000000000000000" pitchFamily="2" charset="2"/>
              <a:buChar char="ü"/>
            </a:pPr>
            <a:r>
              <a:rPr lang="en-US" sz="1600" dirty="0" smtClean="0"/>
              <a:t>Add gap </a:t>
            </a:r>
            <a:r>
              <a:rPr lang="en-US" sz="1600" dirty="0"/>
              <a:t>analysis module</a:t>
            </a:r>
          </a:p>
          <a:p>
            <a:pPr lvl="2">
              <a:spcAft>
                <a:spcPts val="300"/>
              </a:spcAft>
              <a:buFont typeface="Wingdings" panose="05000000000000000000" pitchFamily="2" charset="2"/>
              <a:buChar char="ü"/>
            </a:pPr>
            <a:r>
              <a:rPr lang="en-US" sz="1600" dirty="0"/>
              <a:t>Enhancements of </a:t>
            </a:r>
            <a:r>
              <a:rPr lang="en-US" sz="1600" dirty="0" smtClean="0"/>
              <a:t>OSCAR/Space</a:t>
            </a:r>
            <a:endParaRPr lang="en-GB" sz="2800" dirty="0"/>
          </a:p>
        </p:txBody>
      </p:sp>
      <p:sp>
        <p:nvSpPr>
          <p:cNvPr id="4" name="Date Placeholder 3"/>
          <p:cNvSpPr>
            <a:spLocks noGrp="1"/>
          </p:cNvSpPr>
          <p:nvPr>
            <p:ph type="dt" sz="half" idx="10"/>
          </p:nvPr>
        </p:nvSpPr>
        <p:spPr>
          <a:xfrm>
            <a:off x="457200" y="6520259"/>
            <a:ext cx="2133600" cy="365125"/>
          </a:xfrm>
        </p:spPr>
        <p:txBody>
          <a:bodyPr/>
          <a:lstStyle/>
          <a:p>
            <a:fld id="{B2F49807-E523-47C5-8650-4F015080D50F}" type="datetime1">
              <a:rPr lang="en-GB" smtClean="0"/>
              <a:t>28/02/2016</a:t>
            </a:fld>
            <a:endParaRPr lang="en-GB" dirty="0"/>
          </a:p>
        </p:txBody>
      </p:sp>
      <p:sp>
        <p:nvSpPr>
          <p:cNvPr id="7" name="Slide Number Placeholder 6"/>
          <p:cNvSpPr>
            <a:spLocks noGrp="1"/>
          </p:cNvSpPr>
          <p:nvPr>
            <p:ph type="sldNum" sz="quarter" idx="12"/>
          </p:nvPr>
        </p:nvSpPr>
        <p:spPr>
          <a:xfrm>
            <a:off x="6553200" y="6520259"/>
            <a:ext cx="2133600" cy="365125"/>
          </a:xfrm>
        </p:spPr>
        <p:txBody>
          <a:bodyPr/>
          <a:lstStyle/>
          <a:p>
            <a:fld id="{1940CC50-E966-4237-ACA6-1D8737A4DA0D}" type="slidenum">
              <a:rPr lang="en-GB" smtClean="0"/>
              <a:pPr/>
              <a:t>26</a:t>
            </a:fld>
            <a:r>
              <a:rPr lang="en-GB" dirty="0" smtClean="0"/>
              <a:t> </a:t>
            </a:r>
            <a:endParaRPr lang="en-GB" dirty="0"/>
          </a:p>
        </p:txBody>
      </p:sp>
      <p:sp>
        <p:nvSpPr>
          <p:cNvPr id="8" name="Footer Placeholder 1"/>
          <p:cNvSpPr>
            <a:spLocks noGrp="1"/>
          </p:cNvSpPr>
          <p:nvPr>
            <p:ph type="ftr" sz="quarter" idx="10"/>
          </p:nvPr>
        </p:nvSpPr>
        <p:spPr>
          <a:xfrm>
            <a:off x="2113384" y="6520259"/>
            <a:ext cx="5266928" cy="365125"/>
          </a:xfrm>
        </p:spPr>
        <p:txBody>
          <a:bodyPr/>
          <a:lstStyle/>
          <a:p>
            <a:pPr>
              <a:defRPr/>
            </a:pPr>
            <a:r>
              <a:rPr lang="en-US" altLang="en-US" b="1" dirty="0" smtClean="0"/>
              <a:t>2nd RMIC Workshop for RA-IV, Gulfport, USA, 29 Feb. - 2 Mar. 2016</a:t>
            </a:r>
            <a:endParaRPr lang="en-US" altLang="en-US" b="1" dirty="0"/>
          </a:p>
        </p:txBody>
      </p:sp>
    </p:spTree>
    <p:extLst>
      <p:ext uri="{BB962C8B-B14F-4D97-AF65-F5344CB8AC3E}">
        <p14:creationId xmlns:p14="http://schemas.microsoft.com/office/powerpoint/2010/main" val="2619827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0"/>
            <a:ext cx="6048672" cy="432048"/>
          </a:xfrm>
        </p:spPr>
        <p:txBody>
          <a:bodyPr/>
          <a:lstStyle/>
          <a:p>
            <a:r>
              <a:rPr lang="en-GB" sz="2800" dirty="0"/>
              <a:t>OSCAR/Surface - </a:t>
            </a:r>
            <a:r>
              <a:rPr lang="en-GB" sz="2800" dirty="0" smtClean="0">
                <a:hlinkClick r:id="rId2"/>
              </a:rPr>
              <a:t>oscar.wmo.int/surface</a:t>
            </a:r>
            <a:r>
              <a:rPr lang="en-GB" sz="2800" dirty="0" smtClean="0"/>
              <a:t> </a:t>
            </a:r>
            <a:endParaRPr lang="en-GB" sz="2800" dirty="0"/>
          </a:p>
        </p:txBody>
      </p:sp>
      <p:sp>
        <p:nvSpPr>
          <p:cNvPr id="6" name="Slide Number Placeholder 5"/>
          <p:cNvSpPr>
            <a:spLocks noGrp="1"/>
          </p:cNvSpPr>
          <p:nvPr>
            <p:ph type="sldNum" sz="quarter" idx="12"/>
          </p:nvPr>
        </p:nvSpPr>
        <p:spPr>
          <a:xfrm>
            <a:off x="6902896" y="6520259"/>
            <a:ext cx="2133600" cy="365125"/>
          </a:xfrm>
        </p:spPr>
        <p:txBody>
          <a:bodyPr/>
          <a:lstStyle/>
          <a:p>
            <a:fld id="{1940CC50-E966-4237-ACA6-1D8737A4DA0D}" type="slidenum">
              <a:rPr lang="en-GB" smtClean="0"/>
              <a:pPr/>
              <a:t>27</a:t>
            </a:fld>
            <a:r>
              <a:rPr lang="en-GB" dirty="0" smtClean="0"/>
              <a:t> </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72" y="548680"/>
            <a:ext cx="7834848" cy="630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658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0"/>
            <a:ext cx="6048672" cy="1143000"/>
          </a:xfrm>
        </p:spPr>
        <p:txBody>
          <a:bodyPr/>
          <a:lstStyle/>
          <a:p>
            <a:r>
              <a:rPr lang="en-GB" sz="2800" b="1" dirty="0" smtClean="0"/>
              <a:t>WIGOS Pre-Operational Phase </a:t>
            </a:r>
            <a:br>
              <a:rPr lang="en-GB" sz="2800" b="1" dirty="0" smtClean="0"/>
            </a:br>
            <a:r>
              <a:rPr lang="en-GB" sz="2800" b="1" dirty="0" smtClean="0"/>
              <a:t>Priority (3/5)</a:t>
            </a:r>
            <a:endParaRPr lang="en-GB" sz="2800" b="1"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startAt="3"/>
            </a:pPr>
            <a:r>
              <a:rPr lang="en-GB" b="1" dirty="0"/>
              <a:t>Develop &amp; implement a WIGOS Data Quality Monitoring </a:t>
            </a:r>
            <a:r>
              <a:rPr lang="en-GB" b="1" dirty="0" smtClean="0"/>
              <a:t>System</a:t>
            </a:r>
          </a:p>
          <a:p>
            <a:pPr marL="914400" lvl="1" indent="-514350">
              <a:buFont typeface="Arial" panose="020B0604020202020204" pitchFamily="34" charset="0"/>
              <a:buChar char="•"/>
            </a:pPr>
            <a:r>
              <a:rPr lang="en-GB" dirty="0" smtClean="0"/>
              <a:t>Integrated approach but initial focus on GOS </a:t>
            </a:r>
            <a:r>
              <a:rPr lang="en-GB" dirty="0"/>
              <a:t>surface observing components based </a:t>
            </a:r>
            <a:r>
              <a:rPr lang="en-GB" dirty="0" smtClean="0"/>
              <a:t>on pilots on</a:t>
            </a:r>
          </a:p>
          <a:p>
            <a:pPr marL="1314450" lvl="2" indent="-514350"/>
            <a:r>
              <a:rPr lang="en-GB" dirty="0" smtClean="0"/>
              <a:t>GOS Quality Monitoring (e.g. ECMWF, NCEP)</a:t>
            </a:r>
          </a:p>
          <a:p>
            <a:pPr marL="1314450" lvl="2" indent="-514350"/>
            <a:r>
              <a:rPr lang="en-GB" dirty="0" smtClean="0"/>
              <a:t>GOS Incident Management (e.g. RA-I)</a:t>
            </a:r>
          </a:p>
          <a:p>
            <a:pPr marL="914400" lvl="1" indent="-514350">
              <a:buFont typeface="Arial" panose="020B0604020202020204" pitchFamily="34" charset="0"/>
              <a:buChar char="•"/>
            </a:pPr>
            <a:r>
              <a:rPr lang="en-GB" dirty="0" smtClean="0"/>
              <a:t>Strong role of </a:t>
            </a:r>
          </a:p>
          <a:p>
            <a:pPr marL="1314450" lvl="2" indent="-514350"/>
            <a:r>
              <a:rPr lang="en-GB" dirty="0" smtClean="0"/>
              <a:t>NWP monitoring centres</a:t>
            </a:r>
          </a:p>
          <a:p>
            <a:pPr marL="1314450" lvl="2" indent="-514350"/>
            <a:r>
              <a:rPr lang="en-GB" dirty="0" smtClean="0"/>
              <a:t>CBS Lead Centres</a:t>
            </a:r>
          </a:p>
          <a:p>
            <a:pPr marL="1314450" lvl="2" indent="-514350"/>
            <a:r>
              <a:rPr lang="en-GB" dirty="0" smtClean="0"/>
              <a:t>WIGOS Regional Centres</a:t>
            </a:r>
          </a:p>
          <a:p>
            <a:pPr marL="914400" lvl="1" indent="-514350">
              <a:buFont typeface="Arial" panose="020B0604020202020204" pitchFamily="34" charset="0"/>
              <a:buChar char="•"/>
            </a:pPr>
            <a:r>
              <a:rPr lang="en-GB" dirty="0" smtClean="0"/>
              <a:t>JCOMMOPS to play a role for marine data</a:t>
            </a:r>
            <a:endParaRPr lang="en-GB" dirty="0"/>
          </a:p>
        </p:txBody>
      </p:sp>
      <p:sp>
        <p:nvSpPr>
          <p:cNvPr id="5" name="Footer Placeholder 4"/>
          <p:cNvSpPr>
            <a:spLocks noGrp="1"/>
          </p:cNvSpPr>
          <p:nvPr>
            <p:ph type="ftr" sz="quarter" idx="11"/>
          </p:nvPr>
        </p:nvSpPr>
        <p:spPr>
          <a:xfrm>
            <a:off x="2339752" y="6520259"/>
            <a:ext cx="4824536" cy="365125"/>
          </a:xfrm>
        </p:spPr>
        <p:txBody>
          <a:bodyPr/>
          <a:lstStyle/>
          <a:p>
            <a:r>
              <a:rPr lang="en-US" dirty="0" smtClean="0"/>
              <a:t>2nd RMIC Workshop for RA-IV, Gulfport, USA, 29 Feb. - 2 Mar. 2016</a:t>
            </a:r>
            <a:endParaRPr lang="en-GB" dirty="0"/>
          </a:p>
        </p:txBody>
      </p:sp>
      <p:sp>
        <p:nvSpPr>
          <p:cNvPr id="7" name="Date Placeholder 6"/>
          <p:cNvSpPr>
            <a:spLocks noGrp="1"/>
          </p:cNvSpPr>
          <p:nvPr>
            <p:ph type="dt" sz="half" idx="10"/>
          </p:nvPr>
        </p:nvSpPr>
        <p:spPr>
          <a:xfrm>
            <a:off x="457200" y="6520259"/>
            <a:ext cx="2133600" cy="365125"/>
          </a:xfrm>
        </p:spPr>
        <p:txBody>
          <a:bodyPr/>
          <a:lstStyle/>
          <a:p>
            <a:fld id="{5DC8EC9E-3611-4978-956E-564B86429586}"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pPr/>
              <a:t>28</a:t>
            </a:fld>
            <a:r>
              <a:rPr lang="en-GB" dirty="0" smtClean="0"/>
              <a:t> </a:t>
            </a:r>
            <a:endParaRPr lang="en-GB" dirty="0"/>
          </a:p>
        </p:txBody>
      </p:sp>
    </p:spTree>
    <p:extLst>
      <p:ext uri="{BB962C8B-B14F-4D97-AF65-F5344CB8AC3E}">
        <p14:creationId xmlns:p14="http://schemas.microsoft.com/office/powerpoint/2010/main" val="1690406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44624"/>
            <a:ext cx="6048672" cy="1143000"/>
          </a:xfrm>
        </p:spPr>
        <p:txBody>
          <a:bodyPr/>
          <a:lstStyle/>
          <a:p>
            <a:r>
              <a:rPr lang="en-GB" sz="2800" b="1" dirty="0" smtClean="0"/>
              <a:t>WIGOS Pre-Operational Phase </a:t>
            </a:r>
            <a:br>
              <a:rPr lang="en-GB" sz="2800" b="1" dirty="0" smtClean="0"/>
            </a:br>
            <a:r>
              <a:rPr lang="en-GB" sz="2800" b="1" dirty="0" smtClean="0"/>
              <a:t>Priority 4/5</a:t>
            </a:r>
            <a:endParaRPr lang="en-GB" sz="2800" b="1" dirty="0"/>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startAt="4"/>
            </a:pPr>
            <a:r>
              <a:rPr lang="en-US" b="1" dirty="0"/>
              <a:t>Develop concept and establishment of WIGOS Regional </a:t>
            </a:r>
            <a:r>
              <a:rPr lang="en-US" b="1" dirty="0" err="1"/>
              <a:t>Centres</a:t>
            </a:r>
            <a:r>
              <a:rPr lang="en-US" b="1" dirty="0"/>
              <a:t> (WRCs</a:t>
            </a:r>
            <a:r>
              <a:rPr lang="en-US" b="1" dirty="0" smtClean="0"/>
              <a:t>)</a:t>
            </a:r>
          </a:p>
          <a:p>
            <a:pPr marL="914400" lvl="1" indent="-514350">
              <a:buFont typeface="Arial" panose="020B0604020202020204" pitchFamily="34" charset="0"/>
              <a:buChar char="•"/>
            </a:pPr>
            <a:r>
              <a:rPr lang="en-GB" dirty="0" smtClean="0"/>
              <a:t>Provide </a:t>
            </a:r>
            <a:r>
              <a:rPr lang="en-GB" dirty="0"/>
              <a:t>support </a:t>
            </a:r>
            <a:r>
              <a:rPr lang="en-GB" dirty="0" smtClean="0"/>
              <a:t>&amp; </a:t>
            </a:r>
            <a:r>
              <a:rPr lang="en-GB" dirty="0"/>
              <a:t>assistance to Members </a:t>
            </a:r>
            <a:r>
              <a:rPr lang="en-GB" dirty="0" smtClean="0"/>
              <a:t>&amp; </a:t>
            </a:r>
            <a:r>
              <a:rPr lang="en-GB" dirty="0"/>
              <a:t>Regions for their national </a:t>
            </a:r>
            <a:r>
              <a:rPr lang="en-GB" dirty="0" smtClean="0"/>
              <a:t>&amp; </a:t>
            </a:r>
            <a:r>
              <a:rPr lang="en-GB" dirty="0"/>
              <a:t>regional WIGOS </a:t>
            </a:r>
            <a:r>
              <a:rPr lang="en-GB" dirty="0" smtClean="0"/>
              <a:t>implementation</a:t>
            </a:r>
          </a:p>
          <a:p>
            <a:pPr marL="914400" lvl="1" indent="-514350">
              <a:buFont typeface="Arial" panose="020B0604020202020204" pitchFamily="34" charset="0"/>
              <a:buChar char="•"/>
            </a:pPr>
            <a:r>
              <a:rPr lang="en-GB" dirty="0" smtClean="0"/>
              <a:t>Provide link with Secretariat, regional offices, </a:t>
            </a:r>
            <a:r>
              <a:rPr lang="en-GB" dirty="0"/>
              <a:t>Regional Instrument Centres (RICs</a:t>
            </a:r>
            <a:r>
              <a:rPr lang="en-GB" dirty="0" smtClean="0"/>
              <a:t>), </a:t>
            </a:r>
            <a:r>
              <a:rPr lang="en-GB" dirty="0"/>
              <a:t>Regional Training Centres (RTCs) regarding all WIGOS related activities in the </a:t>
            </a:r>
            <a:r>
              <a:rPr lang="en-GB" dirty="0" smtClean="0"/>
              <a:t>Region</a:t>
            </a:r>
          </a:p>
          <a:p>
            <a:pPr marL="914400" lvl="1" indent="-514350">
              <a:buFont typeface="Arial" panose="020B0604020202020204" pitchFamily="34" charset="0"/>
              <a:buChar char="•"/>
            </a:pPr>
            <a:r>
              <a:rPr lang="en-GB" dirty="0" smtClean="0"/>
              <a:t>Monitoring implementation of EGOS-IP</a:t>
            </a:r>
          </a:p>
          <a:p>
            <a:pPr marL="914400" lvl="1" indent="-514350">
              <a:buFont typeface="Arial" panose="020B0604020202020204" pitchFamily="34" charset="0"/>
              <a:buChar char="•"/>
            </a:pPr>
            <a:r>
              <a:rPr lang="en-GB" dirty="0" smtClean="0"/>
              <a:t>Regional </a:t>
            </a:r>
            <a:r>
              <a:rPr lang="en-GB" dirty="0"/>
              <a:t>performance monitoring of WIGOS networks (data availability, timeliness, quality</a:t>
            </a:r>
            <a:r>
              <a:rPr lang="en-GB" dirty="0" smtClean="0"/>
              <a:t>) and feedback</a:t>
            </a:r>
          </a:p>
          <a:p>
            <a:pPr marL="914400" lvl="1" indent="-514350">
              <a:buFont typeface="Arial" panose="020B0604020202020204" pitchFamily="34" charset="0"/>
              <a:buChar char="•"/>
            </a:pPr>
            <a:r>
              <a:rPr lang="en-GB" dirty="0" smtClean="0"/>
              <a:t>Facilitate WIGOS data and metadata collection to WIS and OSCAR</a:t>
            </a:r>
            <a:endParaRPr lang="en-GB" dirty="0"/>
          </a:p>
        </p:txBody>
      </p:sp>
      <p:sp>
        <p:nvSpPr>
          <p:cNvPr id="5" name="Footer Placeholder 4"/>
          <p:cNvSpPr>
            <a:spLocks noGrp="1"/>
          </p:cNvSpPr>
          <p:nvPr>
            <p:ph type="ftr" sz="quarter" idx="11"/>
          </p:nvPr>
        </p:nvSpPr>
        <p:spPr>
          <a:xfrm>
            <a:off x="2339752" y="6520259"/>
            <a:ext cx="4824536" cy="365125"/>
          </a:xfrm>
        </p:spPr>
        <p:txBody>
          <a:bodyPr/>
          <a:lstStyle/>
          <a:p>
            <a:r>
              <a:rPr lang="en-US" smtClean="0"/>
              <a:t>2nd RMIC Workshop for RA-IV, Gulfport, USA, 29 Feb. - 2 Mar. 2016</a:t>
            </a:r>
            <a:endParaRPr lang="en-GB" dirty="0"/>
          </a:p>
        </p:txBody>
      </p:sp>
      <p:sp>
        <p:nvSpPr>
          <p:cNvPr id="7" name="Date Placeholder 6"/>
          <p:cNvSpPr>
            <a:spLocks noGrp="1"/>
          </p:cNvSpPr>
          <p:nvPr>
            <p:ph type="dt" sz="half" idx="10"/>
          </p:nvPr>
        </p:nvSpPr>
        <p:spPr>
          <a:xfrm>
            <a:off x="457200" y="6520259"/>
            <a:ext cx="2133600" cy="365125"/>
          </a:xfrm>
        </p:spPr>
        <p:txBody>
          <a:bodyPr/>
          <a:lstStyle/>
          <a:p>
            <a:fld id="{D329008B-F094-45B5-902F-5CB200D261BB}"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pPr/>
              <a:t>29</a:t>
            </a:fld>
            <a:r>
              <a:rPr lang="en-GB" smtClean="0"/>
              <a:t> </a:t>
            </a:r>
            <a:endParaRPr lang="en-GB" dirty="0"/>
          </a:p>
        </p:txBody>
      </p:sp>
    </p:spTree>
    <p:extLst>
      <p:ext uri="{BB962C8B-B14F-4D97-AF65-F5344CB8AC3E}">
        <p14:creationId xmlns:p14="http://schemas.microsoft.com/office/powerpoint/2010/main" val="2896857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467544" y="1556792"/>
            <a:ext cx="7989887" cy="4968875"/>
          </a:xfrm>
        </p:spPr>
        <p:txBody>
          <a:bodyPr>
            <a:normAutofit lnSpcReduction="10000"/>
          </a:bodyPr>
          <a:lstStyle/>
          <a:p>
            <a:pPr marL="514350" indent="-514350">
              <a:lnSpc>
                <a:spcPct val="150000"/>
              </a:lnSpc>
              <a:buClr>
                <a:srgbClr val="FF6600"/>
              </a:buClr>
              <a:buSzPct val="75000"/>
              <a:buFont typeface="+mj-lt"/>
              <a:buAutoNum type="arabicPeriod"/>
              <a:defRPr/>
            </a:pPr>
            <a:r>
              <a:rPr lang="en-US" sz="2800" b="1" dirty="0" smtClean="0">
                <a:solidFill>
                  <a:srgbClr val="FF6600"/>
                </a:solidFill>
                <a:latin typeface="Arial Narrow" charset="0"/>
              </a:rPr>
              <a:t>Disaster Risk Reduction</a:t>
            </a:r>
          </a:p>
          <a:p>
            <a:pPr marL="514350" indent="-514350">
              <a:lnSpc>
                <a:spcPct val="150000"/>
              </a:lnSpc>
              <a:buClr>
                <a:srgbClr val="FF6600"/>
              </a:buClr>
              <a:buSzPct val="75000"/>
              <a:buFont typeface="+mj-lt"/>
              <a:buAutoNum type="arabicPeriod"/>
              <a:defRPr/>
            </a:pPr>
            <a:r>
              <a:rPr lang="en-US" sz="2800" b="1" dirty="0" smtClean="0">
                <a:solidFill>
                  <a:srgbClr val="FF6600"/>
                </a:solidFill>
                <a:latin typeface="Arial Narrow" charset="0"/>
              </a:rPr>
              <a:t>Global </a:t>
            </a:r>
            <a:r>
              <a:rPr lang="en-US" sz="2800" b="1" dirty="0">
                <a:solidFill>
                  <a:srgbClr val="FF6600"/>
                </a:solidFill>
                <a:latin typeface="Arial Narrow" charset="0"/>
              </a:rPr>
              <a:t>Framework for Climate Services</a:t>
            </a:r>
          </a:p>
          <a:p>
            <a:pPr marL="514350" indent="-514350">
              <a:lnSpc>
                <a:spcPct val="150000"/>
              </a:lnSpc>
              <a:buClr>
                <a:srgbClr val="FF6600"/>
              </a:buClr>
              <a:buSzPct val="75000"/>
              <a:buFont typeface="+mj-lt"/>
              <a:buAutoNum type="arabicPeriod"/>
              <a:defRPr/>
            </a:pPr>
            <a:r>
              <a:rPr lang="en-US" sz="2800" b="1" dirty="0">
                <a:solidFill>
                  <a:srgbClr val="FF6600"/>
                </a:solidFill>
                <a:latin typeface="Arial Narrow" charset="0"/>
              </a:rPr>
              <a:t>WMO Integrated Global Observing System</a:t>
            </a:r>
          </a:p>
          <a:p>
            <a:pPr marL="514350" indent="-514350">
              <a:lnSpc>
                <a:spcPct val="150000"/>
              </a:lnSpc>
              <a:buClr>
                <a:srgbClr val="FF6600"/>
              </a:buClr>
              <a:buSzPct val="75000"/>
              <a:buFont typeface="+mj-lt"/>
              <a:buAutoNum type="arabicPeriod"/>
              <a:defRPr/>
            </a:pPr>
            <a:r>
              <a:rPr lang="en-US" sz="2800" b="1" dirty="0">
                <a:solidFill>
                  <a:srgbClr val="FF6600"/>
                </a:solidFill>
                <a:latin typeface="Arial Narrow" charset="0"/>
              </a:rPr>
              <a:t>Aviation meteorological services.</a:t>
            </a:r>
          </a:p>
          <a:p>
            <a:pPr marL="514350" indent="-514350">
              <a:lnSpc>
                <a:spcPct val="150000"/>
              </a:lnSpc>
              <a:buClr>
                <a:srgbClr val="FF6600"/>
              </a:buClr>
              <a:buSzPct val="75000"/>
              <a:buFont typeface="+mj-lt"/>
              <a:buAutoNum type="arabicPeriod"/>
              <a:defRPr/>
            </a:pPr>
            <a:r>
              <a:rPr lang="en-US" sz="2800" b="1" dirty="0">
                <a:solidFill>
                  <a:srgbClr val="FF6600"/>
                </a:solidFill>
                <a:latin typeface="Arial Narrow" charset="0"/>
              </a:rPr>
              <a:t>Polar and high mountains regions.</a:t>
            </a:r>
          </a:p>
          <a:p>
            <a:pPr marL="514350" indent="-514350">
              <a:lnSpc>
                <a:spcPct val="150000"/>
              </a:lnSpc>
              <a:buClr>
                <a:srgbClr val="FF6600"/>
              </a:buClr>
              <a:buSzPct val="75000"/>
              <a:buFont typeface="+mj-lt"/>
              <a:buAutoNum type="arabicPeriod"/>
              <a:defRPr/>
            </a:pPr>
            <a:r>
              <a:rPr lang="en-US" sz="2800" b="1" dirty="0">
                <a:solidFill>
                  <a:srgbClr val="FF6600"/>
                </a:solidFill>
                <a:latin typeface="Arial Narrow" charset="0"/>
              </a:rPr>
              <a:t>Capacity Development</a:t>
            </a:r>
          </a:p>
          <a:p>
            <a:pPr marL="514350" indent="-514350">
              <a:lnSpc>
                <a:spcPct val="150000"/>
              </a:lnSpc>
              <a:buClr>
                <a:srgbClr val="FF6600"/>
              </a:buClr>
              <a:buSzPct val="75000"/>
              <a:buFont typeface="+mj-lt"/>
              <a:buAutoNum type="arabicPeriod"/>
              <a:defRPr/>
            </a:pPr>
            <a:r>
              <a:rPr lang="en-US" sz="2800" b="1" dirty="0" smtClean="0">
                <a:solidFill>
                  <a:srgbClr val="FF6600"/>
                </a:solidFill>
                <a:latin typeface="Arial Narrow" charset="0"/>
              </a:rPr>
              <a:t>WMO Governance</a:t>
            </a:r>
            <a:endParaRPr lang="en-US" sz="2400" dirty="0">
              <a:latin typeface="Arial Narrow" charset="0"/>
            </a:endParaRPr>
          </a:p>
          <a:p>
            <a:pPr marL="0" indent="0">
              <a:lnSpc>
                <a:spcPct val="90000"/>
              </a:lnSpc>
              <a:buFontTx/>
              <a:buNone/>
              <a:defRPr/>
            </a:pPr>
            <a:endParaRPr lang="en-US" sz="2400" dirty="0">
              <a:latin typeface="Arial Narrow" charset="0"/>
            </a:endParaRPr>
          </a:p>
        </p:txBody>
      </p:sp>
      <p:sp>
        <p:nvSpPr>
          <p:cNvPr id="4" name="Rectangle 3"/>
          <p:cNvSpPr txBox="1">
            <a:spLocks noChangeArrowheads="1"/>
          </p:cNvSpPr>
          <p:nvPr/>
        </p:nvSpPr>
        <p:spPr bwMode="auto">
          <a:xfrm>
            <a:off x="301875" y="177527"/>
            <a:ext cx="8784975" cy="1019175"/>
          </a:xfrm>
          <a:prstGeom prst="rect">
            <a:avLst/>
          </a:prstGeom>
          <a:solidFill>
            <a:srgbClr val="0070C0"/>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Arial" charset="0"/>
                <a:ea typeface="+mj-ea"/>
                <a:cs typeface="+mj-cs"/>
              </a:defRPr>
            </a:lvl1pPr>
            <a:lvl2pPr algn="l" rtl="0" eaLnBrk="1" fontAlgn="base" hangingPunct="1">
              <a:spcBef>
                <a:spcPct val="0"/>
              </a:spcBef>
              <a:spcAft>
                <a:spcPct val="0"/>
              </a:spcAft>
              <a:defRPr sz="3000">
                <a:solidFill>
                  <a:schemeClr val="tx2"/>
                </a:solidFill>
                <a:latin typeface="Arial" charset="0"/>
              </a:defRPr>
            </a:lvl2pPr>
            <a:lvl3pPr algn="l" rtl="0" eaLnBrk="1" fontAlgn="base" hangingPunct="1">
              <a:spcBef>
                <a:spcPct val="0"/>
              </a:spcBef>
              <a:spcAft>
                <a:spcPct val="0"/>
              </a:spcAft>
              <a:defRPr sz="3000">
                <a:solidFill>
                  <a:schemeClr val="tx2"/>
                </a:solidFill>
                <a:latin typeface="Arial" charset="0"/>
              </a:defRPr>
            </a:lvl3pPr>
            <a:lvl4pPr algn="l" rtl="0" eaLnBrk="1" fontAlgn="base" hangingPunct="1">
              <a:spcBef>
                <a:spcPct val="0"/>
              </a:spcBef>
              <a:spcAft>
                <a:spcPct val="0"/>
              </a:spcAft>
              <a:defRPr sz="3000">
                <a:solidFill>
                  <a:schemeClr val="tx2"/>
                </a:solidFill>
                <a:latin typeface="Arial" charset="0"/>
              </a:defRPr>
            </a:lvl4pPr>
            <a:lvl5pPr algn="l" rtl="0" eaLnBrk="1" fontAlgn="base" hangingPunct="1">
              <a:spcBef>
                <a:spcPct val="0"/>
              </a:spcBef>
              <a:spcAft>
                <a:spcPct val="0"/>
              </a:spcAft>
              <a:defRPr sz="30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buClrTx/>
              <a:buFontTx/>
              <a:defRPr/>
            </a:pPr>
            <a:r>
              <a:rPr lang="en-US" sz="3600" dirty="0" smtClean="0">
                <a:solidFill>
                  <a:schemeClr val="bg1"/>
                </a:solidFill>
                <a:latin typeface="Calibri" panose="020F0502020204030204" pitchFamily="34" charset="0"/>
                <a:cs typeface="Calibri" panose="020F0502020204030204" pitchFamily="34" charset="0"/>
              </a:rPr>
              <a:t>WMO Strategic </a:t>
            </a:r>
            <a:r>
              <a:rPr lang="en-US" sz="3600" dirty="0">
                <a:solidFill>
                  <a:schemeClr val="bg1"/>
                </a:solidFill>
                <a:latin typeface="Calibri" panose="020F0502020204030204" pitchFamily="34" charset="0"/>
                <a:cs typeface="Calibri" panose="020F0502020204030204" pitchFamily="34" charset="0"/>
              </a:rPr>
              <a:t>Priorities 2016-2019</a:t>
            </a:r>
            <a:endParaRPr lang="en-US" altLang="fi-FI" sz="3600" kern="0" dirty="0" smtClean="0">
              <a:solidFill>
                <a:schemeClr val="bg1"/>
              </a:solidFill>
              <a:latin typeface="Calibri" pitchFamily="34" charset="0"/>
              <a:cs typeface="Calibri" panose="020F0502020204030204" pitchFamily="34" charset="0"/>
            </a:endParaRPr>
          </a:p>
        </p:txBody>
      </p:sp>
    </p:spTree>
    <p:extLst>
      <p:ext uri="{BB962C8B-B14F-4D97-AF65-F5344CB8AC3E}">
        <p14:creationId xmlns:p14="http://schemas.microsoft.com/office/powerpoint/2010/main" val="252650447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4624"/>
            <a:ext cx="6048672" cy="1143000"/>
          </a:xfrm>
        </p:spPr>
        <p:txBody>
          <a:bodyPr/>
          <a:lstStyle/>
          <a:p>
            <a:r>
              <a:rPr lang="en-GB" sz="2800" b="1" dirty="0" smtClean="0"/>
              <a:t>WIGOS Pre-Operational Phase</a:t>
            </a:r>
            <a:br>
              <a:rPr lang="en-GB" sz="2800" b="1" dirty="0" smtClean="0"/>
            </a:br>
            <a:r>
              <a:rPr lang="en-GB" sz="2800" b="1" dirty="0" smtClean="0"/>
              <a:t>Priority 5/5</a:t>
            </a:r>
            <a:endParaRPr lang="en-GB" sz="2800" b="1" dirty="0"/>
          </a:p>
        </p:txBody>
      </p:sp>
      <p:sp>
        <p:nvSpPr>
          <p:cNvPr id="3" name="Content Placeholder 2"/>
          <p:cNvSpPr>
            <a:spLocks noGrp="1"/>
          </p:cNvSpPr>
          <p:nvPr>
            <p:ph idx="1"/>
          </p:nvPr>
        </p:nvSpPr>
        <p:spPr/>
        <p:txBody>
          <a:bodyPr/>
          <a:lstStyle/>
          <a:p>
            <a:pPr marL="514350" indent="-514350">
              <a:buFont typeface="+mj-lt"/>
              <a:buAutoNum type="arabicPeriod" startAt="5"/>
            </a:pPr>
            <a:r>
              <a:rPr lang="en-US" b="1" dirty="0"/>
              <a:t>Undertake national implementation of </a:t>
            </a:r>
            <a:r>
              <a:rPr lang="en-US" b="1" dirty="0" smtClean="0"/>
              <a:t>WIGOS</a:t>
            </a:r>
          </a:p>
          <a:p>
            <a:pPr marL="914400" lvl="1" indent="-514350">
              <a:buFont typeface="Arial" panose="020B0604020202020204" pitchFamily="34" charset="0"/>
              <a:buChar char="•"/>
            </a:pPr>
            <a:r>
              <a:rPr lang="en-GB" dirty="0" smtClean="0"/>
              <a:t>Nominate National Focal Points</a:t>
            </a:r>
          </a:p>
          <a:p>
            <a:pPr marL="914400" lvl="1" indent="-514350">
              <a:buFont typeface="Arial" panose="020B0604020202020204" pitchFamily="34" charset="0"/>
              <a:buChar char="•"/>
            </a:pPr>
            <a:r>
              <a:rPr lang="en-GB" dirty="0"/>
              <a:t>Consideration of EGOS-IP actions</a:t>
            </a:r>
          </a:p>
          <a:p>
            <a:pPr marL="914400" lvl="1" indent="-514350">
              <a:buFont typeface="Arial" panose="020B0604020202020204" pitchFamily="34" charset="0"/>
              <a:buChar char="•"/>
            </a:pPr>
            <a:r>
              <a:rPr lang="en-GB" dirty="0"/>
              <a:t>Consideration of Observing Network Design principles</a:t>
            </a:r>
          </a:p>
          <a:p>
            <a:pPr marL="914400" lvl="1" indent="-514350">
              <a:buFont typeface="Arial" panose="020B0604020202020204" pitchFamily="34" charset="0"/>
              <a:buChar char="•"/>
            </a:pPr>
            <a:r>
              <a:rPr lang="en-GB" dirty="0" smtClean="0"/>
              <a:t>Coordination with co-sponsors (other agencies than NMHSs)</a:t>
            </a:r>
            <a:endParaRPr lang="en-GB" dirty="0"/>
          </a:p>
        </p:txBody>
      </p:sp>
      <p:sp>
        <p:nvSpPr>
          <p:cNvPr id="5" name="Footer Placeholder 4"/>
          <p:cNvSpPr>
            <a:spLocks noGrp="1"/>
          </p:cNvSpPr>
          <p:nvPr>
            <p:ph type="ftr" sz="quarter" idx="11"/>
          </p:nvPr>
        </p:nvSpPr>
        <p:spPr>
          <a:xfrm>
            <a:off x="2339752" y="6520259"/>
            <a:ext cx="4824536" cy="365125"/>
          </a:xfrm>
        </p:spPr>
        <p:txBody>
          <a:bodyPr/>
          <a:lstStyle/>
          <a:p>
            <a:r>
              <a:rPr lang="en-US" dirty="0" smtClean="0"/>
              <a:t>2nd RMIC Workshop for RA-IV, Gulfport, USA, 29 Feb. - 2 Mar. 2016</a:t>
            </a:r>
            <a:endParaRPr lang="en-GB" dirty="0"/>
          </a:p>
        </p:txBody>
      </p:sp>
      <p:sp>
        <p:nvSpPr>
          <p:cNvPr id="7" name="Date Placeholder 6"/>
          <p:cNvSpPr>
            <a:spLocks noGrp="1"/>
          </p:cNvSpPr>
          <p:nvPr>
            <p:ph type="dt" sz="half" idx="10"/>
          </p:nvPr>
        </p:nvSpPr>
        <p:spPr>
          <a:xfrm>
            <a:off x="457200" y="6520259"/>
            <a:ext cx="2133600" cy="365125"/>
          </a:xfrm>
        </p:spPr>
        <p:txBody>
          <a:bodyPr/>
          <a:lstStyle/>
          <a:p>
            <a:fld id="{F0CC2E74-4426-46CB-81DE-1232DDF2E7E3}"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pPr/>
              <a:t>30</a:t>
            </a:fld>
            <a:r>
              <a:rPr lang="en-GB" smtClean="0"/>
              <a:t> </a:t>
            </a:r>
            <a:endParaRPr lang="en-GB" dirty="0"/>
          </a:p>
        </p:txBody>
      </p:sp>
    </p:spTree>
    <p:extLst>
      <p:ext uri="{BB962C8B-B14F-4D97-AF65-F5344CB8AC3E}">
        <p14:creationId xmlns:p14="http://schemas.microsoft.com/office/powerpoint/2010/main" val="2132380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idx="4294967295"/>
          </p:nvPr>
        </p:nvSpPr>
        <p:spPr>
          <a:xfrm>
            <a:off x="1547664" y="116632"/>
            <a:ext cx="6048672" cy="922114"/>
          </a:xfrm>
        </p:spPr>
        <p:txBody>
          <a:bodyPr>
            <a:noAutofit/>
          </a:bodyPr>
          <a:lstStyle/>
          <a:p>
            <a:r>
              <a:rPr lang="en-US" sz="3600" b="1" dirty="0" smtClean="0"/>
              <a:t>What does WIGOS mean at the National level? </a:t>
            </a:r>
            <a:endParaRPr lang="en-AU" sz="3600" b="1" dirty="0" smtClean="0"/>
          </a:p>
        </p:txBody>
      </p:sp>
      <p:sp>
        <p:nvSpPr>
          <p:cNvPr id="73730" name="Rectangle 3"/>
          <p:cNvSpPr>
            <a:spLocks noGrp="1"/>
          </p:cNvSpPr>
          <p:nvPr>
            <p:ph type="body" idx="4294967295"/>
          </p:nvPr>
        </p:nvSpPr>
        <p:spPr>
          <a:xfrm>
            <a:off x="457200" y="1748234"/>
            <a:ext cx="8362950" cy="5137150"/>
          </a:xfrm>
        </p:spPr>
        <p:txBody>
          <a:bodyPr>
            <a:normAutofit/>
          </a:bodyPr>
          <a:lstStyle/>
          <a:p>
            <a:pPr eaLnBrk="1" hangingPunct="1">
              <a:lnSpc>
                <a:spcPct val="80000"/>
              </a:lnSpc>
            </a:pPr>
            <a:r>
              <a:rPr lang="en-US" sz="2800" b="1" i="1" dirty="0" smtClean="0">
                <a:solidFill>
                  <a:srgbClr val="FF0000"/>
                </a:solidFill>
                <a:cs typeface="Arial" charset="0"/>
              </a:rPr>
              <a:t>Demonstrating national leadership</a:t>
            </a:r>
            <a:r>
              <a:rPr lang="en-US" sz="2400" b="1" i="1" dirty="0" smtClean="0">
                <a:solidFill>
                  <a:srgbClr val="800000"/>
                </a:solidFill>
                <a:cs typeface="Arial" charset="0"/>
              </a:rPr>
              <a:t> </a:t>
            </a:r>
            <a:r>
              <a:rPr lang="en-US" sz="2400" dirty="0" smtClean="0">
                <a:cs typeface="Arial" charset="0"/>
              </a:rPr>
              <a:t>in observations:</a:t>
            </a:r>
          </a:p>
          <a:p>
            <a:pPr lvl="1" eaLnBrk="1" hangingPunct="1">
              <a:lnSpc>
                <a:spcPct val="80000"/>
              </a:lnSpc>
              <a:buFont typeface="Arial" panose="020B0604020202020204" pitchFamily="34" charset="0"/>
              <a:buChar char="•"/>
            </a:pPr>
            <a:r>
              <a:rPr lang="en-GB" sz="2000" dirty="0" smtClean="0">
                <a:cs typeface="Arial" charset="0"/>
              </a:rPr>
              <a:t>Best practices </a:t>
            </a:r>
          </a:p>
          <a:p>
            <a:pPr lvl="1" eaLnBrk="1" hangingPunct="1">
              <a:lnSpc>
                <a:spcPct val="80000"/>
              </a:lnSpc>
              <a:buFont typeface="Arial" panose="020B0604020202020204" pitchFamily="34" charset="0"/>
              <a:buChar char="•"/>
            </a:pPr>
            <a:r>
              <a:rPr lang="en-GB" sz="2000" dirty="0" smtClean="0">
                <a:cs typeface="Arial" charset="0"/>
              </a:rPr>
              <a:t>Plan &amp; design </a:t>
            </a:r>
          </a:p>
          <a:p>
            <a:pPr lvl="1" eaLnBrk="1" hangingPunct="1">
              <a:lnSpc>
                <a:spcPct val="80000"/>
              </a:lnSpc>
              <a:buFont typeface="Arial" panose="020B0604020202020204" pitchFamily="34" charset="0"/>
              <a:buChar char="•"/>
            </a:pPr>
            <a:r>
              <a:rPr lang="en-GB" sz="2000" dirty="0" smtClean="0">
                <a:cs typeface="Arial" charset="0"/>
              </a:rPr>
              <a:t>Sustainability, maintenance &amp; operation</a:t>
            </a:r>
          </a:p>
          <a:p>
            <a:pPr lvl="1" eaLnBrk="1" hangingPunct="1">
              <a:lnSpc>
                <a:spcPct val="80000"/>
              </a:lnSpc>
              <a:buFont typeface="Arial" panose="020B0604020202020204" pitchFamily="34" charset="0"/>
              <a:buChar char="•"/>
            </a:pPr>
            <a:r>
              <a:rPr lang="en-GB" sz="2000" dirty="0" smtClean="0">
                <a:cs typeface="Arial" charset="0"/>
              </a:rPr>
              <a:t>Integration and interoperability</a:t>
            </a:r>
            <a:r>
              <a:rPr lang="en-GB" sz="2400" dirty="0" smtClean="0">
                <a:cs typeface="Arial" charset="0"/>
              </a:rPr>
              <a:t> </a:t>
            </a:r>
          </a:p>
          <a:p>
            <a:pPr eaLnBrk="1" hangingPunct="1">
              <a:lnSpc>
                <a:spcPct val="80000"/>
              </a:lnSpc>
            </a:pPr>
            <a:r>
              <a:rPr lang="en-GB" sz="2400" b="1" i="1" dirty="0" smtClean="0">
                <a:solidFill>
                  <a:srgbClr val="CC3300"/>
                </a:solidFill>
                <a:cs typeface="Arial" charset="0"/>
              </a:rPr>
              <a:t>Compliance with</a:t>
            </a:r>
            <a:r>
              <a:rPr lang="en-GB" sz="2400" dirty="0" smtClean="0">
                <a:solidFill>
                  <a:srgbClr val="080808"/>
                </a:solidFill>
                <a:cs typeface="Arial" charset="0"/>
              </a:rPr>
              <a:t> WMO TR (WMO-No. 49) - standard and recommended practices and procedures, and WIGOS Manual</a:t>
            </a:r>
          </a:p>
          <a:p>
            <a:pPr eaLnBrk="1" hangingPunct="1">
              <a:lnSpc>
                <a:spcPct val="80000"/>
              </a:lnSpc>
            </a:pPr>
            <a:r>
              <a:rPr lang="en-GB" sz="2800" b="1" i="1" dirty="0" smtClean="0">
                <a:solidFill>
                  <a:srgbClr val="006600"/>
                </a:solidFill>
                <a:cs typeface="Arial" charset="0"/>
              </a:rPr>
              <a:t>Culture change &amp; change management;</a:t>
            </a:r>
          </a:p>
          <a:p>
            <a:pPr lvl="1" eaLnBrk="1" hangingPunct="1">
              <a:lnSpc>
                <a:spcPct val="80000"/>
              </a:lnSpc>
            </a:pPr>
            <a:r>
              <a:rPr lang="en-GB" sz="2400" dirty="0" smtClean="0">
                <a:solidFill>
                  <a:srgbClr val="080808"/>
                </a:solidFill>
                <a:cs typeface="Arial" charset="0"/>
              </a:rPr>
              <a:t>Supported by collaboration at Regional/Sub-regional level</a:t>
            </a:r>
          </a:p>
          <a:p>
            <a:pPr eaLnBrk="1" hangingPunct="1">
              <a:lnSpc>
                <a:spcPct val="80000"/>
              </a:lnSpc>
            </a:pPr>
            <a:r>
              <a:rPr lang="en-GB" sz="2800" dirty="0" smtClean="0">
                <a:cs typeface="Arial" charset="0"/>
              </a:rPr>
              <a:t>WIGOS benefits will </a:t>
            </a:r>
            <a:r>
              <a:rPr lang="en-GB" sz="2800" b="1" i="1" dirty="0" smtClean="0">
                <a:solidFill>
                  <a:srgbClr val="FF0000"/>
                </a:solidFill>
                <a:cs typeface="Arial" charset="0"/>
              </a:rPr>
              <a:t>only</a:t>
            </a:r>
            <a:r>
              <a:rPr lang="en-GB" sz="2800" dirty="0" smtClean="0">
                <a:cs typeface="Arial" charset="0"/>
              </a:rPr>
              <a:t> be delivered through commitment at a national level</a:t>
            </a:r>
            <a:endParaRPr lang="en-GB" sz="1800" dirty="0" smtClean="0">
              <a:solidFill>
                <a:srgbClr val="080808"/>
              </a:solidFill>
              <a:cs typeface="Arial" charset="0"/>
            </a:endParaRPr>
          </a:p>
        </p:txBody>
      </p:sp>
      <p:sp>
        <p:nvSpPr>
          <p:cNvPr id="2" name="Footer Placeholder 1"/>
          <p:cNvSpPr>
            <a:spLocks noGrp="1"/>
          </p:cNvSpPr>
          <p:nvPr>
            <p:ph type="ftr" sz="quarter" idx="11"/>
          </p:nvPr>
        </p:nvSpPr>
        <p:spPr>
          <a:xfrm>
            <a:off x="2267744" y="6520259"/>
            <a:ext cx="4896544" cy="365125"/>
          </a:xfrm>
        </p:spPr>
        <p:txBody>
          <a:bodyPr/>
          <a:lstStyle/>
          <a:p>
            <a:r>
              <a:rPr lang="en-US" dirty="0" smtClean="0"/>
              <a:t>2nd RMIC Workshop for RA-IV, Gulfport, USA, 29 Feb. - 2 Mar. 2016</a:t>
            </a:r>
            <a:endParaRPr lang="en-GB" dirty="0"/>
          </a:p>
        </p:txBody>
      </p:sp>
      <p:sp>
        <p:nvSpPr>
          <p:cNvPr id="3" name="Date Placeholder 2"/>
          <p:cNvSpPr>
            <a:spLocks noGrp="1"/>
          </p:cNvSpPr>
          <p:nvPr>
            <p:ph type="dt" sz="half" idx="10"/>
          </p:nvPr>
        </p:nvSpPr>
        <p:spPr>
          <a:xfrm>
            <a:off x="457200" y="6520259"/>
            <a:ext cx="2133600" cy="365125"/>
          </a:xfrm>
        </p:spPr>
        <p:txBody>
          <a:bodyPr/>
          <a:lstStyle/>
          <a:p>
            <a:fld id="{40F9E5C6-5EED-4D7A-878E-4EC05DEBEB1F}" type="datetime1">
              <a:rPr lang="en-GB" smtClean="0"/>
              <a:t>28/02/2016</a:t>
            </a:fld>
            <a:endParaRPr lang="en-GB" dirty="0"/>
          </a:p>
        </p:txBody>
      </p:sp>
      <p:sp>
        <p:nvSpPr>
          <p:cNvPr id="4" name="Slide Number Placeholder 3"/>
          <p:cNvSpPr>
            <a:spLocks noGrp="1"/>
          </p:cNvSpPr>
          <p:nvPr>
            <p:ph type="sldNum" sz="quarter" idx="12"/>
          </p:nvPr>
        </p:nvSpPr>
        <p:spPr>
          <a:xfrm>
            <a:off x="6553200" y="6520259"/>
            <a:ext cx="2133600" cy="365125"/>
          </a:xfrm>
        </p:spPr>
        <p:txBody>
          <a:bodyPr/>
          <a:lstStyle/>
          <a:p>
            <a:fld id="{1940CC50-E966-4237-ACA6-1D8737A4DA0D}" type="slidenum">
              <a:rPr lang="en-GB" smtClean="0"/>
              <a:t>31</a:t>
            </a:fld>
            <a:endParaRPr lang="en-GB" dirty="0"/>
          </a:p>
        </p:txBody>
      </p:sp>
    </p:spTree>
    <p:extLst>
      <p:ext uri="{BB962C8B-B14F-4D97-AF65-F5344CB8AC3E}">
        <p14:creationId xmlns:p14="http://schemas.microsoft.com/office/powerpoint/2010/main" val="1289195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idx="4294967295"/>
          </p:nvPr>
        </p:nvSpPr>
        <p:spPr>
          <a:xfrm>
            <a:off x="1547664" y="116632"/>
            <a:ext cx="6048672" cy="1143000"/>
          </a:xfrm>
        </p:spPr>
        <p:txBody>
          <a:bodyPr>
            <a:noAutofit/>
          </a:bodyPr>
          <a:lstStyle/>
          <a:p>
            <a:pPr eaLnBrk="1" hangingPunct="1"/>
            <a:r>
              <a:rPr lang="en-US" sz="3600" b="1" dirty="0" smtClean="0"/>
              <a:t>National leadership </a:t>
            </a:r>
            <a:br>
              <a:rPr lang="en-US" sz="3600" b="1" dirty="0" smtClean="0"/>
            </a:br>
            <a:r>
              <a:rPr lang="en-US" sz="3600" b="1" dirty="0" smtClean="0"/>
              <a:t>through WIGOS</a:t>
            </a:r>
            <a:endParaRPr lang="en-AU" sz="3600" b="1" dirty="0" smtClean="0"/>
          </a:p>
        </p:txBody>
      </p:sp>
      <p:sp>
        <p:nvSpPr>
          <p:cNvPr id="74754" name="Rectangle 3"/>
          <p:cNvSpPr>
            <a:spLocks noGrp="1"/>
          </p:cNvSpPr>
          <p:nvPr>
            <p:ph type="body" idx="4294967295"/>
          </p:nvPr>
        </p:nvSpPr>
        <p:spPr>
          <a:xfrm>
            <a:off x="250825" y="1988641"/>
            <a:ext cx="8713788" cy="5184775"/>
          </a:xfrm>
        </p:spPr>
        <p:txBody>
          <a:bodyPr>
            <a:normAutofit/>
          </a:bodyPr>
          <a:lstStyle/>
          <a:p>
            <a:pPr eaLnBrk="1" hangingPunct="1"/>
            <a:r>
              <a:rPr lang="en-US" sz="2800" b="1" dirty="0" smtClean="0">
                <a:solidFill>
                  <a:srgbClr val="FF0000"/>
                </a:solidFill>
                <a:cs typeface="Arial" charset="0"/>
              </a:rPr>
              <a:t>WIGOS and WIS </a:t>
            </a:r>
            <a:r>
              <a:rPr lang="en-US" sz="2800" dirty="0" smtClean="0">
                <a:solidFill>
                  <a:srgbClr val="080808"/>
                </a:solidFill>
                <a:cs typeface="Arial" charset="0"/>
              </a:rPr>
              <a:t>provide </a:t>
            </a:r>
            <a:r>
              <a:rPr lang="en-US" sz="2800" dirty="0" smtClean="0">
                <a:solidFill>
                  <a:srgbClr val="CC3300"/>
                </a:solidFill>
                <a:cs typeface="Arial" charset="0"/>
              </a:rPr>
              <a:t>means &amp; opportunities</a:t>
            </a:r>
            <a:r>
              <a:rPr lang="en-US" sz="2800" dirty="0" smtClean="0">
                <a:solidFill>
                  <a:srgbClr val="080808"/>
                </a:solidFill>
                <a:cs typeface="Arial" charset="0"/>
              </a:rPr>
              <a:t>:</a:t>
            </a:r>
          </a:p>
          <a:p>
            <a:pPr lvl="1" eaLnBrk="1" hangingPunct="1">
              <a:buFont typeface="Arial" panose="020B0604020202020204" pitchFamily="34" charset="0"/>
              <a:buChar char="•"/>
            </a:pPr>
            <a:r>
              <a:rPr lang="en-US" sz="2400" dirty="0" smtClean="0">
                <a:cs typeface="Arial" charset="0"/>
              </a:rPr>
              <a:t>To enhance national observing networks for benefit of all users</a:t>
            </a:r>
          </a:p>
          <a:p>
            <a:pPr lvl="1" eaLnBrk="1" hangingPunct="1">
              <a:buFont typeface="Arial" panose="020B0604020202020204" pitchFamily="34" charset="0"/>
              <a:buChar char="•"/>
            </a:pPr>
            <a:r>
              <a:rPr lang="en-US" sz="2400" dirty="0" smtClean="0">
                <a:cs typeface="Arial" charset="0"/>
              </a:rPr>
              <a:t>To enhance sharing and accessibility of observations</a:t>
            </a:r>
          </a:p>
          <a:p>
            <a:pPr lvl="1" eaLnBrk="1" hangingPunct="1">
              <a:buFont typeface="Arial" panose="020B0604020202020204" pitchFamily="34" charset="0"/>
              <a:buChar char="•"/>
            </a:pPr>
            <a:r>
              <a:rPr lang="en-US" sz="2400" dirty="0" smtClean="0">
                <a:cs typeface="Arial" charset="0"/>
              </a:rPr>
              <a:t>To reinforce central role of NMHS through partnerships &amp; a network of networks</a:t>
            </a:r>
            <a:endParaRPr lang="en-US" sz="2400" dirty="0" smtClean="0">
              <a:solidFill>
                <a:srgbClr val="080808"/>
              </a:solidFill>
              <a:cs typeface="Arial" charset="0"/>
            </a:endParaRPr>
          </a:p>
          <a:p>
            <a:pPr lvl="1" eaLnBrk="1" hangingPunct="1">
              <a:buFont typeface="Arial" panose="020B0604020202020204" pitchFamily="34" charset="0"/>
              <a:buChar char="•"/>
            </a:pPr>
            <a:r>
              <a:rPr lang="en-US" sz="2400" dirty="0" smtClean="0">
                <a:solidFill>
                  <a:srgbClr val="080808"/>
                </a:solidFill>
                <a:cs typeface="Arial" charset="0"/>
              </a:rPr>
              <a:t>To strengthen national mandate and authority</a:t>
            </a:r>
          </a:p>
          <a:p>
            <a:pPr eaLnBrk="1" hangingPunct="1"/>
            <a:r>
              <a:rPr lang="en-GB" sz="2800" b="1" i="1" dirty="0" smtClean="0">
                <a:solidFill>
                  <a:srgbClr val="0033CC"/>
                </a:solidFill>
                <a:cs typeface="Arial" charset="0"/>
              </a:rPr>
              <a:t>Strong national</a:t>
            </a:r>
            <a:r>
              <a:rPr lang="en-GB" sz="2800" dirty="0" smtClean="0">
                <a:solidFill>
                  <a:srgbClr val="080808"/>
                </a:solidFill>
                <a:cs typeface="Arial" charset="0"/>
              </a:rPr>
              <a:t> coordination &amp; cooperation will assist in building </a:t>
            </a:r>
            <a:r>
              <a:rPr lang="en-GB" sz="2800" b="1" i="1" dirty="0" smtClean="0">
                <a:solidFill>
                  <a:srgbClr val="000099"/>
                </a:solidFill>
                <a:cs typeface="Arial" charset="0"/>
              </a:rPr>
              <a:t>strong regional</a:t>
            </a:r>
            <a:r>
              <a:rPr lang="en-GB" sz="2800" dirty="0" smtClean="0">
                <a:solidFill>
                  <a:srgbClr val="080808"/>
                </a:solidFill>
                <a:cs typeface="Arial" charset="0"/>
              </a:rPr>
              <a:t> coordination</a:t>
            </a:r>
            <a:r>
              <a:rPr lang="en-GB" sz="2800" dirty="0" smtClean="0">
                <a:cs typeface="Arial" charset="0"/>
              </a:rPr>
              <a:t> </a:t>
            </a:r>
            <a:r>
              <a:rPr lang="en-GB" sz="2800" dirty="0" smtClean="0">
                <a:solidFill>
                  <a:srgbClr val="080808"/>
                </a:solidFill>
                <a:cs typeface="Arial" charset="0"/>
              </a:rPr>
              <a:t>&amp; cooperation</a:t>
            </a:r>
            <a:endParaRPr lang="en-AU" sz="2800" dirty="0" smtClean="0">
              <a:solidFill>
                <a:srgbClr val="080808"/>
              </a:solidFill>
              <a:cs typeface="Arial" charset="0"/>
            </a:endParaRPr>
          </a:p>
        </p:txBody>
      </p:sp>
      <p:sp>
        <p:nvSpPr>
          <p:cNvPr id="2" name="Footer Placeholder 1"/>
          <p:cNvSpPr>
            <a:spLocks noGrp="1"/>
          </p:cNvSpPr>
          <p:nvPr>
            <p:ph type="ftr" sz="quarter" idx="11"/>
          </p:nvPr>
        </p:nvSpPr>
        <p:spPr>
          <a:xfrm>
            <a:off x="2267744" y="6520259"/>
            <a:ext cx="4896544" cy="365125"/>
          </a:xfrm>
        </p:spPr>
        <p:txBody>
          <a:bodyPr/>
          <a:lstStyle/>
          <a:p>
            <a:r>
              <a:rPr lang="en-US" smtClean="0"/>
              <a:t>2nd RMIC Workshop for RA-IV, Gulfport, USA, 29 Feb. - 2 Mar. 2016</a:t>
            </a:r>
            <a:endParaRPr lang="en-GB" dirty="0"/>
          </a:p>
        </p:txBody>
      </p:sp>
      <p:sp>
        <p:nvSpPr>
          <p:cNvPr id="3" name="Date Placeholder 2"/>
          <p:cNvSpPr>
            <a:spLocks noGrp="1"/>
          </p:cNvSpPr>
          <p:nvPr>
            <p:ph type="dt" sz="half" idx="10"/>
          </p:nvPr>
        </p:nvSpPr>
        <p:spPr>
          <a:xfrm>
            <a:off x="457200" y="6520259"/>
            <a:ext cx="2133600" cy="365125"/>
          </a:xfrm>
        </p:spPr>
        <p:txBody>
          <a:bodyPr/>
          <a:lstStyle/>
          <a:p>
            <a:fld id="{63DDA282-1A96-4911-A281-0C793C9FE98A}" type="datetime1">
              <a:rPr lang="en-GB" smtClean="0"/>
              <a:t>28/02/2016</a:t>
            </a:fld>
            <a:endParaRPr lang="en-GB" dirty="0"/>
          </a:p>
        </p:txBody>
      </p:sp>
      <p:sp>
        <p:nvSpPr>
          <p:cNvPr id="4" name="Slide Number Placeholder 3"/>
          <p:cNvSpPr>
            <a:spLocks noGrp="1"/>
          </p:cNvSpPr>
          <p:nvPr>
            <p:ph type="sldNum" sz="quarter" idx="12"/>
          </p:nvPr>
        </p:nvSpPr>
        <p:spPr>
          <a:xfrm>
            <a:off x="6553200" y="6520259"/>
            <a:ext cx="2133600" cy="365125"/>
          </a:xfrm>
        </p:spPr>
        <p:txBody>
          <a:bodyPr/>
          <a:lstStyle/>
          <a:p>
            <a:fld id="{1940CC50-E966-4237-ACA6-1D8737A4DA0D}" type="slidenum">
              <a:rPr lang="en-GB" smtClean="0"/>
              <a:t>32</a:t>
            </a:fld>
            <a:endParaRPr lang="en-GB" dirty="0"/>
          </a:p>
        </p:txBody>
      </p:sp>
    </p:spTree>
    <p:extLst>
      <p:ext uri="{BB962C8B-B14F-4D97-AF65-F5344CB8AC3E}">
        <p14:creationId xmlns:p14="http://schemas.microsoft.com/office/powerpoint/2010/main" val="3289562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16632"/>
            <a:ext cx="6048672" cy="1143000"/>
          </a:xfrm>
        </p:spPr>
        <p:txBody>
          <a:bodyPr/>
          <a:lstStyle/>
          <a:p>
            <a:r>
              <a:rPr lang="en-GB" dirty="0" smtClean="0"/>
              <a:t>Regional Marine Instrument Centres (RMICs)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RMIC/RA-IV (USA) &amp; RMIC/AP (China) established</a:t>
            </a:r>
          </a:p>
          <a:p>
            <a:r>
              <a:rPr lang="en-GB" dirty="0" smtClean="0"/>
              <a:t>Morocco application for RMIC/RA-I pending submission of Statement of Compliance and Commitment</a:t>
            </a:r>
          </a:p>
          <a:p>
            <a:r>
              <a:rPr lang="en-GB" dirty="0"/>
              <a:t>6</a:t>
            </a:r>
            <a:r>
              <a:rPr lang="en-GB" dirty="0" smtClean="0"/>
              <a:t> workshops organized since 2010</a:t>
            </a:r>
          </a:p>
          <a:p>
            <a:r>
              <a:rPr lang="en-GB" dirty="0" smtClean="0"/>
              <a:t>Pilot Project on Seawater </a:t>
            </a:r>
            <a:r>
              <a:rPr lang="en-GB" dirty="0" err="1" smtClean="0"/>
              <a:t>intercomparison</a:t>
            </a:r>
            <a:r>
              <a:rPr lang="en-GB" dirty="0" smtClean="0"/>
              <a:t> completed (JCOMM TR No. 84) – 22 Laboratories from 17 countries participated</a:t>
            </a:r>
          </a:p>
          <a:p>
            <a:r>
              <a:rPr lang="en-GB" dirty="0" smtClean="0">
                <a:solidFill>
                  <a:srgbClr val="FF0000"/>
                </a:solidFill>
              </a:rPr>
              <a:t>RMIC/RA-IV Workshop, USA, 29 Feb. – 2 March 2016</a:t>
            </a:r>
          </a:p>
          <a:p>
            <a:endParaRPr lang="en-GB" dirty="0"/>
          </a:p>
        </p:txBody>
      </p:sp>
      <p:sp>
        <p:nvSpPr>
          <p:cNvPr id="5" name="Footer Placeholder 4"/>
          <p:cNvSpPr>
            <a:spLocks noGrp="1"/>
          </p:cNvSpPr>
          <p:nvPr>
            <p:ph type="ftr" sz="quarter" idx="11"/>
          </p:nvPr>
        </p:nvSpPr>
        <p:spPr>
          <a:xfrm>
            <a:off x="2339752" y="6520259"/>
            <a:ext cx="4824536" cy="365125"/>
          </a:xfrm>
        </p:spPr>
        <p:txBody>
          <a:bodyPr/>
          <a:lstStyle/>
          <a:p>
            <a:r>
              <a:rPr lang="en-US" dirty="0" smtClean="0"/>
              <a:t>2nd RMIC Workshop for RA-IV, Gulfport, USA, 29 Feb. - 2 Mar. 2016</a:t>
            </a:r>
            <a:endParaRPr lang="en-GB" dirty="0"/>
          </a:p>
        </p:txBody>
      </p:sp>
      <p:sp>
        <p:nvSpPr>
          <p:cNvPr id="7" name="Date Placeholder 6"/>
          <p:cNvSpPr>
            <a:spLocks noGrp="1"/>
          </p:cNvSpPr>
          <p:nvPr>
            <p:ph type="dt" sz="half" idx="10"/>
          </p:nvPr>
        </p:nvSpPr>
        <p:spPr>
          <a:xfrm>
            <a:off x="457200" y="6520259"/>
            <a:ext cx="2133600" cy="365125"/>
          </a:xfrm>
        </p:spPr>
        <p:txBody>
          <a:bodyPr/>
          <a:lstStyle/>
          <a:p>
            <a:fld id="{E65DDD14-BDE3-41B6-BEB8-62B9A18E9ACF}"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pPr/>
              <a:t>33</a:t>
            </a:fld>
            <a:r>
              <a:rPr lang="en-GB" dirty="0" smtClean="0"/>
              <a:t> </a:t>
            </a:r>
            <a:endParaRPr lang="en-GB" dirty="0"/>
          </a:p>
        </p:txBody>
      </p:sp>
    </p:spTree>
    <p:extLst>
      <p:ext uri="{BB962C8B-B14F-4D97-AF65-F5344CB8AC3E}">
        <p14:creationId xmlns:p14="http://schemas.microsoft.com/office/powerpoint/2010/main" val="3415025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53752"/>
            <a:ext cx="6336704" cy="1143000"/>
          </a:xfrm>
        </p:spPr>
        <p:txBody>
          <a:bodyPr/>
          <a:lstStyle/>
          <a:p>
            <a:r>
              <a:rPr lang="en-GB" sz="2800" dirty="0" smtClean="0"/>
              <a:t>International Forum of Users of Satellite Data Telecommunication System (</a:t>
            </a:r>
            <a:r>
              <a:rPr lang="en-GB" sz="2800" dirty="0" err="1" smtClean="0"/>
              <a:t>Satcom</a:t>
            </a:r>
            <a:r>
              <a:rPr lang="en-GB" sz="2800" dirty="0" smtClean="0"/>
              <a:t>)</a:t>
            </a:r>
            <a:endParaRPr lang="en-GB" sz="2800" dirty="0"/>
          </a:p>
        </p:txBody>
      </p:sp>
      <p:sp>
        <p:nvSpPr>
          <p:cNvPr id="3" name="Content Placeholder 2"/>
          <p:cNvSpPr>
            <a:spLocks noGrp="1"/>
          </p:cNvSpPr>
          <p:nvPr>
            <p:ph idx="1"/>
          </p:nvPr>
        </p:nvSpPr>
        <p:spPr/>
        <p:txBody>
          <a:bodyPr>
            <a:normAutofit fontScale="85000" lnSpcReduction="20000"/>
          </a:bodyPr>
          <a:lstStyle/>
          <a:p>
            <a:r>
              <a:rPr lang="en-GB" dirty="0" smtClean="0"/>
              <a:t>Cg-17 endorsed CBS Ext. (2014) Recommendation 9 establishing the </a:t>
            </a:r>
            <a:r>
              <a:rPr lang="en-GB" dirty="0" err="1" smtClean="0"/>
              <a:t>Satcom</a:t>
            </a:r>
            <a:r>
              <a:rPr lang="en-GB" dirty="0" smtClean="0"/>
              <a:t> Forum</a:t>
            </a:r>
          </a:p>
          <a:p>
            <a:r>
              <a:rPr lang="en-GB" dirty="0" err="1" smtClean="0"/>
              <a:t>Satcom</a:t>
            </a:r>
            <a:r>
              <a:rPr lang="en-GB" dirty="0" smtClean="0"/>
              <a:t> co-owned by CBS and JCOMM in WMO, and GOOS in IOC</a:t>
            </a:r>
          </a:p>
          <a:p>
            <a:r>
              <a:rPr lang="en-GB" dirty="0" smtClean="0"/>
              <a:t>Limited funding provided by WMO</a:t>
            </a:r>
          </a:p>
          <a:p>
            <a:r>
              <a:rPr lang="en-GB" dirty="0" smtClean="0"/>
              <a:t>Argos JTA to become a programme of </a:t>
            </a:r>
            <a:r>
              <a:rPr lang="en-GB" dirty="0" err="1" smtClean="0"/>
              <a:t>Satcom</a:t>
            </a:r>
            <a:endParaRPr lang="en-GB" dirty="0" smtClean="0"/>
          </a:p>
          <a:p>
            <a:r>
              <a:rPr lang="en-GB" dirty="0" smtClean="0"/>
              <a:t>Michael Prior Jones (UK) new Chair</a:t>
            </a:r>
          </a:p>
          <a:p>
            <a:r>
              <a:rPr lang="en-GB" dirty="0" smtClean="0"/>
              <a:t>Meeting planned in Madrid, Spain, in conjunction with CIMO Technical Conference, and </a:t>
            </a:r>
            <a:r>
              <a:rPr lang="en-GB" dirty="0">
                <a:hlinkClick r:id="rId2"/>
              </a:rPr>
              <a:t>Meteorological Technology World Expo</a:t>
            </a:r>
            <a:r>
              <a:rPr lang="en-GB" dirty="0"/>
              <a:t> (Madrid, 27-29 September 2016</a:t>
            </a:r>
            <a:r>
              <a:rPr lang="en-GB" dirty="0" smtClean="0"/>
              <a:t>)</a:t>
            </a:r>
            <a:endParaRPr lang="en-GB" dirty="0"/>
          </a:p>
          <a:p>
            <a:endParaRPr lang="en-GB" dirty="0" smtClean="0"/>
          </a:p>
          <a:p>
            <a:endParaRPr lang="en-GB" dirty="0"/>
          </a:p>
        </p:txBody>
      </p:sp>
      <p:sp>
        <p:nvSpPr>
          <p:cNvPr id="5" name="Footer Placeholder 4"/>
          <p:cNvSpPr>
            <a:spLocks noGrp="1"/>
          </p:cNvSpPr>
          <p:nvPr>
            <p:ph type="ftr" sz="quarter" idx="11"/>
          </p:nvPr>
        </p:nvSpPr>
        <p:spPr>
          <a:xfrm>
            <a:off x="2339752" y="6520259"/>
            <a:ext cx="4824536" cy="365125"/>
          </a:xfrm>
        </p:spPr>
        <p:txBody>
          <a:bodyPr/>
          <a:lstStyle/>
          <a:p>
            <a:r>
              <a:rPr lang="en-US" dirty="0" smtClean="0"/>
              <a:t>2nd RMIC Workshop for RA-IV, Gulfport, USA, 29 Feb. - 2 Mar. 2016</a:t>
            </a:r>
            <a:endParaRPr lang="en-GB" dirty="0"/>
          </a:p>
        </p:txBody>
      </p:sp>
      <p:sp>
        <p:nvSpPr>
          <p:cNvPr id="7" name="Date Placeholder 6"/>
          <p:cNvSpPr>
            <a:spLocks noGrp="1"/>
          </p:cNvSpPr>
          <p:nvPr>
            <p:ph type="dt" sz="half" idx="10"/>
          </p:nvPr>
        </p:nvSpPr>
        <p:spPr>
          <a:xfrm>
            <a:off x="457200" y="6520259"/>
            <a:ext cx="2133600" cy="365125"/>
          </a:xfrm>
        </p:spPr>
        <p:txBody>
          <a:bodyPr/>
          <a:lstStyle/>
          <a:p>
            <a:fld id="{F6B31539-FDE6-42F8-AB25-7DA62D23CF5D}"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pPr/>
              <a:t>34</a:t>
            </a:fld>
            <a:r>
              <a:rPr lang="en-GB" dirty="0" smtClean="0"/>
              <a:t> </a:t>
            </a:r>
            <a:endParaRPr lang="en-GB" dirty="0"/>
          </a:p>
        </p:txBody>
      </p:sp>
    </p:spTree>
    <p:extLst>
      <p:ext uri="{BB962C8B-B14F-4D97-AF65-F5344CB8AC3E}">
        <p14:creationId xmlns:p14="http://schemas.microsoft.com/office/powerpoint/2010/main" val="1999685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43948" y="188640"/>
            <a:ext cx="8713788" cy="792162"/>
          </a:xfrm>
        </p:spPr>
        <p:txBody>
          <a:bodyPr/>
          <a:lstStyle/>
          <a:p>
            <a:pPr marL="571500" indent="-571500" eaLnBrk="1" hangingPunct="1"/>
            <a:r>
              <a:rPr lang="en-US" altLang="en-US" sz="2800" b="1" dirty="0" smtClean="0"/>
              <a:t>JCOMM Capacity development in WIGOS</a:t>
            </a:r>
            <a:endParaRPr lang="en-US" altLang="en-US" sz="2800" b="1" dirty="0"/>
          </a:p>
        </p:txBody>
      </p:sp>
      <p:sp>
        <p:nvSpPr>
          <p:cNvPr id="28675" name="Rectangle 3"/>
          <p:cNvSpPr>
            <a:spLocks noGrp="1" noChangeArrowheads="1"/>
          </p:cNvSpPr>
          <p:nvPr>
            <p:ph type="body" idx="1"/>
          </p:nvPr>
        </p:nvSpPr>
        <p:spPr>
          <a:xfrm>
            <a:off x="107504" y="1268760"/>
            <a:ext cx="8713788" cy="4897437"/>
          </a:xfrm>
        </p:spPr>
        <p:txBody>
          <a:bodyPr/>
          <a:lstStyle/>
          <a:p>
            <a:pPr>
              <a:lnSpc>
                <a:spcPct val="90000"/>
              </a:lnSpc>
            </a:pPr>
            <a:r>
              <a:rPr lang="en-US" altLang="en-US" sz="2000" dirty="0" smtClean="0">
                <a:latin typeface="Arial" pitchFamily="34" charset="0"/>
              </a:rPr>
              <a:t>JCOMM Capacity Building Strategy has included WIGOS implementation needs</a:t>
            </a:r>
          </a:p>
          <a:p>
            <a:pPr>
              <a:lnSpc>
                <a:spcPct val="90000"/>
              </a:lnSpc>
            </a:pPr>
            <a:r>
              <a:rPr lang="en-US" altLang="en-US" sz="2000" dirty="0" smtClean="0">
                <a:latin typeface="Arial" pitchFamily="34" charset="0"/>
              </a:rPr>
              <a:t>Capacity Building &amp; Partnerships / PANGEA</a:t>
            </a:r>
          </a:p>
          <a:p>
            <a:pPr lvl="1">
              <a:lnSpc>
                <a:spcPct val="90000"/>
              </a:lnSpc>
              <a:buFontTx/>
              <a:buChar char="•"/>
            </a:pPr>
            <a:r>
              <a:rPr lang="en-US" altLang="en-US" sz="2000" dirty="0" smtClean="0">
                <a:latin typeface="Arial" pitchFamily="34" charset="0"/>
              </a:rPr>
              <a:t>Developed countries providing training on data use as well as ocean instruments deployed in the region</a:t>
            </a:r>
          </a:p>
          <a:p>
            <a:pPr lvl="1">
              <a:lnSpc>
                <a:spcPct val="90000"/>
              </a:lnSpc>
              <a:buFontTx/>
              <a:buChar char="•"/>
            </a:pPr>
            <a:r>
              <a:rPr lang="en-US" altLang="en-US" sz="2000" dirty="0" smtClean="0">
                <a:latin typeface="Arial" pitchFamily="34" charset="0"/>
              </a:rPr>
              <a:t>Developing countries contributing to the implementation of the ocean observing system on their region (e.g. ship time)</a:t>
            </a:r>
          </a:p>
          <a:p>
            <a:pPr lvl="1">
              <a:lnSpc>
                <a:spcPct val="90000"/>
              </a:lnSpc>
              <a:buFontTx/>
              <a:buChar char="•"/>
            </a:pPr>
            <a:r>
              <a:rPr lang="en-US" altLang="en-US" sz="2000" dirty="0" smtClean="0">
                <a:latin typeface="Arial" pitchFamily="34" charset="0"/>
              </a:rPr>
              <a:t>DBCP-WIO, NPOMS &amp; PI series of workshop are excellent examples</a:t>
            </a:r>
          </a:p>
          <a:p>
            <a:pPr>
              <a:lnSpc>
                <a:spcPct val="90000"/>
              </a:lnSpc>
            </a:pPr>
            <a:r>
              <a:rPr lang="en-US" altLang="en-US" sz="2000" dirty="0" smtClean="0">
                <a:latin typeface="Arial" pitchFamily="34" charset="0"/>
              </a:rPr>
              <a:t>WMO-IOC Regional Marine Instrument </a:t>
            </a:r>
            <a:r>
              <a:rPr lang="en-US" altLang="en-US" sz="2000" dirty="0" err="1" smtClean="0">
                <a:latin typeface="Arial" pitchFamily="34" charset="0"/>
              </a:rPr>
              <a:t>Centres</a:t>
            </a:r>
            <a:r>
              <a:rPr lang="en-US" altLang="en-US" sz="2000" dirty="0" smtClean="0">
                <a:latin typeface="Arial" pitchFamily="34" charset="0"/>
              </a:rPr>
              <a:t> (RMICs) playing a key role in Capacity Development</a:t>
            </a:r>
          </a:p>
          <a:p>
            <a:pPr lvl="1">
              <a:lnSpc>
                <a:spcPct val="90000"/>
              </a:lnSpc>
              <a:buFontTx/>
              <a:buChar char="•"/>
            </a:pPr>
            <a:r>
              <a:rPr lang="en-US" altLang="en-US" sz="2000" dirty="0" smtClean="0">
                <a:latin typeface="Arial" pitchFamily="34" charset="0"/>
              </a:rPr>
              <a:t>Training workshops (2</a:t>
            </a:r>
            <a:r>
              <a:rPr lang="en-US" altLang="en-US" sz="2000" baseline="30000" dirty="0" smtClean="0">
                <a:latin typeface="Arial" pitchFamily="34" charset="0"/>
              </a:rPr>
              <a:t>nd</a:t>
            </a:r>
            <a:r>
              <a:rPr lang="en-US" altLang="en-US" sz="2000" dirty="0" smtClean="0">
                <a:latin typeface="Arial" pitchFamily="34" charset="0"/>
              </a:rPr>
              <a:t> workshop for RA-IV planned in USA, Feb. 2016)</a:t>
            </a:r>
          </a:p>
          <a:p>
            <a:pPr lvl="1">
              <a:lnSpc>
                <a:spcPct val="90000"/>
              </a:lnSpc>
              <a:buFontTx/>
              <a:buChar char="•"/>
            </a:pPr>
            <a:r>
              <a:rPr lang="en-US" altLang="en-US" sz="2000" dirty="0" smtClean="0">
                <a:latin typeface="Arial" pitchFamily="34" charset="0"/>
              </a:rPr>
              <a:t>Liaison groups in the regions</a:t>
            </a:r>
          </a:p>
          <a:p>
            <a:pPr lvl="1">
              <a:lnSpc>
                <a:spcPct val="90000"/>
              </a:lnSpc>
              <a:buFontTx/>
              <a:buChar char="•"/>
            </a:pPr>
            <a:r>
              <a:rPr lang="en-US" altLang="en-US" sz="2000" dirty="0" smtClean="0">
                <a:latin typeface="Arial" pitchFamily="34" charset="0"/>
              </a:rPr>
              <a:t>Cost-effective calibration service</a:t>
            </a:r>
          </a:p>
          <a:p>
            <a:pPr lvl="1">
              <a:lnSpc>
                <a:spcPct val="90000"/>
              </a:lnSpc>
              <a:buFontTx/>
              <a:buChar char="•"/>
            </a:pPr>
            <a:r>
              <a:rPr lang="en-US" altLang="en-US" sz="2000" dirty="0" smtClean="0">
                <a:latin typeface="Arial" pitchFamily="34" charset="0"/>
              </a:rPr>
              <a:t>Leading </a:t>
            </a:r>
            <a:r>
              <a:rPr lang="en-US" altLang="en-US" sz="2000" dirty="0" err="1" smtClean="0">
                <a:latin typeface="Arial" pitchFamily="34" charset="0"/>
              </a:rPr>
              <a:t>intercomparison</a:t>
            </a:r>
            <a:r>
              <a:rPr lang="en-US" altLang="en-US" sz="2000" dirty="0" smtClean="0">
                <a:latin typeface="Arial" pitchFamily="34" charset="0"/>
              </a:rPr>
              <a:t> activities</a:t>
            </a:r>
          </a:p>
        </p:txBody>
      </p:sp>
      <p:sp>
        <p:nvSpPr>
          <p:cNvPr id="2" name="Footer Placeholder 1"/>
          <p:cNvSpPr>
            <a:spLocks noGrp="1"/>
          </p:cNvSpPr>
          <p:nvPr>
            <p:ph type="ftr" sz="quarter" idx="11"/>
          </p:nvPr>
        </p:nvSpPr>
        <p:spPr>
          <a:xfrm>
            <a:off x="2339752" y="6520259"/>
            <a:ext cx="4824536" cy="365125"/>
          </a:xfrm>
        </p:spPr>
        <p:txBody>
          <a:bodyPr/>
          <a:lstStyle/>
          <a:p>
            <a:r>
              <a:rPr lang="en-US" dirty="0" smtClean="0"/>
              <a:t>2nd RMIC Workshop for RA-IV, Gulfport, USA, 29 Feb. - 2 Mar. 2016</a:t>
            </a:r>
            <a:endParaRPr lang="en-GB" dirty="0"/>
          </a:p>
        </p:txBody>
      </p:sp>
      <p:sp>
        <p:nvSpPr>
          <p:cNvPr id="3" name="Date Placeholder 2"/>
          <p:cNvSpPr>
            <a:spLocks noGrp="1"/>
          </p:cNvSpPr>
          <p:nvPr>
            <p:ph type="dt" sz="half" idx="10"/>
          </p:nvPr>
        </p:nvSpPr>
        <p:spPr>
          <a:xfrm>
            <a:off x="457200" y="6520259"/>
            <a:ext cx="2133600" cy="365125"/>
          </a:xfrm>
        </p:spPr>
        <p:txBody>
          <a:bodyPr/>
          <a:lstStyle/>
          <a:p>
            <a:fld id="{B2F69FFB-F8E2-4077-931D-49C00CD9CFB0}" type="datetime1">
              <a:rPr lang="en-GB" smtClean="0"/>
              <a:t>28/02/2016</a:t>
            </a:fld>
            <a:endParaRPr lang="en-GB" dirty="0"/>
          </a:p>
        </p:txBody>
      </p:sp>
      <p:sp>
        <p:nvSpPr>
          <p:cNvPr id="4" name="Slide Number Placeholder 3"/>
          <p:cNvSpPr>
            <a:spLocks noGrp="1"/>
          </p:cNvSpPr>
          <p:nvPr>
            <p:ph type="sldNum" sz="quarter" idx="12"/>
          </p:nvPr>
        </p:nvSpPr>
        <p:spPr>
          <a:xfrm>
            <a:off x="6553200" y="6520259"/>
            <a:ext cx="2133600" cy="365125"/>
          </a:xfrm>
        </p:spPr>
        <p:txBody>
          <a:bodyPr/>
          <a:lstStyle/>
          <a:p>
            <a:fld id="{1940CC50-E966-4237-ACA6-1D8737A4DA0D}" type="slidenum">
              <a:rPr lang="en-GB" smtClean="0"/>
              <a:pPr/>
              <a:t>35</a:t>
            </a:fld>
            <a:r>
              <a:rPr lang="en-GB" dirty="0" smtClean="0"/>
              <a:t> </a:t>
            </a:r>
            <a:endParaRPr lang="en-GB" dirty="0"/>
          </a:p>
        </p:txBody>
      </p:sp>
      <p:pic>
        <p:nvPicPr>
          <p:cNvPr id="7" name="Picture 6" descr="PMO-5 group photo"/>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4809951"/>
            <a:ext cx="2980474" cy="2019005"/>
          </a:xfrm>
          <a:prstGeom prst="rect">
            <a:avLst/>
          </a:prstGeom>
          <a:noFill/>
          <a:ln>
            <a:noFill/>
          </a:ln>
        </p:spPr>
      </p:pic>
    </p:spTree>
    <p:extLst>
      <p:ext uri="{BB962C8B-B14F-4D97-AF65-F5344CB8AC3E}">
        <p14:creationId xmlns:p14="http://schemas.microsoft.com/office/powerpoint/2010/main" val="27083958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267744" y="6520259"/>
            <a:ext cx="4896544" cy="365125"/>
          </a:xfrm>
        </p:spPr>
        <p:txBody>
          <a:bodyPr/>
          <a:lstStyle/>
          <a:p>
            <a:r>
              <a:rPr lang="en-US" smtClean="0"/>
              <a:t>2nd RMIC Workshop for RA-IV, Gulfport, USA, 29 Feb. - 2 Mar. 2016</a:t>
            </a:r>
            <a:endParaRPr lang="en-GB"/>
          </a:p>
        </p:txBody>
      </p:sp>
      <p:sp>
        <p:nvSpPr>
          <p:cNvPr id="5" name="Rectangle 4"/>
          <p:cNvSpPr/>
          <p:nvPr/>
        </p:nvSpPr>
        <p:spPr>
          <a:xfrm>
            <a:off x="323528" y="1412776"/>
            <a:ext cx="8262664" cy="4588949"/>
          </a:xfrm>
          <a:prstGeom prst="rect">
            <a:avLst/>
          </a:prstGeom>
        </p:spPr>
        <p:txBody>
          <a:bodyPr wrap="square">
            <a:spAutoFit/>
          </a:bodyPr>
          <a:lstStyle/>
          <a:p>
            <a:pPr marL="285750" indent="-285750" defTabSz="832832">
              <a:lnSpc>
                <a:spcPct val="90000"/>
              </a:lnSpc>
              <a:spcBef>
                <a:spcPts val="800"/>
              </a:spcBef>
              <a:buSzPct val="100000"/>
              <a:buFont typeface="Arial" panose="020B0604020202020204" pitchFamily="34" charset="0"/>
              <a:buChar char="•"/>
              <a:defRPr sz="1800"/>
            </a:pPr>
            <a:r>
              <a:rPr lang="en-US" sz="2000" dirty="0">
                <a:latin typeface="Arial"/>
                <a:ea typeface="Arial"/>
                <a:cs typeface="Arial"/>
                <a:sym typeface="Arial"/>
              </a:rPr>
              <a:t>The implementation of the global WIGOS framework (2012-2015) has made substantial progress</a:t>
            </a:r>
          </a:p>
          <a:p>
            <a:pPr marL="285750" indent="-285750" defTabSz="832832">
              <a:lnSpc>
                <a:spcPct val="90000"/>
              </a:lnSpc>
              <a:spcBef>
                <a:spcPts val="800"/>
              </a:spcBef>
              <a:buSzPct val="100000"/>
              <a:buFont typeface="Arial" panose="020B0604020202020204" pitchFamily="34" charset="0"/>
              <a:buChar char="•"/>
              <a:defRPr sz="1800"/>
            </a:pPr>
            <a:r>
              <a:rPr lang="en-US" sz="2000" dirty="0" smtClean="0">
                <a:latin typeface="Arial"/>
                <a:ea typeface="Arial"/>
                <a:cs typeface="Arial"/>
                <a:sym typeface="Arial"/>
              </a:rPr>
              <a:t>The </a:t>
            </a:r>
            <a:r>
              <a:rPr lang="en-US" sz="2000" dirty="0">
                <a:latin typeface="Arial"/>
                <a:ea typeface="Arial"/>
                <a:cs typeface="Arial"/>
                <a:sym typeface="Arial"/>
              </a:rPr>
              <a:t>Pre-Operational </a:t>
            </a:r>
            <a:r>
              <a:rPr lang="en-US" sz="2000" dirty="0" smtClean="0">
                <a:latin typeface="Arial"/>
                <a:ea typeface="Arial"/>
                <a:cs typeface="Arial"/>
                <a:sym typeface="Arial"/>
              </a:rPr>
              <a:t>Phase will focus on</a:t>
            </a:r>
          </a:p>
          <a:p>
            <a:pPr marL="666750" lvl="1" indent="-285750" defTabSz="832832">
              <a:lnSpc>
                <a:spcPct val="90000"/>
              </a:lnSpc>
              <a:spcBef>
                <a:spcPts val="800"/>
              </a:spcBef>
              <a:buSzPct val="100000"/>
              <a:buFont typeface="Wingdings" panose="05000000000000000000" pitchFamily="2" charset="2"/>
              <a:buChar char="ü"/>
              <a:defRPr sz="1800"/>
            </a:pPr>
            <a:r>
              <a:rPr lang="en-US" dirty="0" smtClean="0">
                <a:latin typeface="Arial"/>
                <a:ea typeface="Arial"/>
                <a:cs typeface="Arial"/>
                <a:sym typeface="Arial"/>
              </a:rPr>
              <a:t>Developing guidance </a:t>
            </a:r>
            <a:r>
              <a:rPr lang="en-US" dirty="0">
                <a:latin typeface="Arial"/>
                <a:ea typeface="Arial"/>
                <a:cs typeface="Arial"/>
                <a:sym typeface="Arial"/>
              </a:rPr>
              <a:t>material</a:t>
            </a:r>
          </a:p>
          <a:p>
            <a:pPr marL="666750" lvl="1" indent="-285750" defTabSz="832832">
              <a:lnSpc>
                <a:spcPct val="90000"/>
              </a:lnSpc>
              <a:spcBef>
                <a:spcPts val="800"/>
              </a:spcBef>
              <a:buSzPct val="100000"/>
              <a:buFont typeface="Wingdings" panose="05000000000000000000" pitchFamily="2" charset="2"/>
              <a:buChar char="ü"/>
              <a:defRPr sz="1800"/>
            </a:pPr>
            <a:r>
              <a:rPr lang="en-US" dirty="0" smtClean="0">
                <a:latin typeface="Arial"/>
                <a:ea typeface="Arial"/>
                <a:cs typeface="Arial"/>
                <a:sym typeface="Arial"/>
              </a:rPr>
              <a:t>Deployment and enhancement of OSCAR (WIGOS metadata)</a:t>
            </a:r>
            <a:endParaRPr lang="en-US" dirty="0">
              <a:latin typeface="Arial"/>
              <a:ea typeface="Arial"/>
              <a:cs typeface="Arial"/>
              <a:sym typeface="Arial"/>
            </a:endParaRPr>
          </a:p>
          <a:p>
            <a:pPr marL="666750" lvl="1" indent="-285750" defTabSz="832832">
              <a:lnSpc>
                <a:spcPct val="90000"/>
              </a:lnSpc>
              <a:spcBef>
                <a:spcPts val="800"/>
              </a:spcBef>
              <a:buSzPct val="100000"/>
              <a:buFont typeface="Wingdings" panose="05000000000000000000" pitchFamily="2" charset="2"/>
              <a:buChar char="ü"/>
              <a:defRPr sz="1800"/>
            </a:pPr>
            <a:r>
              <a:rPr lang="en-US" dirty="0" smtClean="0">
                <a:latin typeface="Arial"/>
                <a:ea typeface="Arial"/>
                <a:cs typeface="Arial"/>
                <a:sym typeface="Arial"/>
              </a:rPr>
              <a:t>Development of a WIGOS </a:t>
            </a:r>
            <a:r>
              <a:rPr lang="en-US" dirty="0">
                <a:latin typeface="Arial"/>
                <a:ea typeface="Arial"/>
                <a:cs typeface="Arial"/>
                <a:sym typeface="Arial"/>
              </a:rPr>
              <a:t>Data Quality Monitoring </a:t>
            </a:r>
            <a:r>
              <a:rPr lang="en-US" dirty="0" smtClean="0">
                <a:latin typeface="Arial"/>
                <a:ea typeface="Arial"/>
                <a:cs typeface="Arial"/>
                <a:sym typeface="Arial"/>
              </a:rPr>
              <a:t>System</a:t>
            </a:r>
          </a:p>
          <a:p>
            <a:pPr marL="666750" lvl="1" indent="-285750" defTabSz="832832">
              <a:lnSpc>
                <a:spcPct val="90000"/>
              </a:lnSpc>
              <a:spcBef>
                <a:spcPts val="800"/>
              </a:spcBef>
              <a:buSzPct val="100000"/>
              <a:buFont typeface="Wingdings" panose="05000000000000000000" pitchFamily="2" charset="2"/>
              <a:buChar char="ü"/>
              <a:defRPr sz="1800"/>
            </a:pPr>
            <a:r>
              <a:rPr lang="en-US" dirty="0">
                <a:latin typeface="Arial"/>
                <a:ea typeface="Arial"/>
                <a:cs typeface="Arial"/>
                <a:sym typeface="Arial"/>
              </a:rPr>
              <a:t>Regional and national activities:</a:t>
            </a:r>
          </a:p>
          <a:p>
            <a:pPr marL="1123950" lvl="2" indent="-285750" defTabSz="832832">
              <a:lnSpc>
                <a:spcPct val="90000"/>
              </a:lnSpc>
              <a:spcBef>
                <a:spcPts val="800"/>
              </a:spcBef>
              <a:buSzPct val="100000"/>
              <a:buFont typeface="Arial" panose="020B0604020202020204" pitchFamily="34" charset="0"/>
              <a:buChar char="−"/>
              <a:defRPr sz="1800"/>
            </a:pPr>
            <a:r>
              <a:rPr lang="en-US" dirty="0" smtClean="0">
                <a:latin typeface="Arial"/>
                <a:ea typeface="Arial"/>
                <a:cs typeface="Arial"/>
                <a:sym typeface="Arial"/>
              </a:rPr>
              <a:t>Establishment of Regional </a:t>
            </a:r>
            <a:r>
              <a:rPr lang="en-US" dirty="0">
                <a:latin typeface="Arial"/>
                <a:ea typeface="Arial"/>
                <a:cs typeface="Arial"/>
                <a:sym typeface="Arial"/>
              </a:rPr>
              <a:t>WIGOS Centers</a:t>
            </a:r>
          </a:p>
          <a:p>
            <a:pPr marL="1123950" lvl="2" indent="-285750" defTabSz="832832">
              <a:lnSpc>
                <a:spcPct val="90000"/>
              </a:lnSpc>
              <a:spcBef>
                <a:spcPts val="800"/>
              </a:spcBef>
              <a:buSzPct val="100000"/>
              <a:buFont typeface="Arial" panose="020B0604020202020204" pitchFamily="34" charset="0"/>
              <a:buChar char="−"/>
              <a:defRPr sz="1800"/>
            </a:pPr>
            <a:r>
              <a:rPr lang="en-US" dirty="0">
                <a:latin typeface="Arial"/>
                <a:ea typeface="Arial"/>
                <a:cs typeface="Arial"/>
                <a:sym typeface="Arial"/>
              </a:rPr>
              <a:t>Regional/Sub-Regional Workshops and training events to support OSCAR/Surface and Regional priorities for WIGOS</a:t>
            </a:r>
          </a:p>
          <a:p>
            <a:pPr marL="1123950" lvl="2" indent="-285750" defTabSz="832832">
              <a:lnSpc>
                <a:spcPct val="90000"/>
              </a:lnSpc>
              <a:spcBef>
                <a:spcPts val="800"/>
              </a:spcBef>
              <a:buSzPct val="100000"/>
              <a:buFont typeface="Arial" panose="020B0604020202020204" pitchFamily="34" charset="0"/>
              <a:buChar char="−"/>
              <a:defRPr sz="1800"/>
            </a:pPr>
            <a:r>
              <a:rPr lang="en-US" dirty="0">
                <a:latin typeface="Arial"/>
                <a:ea typeface="Arial"/>
                <a:cs typeface="Arial"/>
                <a:sym typeface="Arial"/>
              </a:rPr>
              <a:t>Support for national WIGOS implementation efforts, in particular regarding national partnerships, data guidance, and network design and operation and </a:t>
            </a:r>
            <a:r>
              <a:rPr lang="en-US" dirty="0" smtClean="0">
                <a:latin typeface="Arial"/>
                <a:ea typeface="Arial"/>
                <a:cs typeface="Arial"/>
                <a:sym typeface="Arial"/>
              </a:rPr>
              <a:t>maintenance</a:t>
            </a:r>
          </a:p>
          <a:p>
            <a:pPr marL="285750" indent="-285750" defTabSz="832832">
              <a:lnSpc>
                <a:spcPct val="90000"/>
              </a:lnSpc>
              <a:spcBef>
                <a:spcPts val="800"/>
              </a:spcBef>
              <a:buSzPct val="100000"/>
              <a:buFont typeface="Arial" panose="020B0604020202020204" pitchFamily="34" charset="0"/>
              <a:buChar char="•"/>
              <a:defRPr sz="1800"/>
            </a:pPr>
            <a:r>
              <a:rPr lang="en-US" sz="2000">
                <a:latin typeface="Arial"/>
                <a:ea typeface="Arial"/>
                <a:cs typeface="Arial"/>
                <a:sym typeface="Arial"/>
              </a:rPr>
              <a:t>JCOMM </a:t>
            </a:r>
            <a:r>
              <a:rPr lang="en-US" sz="2000" smtClean="0">
                <a:latin typeface="Arial"/>
                <a:ea typeface="Arial"/>
                <a:cs typeface="Arial"/>
                <a:sym typeface="Arial"/>
              </a:rPr>
              <a:t>fully </a:t>
            </a:r>
            <a:r>
              <a:rPr lang="en-US" sz="2000" dirty="0">
                <a:latin typeface="Arial"/>
                <a:ea typeface="Arial"/>
                <a:cs typeface="Arial"/>
                <a:sym typeface="Arial"/>
              </a:rPr>
              <a:t>engaged in WIGOS implementation</a:t>
            </a:r>
          </a:p>
        </p:txBody>
      </p:sp>
      <p:sp>
        <p:nvSpPr>
          <p:cNvPr id="6" name="Rectangle 2"/>
          <p:cNvSpPr txBox="1">
            <a:spLocks/>
          </p:cNvSpPr>
          <p:nvPr/>
        </p:nvSpPr>
        <p:spPr>
          <a:xfrm>
            <a:off x="394716" y="188566"/>
            <a:ext cx="8713788" cy="792162"/>
          </a:xfrm>
          <a:prstGeom prst="rect">
            <a:avLst/>
          </a:prstGeom>
        </p:spPr>
        <p:txBody>
          <a:bodyPr/>
          <a:lstStyle>
            <a:lvl1pPr algn="l" rtl="0" eaLnBrk="0" fontAlgn="base" hangingPunct="0">
              <a:spcBef>
                <a:spcPct val="0"/>
              </a:spcBef>
              <a:spcAft>
                <a:spcPct val="0"/>
              </a:spcAft>
              <a:defRPr sz="3000">
                <a:solidFill>
                  <a:schemeClr val="tx2"/>
                </a:solidFill>
                <a:latin typeface="Arial" charset="0"/>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457200" algn="l" rtl="0" eaLnBrk="0" fontAlgn="base" hangingPunct="0">
              <a:spcBef>
                <a:spcPct val="0"/>
              </a:spcBef>
              <a:spcAft>
                <a:spcPct val="0"/>
              </a:spcAft>
              <a:defRPr sz="3200">
                <a:solidFill>
                  <a:schemeClr val="tx2"/>
                </a:solidFill>
                <a:latin typeface="Arial Narrow" pitchFamily="34" charset="0"/>
              </a:defRPr>
            </a:lvl6pPr>
            <a:lvl7pPr marL="914400" algn="l" rtl="0" eaLnBrk="0" fontAlgn="base" hangingPunct="0">
              <a:spcBef>
                <a:spcPct val="0"/>
              </a:spcBef>
              <a:spcAft>
                <a:spcPct val="0"/>
              </a:spcAft>
              <a:defRPr sz="3200">
                <a:solidFill>
                  <a:schemeClr val="tx2"/>
                </a:solidFill>
                <a:latin typeface="Arial Narrow" pitchFamily="34" charset="0"/>
              </a:defRPr>
            </a:lvl7pPr>
            <a:lvl8pPr marL="1371600" algn="l" rtl="0" eaLnBrk="0" fontAlgn="base" hangingPunct="0">
              <a:spcBef>
                <a:spcPct val="0"/>
              </a:spcBef>
              <a:spcAft>
                <a:spcPct val="0"/>
              </a:spcAft>
              <a:defRPr sz="3200">
                <a:solidFill>
                  <a:schemeClr val="tx2"/>
                </a:solidFill>
                <a:latin typeface="Arial Narrow" pitchFamily="34" charset="0"/>
              </a:defRPr>
            </a:lvl8pPr>
            <a:lvl9pPr marL="1828800" algn="l" rtl="0" eaLnBrk="0" fontAlgn="base" hangingPunct="0">
              <a:spcBef>
                <a:spcPct val="0"/>
              </a:spcBef>
              <a:spcAft>
                <a:spcPct val="0"/>
              </a:spcAft>
              <a:defRPr sz="3200">
                <a:solidFill>
                  <a:schemeClr val="tx2"/>
                </a:solidFill>
                <a:latin typeface="Arial Narrow" pitchFamily="34" charset="0"/>
              </a:defRPr>
            </a:lvl9pPr>
          </a:lstStyle>
          <a:p>
            <a:pPr algn="ctr" eaLnBrk="1" hangingPunct="1">
              <a:buClrTx/>
              <a:buFontTx/>
              <a:defRPr/>
            </a:pPr>
            <a:r>
              <a:rPr lang="en-AU" sz="2800" b="1" dirty="0" smtClean="0">
                <a:solidFill>
                  <a:schemeClr val="tx1"/>
                </a:solidFill>
              </a:rPr>
              <a:t>Summary and conclusion</a:t>
            </a:r>
            <a:endParaRPr lang="en-AU" sz="2800" b="1" dirty="0">
              <a:solidFill>
                <a:schemeClr val="tx1"/>
              </a:solidFill>
            </a:endParaRPr>
          </a:p>
        </p:txBody>
      </p:sp>
      <p:sp>
        <p:nvSpPr>
          <p:cNvPr id="7" name="Date Placeholder 6"/>
          <p:cNvSpPr>
            <a:spLocks noGrp="1"/>
          </p:cNvSpPr>
          <p:nvPr>
            <p:ph type="dt" sz="half" idx="10"/>
          </p:nvPr>
        </p:nvSpPr>
        <p:spPr>
          <a:xfrm>
            <a:off x="457200" y="6520259"/>
            <a:ext cx="2133600" cy="365125"/>
          </a:xfrm>
        </p:spPr>
        <p:txBody>
          <a:bodyPr/>
          <a:lstStyle/>
          <a:p>
            <a:fld id="{72ED75CD-78B7-401D-8BFD-6974C90A3D28}" type="datetime1">
              <a:rPr lang="en-GB" smtClean="0"/>
              <a:t>28/02/2016</a:t>
            </a:fld>
            <a:endParaRPr lang="en-GB" dirty="0"/>
          </a:p>
        </p:txBody>
      </p:sp>
      <p:sp>
        <p:nvSpPr>
          <p:cNvPr id="8" name="Slide Number Placeholder 7"/>
          <p:cNvSpPr>
            <a:spLocks noGrp="1"/>
          </p:cNvSpPr>
          <p:nvPr>
            <p:ph type="sldNum" sz="quarter" idx="12"/>
          </p:nvPr>
        </p:nvSpPr>
        <p:spPr>
          <a:xfrm>
            <a:off x="6553200" y="6520259"/>
            <a:ext cx="2133600" cy="365125"/>
          </a:xfrm>
        </p:spPr>
        <p:txBody>
          <a:bodyPr/>
          <a:lstStyle/>
          <a:p>
            <a:fld id="{1940CC50-E966-4237-ACA6-1D8737A4DA0D}" type="slidenum">
              <a:rPr lang="en-GB" smtClean="0"/>
              <a:t>36</a:t>
            </a:fld>
            <a:endParaRPr lang="en-GB" dirty="0"/>
          </a:p>
        </p:txBody>
      </p:sp>
    </p:spTree>
    <p:extLst>
      <p:ext uri="{BB962C8B-B14F-4D97-AF65-F5344CB8AC3E}">
        <p14:creationId xmlns:p14="http://schemas.microsoft.com/office/powerpoint/2010/main" val="7506950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03648" y="2780928"/>
            <a:ext cx="6048672" cy="1143000"/>
          </a:xfrm>
        </p:spPr>
        <p:txBody>
          <a:bodyPr/>
          <a:lstStyle/>
          <a:p>
            <a:r>
              <a:rPr lang="en-GB" altLang="en-US" dirty="0" smtClean="0"/>
              <a:t>Thank you for your attention</a:t>
            </a:r>
            <a:br>
              <a:rPr lang="en-GB" altLang="en-US" dirty="0" smtClean="0"/>
            </a:br>
            <a:r>
              <a:rPr lang="en-GB" altLang="en-US" dirty="0"/>
              <a:t/>
            </a:r>
            <a:br>
              <a:rPr lang="en-GB" altLang="en-US" dirty="0"/>
            </a:br>
            <a:r>
              <a:rPr lang="en-GB" altLang="en-US" dirty="0" smtClean="0"/>
              <a:t>Questions ?</a:t>
            </a:r>
            <a:endParaRPr lang="en-US" alt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116632"/>
            <a:ext cx="1828649" cy="1828649"/>
          </a:xfrm>
          <a:prstGeom prst="rect">
            <a:avLst/>
          </a:prstGeom>
        </p:spPr>
      </p:pic>
    </p:spTree>
    <p:extLst>
      <p:ext uri="{BB962C8B-B14F-4D97-AF65-F5344CB8AC3E}">
        <p14:creationId xmlns:p14="http://schemas.microsoft.com/office/powerpoint/2010/main" val="3888058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55349-41D0-40AA-B041-160096A9B978}" type="datetime1">
              <a:rPr lang="en-GB" smtClean="0"/>
              <a:t>28/02/2016</a:t>
            </a:fld>
            <a:endParaRPr lang="en-GB"/>
          </a:p>
        </p:txBody>
      </p:sp>
      <p:sp>
        <p:nvSpPr>
          <p:cNvPr id="3" name="Footer Placeholder 2"/>
          <p:cNvSpPr>
            <a:spLocks noGrp="1"/>
          </p:cNvSpPr>
          <p:nvPr>
            <p:ph type="ftr" sz="quarter" idx="11"/>
          </p:nvPr>
        </p:nvSpPr>
        <p:spPr/>
        <p:txBody>
          <a:bodyPr/>
          <a:lstStyle/>
          <a:p>
            <a:r>
              <a:rPr lang="en-US" smtClean="0"/>
              <a:t>2nd RMIC Workshop for RA-IV, Gulfport, USA, 29 Feb. - 2 Mar. 2016</a:t>
            </a:r>
            <a:endParaRPr lang="en-GB" dirty="0"/>
          </a:p>
        </p:txBody>
      </p:sp>
      <p:sp>
        <p:nvSpPr>
          <p:cNvPr id="4" name="Slide Number Placeholder 3"/>
          <p:cNvSpPr>
            <a:spLocks noGrp="1"/>
          </p:cNvSpPr>
          <p:nvPr>
            <p:ph type="sldNum" sz="quarter" idx="12"/>
          </p:nvPr>
        </p:nvSpPr>
        <p:spPr/>
        <p:txBody>
          <a:bodyPr/>
          <a:lstStyle/>
          <a:p>
            <a:fld id="{1940CC50-E966-4237-ACA6-1D8737A4DA0D}" type="slidenum">
              <a:rPr lang="en-GB" smtClean="0"/>
              <a:t>4</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315416"/>
            <a:ext cx="10691664" cy="7558531"/>
          </a:xfrm>
          <a:prstGeom prst="rect">
            <a:avLst/>
          </a:prstGeom>
        </p:spPr>
      </p:pic>
      <p:sp>
        <p:nvSpPr>
          <p:cNvPr id="6" name="Title 1"/>
          <p:cNvSpPr txBox="1">
            <a:spLocks/>
          </p:cNvSpPr>
          <p:nvPr/>
        </p:nvSpPr>
        <p:spPr>
          <a:xfrm>
            <a:off x="-397766" y="196799"/>
            <a:ext cx="4283968" cy="1143000"/>
          </a:xfrm>
          <a:prstGeom prst="rect">
            <a:avLst/>
          </a:prstGeom>
        </p:spPr>
        <p:txBody>
          <a:bodyPr/>
          <a:lstStyle>
            <a:lvl1pPr algn="ctr" defTabSz="914400" rtl="0" eaLnBrk="1" latinLnBrk="0" hangingPunct="1">
              <a:spcBef>
                <a:spcPct val="0"/>
              </a:spcBef>
              <a:buNone/>
              <a:defRPr sz="3600" kern="1200">
                <a:solidFill>
                  <a:schemeClr val="tx1"/>
                </a:solidFill>
                <a:latin typeface="+mj-lt"/>
                <a:ea typeface="+mj-ea"/>
                <a:cs typeface="+mj-cs"/>
              </a:defRPr>
            </a:lvl1pPr>
          </a:lstStyle>
          <a:p>
            <a:pPr>
              <a:defRPr/>
            </a:pPr>
            <a:r>
              <a:rPr lang="en-AU" b="1" dirty="0" smtClean="0"/>
              <a:t>JCOMM activities</a:t>
            </a:r>
          </a:p>
          <a:p>
            <a:pPr>
              <a:defRPr/>
            </a:pPr>
            <a:r>
              <a:rPr lang="en-AU" sz="2400" b="1" dirty="0" smtClean="0">
                <a:hlinkClick r:id="rId3"/>
              </a:rPr>
              <a:t>www.jcomm.info</a:t>
            </a:r>
            <a:r>
              <a:rPr lang="en-AU" sz="2400" b="1" dirty="0" smtClean="0"/>
              <a:t> </a:t>
            </a:r>
            <a:endParaRPr lang="en-AU" sz="2400" b="1" dirty="0"/>
          </a:p>
        </p:txBody>
      </p:sp>
      <p:sp>
        <p:nvSpPr>
          <p:cNvPr id="7" name="Text Placeholder 6"/>
          <p:cNvSpPr>
            <a:spLocks noGrp="1"/>
          </p:cNvSpPr>
          <p:nvPr/>
        </p:nvSpPr>
        <p:spPr bwMode="auto">
          <a:xfrm>
            <a:off x="8676456" y="4389837"/>
            <a:ext cx="1800200" cy="242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FF9900"/>
              </a:buClr>
              <a:buFont typeface="Wingdings" pitchFamily="2" charset="2"/>
              <a:buNone/>
              <a:defRPr sz="1400">
                <a:solidFill>
                  <a:schemeClr val="tx1"/>
                </a:solidFill>
                <a:latin typeface="Arial" charset="0"/>
                <a:ea typeface="+mn-ea"/>
                <a:cs typeface="+mn-cs"/>
              </a:defRPr>
            </a:lvl1pPr>
            <a:lvl2pPr marL="457200" indent="0" algn="l" rtl="0" eaLnBrk="1" fontAlgn="base" hangingPunct="1">
              <a:spcBef>
                <a:spcPct val="20000"/>
              </a:spcBef>
              <a:spcAft>
                <a:spcPct val="0"/>
              </a:spcAft>
              <a:buClr>
                <a:srgbClr val="FF9900"/>
              </a:buClr>
              <a:buFont typeface="Wingdings" pitchFamily="2" charset="2"/>
              <a:buNone/>
              <a:defRPr sz="1200">
                <a:solidFill>
                  <a:schemeClr val="tx1"/>
                </a:solidFill>
                <a:latin typeface="Arial" charset="0"/>
              </a:defRPr>
            </a:lvl2pPr>
            <a:lvl3pPr marL="914400" indent="0" algn="l" rtl="0" eaLnBrk="1" fontAlgn="base" hangingPunct="1">
              <a:spcBef>
                <a:spcPct val="20000"/>
              </a:spcBef>
              <a:spcAft>
                <a:spcPct val="0"/>
              </a:spcAft>
              <a:buClr>
                <a:srgbClr val="FF9900"/>
              </a:buClr>
              <a:buFont typeface="Wingdings" pitchFamily="2" charset="2"/>
              <a:buNone/>
              <a:defRPr sz="1000">
                <a:solidFill>
                  <a:schemeClr val="tx1"/>
                </a:solidFill>
                <a:latin typeface="Arial" charset="0"/>
              </a:defRPr>
            </a:lvl3pPr>
            <a:lvl4pPr marL="1371600" indent="0" algn="l" rtl="0" eaLnBrk="1" fontAlgn="base" hangingPunct="1">
              <a:spcBef>
                <a:spcPct val="20000"/>
              </a:spcBef>
              <a:spcAft>
                <a:spcPct val="0"/>
              </a:spcAft>
              <a:buClr>
                <a:srgbClr val="FF9900"/>
              </a:buClr>
              <a:buFont typeface="Wingdings" pitchFamily="2" charset="2"/>
              <a:buNone/>
              <a:defRPr sz="900">
                <a:solidFill>
                  <a:schemeClr val="tx1"/>
                </a:solidFill>
                <a:latin typeface="Arial" charset="0"/>
              </a:defRPr>
            </a:lvl4pPr>
            <a:lvl5pPr marL="1828800" indent="0" algn="l" rtl="0" eaLnBrk="1" fontAlgn="base" hangingPunct="1">
              <a:spcBef>
                <a:spcPct val="20000"/>
              </a:spcBef>
              <a:spcAft>
                <a:spcPct val="0"/>
              </a:spcAft>
              <a:buClr>
                <a:srgbClr val="FF9900"/>
              </a:buClr>
              <a:buFont typeface="Wingdings" pitchFamily="2" charset="2"/>
              <a:buNone/>
              <a:defRPr sz="900">
                <a:solidFill>
                  <a:schemeClr val="tx1"/>
                </a:solidFill>
                <a:latin typeface="Arial" charset="0"/>
              </a:defRPr>
            </a:lvl5pPr>
            <a:lvl6pPr marL="2286000" indent="0" algn="l" rtl="0" eaLnBrk="1" fontAlgn="base" hangingPunct="1">
              <a:spcBef>
                <a:spcPct val="20000"/>
              </a:spcBef>
              <a:spcAft>
                <a:spcPct val="0"/>
              </a:spcAft>
              <a:buClr>
                <a:srgbClr val="FF9900"/>
              </a:buClr>
              <a:buFont typeface="Wingdings" pitchFamily="2" charset="2"/>
              <a:buNone/>
              <a:defRPr sz="900">
                <a:solidFill>
                  <a:schemeClr val="tx1"/>
                </a:solidFill>
                <a:latin typeface="+mn-lt"/>
              </a:defRPr>
            </a:lvl6pPr>
            <a:lvl7pPr marL="2743200" indent="0" algn="l" rtl="0" eaLnBrk="1" fontAlgn="base" hangingPunct="1">
              <a:spcBef>
                <a:spcPct val="20000"/>
              </a:spcBef>
              <a:spcAft>
                <a:spcPct val="0"/>
              </a:spcAft>
              <a:buClr>
                <a:srgbClr val="FF9900"/>
              </a:buClr>
              <a:buFont typeface="Wingdings" pitchFamily="2" charset="2"/>
              <a:buNone/>
              <a:defRPr sz="900">
                <a:solidFill>
                  <a:schemeClr val="tx1"/>
                </a:solidFill>
                <a:latin typeface="+mn-lt"/>
              </a:defRPr>
            </a:lvl7pPr>
            <a:lvl8pPr marL="3200400" indent="0" algn="l" rtl="0" eaLnBrk="1" fontAlgn="base" hangingPunct="1">
              <a:spcBef>
                <a:spcPct val="20000"/>
              </a:spcBef>
              <a:spcAft>
                <a:spcPct val="0"/>
              </a:spcAft>
              <a:buClr>
                <a:srgbClr val="FF9900"/>
              </a:buClr>
              <a:buFont typeface="Wingdings" pitchFamily="2" charset="2"/>
              <a:buNone/>
              <a:defRPr sz="900">
                <a:solidFill>
                  <a:schemeClr val="tx1"/>
                </a:solidFill>
                <a:latin typeface="+mn-lt"/>
              </a:defRPr>
            </a:lvl8pPr>
            <a:lvl9pPr marL="3657600" indent="0" algn="l" rtl="0" eaLnBrk="1" fontAlgn="base" hangingPunct="1">
              <a:spcBef>
                <a:spcPct val="20000"/>
              </a:spcBef>
              <a:spcAft>
                <a:spcPct val="0"/>
              </a:spcAft>
              <a:buClr>
                <a:srgbClr val="FF9900"/>
              </a:buClr>
              <a:buFont typeface="Wingdings" pitchFamily="2" charset="2"/>
              <a:buNone/>
              <a:defRPr sz="900">
                <a:solidFill>
                  <a:schemeClr val="tx1"/>
                </a:solidFill>
                <a:latin typeface="+mn-lt"/>
              </a:defRPr>
            </a:lvl9pPr>
          </a:lstStyle>
          <a:p>
            <a:r>
              <a:rPr lang="en-US" sz="2000" dirty="0" smtClean="0">
                <a:latin typeface="Calibri" panose="020F0502020204030204" pitchFamily="34" charset="0"/>
                <a:cs typeface="Calibri" panose="020F0502020204030204" pitchFamily="34" charset="0"/>
              </a:rPr>
              <a:t>Observations</a:t>
            </a:r>
          </a:p>
          <a:p>
            <a:r>
              <a:rPr lang="en-US" sz="2000" dirty="0" smtClean="0">
                <a:latin typeface="Calibri" panose="020F0502020204030204" pitchFamily="34" charset="0"/>
                <a:cs typeface="Calibri" panose="020F0502020204030204" pitchFamily="34" charset="0"/>
              </a:rPr>
              <a:t>for Improved </a:t>
            </a:r>
            <a:endParaRPr lang="en-US" sz="2000" dirty="0" smtClean="0">
              <a:latin typeface="Calibri" panose="020F0502020204030204" pitchFamily="34" charset="0"/>
              <a:cs typeface="Calibri" panose="020F0502020204030204" pitchFamily="34" charset="0"/>
            </a:endParaRPr>
          </a:p>
          <a:p>
            <a:r>
              <a:rPr lang="en-US" sz="2000" dirty="0" smtClean="0">
                <a:latin typeface="Calibri" panose="020F0502020204030204" pitchFamily="34" charset="0"/>
                <a:cs typeface="Calibri" panose="020F0502020204030204" pitchFamily="34" charset="0"/>
              </a:rPr>
              <a:t>products </a:t>
            </a:r>
            <a:r>
              <a:rPr lang="en-US" sz="2000" dirty="0" smtClean="0">
                <a:latin typeface="Calibri" panose="020F0502020204030204" pitchFamily="34" charset="0"/>
                <a:cs typeface="Calibri" panose="020F0502020204030204" pitchFamily="34" charset="0"/>
              </a:rPr>
              <a:t>and </a:t>
            </a:r>
            <a:endParaRPr lang="en-US" sz="2000" dirty="0" smtClean="0">
              <a:latin typeface="Calibri" panose="020F0502020204030204" pitchFamily="34" charset="0"/>
              <a:cs typeface="Calibri" panose="020F0502020204030204" pitchFamily="34" charset="0"/>
            </a:endParaRPr>
          </a:p>
          <a:p>
            <a:r>
              <a:rPr lang="en-US" sz="2000" dirty="0" smtClean="0">
                <a:latin typeface="Calibri" panose="020F0502020204030204" pitchFamily="34" charset="0"/>
                <a:cs typeface="Calibri" panose="020F0502020204030204" pitchFamily="34" charset="0"/>
              </a:rPr>
              <a:t>services </a:t>
            </a:r>
            <a:r>
              <a:rPr lang="en-US" sz="2000" dirty="0" smtClean="0">
                <a:latin typeface="Calibri" panose="020F0502020204030204" pitchFamily="34" charset="0"/>
                <a:cs typeface="Calibri" panose="020F0502020204030204" pitchFamily="34" charset="0"/>
              </a:rPr>
              <a:t>for </a:t>
            </a:r>
            <a:endParaRPr lang="en-US" sz="2000" dirty="0" smtClean="0">
              <a:latin typeface="Calibri" panose="020F0502020204030204" pitchFamily="34" charset="0"/>
              <a:cs typeface="Calibri" panose="020F0502020204030204" pitchFamily="34" charset="0"/>
            </a:endParaRPr>
          </a:p>
          <a:p>
            <a:r>
              <a:rPr lang="en-US" sz="2000" dirty="0" smtClean="0">
                <a:latin typeface="Calibri" panose="020F0502020204030204" pitchFamily="34" charset="0"/>
                <a:cs typeface="Calibri" panose="020F0502020204030204" pitchFamily="34" charset="0"/>
              </a:rPr>
              <a:t>Met-Ocean</a:t>
            </a:r>
          </a:p>
          <a:p>
            <a:r>
              <a:rPr lang="en-US" sz="2000" dirty="0" smtClean="0">
                <a:latin typeface="Calibri" panose="020F0502020204030204" pitchFamily="34" charset="0"/>
                <a:cs typeface="Calibri" panose="020F0502020204030204" pitchFamily="34" charset="0"/>
              </a:rPr>
              <a:t>Community</a:t>
            </a:r>
            <a:endParaRPr lang="en-ZA" sz="2000" dirty="0">
              <a:latin typeface="Calibri" panose="020F0502020204030204" pitchFamily="34" charset="0"/>
              <a:cs typeface="Calibri" panose="020F0502020204030204" pitchFamily="34" charset="0"/>
            </a:endParaRPr>
          </a:p>
        </p:txBody>
      </p:sp>
      <p:sp>
        <p:nvSpPr>
          <p:cNvPr id="8" name="Curved Down Arrow 7"/>
          <p:cNvSpPr/>
          <p:nvPr/>
        </p:nvSpPr>
        <p:spPr>
          <a:xfrm flipH="1">
            <a:off x="6084168" y="2492896"/>
            <a:ext cx="3528392" cy="14401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60344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74576"/>
            <a:ext cx="6048672" cy="576064"/>
          </a:xfrm>
        </p:spPr>
        <p:txBody>
          <a:bodyPr/>
          <a:lstStyle/>
          <a:p>
            <a:r>
              <a:rPr lang="fr-CH" dirty="0" err="1" smtClean="0"/>
              <a:t>Argo</a:t>
            </a:r>
            <a:r>
              <a:rPr lang="fr-CH" dirty="0" smtClean="0"/>
              <a:t> (</a:t>
            </a:r>
            <a:r>
              <a:rPr lang="fr-CH" dirty="0" err="1" smtClean="0"/>
              <a:t>profling</a:t>
            </a:r>
            <a:r>
              <a:rPr lang="fr-CH" dirty="0" smtClean="0"/>
              <a:t> </a:t>
            </a:r>
            <a:r>
              <a:rPr lang="fr-CH" dirty="0" err="1" smtClean="0"/>
              <a:t>floats</a:t>
            </a:r>
            <a:r>
              <a:rPr lang="fr-CH" dirty="0"/>
              <a:t>)</a:t>
            </a:r>
            <a:br>
              <a:rPr lang="fr-CH" dirty="0"/>
            </a:br>
            <a:r>
              <a:rPr lang="fr-CH" sz="1600" dirty="0">
                <a:hlinkClick r:id="rId2"/>
              </a:rPr>
              <a:t>http://</a:t>
            </a:r>
            <a:r>
              <a:rPr lang="fr-CH" sz="1600" dirty="0" smtClean="0">
                <a:hlinkClick r:id="rId2"/>
              </a:rPr>
              <a:t>www.jcommops.org/argo</a:t>
            </a:r>
            <a:r>
              <a:rPr lang="fr-CH" sz="1600" dirty="0" smtClean="0"/>
              <a:t> </a:t>
            </a:r>
            <a:endParaRPr lang="en-US" sz="1600"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5</a:t>
            </a:fld>
            <a:r>
              <a:rPr lang="en-GB" smtClean="0"/>
              <a:t> </a:t>
            </a:r>
            <a:endParaRPr lang="en-GB"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40768"/>
            <a:ext cx="8382000" cy="478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E:\Data\Documents-20160125\work\Images\logos\Argo\argo-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568" y="18864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4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DBCP (data </a:t>
            </a:r>
            <a:r>
              <a:rPr lang="fr-CH" dirty="0" err="1" smtClean="0"/>
              <a:t>buoys</a:t>
            </a:r>
            <a:r>
              <a:rPr lang="fr-CH" dirty="0"/>
              <a:t>)</a:t>
            </a:r>
            <a:br>
              <a:rPr lang="fr-CH" dirty="0"/>
            </a:br>
            <a:r>
              <a:rPr lang="fr-CH" sz="1600" dirty="0">
                <a:hlinkClick r:id="rId2"/>
              </a:rPr>
              <a:t>http://www.jcommops.org/dbcp</a:t>
            </a:r>
            <a:r>
              <a:rPr lang="fr-CH" sz="1600" dirty="0" smtClean="0">
                <a:hlinkClick r:id="rId2"/>
              </a:rPr>
              <a:t>/</a:t>
            </a:r>
            <a:r>
              <a:rPr lang="fr-CH" sz="1600" dirty="0" smtClean="0"/>
              <a:t> </a:t>
            </a:r>
            <a:endParaRPr lang="en-US"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6</a:t>
            </a:fld>
            <a:r>
              <a:rPr lang="en-GB" smtClean="0"/>
              <a:t> </a:t>
            </a:r>
            <a:endParaRPr lang="en-GB" dirty="0"/>
          </a:p>
        </p:txBody>
      </p:sp>
      <p:pic>
        <p:nvPicPr>
          <p:cNvPr id="7" name="Picture 4" descr="DBCP Monthly Map (showing Count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756070"/>
            <a:ext cx="6802574" cy="51019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Data\Documents-20160125\work\Images\logos\DBCP\dbcp_logo_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16632"/>
            <a:ext cx="1443038"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7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0"/>
            <a:ext cx="6048672" cy="1143000"/>
          </a:xfrm>
        </p:spPr>
        <p:txBody>
          <a:bodyPr/>
          <a:lstStyle/>
          <a:p>
            <a:r>
              <a:rPr lang="fr-CH" dirty="0" smtClean="0"/>
              <a:t>GLOSS (</a:t>
            </a:r>
            <a:r>
              <a:rPr lang="fr-CH" dirty="0" err="1" smtClean="0"/>
              <a:t>sea</a:t>
            </a:r>
            <a:r>
              <a:rPr lang="fr-CH" dirty="0" smtClean="0"/>
              <a:t> </a:t>
            </a:r>
            <a:r>
              <a:rPr lang="fr-CH" dirty="0" err="1" smtClean="0"/>
              <a:t>level</a:t>
            </a:r>
            <a:r>
              <a:rPr lang="fr-CH" dirty="0" smtClean="0"/>
              <a:t> -</a:t>
            </a:r>
            <a:r>
              <a:rPr lang="fr-CH" dirty="0" err="1" smtClean="0"/>
              <a:t>tide</a:t>
            </a:r>
            <a:r>
              <a:rPr lang="fr-CH" dirty="0" smtClean="0"/>
              <a:t> gauges</a:t>
            </a:r>
            <a:r>
              <a:rPr lang="fr-CH" dirty="0"/>
              <a:t>)</a:t>
            </a:r>
            <a:br>
              <a:rPr lang="fr-CH" dirty="0"/>
            </a:br>
            <a:r>
              <a:rPr lang="fr-CH" sz="1800" dirty="0">
                <a:hlinkClick r:id="rId2"/>
              </a:rPr>
              <a:t>http://www.gloss-sealevel.org</a:t>
            </a:r>
            <a:r>
              <a:rPr lang="fr-CH" sz="1800" dirty="0" smtClean="0">
                <a:hlinkClick r:id="rId2"/>
              </a:rPr>
              <a:t>/</a:t>
            </a:r>
            <a:r>
              <a:rPr lang="fr-CH" sz="1800" dirty="0" smtClean="0"/>
              <a:t> </a:t>
            </a:r>
            <a:endParaRPr lang="en-US" sz="3200"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7</a:t>
            </a:fld>
            <a:r>
              <a:rPr lang="en-GB" smtClean="0"/>
              <a:t> </a:t>
            </a:r>
            <a:endParaRPr lang="en-GB" dirty="0"/>
          </a:p>
        </p:txBody>
      </p:sp>
      <p:pic>
        <p:nvPicPr>
          <p:cNvPr id="7" name="Picture 2" descr="C:\Users\WMOuser\Downloads\allStreamsStat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12776"/>
            <a:ext cx="8382000" cy="48319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gloss-sealevel.org/images/do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www.gloss-sealevel.org/images/gloss_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2112" y="2857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20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88640"/>
            <a:ext cx="5328592" cy="720080"/>
          </a:xfrm>
        </p:spPr>
        <p:txBody>
          <a:bodyPr/>
          <a:lstStyle/>
          <a:p>
            <a:r>
              <a:rPr lang="fr-CH" sz="2800" dirty="0" err="1" smtClean="0"/>
              <a:t>Voluntary</a:t>
            </a:r>
            <a:r>
              <a:rPr lang="fr-CH" sz="2800" dirty="0" smtClean="0"/>
              <a:t> </a:t>
            </a:r>
            <a:r>
              <a:rPr lang="fr-CH" sz="2800" dirty="0" err="1" smtClean="0"/>
              <a:t>Observing</a:t>
            </a:r>
            <a:r>
              <a:rPr lang="fr-CH" sz="2800" dirty="0" smtClean="0"/>
              <a:t> </a:t>
            </a:r>
            <a:r>
              <a:rPr lang="fr-CH" sz="2800" dirty="0" err="1" smtClean="0"/>
              <a:t>Ships</a:t>
            </a:r>
            <a:r>
              <a:rPr lang="fr-CH" sz="2800" dirty="0" smtClean="0"/>
              <a:t/>
            </a:r>
            <a:br>
              <a:rPr lang="fr-CH" sz="2800" dirty="0" smtClean="0"/>
            </a:br>
            <a:r>
              <a:rPr lang="fr-CH" sz="1600" dirty="0">
                <a:hlinkClick r:id="rId2"/>
              </a:rPr>
              <a:t>http://www.jcommops.org/sot/</a:t>
            </a:r>
            <a:endParaRPr lang="en-US" sz="1600"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8</a:t>
            </a:fld>
            <a:r>
              <a:rPr lang="en-GB" smtClean="0"/>
              <a:t> </a:t>
            </a:r>
            <a:endParaRPr lang="en-GB" dirty="0"/>
          </a:p>
        </p:txBody>
      </p:sp>
      <p:pic>
        <p:nvPicPr>
          <p:cNvPr id="7" name="Picture 2" descr="http://SOT.jcommops.org/FTPRoot/SOT/Maps/2015-09-VOS_TAC_TD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212922"/>
            <a:ext cx="8915400" cy="564507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Data\Documents-20160125\work\Images\logos\SOT\jcomm-vos-50p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116632"/>
            <a:ext cx="1949450"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0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5671"/>
            <a:ext cx="5235569" cy="1143000"/>
          </a:xfrm>
        </p:spPr>
        <p:txBody>
          <a:bodyPr/>
          <a:lstStyle/>
          <a:p>
            <a:r>
              <a:rPr lang="fr-CH" dirty="0" smtClean="0"/>
              <a:t>Aerological profiles</a:t>
            </a:r>
            <a:br>
              <a:rPr lang="fr-CH" dirty="0" smtClean="0"/>
            </a:br>
            <a:r>
              <a:rPr lang="fr-CH" sz="1600" dirty="0">
                <a:hlinkClick r:id="rId2"/>
              </a:rPr>
              <a:t>http://www.jcommops.org/sot/</a:t>
            </a:r>
            <a:endParaRPr lang="en-US" sz="1600" dirty="0"/>
          </a:p>
        </p:txBody>
      </p:sp>
      <p:sp>
        <p:nvSpPr>
          <p:cNvPr id="4" name="Date Placeholder 3"/>
          <p:cNvSpPr>
            <a:spLocks noGrp="1"/>
          </p:cNvSpPr>
          <p:nvPr>
            <p:ph type="dt" sz="half" idx="10"/>
          </p:nvPr>
        </p:nvSpPr>
        <p:spPr/>
        <p:txBody>
          <a:bodyPr/>
          <a:lstStyle/>
          <a:p>
            <a:fld id="{17B59AD1-A822-49A8-95F9-6172268493CD}" type="datetime1">
              <a:rPr lang="en-GB" smtClean="0"/>
              <a:t>28/02/2016</a:t>
            </a:fld>
            <a:endParaRPr lang="en-GB"/>
          </a:p>
        </p:txBody>
      </p:sp>
      <p:sp>
        <p:nvSpPr>
          <p:cNvPr id="5" name="Footer Placeholder 4"/>
          <p:cNvSpPr>
            <a:spLocks noGrp="1"/>
          </p:cNvSpPr>
          <p:nvPr>
            <p:ph type="ftr" sz="quarter" idx="11"/>
          </p:nvPr>
        </p:nvSpPr>
        <p:spPr/>
        <p:txBody>
          <a:bodyPr/>
          <a:lstStyle/>
          <a:p>
            <a:r>
              <a:rPr lang="en-US" smtClean="0"/>
              <a:t>2nd RMIC Workshop for RA-IV, Gulfport, USA, 29 Feb. - 2 Mar. 2016</a:t>
            </a:r>
            <a:endParaRPr lang="en-GB" dirty="0"/>
          </a:p>
        </p:txBody>
      </p:sp>
      <p:sp>
        <p:nvSpPr>
          <p:cNvPr id="6" name="Slide Number Placeholder 5"/>
          <p:cNvSpPr>
            <a:spLocks noGrp="1"/>
          </p:cNvSpPr>
          <p:nvPr>
            <p:ph type="sldNum" sz="quarter" idx="12"/>
          </p:nvPr>
        </p:nvSpPr>
        <p:spPr/>
        <p:txBody>
          <a:bodyPr/>
          <a:lstStyle/>
          <a:p>
            <a:fld id="{1940CC50-E966-4237-ACA6-1D8737A4DA0D}" type="slidenum">
              <a:rPr lang="en-GB" smtClean="0"/>
              <a:pPr/>
              <a:t>9</a:t>
            </a:fld>
            <a:r>
              <a:rPr lang="en-GB" smtClean="0"/>
              <a:t> </a:t>
            </a:r>
            <a:endParaRPr lang="en-GB" dirty="0"/>
          </a:p>
        </p:txBody>
      </p:sp>
      <p:pic>
        <p:nvPicPr>
          <p:cNvPr id="5122" name="Picture 2" descr="http://SOT.jcommops.org/FTPRoot/SOT/Maps/2015-09-AS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51876"/>
            <a:ext cx="8641427" cy="54716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Data\Documents-20160125\work\Images\logos\SOT\jcomm-asap-50p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233" y="188640"/>
            <a:ext cx="2274888" cy="74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59382"/>
      </p:ext>
    </p:extLst>
  </p:cSld>
  <p:clrMapOvr>
    <a:masterClrMapping/>
  </p:clrMapOvr>
</p:sld>
</file>

<file path=ppt/theme/theme1.xml><?xml version="1.0" encoding="utf-8"?>
<a:theme xmlns:a="http://schemas.openxmlformats.org/drawingml/2006/main" name="PMO-5-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PMO-5-Template</Template>
  <TotalTime>1167</TotalTime>
  <Words>2621</Words>
  <Application>Microsoft Office PowerPoint</Application>
  <PresentationFormat>On-screen Show (4:3)</PresentationFormat>
  <Paragraphs>330</Paragraphs>
  <Slides>37</Slides>
  <Notes>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PMO-5-Template</vt:lpstr>
      <vt:lpstr>Joint WMO-IOC Technical Commission for Oceanography and Marine Meteorology (JCOMM) contribution to the  WMO Integrated Global Observing System (WIGOS)</vt:lpstr>
      <vt:lpstr>PowerPoint Presentation</vt:lpstr>
      <vt:lpstr>PowerPoint Presentation</vt:lpstr>
      <vt:lpstr>PowerPoint Presentation</vt:lpstr>
      <vt:lpstr>Argo (profling floats) http://www.jcommops.org/argo </vt:lpstr>
      <vt:lpstr>DBCP (data buoys) http://www.jcommops.org/dbcp/ </vt:lpstr>
      <vt:lpstr>GLOSS (sea level -tide gauges) http://www.gloss-sealevel.org/ </vt:lpstr>
      <vt:lpstr>Voluntary Observing Ships http://www.jcommops.org/sot/</vt:lpstr>
      <vt:lpstr>Aerological profiles http://www.jcommops.org/sot/</vt:lpstr>
      <vt:lpstr>Ships of Opportunity (XBTs) http://www.jcommops.org/sot/ </vt:lpstr>
      <vt:lpstr>Hydrographic surveys http://www.go-ship.org/ </vt:lpstr>
      <vt:lpstr>OceanSITES (deep ocean multidisciplinary time series stations) http://www.oceansites.org/ </vt:lpstr>
      <vt:lpstr>What is WIGOS?</vt:lpstr>
      <vt:lpstr>The WIGOS Framework</vt:lpstr>
      <vt:lpstr>PowerPoint Presentation</vt:lpstr>
      <vt:lpstr>What do we mean by “integration” ?</vt:lpstr>
      <vt:lpstr>PowerPoint Presentation</vt:lpstr>
      <vt:lpstr>The WIR web portal - www.wmo.int/wigos/wir</vt:lpstr>
      <vt:lpstr>PowerPoint Presentation</vt:lpstr>
      <vt:lpstr>PowerPoint Presentation</vt:lpstr>
      <vt:lpstr>PowerPoint Presentation</vt:lpstr>
      <vt:lpstr>WIGOS Pre-Operational Phase  Priority 1/5</vt:lpstr>
      <vt:lpstr>WIGOS Pre-Operational Phase  Priority 1/5</vt:lpstr>
      <vt:lpstr>WIGOS Pre-Operational Phase  Priority 2/5</vt:lpstr>
      <vt:lpstr>WIGOS Pre-Operational Phase  Priority 2/5</vt:lpstr>
      <vt:lpstr>WIGOS Pre-Operational Phase  Priority 2/5</vt:lpstr>
      <vt:lpstr>OSCAR/Surface - oscar.wmo.int/surface </vt:lpstr>
      <vt:lpstr>WIGOS Pre-Operational Phase  Priority (3/5)</vt:lpstr>
      <vt:lpstr>WIGOS Pre-Operational Phase  Priority 4/5</vt:lpstr>
      <vt:lpstr>WIGOS Pre-Operational Phase Priority 5/5</vt:lpstr>
      <vt:lpstr>What does WIGOS mean at the National level? </vt:lpstr>
      <vt:lpstr>National leadership  through WIGOS</vt:lpstr>
      <vt:lpstr>Regional Marine Instrument Centres (RMICs)</vt:lpstr>
      <vt:lpstr>International Forum of Users of Satellite Data Telecommunication System (Satcom)</vt:lpstr>
      <vt:lpstr>JCOMM Capacity development in WIGOS</vt:lpstr>
      <vt:lpstr>PowerPoint Presentation</vt:lpstr>
      <vt:lpstr>Thank you for your attention  Questions ?</vt:lpstr>
    </vt:vector>
  </TitlesOfParts>
  <Company>WMO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WMO Integrated Global Observing System  (WIGOS)</dc:title>
  <dc:creator>Etienne Charpentier</dc:creator>
  <cp:lastModifiedBy>Etienne Charpentier</cp:lastModifiedBy>
  <cp:revision>22</cp:revision>
  <dcterms:created xsi:type="dcterms:W3CDTF">2015-07-13T07:19:10Z</dcterms:created>
  <dcterms:modified xsi:type="dcterms:W3CDTF">2016-02-28T11:39:28Z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oter">
    <vt:lpwstr>2nd RMIC Workshop for RA-IV, Gulfport, USA, 29 Feb. - 2 Mar. 2016</vt:lpwstr>
  </property>
</Properties>
</file>