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9" r:id="rId1"/>
    <p:sldMasterId id="2147483652" r:id="rId2"/>
  </p:sldMasterIdLst>
  <p:notesMasterIdLst>
    <p:notesMasterId r:id="rId28"/>
  </p:notesMasterIdLst>
  <p:handoutMasterIdLst>
    <p:handoutMasterId r:id="rId29"/>
  </p:handoutMasterIdLst>
  <p:sldIdLst>
    <p:sldId id="935" r:id="rId3"/>
    <p:sldId id="958" r:id="rId4"/>
    <p:sldId id="957" r:id="rId5"/>
    <p:sldId id="991" r:id="rId6"/>
    <p:sldId id="965" r:id="rId7"/>
    <p:sldId id="983" r:id="rId8"/>
    <p:sldId id="984" r:id="rId9"/>
    <p:sldId id="985" r:id="rId10"/>
    <p:sldId id="986" r:id="rId11"/>
    <p:sldId id="987" r:id="rId12"/>
    <p:sldId id="988" r:id="rId13"/>
    <p:sldId id="989" r:id="rId14"/>
    <p:sldId id="964" r:id="rId15"/>
    <p:sldId id="1006" r:id="rId16"/>
    <p:sldId id="993" r:id="rId17"/>
    <p:sldId id="982" r:id="rId18"/>
    <p:sldId id="1002" r:id="rId19"/>
    <p:sldId id="1003" r:id="rId20"/>
    <p:sldId id="1001" r:id="rId21"/>
    <p:sldId id="1000" r:id="rId22"/>
    <p:sldId id="1005" r:id="rId23"/>
    <p:sldId id="1007" r:id="rId24"/>
    <p:sldId id="1004" r:id="rId25"/>
    <p:sldId id="1008" r:id="rId26"/>
    <p:sldId id="999" r:id="rId27"/>
  </p:sldIdLst>
  <p:sldSz cx="9144000" cy="6858000" type="screen4x3"/>
  <p:notesSz cx="6797675" cy="9928225"/>
  <p:defaultTextStyle>
    <a:defPPr>
      <a:defRPr lang="zh-CN"/>
    </a:defPPr>
    <a:lvl1pPr algn="ctr" rtl="0" eaLnBrk="0" fontAlgn="base" hangingPunct="0">
      <a:spcBef>
        <a:spcPct val="0"/>
      </a:spcBef>
      <a:spcAft>
        <a:spcPct val="0"/>
      </a:spcAft>
      <a:defRPr sz="2400" b="1" kern="1200">
        <a:solidFill>
          <a:srgbClr val="FFFFFF"/>
        </a:solidFill>
        <a:latin typeface="Calibri" pitchFamily="34" charset="0"/>
        <a:ea typeface="SimSun" pitchFamily="2" charset="-122"/>
        <a:cs typeface="+mn-cs"/>
      </a:defRPr>
    </a:lvl1pPr>
    <a:lvl2pPr marL="457200" algn="ctr" rtl="0" eaLnBrk="0" fontAlgn="base" hangingPunct="0">
      <a:spcBef>
        <a:spcPct val="0"/>
      </a:spcBef>
      <a:spcAft>
        <a:spcPct val="0"/>
      </a:spcAft>
      <a:defRPr sz="2400" b="1" kern="1200">
        <a:solidFill>
          <a:srgbClr val="FFFFFF"/>
        </a:solidFill>
        <a:latin typeface="Calibri" pitchFamily="34" charset="0"/>
        <a:ea typeface="SimSun" pitchFamily="2" charset="-122"/>
        <a:cs typeface="+mn-cs"/>
      </a:defRPr>
    </a:lvl2pPr>
    <a:lvl3pPr marL="914400" algn="ctr" rtl="0" eaLnBrk="0" fontAlgn="base" hangingPunct="0">
      <a:spcBef>
        <a:spcPct val="0"/>
      </a:spcBef>
      <a:spcAft>
        <a:spcPct val="0"/>
      </a:spcAft>
      <a:defRPr sz="2400" b="1" kern="1200">
        <a:solidFill>
          <a:srgbClr val="FFFFFF"/>
        </a:solidFill>
        <a:latin typeface="Calibri" pitchFamily="34" charset="0"/>
        <a:ea typeface="SimSun" pitchFamily="2" charset="-122"/>
        <a:cs typeface="+mn-cs"/>
      </a:defRPr>
    </a:lvl3pPr>
    <a:lvl4pPr marL="1371600" algn="ctr" rtl="0" eaLnBrk="0" fontAlgn="base" hangingPunct="0">
      <a:spcBef>
        <a:spcPct val="0"/>
      </a:spcBef>
      <a:spcAft>
        <a:spcPct val="0"/>
      </a:spcAft>
      <a:defRPr sz="2400" b="1" kern="1200">
        <a:solidFill>
          <a:srgbClr val="FFFFFF"/>
        </a:solidFill>
        <a:latin typeface="Calibri" pitchFamily="34" charset="0"/>
        <a:ea typeface="SimSun" pitchFamily="2" charset="-122"/>
        <a:cs typeface="+mn-cs"/>
      </a:defRPr>
    </a:lvl4pPr>
    <a:lvl5pPr marL="1828800" algn="ctr" rtl="0" eaLnBrk="0" fontAlgn="base" hangingPunct="0">
      <a:spcBef>
        <a:spcPct val="0"/>
      </a:spcBef>
      <a:spcAft>
        <a:spcPct val="0"/>
      </a:spcAft>
      <a:defRPr sz="2400" b="1" kern="1200">
        <a:solidFill>
          <a:srgbClr val="FFFFFF"/>
        </a:solidFill>
        <a:latin typeface="Calibri" pitchFamily="34" charset="0"/>
        <a:ea typeface="SimSun" pitchFamily="2" charset="-122"/>
        <a:cs typeface="+mn-cs"/>
      </a:defRPr>
    </a:lvl5pPr>
    <a:lvl6pPr marL="2286000" algn="l" defTabSz="914400" rtl="0" eaLnBrk="1" latinLnBrk="0" hangingPunct="1">
      <a:defRPr sz="2400" b="1" kern="1200">
        <a:solidFill>
          <a:srgbClr val="FFFFFF"/>
        </a:solidFill>
        <a:latin typeface="Calibri" pitchFamily="34" charset="0"/>
        <a:ea typeface="SimSun" pitchFamily="2" charset="-122"/>
        <a:cs typeface="+mn-cs"/>
      </a:defRPr>
    </a:lvl6pPr>
    <a:lvl7pPr marL="2743200" algn="l" defTabSz="914400" rtl="0" eaLnBrk="1" latinLnBrk="0" hangingPunct="1">
      <a:defRPr sz="2400" b="1" kern="1200">
        <a:solidFill>
          <a:srgbClr val="FFFFFF"/>
        </a:solidFill>
        <a:latin typeface="Calibri" pitchFamily="34" charset="0"/>
        <a:ea typeface="SimSun" pitchFamily="2" charset="-122"/>
        <a:cs typeface="+mn-cs"/>
      </a:defRPr>
    </a:lvl7pPr>
    <a:lvl8pPr marL="3200400" algn="l" defTabSz="914400" rtl="0" eaLnBrk="1" latinLnBrk="0" hangingPunct="1">
      <a:defRPr sz="2400" b="1" kern="1200">
        <a:solidFill>
          <a:srgbClr val="FFFFFF"/>
        </a:solidFill>
        <a:latin typeface="Calibri" pitchFamily="34" charset="0"/>
        <a:ea typeface="SimSun" pitchFamily="2" charset="-122"/>
        <a:cs typeface="+mn-cs"/>
      </a:defRPr>
    </a:lvl8pPr>
    <a:lvl9pPr marL="3657600" algn="l" defTabSz="914400" rtl="0" eaLnBrk="1" latinLnBrk="0" hangingPunct="1">
      <a:defRPr sz="2400" b="1" kern="1200">
        <a:solidFill>
          <a:srgbClr val="FFFFFF"/>
        </a:solidFill>
        <a:latin typeface="Calibri" pitchFamily="34" charset="0"/>
        <a:ea typeface="SimSun"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6600"/>
    <a:srgbClr val="F6D7D4"/>
    <a:srgbClr val="D0EAB4"/>
    <a:srgbClr val="C2E49C"/>
    <a:srgbClr val="EEDCEE"/>
    <a:srgbClr val="CC6600"/>
    <a:srgbClr val="CCFFFF"/>
    <a:srgbClr val="CCE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45" autoAdjust="0"/>
    <p:restoredTop sz="85158" autoAdjust="0"/>
  </p:normalViewPr>
  <p:slideViewPr>
    <p:cSldViewPr>
      <p:cViewPr>
        <p:scale>
          <a:sx n="60" d="100"/>
          <a:sy n="60" d="100"/>
        </p:scale>
        <p:origin x="-90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68"/>
    </p:cViewPr>
  </p:sorterViewPr>
  <p:notesViewPr>
    <p:cSldViewPr>
      <p:cViewPr varScale="1">
        <p:scale>
          <a:sx n="56" d="100"/>
          <a:sy n="56" d="100"/>
        </p:scale>
        <p:origin x="-1854" y="-96"/>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2946400" cy="496888"/>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l" eaLnBrk="1" hangingPunct="1">
              <a:defRPr sz="1200" b="0">
                <a:solidFill>
                  <a:schemeClr val="tx1"/>
                </a:solidFill>
                <a:latin typeface="Arial" pitchFamily="34" charset="0"/>
              </a:defRPr>
            </a:lvl1pPr>
          </a:lstStyle>
          <a:p>
            <a:pPr>
              <a:defRPr/>
            </a:pPr>
            <a:endParaRPr lang="en-US" altLang="zh-CN"/>
          </a:p>
        </p:txBody>
      </p:sp>
      <p:sp>
        <p:nvSpPr>
          <p:cNvPr id="95235" name="Rectangle 3"/>
          <p:cNvSpPr>
            <a:spLocks noGrp="1" noChangeArrowheads="1"/>
          </p:cNvSpPr>
          <p:nvPr>
            <p:ph type="dt" sz="quarter" idx="1"/>
          </p:nvPr>
        </p:nvSpPr>
        <p:spPr bwMode="auto">
          <a:xfrm>
            <a:off x="3849688" y="0"/>
            <a:ext cx="2946400" cy="496888"/>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200" b="0">
                <a:solidFill>
                  <a:schemeClr val="tx1"/>
                </a:solidFill>
                <a:latin typeface="Arial" pitchFamily="34" charset="0"/>
              </a:defRPr>
            </a:lvl1pPr>
          </a:lstStyle>
          <a:p>
            <a:pPr>
              <a:defRPr/>
            </a:pPr>
            <a:endParaRPr lang="en-US" altLang="zh-CN"/>
          </a:p>
        </p:txBody>
      </p:sp>
      <p:sp>
        <p:nvSpPr>
          <p:cNvPr id="95236" name="Rectangle 4"/>
          <p:cNvSpPr>
            <a:spLocks noGrp="1" noChangeArrowheads="1"/>
          </p:cNvSpPr>
          <p:nvPr>
            <p:ph type="ftr" sz="quarter" idx="2"/>
          </p:nvPr>
        </p:nvSpPr>
        <p:spPr bwMode="auto">
          <a:xfrm>
            <a:off x="0" y="9429750"/>
            <a:ext cx="2946400" cy="496888"/>
          </a:xfrm>
          <a:prstGeom prst="rect">
            <a:avLst/>
          </a:prstGeom>
          <a:noFill/>
          <a:ln>
            <a:noFill/>
          </a:ln>
          <a:effectLst/>
          <a:extLst>
            <a:ext uri="{FAA26D3D-D897-4be2-8F04-BA451C77F1D7}"/>
          </a:extLst>
        </p:spPr>
        <p:txBody>
          <a:bodyPr vert="horz" wrap="square" lIns="91440" tIns="45720" rIns="91440" bIns="45720" numCol="1" anchor="b" anchorCtr="0" compatLnSpc="1">
            <a:prstTxWarp prst="textNoShape">
              <a:avLst/>
            </a:prstTxWarp>
          </a:bodyPr>
          <a:lstStyle>
            <a:lvl1pPr algn="l" eaLnBrk="1" hangingPunct="1">
              <a:defRPr sz="1200" b="0">
                <a:solidFill>
                  <a:schemeClr val="tx1"/>
                </a:solidFill>
                <a:latin typeface="Arial" pitchFamily="34" charset="0"/>
              </a:defRPr>
            </a:lvl1pPr>
          </a:lstStyle>
          <a:p>
            <a:pPr>
              <a:defRPr/>
            </a:pPr>
            <a:endParaRPr lang="en-US" altLang="zh-CN"/>
          </a:p>
        </p:txBody>
      </p:sp>
      <p:sp>
        <p:nvSpPr>
          <p:cNvPr id="95237" name="Rectangle 5"/>
          <p:cNvSpPr>
            <a:spLocks noGrp="1" noChangeArrowheads="1"/>
          </p:cNvSpPr>
          <p:nvPr>
            <p:ph type="sldNum" sz="quarter" idx="3"/>
          </p:nvPr>
        </p:nvSpPr>
        <p:spPr bwMode="auto">
          <a:xfrm>
            <a:off x="3849688" y="9429750"/>
            <a:ext cx="2946400" cy="496888"/>
          </a:xfrm>
          <a:prstGeom prst="rect">
            <a:avLst/>
          </a:prstGeom>
          <a:noFill/>
          <a:ln>
            <a:noFill/>
          </a:ln>
          <a:effectLst/>
          <a:extLst>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b="0">
                <a:solidFill>
                  <a:schemeClr val="tx1"/>
                </a:solidFill>
                <a:latin typeface="Arial" pitchFamily="34" charset="0"/>
              </a:defRPr>
            </a:lvl1pPr>
          </a:lstStyle>
          <a:p>
            <a:pPr>
              <a:defRPr/>
            </a:pPr>
            <a:fld id="{C1FA91DE-FA0C-4512-8B9A-B36E32928611}"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46400" cy="496888"/>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l" eaLnBrk="1" hangingPunct="1">
              <a:defRPr sz="1200" b="0">
                <a:solidFill>
                  <a:schemeClr val="tx1"/>
                </a:solidFill>
                <a:latin typeface="Arial" pitchFamily="34" charset="0"/>
              </a:defRPr>
            </a:lvl1pPr>
          </a:lstStyle>
          <a:p>
            <a:pPr>
              <a:defRPr/>
            </a:pPr>
            <a:endParaRPr lang="en-US" altLang="zh-CN"/>
          </a:p>
        </p:txBody>
      </p:sp>
      <p:sp>
        <p:nvSpPr>
          <p:cNvPr id="25603" name="Rectangle 3"/>
          <p:cNvSpPr>
            <a:spLocks noGrp="1" noChangeArrowheads="1"/>
          </p:cNvSpPr>
          <p:nvPr>
            <p:ph type="dt" idx="1"/>
          </p:nvPr>
        </p:nvSpPr>
        <p:spPr bwMode="auto">
          <a:xfrm>
            <a:off x="3849688" y="0"/>
            <a:ext cx="2946400" cy="496888"/>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200" b="0">
                <a:solidFill>
                  <a:schemeClr val="tx1"/>
                </a:solidFill>
                <a:latin typeface="Arial" pitchFamily="34" charset="0"/>
              </a:defRPr>
            </a:lvl1pPr>
          </a:lstStyle>
          <a:p>
            <a:pPr>
              <a:defRPr/>
            </a:pPr>
            <a:endParaRPr lang="en-US" altLang="zh-CN"/>
          </a:p>
        </p:txBody>
      </p:sp>
      <p:sp>
        <p:nvSpPr>
          <p:cNvPr id="28676"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p:spPr>
      </p:sp>
      <p:sp>
        <p:nvSpPr>
          <p:cNvPr id="25605" name="Rectangle 5"/>
          <p:cNvSpPr>
            <a:spLocks noGrp="1" noChangeArrowheads="1"/>
          </p:cNvSpPr>
          <p:nvPr>
            <p:ph type="body" sz="quarter" idx="3"/>
          </p:nvPr>
        </p:nvSpPr>
        <p:spPr bwMode="auto">
          <a:xfrm>
            <a:off x="679450" y="4716463"/>
            <a:ext cx="5438775" cy="4467225"/>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endParaRPr lang="en-US" altLang="zh-CN" noProof="0" smtClean="0"/>
          </a:p>
          <a:p>
            <a:pPr lvl="1"/>
            <a:r>
              <a:rPr lang="zh-CN" altLang="en-US" noProof="0" smtClean="0"/>
              <a:t>第二级</a:t>
            </a:r>
            <a:endParaRPr lang="en-US" altLang="zh-CN" noProof="0" smtClean="0"/>
          </a:p>
          <a:p>
            <a:pPr lvl="2"/>
            <a:r>
              <a:rPr lang="zh-CN" altLang="en-US" noProof="0" smtClean="0"/>
              <a:t>第三级</a:t>
            </a:r>
            <a:endParaRPr lang="en-US" altLang="zh-CN" noProof="0" smtClean="0"/>
          </a:p>
          <a:p>
            <a:pPr lvl="3"/>
            <a:r>
              <a:rPr lang="zh-CN" altLang="en-US" noProof="0" smtClean="0"/>
              <a:t>第四级</a:t>
            </a:r>
            <a:endParaRPr lang="en-US" altLang="zh-CN" noProof="0" smtClean="0"/>
          </a:p>
          <a:p>
            <a:pPr lvl="4"/>
            <a:r>
              <a:rPr lang="zh-CN" altLang="en-US" noProof="0" smtClean="0"/>
              <a:t>第五级</a:t>
            </a:r>
            <a:endParaRPr lang="en-US" altLang="zh-CN" noProof="0" smtClean="0"/>
          </a:p>
        </p:txBody>
      </p:sp>
      <p:sp>
        <p:nvSpPr>
          <p:cNvPr id="25606" name="Rectangle 6"/>
          <p:cNvSpPr>
            <a:spLocks noGrp="1" noChangeArrowheads="1"/>
          </p:cNvSpPr>
          <p:nvPr>
            <p:ph type="ftr" sz="quarter" idx="4"/>
          </p:nvPr>
        </p:nvSpPr>
        <p:spPr bwMode="auto">
          <a:xfrm>
            <a:off x="0" y="9429750"/>
            <a:ext cx="2946400" cy="496888"/>
          </a:xfrm>
          <a:prstGeom prst="rect">
            <a:avLst/>
          </a:prstGeom>
          <a:noFill/>
          <a:ln>
            <a:noFill/>
          </a:ln>
          <a:effectLst/>
          <a:extLst>
            <a:ext uri="{FAA26D3D-D897-4be2-8F04-BA451C77F1D7}"/>
          </a:extLst>
        </p:spPr>
        <p:txBody>
          <a:bodyPr vert="horz" wrap="square" lIns="91440" tIns="45720" rIns="91440" bIns="45720" numCol="1" anchor="b" anchorCtr="0" compatLnSpc="1">
            <a:prstTxWarp prst="textNoShape">
              <a:avLst/>
            </a:prstTxWarp>
          </a:bodyPr>
          <a:lstStyle>
            <a:lvl1pPr algn="l" eaLnBrk="1" hangingPunct="1">
              <a:defRPr sz="1200" b="0">
                <a:solidFill>
                  <a:schemeClr val="tx1"/>
                </a:solidFill>
                <a:latin typeface="Arial" pitchFamily="34" charset="0"/>
              </a:defRPr>
            </a:lvl1pPr>
          </a:lstStyle>
          <a:p>
            <a:pPr>
              <a:defRPr/>
            </a:pPr>
            <a:endParaRPr lang="en-US" altLang="zh-CN"/>
          </a:p>
        </p:txBody>
      </p:sp>
      <p:sp>
        <p:nvSpPr>
          <p:cNvPr id="25607" name="Rectangle 7"/>
          <p:cNvSpPr>
            <a:spLocks noGrp="1" noChangeArrowheads="1"/>
          </p:cNvSpPr>
          <p:nvPr>
            <p:ph type="sldNum" sz="quarter" idx="5"/>
          </p:nvPr>
        </p:nvSpPr>
        <p:spPr bwMode="auto">
          <a:xfrm>
            <a:off x="3849688" y="9429750"/>
            <a:ext cx="2946400" cy="496888"/>
          </a:xfrm>
          <a:prstGeom prst="rect">
            <a:avLst/>
          </a:prstGeom>
          <a:noFill/>
          <a:ln>
            <a:noFill/>
          </a:ln>
          <a:effectLst/>
          <a:extLst>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b="0">
                <a:solidFill>
                  <a:schemeClr val="tx1"/>
                </a:solidFill>
                <a:latin typeface="Arial" pitchFamily="34" charset="0"/>
              </a:defRPr>
            </a:lvl1pPr>
          </a:lstStyle>
          <a:p>
            <a:pPr>
              <a:defRPr/>
            </a:pPr>
            <a:fld id="{4388E46A-654E-48B4-B025-F2F8B2197E1B}"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SimSun" pitchFamily="2" charset="-122"/>
        <a:cs typeface="宋体" charset="0"/>
      </a:defRPr>
    </a:lvl1pPr>
    <a:lvl2pPr marL="457200" algn="l" rtl="0" eaLnBrk="0" fontAlgn="base" hangingPunct="0">
      <a:spcBef>
        <a:spcPct val="30000"/>
      </a:spcBef>
      <a:spcAft>
        <a:spcPct val="0"/>
      </a:spcAft>
      <a:defRPr sz="1200" kern="1200">
        <a:solidFill>
          <a:schemeClr val="tx1"/>
        </a:solidFill>
        <a:latin typeface="Arial" charset="0"/>
        <a:ea typeface="SimSun" pitchFamily="2" charset="-122"/>
        <a:cs typeface="宋体" charset="0"/>
      </a:defRPr>
    </a:lvl2pPr>
    <a:lvl3pPr marL="914400" algn="l" rtl="0" eaLnBrk="0" fontAlgn="base" hangingPunct="0">
      <a:spcBef>
        <a:spcPct val="30000"/>
      </a:spcBef>
      <a:spcAft>
        <a:spcPct val="0"/>
      </a:spcAft>
      <a:defRPr sz="1200" kern="1200">
        <a:solidFill>
          <a:schemeClr val="tx1"/>
        </a:solidFill>
        <a:latin typeface="Arial" charset="0"/>
        <a:ea typeface="SimSun" pitchFamily="2" charset="-122"/>
        <a:cs typeface="宋体" charset="0"/>
      </a:defRPr>
    </a:lvl3pPr>
    <a:lvl4pPr marL="1371600" algn="l" rtl="0" eaLnBrk="0" fontAlgn="base" hangingPunct="0">
      <a:spcBef>
        <a:spcPct val="30000"/>
      </a:spcBef>
      <a:spcAft>
        <a:spcPct val="0"/>
      </a:spcAft>
      <a:defRPr sz="1200" kern="1200">
        <a:solidFill>
          <a:schemeClr val="tx1"/>
        </a:solidFill>
        <a:latin typeface="Arial" charset="0"/>
        <a:ea typeface="SimSun" pitchFamily="2" charset="-122"/>
        <a:cs typeface="宋体" charset="0"/>
      </a:defRPr>
    </a:lvl4pPr>
    <a:lvl5pPr marL="1828800" algn="l" rtl="0" eaLnBrk="0" fontAlgn="base" hangingPunct="0">
      <a:spcBef>
        <a:spcPct val="30000"/>
      </a:spcBef>
      <a:spcAft>
        <a:spcPct val="0"/>
      </a:spcAft>
      <a:defRPr sz="1200" kern="1200">
        <a:solidFill>
          <a:schemeClr val="tx1"/>
        </a:solidFill>
        <a:latin typeface="Arial" charset="0"/>
        <a:ea typeface="SimSun" pitchFamily="2" charset="-122"/>
        <a:cs typeface="宋体"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917575" y="744538"/>
            <a:ext cx="4962525" cy="3722687"/>
          </a:xfrm>
          <a:ln/>
        </p:spPr>
      </p:sp>
      <p:sp>
        <p:nvSpPr>
          <p:cNvPr id="29699" name="Rectangle 3"/>
          <p:cNvSpPr>
            <a:spLocks noGrp="1" noChangeArrowheads="1"/>
          </p:cNvSpPr>
          <p:nvPr>
            <p:ph type="body" idx="1"/>
          </p:nvPr>
        </p:nvSpPr>
        <p:spPr>
          <a:xfrm>
            <a:off x="679450" y="4714875"/>
            <a:ext cx="5438775" cy="4468813"/>
          </a:xfrm>
          <a:noFill/>
        </p:spPr>
        <p:txBody>
          <a:bodyPr/>
          <a:lstStyle/>
          <a:p>
            <a:pPr eaLnBrk="1" hangingPunct="1"/>
            <a:endParaRPr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4388E46A-654E-48B4-B025-F2F8B2197E1B}" type="slidenum">
              <a:rPr lang="en-US" altLang="zh-CN" smtClean="0"/>
              <a:pPr>
                <a:defRPr/>
              </a:pPr>
              <a:t>22</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107950" y="2638425"/>
            <a:ext cx="8532813" cy="719138"/>
          </a:xfrm>
        </p:spPr>
        <p:txBody>
          <a:bodyPr/>
          <a:lstStyle>
            <a:lvl1pPr indent="2168525" algn="l">
              <a:defRPr sz="3600" b="1">
                <a:solidFill>
                  <a:srgbClr val="000000"/>
                </a:solidFill>
                <a:latin typeface="Times New Roman" charset="0"/>
                <a:cs typeface="Times New Roman" charset="0"/>
              </a:defRPr>
            </a:lvl1pPr>
          </a:lstStyle>
          <a:p>
            <a:pPr lvl="0"/>
            <a:r>
              <a:rPr lang="zh-CN" altLang="en-US" noProof="0" smtClean="0"/>
              <a:t>单击此处编辑母版标题样式</a:t>
            </a:r>
            <a:endParaRPr lang="en-US" altLang="zh-CN" noProof="0" smtClean="0"/>
          </a:p>
        </p:txBody>
      </p:sp>
      <p:sp>
        <p:nvSpPr>
          <p:cNvPr id="10243" name="Rectangle 3"/>
          <p:cNvSpPr>
            <a:spLocks noGrp="1" noChangeArrowheads="1"/>
          </p:cNvSpPr>
          <p:nvPr>
            <p:ph type="subTitle" idx="1"/>
          </p:nvPr>
        </p:nvSpPr>
        <p:spPr>
          <a:xfrm>
            <a:off x="1908175" y="4149725"/>
            <a:ext cx="6264275" cy="1008063"/>
          </a:xfrm>
        </p:spPr>
        <p:txBody>
          <a:bodyPr/>
          <a:lstStyle>
            <a:lvl1pPr marL="0" indent="0" algn="ctr">
              <a:buFont typeface="Wingdings" charset="0"/>
              <a:buNone/>
              <a:defRPr/>
            </a:lvl1pPr>
          </a:lstStyle>
          <a:p>
            <a:pPr lvl="0"/>
            <a:r>
              <a:rPr lang="zh-CN" altLang="en-US" noProof="0" smtClean="0"/>
              <a:t>单击此处编辑母版副标题样式</a:t>
            </a:r>
            <a:endParaRPr lang="en-US" altLang="zh-CN" noProof="0" smtClean="0"/>
          </a:p>
        </p:txBody>
      </p:sp>
      <p:sp>
        <p:nvSpPr>
          <p:cNvPr id="4" name="Rectangle 4"/>
          <p:cNvSpPr>
            <a:spLocks noGrp="1" noChangeArrowheads="1"/>
          </p:cNvSpPr>
          <p:nvPr>
            <p:ph type="dt" sz="half" idx="10"/>
          </p:nvPr>
        </p:nvSpPr>
        <p:spPr bwMode="auto">
          <a:xfrm>
            <a:off x="0" y="6245225"/>
            <a:ext cx="3203575" cy="476250"/>
          </a:xfrm>
          <a:prstGeom prst="rect">
            <a:avLst/>
          </a:prstGeom>
          <a:extLst>
            <a:ext uri="{FAA26D3D-D897-4be2-8F04-BA451C77F1D7}"/>
          </a:extLst>
        </p:spPr>
        <p:txBody>
          <a:bodyPr vert="horz" wrap="square" lIns="91440" tIns="45720" rIns="91440" bIns="45720" numCol="1" anchor="t" anchorCtr="0" compatLnSpc="1">
            <a:prstTxWarp prst="textNoShape">
              <a:avLst/>
            </a:prstTxWarp>
          </a:bodyPr>
          <a:lstStyle>
            <a:lvl1pPr algn="l" eaLnBrk="1" hangingPunct="1">
              <a:defRPr sz="1400" b="0">
                <a:solidFill>
                  <a:schemeClr val="tx1"/>
                </a:solidFill>
                <a:latin typeface="+mj-lt"/>
                <a:ea typeface="宋体" charset="0"/>
                <a:cs typeface="宋体" charset="0"/>
              </a:defRPr>
            </a:lvl1pPr>
          </a:lstStyle>
          <a:p>
            <a:pPr>
              <a:defRPr/>
            </a:pPr>
            <a:r>
              <a:rPr lang="en-US" altLang="zh-CN"/>
              <a:t>http://www.expo2010china.com</a:t>
            </a:r>
          </a:p>
        </p:txBody>
      </p:sp>
      <p:sp>
        <p:nvSpPr>
          <p:cNvPr id="5" name="Rectangle 6"/>
          <p:cNvSpPr>
            <a:spLocks noGrp="1" noChangeArrowheads="1"/>
          </p:cNvSpPr>
          <p:nvPr>
            <p:ph type="sldNum" sz="quarter" idx="11"/>
          </p:nvPr>
        </p:nvSpPr>
        <p:spPr>
          <a:xfrm>
            <a:off x="3419475" y="6265863"/>
            <a:ext cx="2133600" cy="476250"/>
          </a:xfrm>
        </p:spPr>
        <p:txBody>
          <a:bodyPr/>
          <a:lstStyle>
            <a:lvl1pPr>
              <a:defRPr/>
            </a:lvl1pPr>
          </a:lstStyle>
          <a:p>
            <a:pPr>
              <a:defRPr/>
            </a:pPr>
            <a:fld id="{15E8DBE9-B288-4456-811D-F5147E414929}"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zh-CN"/>
              <a:t> www.expo2010china.com</a:t>
            </a:r>
          </a:p>
        </p:txBody>
      </p:sp>
      <p:sp>
        <p:nvSpPr>
          <p:cNvPr id="5" name="Rectangle 6"/>
          <p:cNvSpPr>
            <a:spLocks noGrp="1" noChangeArrowheads="1"/>
          </p:cNvSpPr>
          <p:nvPr>
            <p:ph type="sldNum" sz="quarter" idx="11"/>
          </p:nvPr>
        </p:nvSpPr>
        <p:spPr>
          <a:ln/>
        </p:spPr>
        <p:txBody>
          <a:bodyPr/>
          <a:lstStyle>
            <a:lvl1pPr>
              <a:defRPr/>
            </a:lvl1pPr>
          </a:lstStyle>
          <a:p>
            <a:pPr>
              <a:defRPr/>
            </a:pPr>
            <a:fld id="{8BEAA40E-8733-403E-A064-D115656EDBA5}" type="slidenum">
              <a:rPr lang="en-US" altLang="zh-CN"/>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8975" y="492125"/>
            <a:ext cx="1854200" cy="54467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76375" y="492125"/>
            <a:ext cx="5410200" cy="54467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zh-CN"/>
              <a:t> www.expo2010china.com</a:t>
            </a:r>
          </a:p>
        </p:txBody>
      </p:sp>
      <p:sp>
        <p:nvSpPr>
          <p:cNvPr id="5" name="Rectangle 6"/>
          <p:cNvSpPr>
            <a:spLocks noGrp="1" noChangeArrowheads="1"/>
          </p:cNvSpPr>
          <p:nvPr>
            <p:ph type="sldNum" sz="quarter" idx="11"/>
          </p:nvPr>
        </p:nvSpPr>
        <p:spPr>
          <a:ln/>
        </p:spPr>
        <p:txBody>
          <a:bodyPr/>
          <a:lstStyle>
            <a:lvl1pPr>
              <a:defRPr/>
            </a:lvl1pPr>
          </a:lstStyle>
          <a:p>
            <a:pPr>
              <a:defRPr/>
            </a:pPr>
            <a:fld id="{CD826B96-C055-4275-A51F-FED644594988}" type="slidenum">
              <a:rPr lang="en-US" altLang="zh-CN"/>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zh-CN"/>
              <a:t> www.expo2010china.com</a:t>
            </a:r>
          </a:p>
        </p:txBody>
      </p:sp>
      <p:sp>
        <p:nvSpPr>
          <p:cNvPr id="5" name="Rectangle 6"/>
          <p:cNvSpPr>
            <a:spLocks noGrp="1" noChangeArrowheads="1"/>
          </p:cNvSpPr>
          <p:nvPr>
            <p:ph type="sldNum" sz="quarter" idx="11"/>
          </p:nvPr>
        </p:nvSpPr>
        <p:spPr>
          <a:ln/>
        </p:spPr>
        <p:txBody>
          <a:bodyPr/>
          <a:lstStyle>
            <a:lvl1pPr>
              <a:defRPr/>
            </a:lvl1pPr>
          </a:lstStyle>
          <a:p>
            <a:pPr>
              <a:defRPr/>
            </a:pPr>
            <a:fld id="{073B03FC-FAC4-4AE5-924F-D9E1EDDB999A}" type="slidenum">
              <a:rPr lang="en-US" altLang="zh-CN"/>
              <a:pPr>
                <a:defRPr/>
              </a:pPr>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zh-CN"/>
              <a:t> www.expo2010china.com</a:t>
            </a:r>
          </a:p>
        </p:txBody>
      </p:sp>
      <p:sp>
        <p:nvSpPr>
          <p:cNvPr id="5" name="Rectangle 6"/>
          <p:cNvSpPr>
            <a:spLocks noGrp="1" noChangeArrowheads="1"/>
          </p:cNvSpPr>
          <p:nvPr>
            <p:ph type="sldNum" sz="quarter" idx="11"/>
          </p:nvPr>
        </p:nvSpPr>
        <p:spPr>
          <a:ln/>
        </p:spPr>
        <p:txBody>
          <a:bodyPr/>
          <a:lstStyle>
            <a:lvl1pPr>
              <a:defRPr/>
            </a:lvl1pPr>
          </a:lstStyle>
          <a:p>
            <a:pPr>
              <a:defRPr/>
            </a:pPr>
            <a:fld id="{2DA57EE0-E0CF-46F7-A3C7-5268CEAF4A75}"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47813" y="1412875"/>
            <a:ext cx="3595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5900" y="1412875"/>
            <a:ext cx="35972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zh-CN"/>
              <a:t> www.expo2010china.com</a:t>
            </a:r>
          </a:p>
        </p:txBody>
      </p:sp>
      <p:sp>
        <p:nvSpPr>
          <p:cNvPr id="6" name="Rectangle 6"/>
          <p:cNvSpPr>
            <a:spLocks noGrp="1" noChangeArrowheads="1"/>
          </p:cNvSpPr>
          <p:nvPr>
            <p:ph type="sldNum" sz="quarter" idx="11"/>
          </p:nvPr>
        </p:nvSpPr>
        <p:spPr>
          <a:ln/>
        </p:spPr>
        <p:txBody>
          <a:bodyPr/>
          <a:lstStyle>
            <a:lvl1pPr>
              <a:defRPr/>
            </a:lvl1pPr>
          </a:lstStyle>
          <a:p>
            <a:pPr>
              <a:defRPr/>
            </a:pPr>
            <a:fld id="{A91A865B-501B-45ED-B4FC-4223537F47B3}"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ltLang="zh-CN"/>
              <a:t> www.expo2010china.com</a:t>
            </a:r>
          </a:p>
        </p:txBody>
      </p:sp>
      <p:sp>
        <p:nvSpPr>
          <p:cNvPr id="8" name="Rectangle 6"/>
          <p:cNvSpPr>
            <a:spLocks noGrp="1" noChangeArrowheads="1"/>
          </p:cNvSpPr>
          <p:nvPr>
            <p:ph type="sldNum" sz="quarter" idx="11"/>
          </p:nvPr>
        </p:nvSpPr>
        <p:spPr>
          <a:ln/>
        </p:spPr>
        <p:txBody>
          <a:bodyPr/>
          <a:lstStyle>
            <a:lvl1pPr>
              <a:defRPr/>
            </a:lvl1pPr>
          </a:lstStyle>
          <a:p>
            <a:pPr>
              <a:defRPr/>
            </a:pPr>
            <a:fld id="{35FC3376-F525-4D7E-B3A7-1252AAFC4D81}"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ltLang="zh-CN"/>
              <a:t> www.expo2010china.com</a:t>
            </a:r>
          </a:p>
        </p:txBody>
      </p:sp>
      <p:sp>
        <p:nvSpPr>
          <p:cNvPr id="4" name="Rectangle 6"/>
          <p:cNvSpPr>
            <a:spLocks noGrp="1" noChangeArrowheads="1"/>
          </p:cNvSpPr>
          <p:nvPr>
            <p:ph type="sldNum" sz="quarter" idx="11"/>
          </p:nvPr>
        </p:nvSpPr>
        <p:spPr>
          <a:ln/>
        </p:spPr>
        <p:txBody>
          <a:bodyPr/>
          <a:lstStyle>
            <a:lvl1pPr>
              <a:defRPr/>
            </a:lvl1pPr>
          </a:lstStyle>
          <a:p>
            <a:pPr>
              <a:defRPr/>
            </a:pPr>
            <a:fld id="{4A4FE99E-FEB3-412B-AE9B-E5F0BB02DA5B}" type="slidenum">
              <a:rPr lang="en-US" altLang="zh-CN"/>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ltLang="zh-CN"/>
              <a:t> www.expo2010china.com</a:t>
            </a:r>
          </a:p>
        </p:txBody>
      </p:sp>
      <p:sp>
        <p:nvSpPr>
          <p:cNvPr id="3" name="Rectangle 6"/>
          <p:cNvSpPr>
            <a:spLocks noGrp="1" noChangeArrowheads="1"/>
          </p:cNvSpPr>
          <p:nvPr>
            <p:ph type="sldNum" sz="quarter" idx="11"/>
          </p:nvPr>
        </p:nvSpPr>
        <p:spPr>
          <a:ln/>
        </p:spPr>
        <p:txBody>
          <a:bodyPr/>
          <a:lstStyle>
            <a:lvl1pPr>
              <a:defRPr/>
            </a:lvl1pPr>
          </a:lstStyle>
          <a:p>
            <a:pPr>
              <a:defRPr/>
            </a:pPr>
            <a:fld id="{19463532-8F3F-473E-8CB5-3BE76725818B}" type="slidenum">
              <a:rPr lang="en-US" altLang="zh-CN"/>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zh-CN"/>
              <a:t> www.expo2010china.com</a:t>
            </a:r>
          </a:p>
        </p:txBody>
      </p:sp>
      <p:sp>
        <p:nvSpPr>
          <p:cNvPr id="6" name="Rectangle 6"/>
          <p:cNvSpPr>
            <a:spLocks noGrp="1" noChangeArrowheads="1"/>
          </p:cNvSpPr>
          <p:nvPr>
            <p:ph type="sldNum" sz="quarter" idx="11"/>
          </p:nvPr>
        </p:nvSpPr>
        <p:spPr>
          <a:ln/>
        </p:spPr>
        <p:txBody>
          <a:bodyPr/>
          <a:lstStyle>
            <a:lvl1pPr>
              <a:defRPr/>
            </a:lvl1pPr>
          </a:lstStyle>
          <a:p>
            <a:pPr>
              <a:defRPr/>
            </a:pPr>
            <a:fld id="{B444587C-27BD-4EAA-8B15-258A3A460B23}" type="slidenum">
              <a:rPr lang="en-US" altLang="zh-CN"/>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zh-CN"/>
              <a:t> www.expo2010china.com</a:t>
            </a:r>
          </a:p>
        </p:txBody>
      </p:sp>
      <p:sp>
        <p:nvSpPr>
          <p:cNvPr id="6" name="Rectangle 6"/>
          <p:cNvSpPr>
            <a:spLocks noGrp="1" noChangeArrowheads="1"/>
          </p:cNvSpPr>
          <p:nvPr>
            <p:ph type="sldNum" sz="quarter" idx="11"/>
          </p:nvPr>
        </p:nvSpPr>
        <p:spPr>
          <a:ln/>
        </p:spPr>
        <p:txBody>
          <a:bodyPr/>
          <a:lstStyle>
            <a:lvl1pPr>
              <a:defRPr/>
            </a:lvl1pPr>
          </a:lstStyle>
          <a:p>
            <a:pPr>
              <a:defRPr/>
            </a:pPr>
            <a:fld id="{E2B78B79-875E-4062-9B86-B135C7F32DAE}"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76375" y="492125"/>
            <a:ext cx="7343775"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endParaRPr lang="en-US" altLang="zh-CN" smtClean="0"/>
          </a:p>
        </p:txBody>
      </p:sp>
      <p:sp>
        <p:nvSpPr>
          <p:cNvPr id="1027" name="Rectangle 3"/>
          <p:cNvSpPr>
            <a:spLocks noGrp="1" noChangeArrowheads="1"/>
          </p:cNvSpPr>
          <p:nvPr>
            <p:ph type="body" idx="1"/>
          </p:nvPr>
        </p:nvSpPr>
        <p:spPr bwMode="auto">
          <a:xfrm>
            <a:off x="1547813" y="1412875"/>
            <a:ext cx="734536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 </a:t>
            </a:r>
            <a:r>
              <a:rPr lang="zh-CN" altLang="en-US" smtClean="0"/>
              <a:t>单击此处编辑母版文本样式</a:t>
            </a:r>
            <a:endParaRPr lang="en-US" altLang="zh-CN" smtClean="0"/>
          </a:p>
          <a:p>
            <a:pPr lvl="1"/>
            <a:r>
              <a:rPr lang="en-US" altLang="zh-CN" smtClean="0"/>
              <a:t> </a:t>
            </a:r>
            <a:r>
              <a:rPr lang="zh-CN" altLang="en-US" smtClean="0"/>
              <a:t>第二级</a:t>
            </a:r>
            <a:endParaRPr lang="en-US" altLang="zh-CN" smtClean="0"/>
          </a:p>
          <a:p>
            <a:pPr lvl="2"/>
            <a:r>
              <a:rPr lang="en-US" altLang="zh-CN" smtClean="0"/>
              <a:t> </a:t>
            </a:r>
            <a:r>
              <a:rPr lang="zh-CN" altLang="en-US" smtClean="0"/>
              <a:t>第三级</a:t>
            </a:r>
            <a:endParaRPr lang="en-US" altLang="zh-CN" smtClean="0"/>
          </a:p>
          <a:p>
            <a:pPr lvl="3"/>
            <a:r>
              <a:rPr lang="en-US" altLang="zh-CN" smtClean="0"/>
              <a:t> </a:t>
            </a:r>
            <a:r>
              <a:rPr lang="zh-CN" altLang="en-US" smtClean="0"/>
              <a:t>第四级</a:t>
            </a:r>
            <a:endParaRPr lang="en-US" altLang="zh-CN" smtClean="0"/>
          </a:p>
          <a:p>
            <a:pPr lvl="4"/>
            <a:r>
              <a:rPr lang="en-US" altLang="zh-CN" smtClean="0"/>
              <a:t> </a:t>
            </a:r>
            <a:r>
              <a:rPr lang="zh-CN" altLang="en-US" smtClean="0"/>
              <a:t>第五级</a:t>
            </a:r>
            <a:endParaRPr lang="en-US" altLang="zh-CN" smtClean="0"/>
          </a:p>
        </p:txBody>
      </p:sp>
      <p:sp>
        <p:nvSpPr>
          <p:cNvPr id="6149" name="Rectangle 5"/>
          <p:cNvSpPr>
            <a:spLocks noGrp="1" noChangeArrowheads="1"/>
          </p:cNvSpPr>
          <p:nvPr>
            <p:ph type="ftr" sz="quarter" idx="3"/>
          </p:nvPr>
        </p:nvSpPr>
        <p:spPr bwMode="auto">
          <a:xfrm>
            <a:off x="-36513" y="6524625"/>
            <a:ext cx="2895601"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b="0">
                <a:solidFill>
                  <a:schemeClr val="tx1"/>
                </a:solidFill>
                <a:latin typeface="Arial" charset="0"/>
                <a:ea typeface="宋体" charset="0"/>
                <a:cs typeface="宋体" charset="0"/>
              </a:defRPr>
            </a:lvl1pPr>
          </a:lstStyle>
          <a:p>
            <a:pPr>
              <a:defRPr/>
            </a:pPr>
            <a:r>
              <a:rPr lang="en-US" altLang="zh-CN"/>
              <a:t> www.expo2010china.com</a:t>
            </a:r>
          </a:p>
        </p:txBody>
      </p:sp>
      <p:sp>
        <p:nvSpPr>
          <p:cNvPr id="6150" name="Rectangle 6"/>
          <p:cNvSpPr>
            <a:spLocks noGrp="1" noChangeArrowheads="1"/>
          </p:cNvSpPr>
          <p:nvPr>
            <p:ph type="sldNum" sz="quarter" idx="4"/>
          </p:nvPr>
        </p:nvSpPr>
        <p:spPr bwMode="auto">
          <a:xfrm>
            <a:off x="2700338" y="6524625"/>
            <a:ext cx="21336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b="0">
                <a:solidFill>
                  <a:schemeClr val="tx1"/>
                </a:solidFill>
                <a:latin typeface="Arial" pitchFamily="34" charset="0"/>
              </a:defRPr>
            </a:lvl1pPr>
          </a:lstStyle>
          <a:p>
            <a:pPr>
              <a:defRPr/>
            </a:pPr>
            <a:fld id="{0162D47D-B6CA-421C-B8AD-73645CFD9E77}"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209"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Lst>
  <p:timing>
    <p:tnLst>
      <p:par>
        <p:cTn id="1" dur="indefinite" restart="never" nodeType="tmRoot"/>
      </p:par>
    </p:tnLst>
  </p:timing>
  <p:txStyles>
    <p:titleStyle>
      <a:lvl1pPr algn="just" rtl="0" eaLnBrk="0" fontAlgn="base" hangingPunct="0">
        <a:spcBef>
          <a:spcPct val="0"/>
        </a:spcBef>
        <a:spcAft>
          <a:spcPct val="0"/>
        </a:spcAft>
        <a:defRPr sz="2800">
          <a:solidFill>
            <a:schemeClr val="tx1"/>
          </a:solidFill>
          <a:latin typeface="+mj-lt"/>
          <a:ea typeface="+mj-ea"/>
          <a:cs typeface="+mj-cs"/>
        </a:defRPr>
      </a:lvl1pPr>
      <a:lvl2pPr algn="just" rtl="0" eaLnBrk="0" fontAlgn="base" hangingPunct="0">
        <a:spcBef>
          <a:spcPct val="0"/>
        </a:spcBef>
        <a:spcAft>
          <a:spcPct val="0"/>
        </a:spcAft>
        <a:defRPr sz="2800">
          <a:solidFill>
            <a:schemeClr val="tx1"/>
          </a:solidFill>
          <a:latin typeface="Arial" charset="0"/>
          <a:ea typeface="黑体" charset="0"/>
          <a:cs typeface="黑体" charset="0"/>
        </a:defRPr>
      </a:lvl2pPr>
      <a:lvl3pPr algn="just" rtl="0" eaLnBrk="0" fontAlgn="base" hangingPunct="0">
        <a:spcBef>
          <a:spcPct val="0"/>
        </a:spcBef>
        <a:spcAft>
          <a:spcPct val="0"/>
        </a:spcAft>
        <a:defRPr sz="2800">
          <a:solidFill>
            <a:schemeClr val="tx1"/>
          </a:solidFill>
          <a:latin typeface="Arial" charset="0"/>
          <a:ea typeface="黑体" charset="0"/>
          <a:cs typeface="黑体" charset="0"/>
        </a:defRPr>
      </a:lvl3pPr>
      <a:lvl4pPr algn="just" rtl="0" eaLnBrk="0" fontAlgn="base" hangingPunct="0">
        <a:spcBef>
          <a:spcPct val="0"/>
        </a:spcBef>
        <a:spcAft>
          <a:spcPct val="0"/>
        </a:spcAft>
        <a:defRPr sz="2800">
          <a:solidFill>
            <a:schemeClr val="tx1"/>
          </a:solidFill>
          <a:latin typeface="Arial" charset="0"/>
          <a:ea typeface="黑体" charset="0"/>
          <a:cs typeface="黑体" charset="0"/>
        </a:defRPr>
      </a:lvl4pPr>
      <a:lvl5pPr algn="just" rtl="0" eaLnBrk="0" fontAlgn="base" hangingPunct="0">
        <a:spcBef>
          <a:spcPct val="0"/>
        </a:spcBef>
        <a:spcAft>
          <a:spcPct val="0"/>
        </a:spcAft>
        <a:defRPr sz="2800">
          <a:solidFill>
            <a:schemeClr val="tx1"/>
          </a:solidFill>
          <a:latin typeface="Arial" charset="0"/>
          <a:ea typeface="黑体" charset="0"/>
          <a:cs typeface="黑体" charset="0"/>
        </a:defRPr>
      </a:lvl5pPr>
      <a:lvl6pPr marL="457200" algn="just" rtl="0" fontAlgn="base">
        <a:spcBef>
          <a:spcPct val="0"/>
        </a:spcBef>
        <a:spcAft>
          <a:spcPct val="0"/>
        </a:spcAft>
        <a:defRPr sz="2800">
          <a:solidFill>
            <a:schemeClr val="tx1"/>
          </a:solidFill>
          <a:latin typeface="Arial" charset="0"/>
          <a:ea typeface="黑体" charset="0"/>
          <a:cs typeface="黑体" charset="0"/>
        </a:defRPr>
      </a:lvl6pPr>
      <a:lvl7pPr marL="914400" algn="just" rtl="0" fontAlgn="base">
        <a:spcBef>
          <a:spcPct val="0"/>
        </a:spcBef>
        <a:spcAft>
          <a:spcPct val="0"/>
        </a:spcAft>
        <a:defRPr sz="2800">
          <a:solidFill>
            <a:schemeClr val="tx1"/>
          </a:solidFill>
          <a:latin typeface="Arial" charset="0"/>
          <a:ea typeface="黑体" charset="0"/>
          <a:cs typeface="黑体" charset="0"/>
        </a:defRPr>
      </a:lvl7pPr>
      <a:lvl8pPr marL="1371600" algn="just" rtl="0" fontAlgn="base">
        <a:spcBef>
          <a:spcPct val="0"/>
        </a:spcBef>
        <a:spcAft>
          <a:spcPct val="0"/>
        </a:spcAft>
        <a:defRPr sz="2800">
          <a:solidFill>
            <a:schemeClr val="tx1"/>
          </a:solidFill>
          <a:latin typeface="Arial" charset="0"/>
          <a:ea typeface="黑体" charset="0"/>
          <a:cs typeface="黑体" charset="0"/>
        </a:defRPr>
      </a:lvl8pPr>
      <a:lvl9pPr marL="1828800" algn="just" rtl="0" fontAlgn="base">
        <a:spcBef>
          <a:spcPct val="0"/>
        </a:spcBef>
        <a:spcAft>
          <a:spcPct val="0"/>
        </a:spcAft>
        <a:defRPr sz="2800">
          <a:solidFill>
            <a:schemeClr val="tx1"/>
          </a:solidFill>
          <a:latin typeface="Arial" charset="0"/>
          <a:ea typeface="黑体" charset="0"/>
          <a:cs typeface="黑体" charset="0"/>
        </a:defRPr>
      </a:lvl9pPr>
    </p:titleStyle>
    <p:bodyStyle>
      <a:lvl1pPr marL="342900" indent="-342900" algn="just" rtl="0" eaLnBrk="0" fontAlgn="base" hangingPunct="0">
        <a:lnSpc>
          <a:spcPct val="130000"/>
        </a:lnSpc>
        <a:spcBef>
          <a:spcPct val="20000"/>
        </a:spcBef>
        <a:spcAft>
          <a:spcPct val="0"/>
        </a:spcAft>
        <a:buFont typeface="Wingdings" pitchFamily="2" charset="2"/>
        <a:buChar char="q"/>
        <a:defRPr sz="3200" b="1">
          <a:solidFill>
            <a:schemeClr val="tx1"/>
          </a:solidFill>
          <a:latin typeface="+mn-lt"/>
          <a:ea typeface="+mn-ea"/>
          <a:cs typeface="+mn-cs"/>
        </a:defRPr>
      </a:lvl1pPr>
      <a:lvl2pPr marL="742950" indent="-285750" algn="just" rtl="0" eaLnBrk="0" fontAlgn="base" hangingPunct="0">
        <a:lnSpc>
          <a:spcPct val="130000"/>
        </a:lnSpc>
        <a:spcBef>
          <a:spcPct val="20000"/>
        </a:spcBef>
        <a:spcAft>
          <a:spcPct val="0"/>
        </a:spcAft>
        <a:buFont typeface="Wingdings" pitchFamily="2" charset="2"/>
        <a:buChar char="Ø"/>
        <a:defRPr sz="2800" b="1">
          <a:solidFill>
            <a:schemeClr val="tx1"/>
          </a:solidFill>
          <a:latin typeface="+mn-lt"/>
          <a:ea typeface="+mn-ea"/>
          <a:cs typeface="+mn-cs"/>
        </a:defRPr>
      </a:lvl2pPr>
      <a:lvl3pPr marL="1143000" indent="-228600" algn="just" rtl="0" eaLnBrk="0" fontAlgn="base" hangingPunct="0">
        <a:lnSpc>
          <a:spcPct val="130000"/>
        </a:lnSpc>
        <a:spcBef>
          <a:spcPct val="20000"/>
        </a:spcBef>
        <a:spcAft>
          <a:spcPct val="0"/>
        </a:spcAft>
        <a:buFont typeface="Wingdings" pitchFamily="2" charset="2"/>
        <a:buChar char="p"/>
        <a:defRPr sz="2400" b="1">
          <a:solidFill>
            <a:schemeClr val="tx1"/>
          </a:solidFill>
          <a:latin typeface="+mn-lt"/>
          <a:ea typeface="+mn-ea"/>
          <a:cs typeface="+mn-cs"/>
        </a:defRPr>
      </a:lvl3pPr>
      <a:lvl4pPr marL="1600200" indent="-228600" algn="just" rtl="0" eaLnBrk="0" fontAlgn="base" hangingPunct="0">
        <a:lnSpc>
          <a:spcPct val="130000"/>
        </a:lnSpc>
        <a:spcBef>
          <a:spcPct val="20000"/>
        </a:spcBef>
        <a:spcAft>
          <a:spcPct val="0"/>
        </a:spcAft>
        <a:buFont typeface="Wingdings" pitchFamily="2" charset="2"/>
        <a:buChar char="p"/>
        <a:defRPr sz="2000" b="1">
          <a:solidFill>
            <a:schemeClr val="tx1"/>
          </a:solidFill>
          <a:latin typeface="+mn-lt"/>
          <a:ea typeface="+mn-ea"/>
          <a:cs typeface="+mn-cs"/>
        </a:defRPr>
      </a:lvl4pPr>
      <a:lvl5pPr marL="2057400" indent="-228600" algn="just" rtl="0" eaLnBrk="0" fontAlgn="base" hangingPunct="0">
        <a:lnSpc>
          <a:spcPct val="130000"/>
        </a:lnSpc>
        <a:spcBef>
          <a:spcPct val="20000"/>
        </a:spcBef>
        <a:spcAft>
          <a:spcPct val="0"/>
        </a:spcAft>
        <a:buFont typeface="Wingdings" pitchFamily="2" charset="2"/>
        <a:buChar char="p"/>
        <a:defRPr sz="2000" b="1">
          <a:solidFill>
            <a:schemeClr val="tx1"/>
          </a:solidFill>
          <a:latin typeface="+mn-lt"/>
          <a:ea typeface="+mn-ea"/>
          <a:cs typeface="+mn-cs"/>
        </a:defRPr>
      </a:lvl5pPr>
      <a:lvl6pPr marL="2514600" indent="-228600" algn="just" rtl="0" fontAlgn="base">
        <a:lnSpc>
          <a:spcPct val="130000"/>
        </a:lnSpc>
        <a:spcBef>
          <a:spcPct val="20000"/>
        </a:spcBef>
        <a:spcAft>
          <a:spcPct val="0"/>
        </a:spcAft>
        <a:buFont typeface="Wingdings" charset="0"/>
        <a:buChar char="p"/>
        <a:defRPr sz="2000" b="1">
          <a:solidFill>
            <a:schemeClr val="tx1"/>
          </a:solidFill>
          <a:latin typeface="+mn-lt"/>
          <a:ea typeface="+mn-ea"/>
          <a:cs typeface="+mn-cs"/>
        </a:defRPr>
      </a:lvl6pPr>
      <a:lvl7pPr marL="2971800" indent="-228600" algn="just" rtl="0" fontAlgn="base">
        <a:lnSpc>
          <a:spcPct val="130000"/>
        </a:lnSpc>
        <a:spcBef>
          <a:spcPct val="20000"/>
        </a:spcBef>
        <a:spcAft>
          <a:spcPct val="0"/>
        </a:spcAft>
        <a:buFont typeface="Wingdings" charset="0"/>
        <a:buChar char="p"/>
        <a:defRPr sz="2000" b="1">
          <a:solidFill>
            <a:schemeClr val="tx1"/>
          </a:solidFill>
          <a:latin typeface="+mn-lt"/>
          <a:ea typeface="+mn-ea"/>
          <a:cs typeface="+mn-cs"/>
        </a:defRPr>
      </a:lvl7pPr>
      <a:lvl8pPr marL="3429000" indent="-228600" algn="just" rtl="0" fontAlgn="base">
        <a:lnSpc>
          <a:spcPct val="130000"/>
        </a:lnSpc>
        <a:spcBef>
          <a:spcPct val="20000"/>
        </a:spcBef>
        <a:spcAft>
          <a:spcPct val="0"/>
        </a:spcAft>
        <a:buFont typeface="Wingdings" charset="0"/>
        <a:buChar char="p"/>
        <a:defRPr sz="2000" b="1">
          <a:solidFill>
            <a:schemeClr val="tx1"/>
          </a:solidFill>
          <a:latin typeface="+mn-lt"/>
          <a:ea typeface="+mn-ea"/>
          <a:cs typeface="+mn-cs"/>
        </a:defRPr>
      </a:lvl8pPr>
      <a:lvl9pPr marL="3886200" indent="-228600" algn="just" rtl="0" fontAlgn="base">
        <a:lnSpc>
          <a:spcPct val="130000"/>
        </a:lnSpc>
        <a:spcBef>
          <a:spcPct val="20000"/>
        </a:spcBef>
        <a:spcAft>
          <a:spcPct val="0"/>
        </a:spcAft>
        <a:buFont typeface="Wingdings" charset="0"/>
        <a:buChar char="p"/>
        <a:defRPr sz="2000"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图片1"/>
          <p:cNvPicPr>
            <a:picLocks noChangeAspect="1" noChangeArrowheads="1"/>
          </p:cNvPicPr>
          <p:nvPr/>
        </p:nvPicPr>
        <p:blipFill>
          <a:blip r:embed="rId13"/>
          <a:srcRect/>
          <a:stretch>
            <a:fillRect/>
          </a:stretch>
        </p:blipFill>
        <p:spPr bwMode="auto">
          <a:xfrm>
            <a:off x="34925" y="44450"/>
            <a:ext cx="9053513" cy="6813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Lst>
  <p:txStyles>
    <p:titleStyle>
      <a:lvl1pPr algn="ctr" rtl="0" eaLnBrk="0" fontAlgn="base" hangingPunct="0">
        <a:spcBef>
          <a:spcPct val="0"/>
        </a:spcBef>
        <a:spcAft>
          <a:spcPct val="0"/>
        </a:spcAft>
        <a:defRPr sz="4400">
          <a:solidFill>
            <a:schemeClr val="tx2"/>
          </a:solidFill>
          <a:latin typeface="+mj-lt"/>
          <a:ea typeface="SimSun" pitchFamily="2" charset="-122"/>
          <a:cs typeface="+mj-cs"/>
        </a:defRPr>
      </a:lvl1pPr>
      <a:lvl2pPr algn="ctr" rtl="0" eaLnBrk="0" fontAlgn="base" hangingPunct="0">
        <a:spcBef>
          <a:spcPct val="0"/>
        </a:spcBef>
        <a:spcAft>
          <a:spcPct val="0"/>
        </a:spcAft>
        <a:defRPr sz="4400">
          <a:solidFill>
            <a:schemeClr val="tx2"/>
          </a:solidFill>
          <a:latin typeface="Arial" charset="0"/>
          <a:ea typeface="SimSun" pitchFamily="2" charset="-122"/>
          <a:cs typeface="宋体" charset="0"/>
        </a:defRPr>
      </a:lvl2pPr>
      <a:lvl3pPr algn="ctr" rtl="0" eaLnBrk="0" fontAlgn="base" hangingPunct="0">
        <a:spcBef>
          <a:spcPct val="0"/>
        </a:spcBef>
        <a:spcAft>
          <a:spcPct val="0"/>
        </a:spcAft>
        <a:defRPr sz="4400">
          <a:solidFill>
            <a:schemeClr val="tx2"/>
          </a:solidFill>
          <a:latin typeface="Arial" charset="0"/>
          <a:ea typeface="SimSun" pitchFamily="2" charset="-122"/>
          <a:cs typeface="宋体" charset="0"/>
        </a:defRPr>
      </a:lvl3pPr>
      <a:lvl4pPr algn="ctr" rtl="0" eaLnBrk="0" fontAlgn="base" hangingPunct="0">
        <a:spcBef>
          <a:spcPct val="0"/>
        </a:spcBef>
        <a:spcAft>
          <a:spcPct val="0"/>
        </a:spcAft>
        <a:defRPr sz="4400">
          <a:solidFill>
            <a:schemeClr val="tx2"/>
          </a:solidFill>
          <a:latin typeface="Arial" charset="0"/>
          <a:ea typeface="SimSun" pitchFamily="2" charset="-122"/>
          <a:cs typeface="宋体" charset="0"/>
        </a:defRPr>
      </a:lvl4pPr>
      <a:lvl5pPr algn="ctr" rtl="0" eaLnBrk="0" fontAlgn="base" hangingPunct="0">
        <a:spcBef>
          <a:spcPct val="0"/>
        </a:spcBef>
        <a:spcAft>
          <a:spcPct val="0"/>
        </a:spcAft>
        <a:defRPr sz="4400">
          <a:solidFill>
            <a:schemeClr val="tx2"/>
          </a:solidFill>
          <a:latin typeface="Arial" charset="0"/>
          <a:ea typeface="SimSun" pitchFamily="2" charset="-122"/>
          <a:cs typeface="宋体" charset="0"/>
        </a:defRPr>
      </a:lvl5pPr>
      <a:lvl6pPr marL="457200" algn="ctr" rtl="0" fontAlgn="base">
        <a:spcBef>
          <a:spcPct val="0"/>
        </a:spcBef>
        <a:spcAft>
          <a:spcPct val="0"/>
        </a:spcAft>
        <a:defRPr sz="4400">
          <a:solidFill>
            <a:schemeClr val="tx2"/>
          </a:solidFill>
          <a:latin typeface="Arial" charset="0"/>
          <a:ea typeface="宋体" charset="0"/>
          <a:cs typeface="宋体" charset="0"/>
        </a:defRPr>
      </a:lvl6pPr>
      <a:lvl7pPr marL="914400" algn="ctr" rtl="0" fontAlgn="base">
        <a:spcBef>
          <a:spcPct val="0"/>
        </a:spcBef>
        <a:spcAft>
          <a:spcPct val="0"/>
        </a:spcAft>
        <a:defRPr sz="4400">
          <a:solidFill>
            <a:schemeClr val="tx2"/>
          </a:solidFill>
          <a:latin typeface="Arial" charset="0"/>
          <a:ea typeface="宋体" charset="0"/>
          <a:cs typeface="宋体" charset="0"/>
        </a:defRPr>
      </a:lvl7pPr>
      <a:lvl8pPr marL="1371600" algn="ctr" rtl="0" fontAlgn="base">
        <a:spcBef>
          <a:spcPct val="0"/>
        </a:spcBef>
        <a:spcAft>
          <a:spcPct val="0"/>
        </a:spcAft>
        <a:defRPr sz="4400">
          <a:solidFill>
            <a:schemeClr val="tx2"/>
          </a:solidFill>
          <a:latin typeface="Arial" charset="0"/>
          <a:ea typeface="宋体" charset="0"/>
          <a:cs typeface="宋体" charset="0"/>
        </a:defRPr>
      </a:lvl8pPr>
      <a:lvl9pPr marL="1828800" algn="ctr" rtl="0" fontAlgn="base">
        <a:spcBef>
          <a:spcPct val="0"/>
        </a:spcBef>
        <a:spcAft>
          <a:spcPct val="0"/>
        </a:spcAft>
        <a:defRPr sz="4400">
          <a:solidFill>
            <a:schemeClr val="tx2"/>
          </a:solidFill>
          <a:latin typeface="Arial" charset="0"/>
          <a:ea typeface="宋体" charset="0"/>
          <a:cs typeface="宋体"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SimSun" pitchFamily="2" charset="-122"/>
          <a:cs typeface="+mn-cs"/>
        </a:defRPr>
      </a:lvl1pPr>
      <a:lvl2pPr marL="742950" indent="-285750" algn="l" rtl="0" eaLnBrk="0" fontAlgn="base" hangingPunct="0">
        <a:spcBef>
          <a:spcPct val="20000"/>
        </a:spcBef>
        <a:spcAft>
          <a:spcPct val="0"/>
        </a:spcAft>
        <a:buChar char="–"/>
        <a:defRPr sz="2800">
          <a:solidFill>
            <a:schemeClr val="tx1"/>
          </a:solidFill>
          <a:latin typeface="+mn-lt"/>
          <a:ea typeface="SimSun" pitchFamily="2" charset="-122"/>
          <a:cs typeface="+mn-cs"/>
        </a:defRPr>
      </a:lvl2pPr>
      <a:lvl3pPr marL="1143000" indent="-228600" algn="l" rtl="0" eaLnBrk="0" fontAlgn="base" hangingPunct="0">
        <a:spcBef>
          <a:spcPct val="20000"/>
        </a:spcBef>
        <a:spcAft>
          <a:spcPct val="0"/>
        </a:spcAft>
        <a:buChar char="•"/>
        <a:defRPr sz="2400">
          <a:solidFill>
            <a:schemeClr val="tx1"/>
          </a:solidFill>
          <a:latin typeface="+mn-lt"/>
          <a:ea typeface="SimSun" pitchFamily="2" charset="-122"/>
          <a:cs typeface="+mn-cs"/>
        </a:defRPr>
      </a:lvl3pPr>
      <a:lvl4pPr marL="1600200" indent="-228600" algn="l" rtl="0" eaLnBrk="0" fontAlgn="base" hangingPunct="0">
        <a:spcBef>
          <a:spcPct val="20000"/>
        </a:spcBef>
        <a:spcAft>
          <a:spcPct val="0"/>
        </a:spcAft>
        <a:buChar char="–"/>
        <a:defRPr sz="2000">
          <a:solidFill>
            <a:schemeClr val="tx1"/>
          </a:solidFill>
          <a:latin typeface="+mn-lt"/>
          <a:ea typeface="SimSun" pitchFamily="2" charset="-122"/>
          <a:cs typeface="+mn-cs"/>
        </a:defRPr>
      </a:lvl4pPr>
      <a:lvl5pPr marL="2057400" indent="-228600" algn="l" rtl="0" eaLnBrk="0" fontAlgn="base" hangingPunct="0">
        <a:spcBef>
          <a:spcPct val="20000"/>
        </a:spcBef>
        <a:spcAft>
          <a:spcPct val="0"/>
        </a:spcAft>
        <a:buChar char="»"/>
        <a:defRPr sz="2000">
          <a:solidFill>
            <a:schemeClr val="tx1"/>
          </a:solidFill>
          <a:latin typeface="+mn-lt"/>
          <a:ea typeface="SimSun" pitchFamily="2" charset="-122"/>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8.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idx="4294967295"/>
          </p:nvPr>
        </p:nvSpPr>
        <p:spPr bwMode="auto">
          <a:xfrm>
            <a:off x="0" y="1412776"/>
            <a:ext cx="9144000" cy="3384376"/>
          </a:xfrm>
          <a:prstGeom prst="rect">
            <a:avLst/>
          </a:prstGeom>
          <a:solidFill>
            <a:srgbClr val="FFFFFF">
              <a:alpha val="0"/>
            </a:srgbClr>
          </a:solidFill>
          <a:ln>
            <a:miter lim="800000"/>
            <a:headEnd/>
            <a:tailEnd/>
          </a:ln>
        </p:spPr>
        <p:txBody>
          <a:bodyPr anchor="ctr"/>
          <a:lstStyle/>
          <a:p>
            <a:r>
              <a:rPr lang="en-GB" altLang="zh-CN" spc="-150" dirty="0" smtClean="0"/>
              <a:t>Marine Services for Ships and Ports</a:t>
            </a:r>
            <a:r>
              <a:rPr lang="en-US" altLang="zh-CN" sz="4000" b="1" spc="-150" dirty="0" smtClean="0">
                <a:solidFill>
                  <a:srgbClr val="0070C0"/>
                </a:solidFill>
              </a:rPr>
              <a:t>               </a:t>
            </a:r>
            <a:r>
              <a:rPr lang="en-US" altLang="zh-CN" sz="4000" b="1" dirty="0" smtClean="0">
                <a:solidFill>
                  <a:srgbClr val="0070C0"/>
                </a:solidFill>
              </a:rPr>
              <a:t/>
            </a:r>
            <a:br>
              <a:rPr lang="en-US" altLang="zh-CN" sz="4000" b="1" dirty="0" smtClean="0">
                <a:solidFill>
                  <a:srgbClr val="0070C0"/>
                </a:solidFill>
              </a:rPr>
            </a:br>
            <a:r>
              <a:rPr lang="en-US" altLang="zh-CN" sz="4000" b="1" dirty="0" smtClean="0">
                <a:solidFill>
                  <a:srgbClr val="0070C0"/>
                </a:solidFill>
              </a:rPr>
              <a:t/>
            </a:r>
            <a:br>
              <a:rPr lang="en-US" altLang="zh-CN" sz="4000" b="1" dirty="0" smtClean="0">
                <a:solidFill>
                  <a:srgbClr val="0070C0"/>
                </a:solidFill>
              </a:rPr>
            </a:br>
            <a:endParaRPr lang="zh-CN" altLang="zh-CN" sz="4000" b="1" dirty="0" smtClean="0">
              <a:solidFill>
                <a:srgbClr val="0070C0"/>
              </a:solidFill>
            </a:endParaRPr>
          </a:p>
        </p:txBody>
      </p:sp>
      <p:sp>
        <p:nvSpPr>
          <p:cNvPr id="5" name="Rectangle 5"/>
          <p:cNvSpPr>
            <a:spLocks noChangeArrowheads="1"/>
          </p:cNvSpPr>
          <p:nvPr/>
        </p:nvSpPr>
        <p:spPr bwMode="auto">
          <a:xfrm>
            <a:off x="142875" y="4005263"/>
            <a:ext cx="8893175" cy="2349500"/>
          </a:xfrm>
          <a:prstGeom prst="rect">
            <a:avLst/>
          </a:prstGeom>
          <a:noFill/>
          <a:ln w="9525">
            <a:noFill/>
            <a:miter lim="800000"/>
            <a:headEnd/>
            <a:tailEnd/>
          </a:ln>
        </p:spPr>
        <p:txBody>
          <a:bodyPr/>
          <a:lstStyle/>
          <a:p>
            <a:pPr marL="342900" indent="-342900" eaLnBrk="1" hangingPunct="1">
              <a:lnSpc>
                <a:spcPct val="80000"/>
              </a:lnSpc>
              <a:spcBef>
                <a:spcPct val="20000"/>
              </a:spcBef>
            </a:pPr>
            <a:endParaRPr lang="en-US" altLang="zh-CN" sz="2800" i="1" dirty="0">
              <a:solidFill>
                <a:schemeClr val="tx1"/>
              </a:solidFill>
            </a:endParaRPr>
          </a:p>
          <a:p>
            <a:pPr marL="342900" indent="-342900" algn="r" eaLnBrk="1" hangingPunct="1">
              <a:lnSpc>
                <a:spcPct val="80000"/>
              </a:lnSpc>
              <a:spcBef>
                <a:spcPct val="20000"/>
              </a:spcBef>
            </a:pPr>
            <a:r>
              <a:rPr lang="en-US" altLang="zh-CN" sz="3200" b="0" dirty="0" err="1" smtClean="0">
                <a:solidFill>
                  <a:schemeClr val="tx1"/>
                </a:solidFill>
              </a:rPr>
              <a:t>Zheqing</a:t>
            </a:r>
            <a:r>
              <a:rPr lang="en-US" altLang="zh-CN" sz="3200" b="0" dirty="0" smtClean="0">
                <a:solidFill>
                  <a:schemeClr val="tx1"/>
                </a:solidFill>
              </a:rPr>
              <a:t> Fang</a:t>
            </a:r>
            <a:endParaRPr lang="en-US" altLang="zh-CN" sz="3200" b="0" i="1" dirty="0">
              <a:solidFill>
                <a:schemeClr val="tx1"/>
              </a:solidFill>
            </a:endParaRPr>
          </a:p>
          <a:p>
            <a:pPr marL="342900" indent="-342900" algn="r" eaLnBrk="1" hangingPunct="1">
              <a:lnSpc>
                <a:spcPct val="80000"/>
              </a:lnSpc>
              <a:spcBef>
                <a:spcPct val="20000"/>
              </a:spcBef>
            </a:pPr>
            <a:r>
              <a:rPr lang="en-US" altLang="zh-CN" b="0" i="1" dirty="0" smtClean="0">
                <a:solidFill>
                  <a:schemeClr val="tx1"/>
                </a:solidFill>
              </a:rPr>
              <a:t>Shanghai Marine Meteorological Center,</a:t>
            </a:r>
            <a:endParaRPr lang="en-US" altLang="zh-CN" b="0" i="1" dirty="0">
              <a:solidFill>
                <a:schemeClr val="tx1"/>
              </a:solidFill>
            </a:endParaRPr>
          </a:p>
          <a:p>
            <a:pPr marL="342900" indent="-342900" algn="r" eaLnBrk="1" hangingPunct="1">
              <a:lnSpc>
                <a:spcPct val="80000"/>
              </a:lnSpc>
              <a:spcBef>
                <a:spcPct val="20000"/>
              </a:spcBef>
            </a:pPr>
            <a:r>
              <a:rPr lang="en-US" altLang="zh-CN" sz="2000" b="0" i="1" dirty="0" smtClean="0">
                <a:solidFill>
                  <a:schemeClr val="tx1"/>
                </a:solidFill>
                <a:latin typeface="Verdana" pitchFamily="34" charset="0"/>
              </a:rPr>
              <a:t>Shanghai </a:t>
            </a:r>
            <a:r>
              <a:rPr lang="en-US" altLang="zh-CN" sz="2000" b="0" i="1" dirty="0">
                <a:solidFill>
                  <a:schemeClr val="tx1"/>
                </a:solidFill>
                <a:latin typeface="Verdana" pitchFamily="34" charset="0"/>
              </a:rPr>
              <a:t>Meteorological Service, CMA</a:t>
            </a:r>
            <a:endParaRPr lang="en-US" altLang="zh-CN" b="0" i="1" dirty="0">
              <a:solidFill>
                <a:schemeClr val="tx1"/>
              </a:solidFill>
            </a:endParaRPr>
          </a:p>
          <a:p>
            <a:pPr marL="342900" indent="-342900" algn="r" eaLnBrk="1" hangingPunct="1">
              <a:lnSpc>
                <a:spcPct val="80000"/>
              </a:lnSpc>
              <a:spcBef>
                <a:spcPct val="20000"/>
              </a:spcBef>
            </a:pPr>
            <a:r>
              <a:rPr lang="en-US" altLang="zh-CN" b="0" i="1" dirty="0">
                <a:solidFill>
                  <a:schemeClr val="tx1"/>
                </a:solidFill>
              </a:rPr>
              <a:t>Shanghai 200030, China</a:t>
            </a:r>
          </a:p>
          <a:p>
            <a:pPr marL="342900" indent="-342900" algn="r" eaLnBrk="1" hangingPunct="1">
              <a:lnSpc>
                <a:spcPct val="80000"/>
              </a:lnSpc>
              <a:spcBef>
                <a:spcPct val="20000"/>
              </a:spcBef>
            </a:pPr>
            <a:r>
              <a:rPr lang="zh-CN" altLang="en-US" b="0" dirty="0" smtClean="0">
                <a:solidFill>
                  <a:schemeClr val="tx1"/>
                </a:solidFill>
              </a:rPr>
              <a:t>（</a:t>
            </a:r>
            <a:r>
              <a:rPr lang="en-US" altLang="zh-CN" b="0" dirty="0" smtClean="0">
                <a:solidFill>
                  <a:schemeClr val="tx1"/>
                </a:solidFill>
              </a:rPr>
              <a:t>July </a:t>
            </a:r>
            <a:r>
              <a:rPr lang="en-US" altLang="zh-CN" b="0" dirty="0" smtClean="0">
                <a:solidFill>
                  <a:schemeClr val="tx1"/>
                </a:solidFill>
              </a:rPr>
              <a:t>22, </a:t>
            </a:r>
            <a:r>
              <a:rPr lang="en-US" altLang="zh-CN" b="0" dirty="0" smtClean="0">
                <a:solidFill>
                  <a:schemeClr val="tx1"/>
                </a:solidFill>
              </a:rPr>
              <a:t>2015</a:t>
            </a:r>
            <a:r>
              <a:rPr lang="zh-CN" altLang="en-US" b="0" dirty="0" smtClean="0">
                <a:solidFill>
                  <a:schemeClr val="tx1"/>
                </a:solidFill>
              </a:rPr>
              <a:t>）</a:t>
            </a:r>
            <a:endParaRPr lang="zh-CN" altLang="en-US" b="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Users\camel\Desktop\新建文件夹 (5)\201412170947.png"/>
          <p:cNvPicPr>
            <a:picLocks noChangeAspect="1" noChangeArrowheads="1"/>
          </p:cNvPicPr>
          <p:nvPr/>
        </p:nvPicPr>
        <p:blipFill>
          <a:blip r:embed="rId2" cstate="print"/>
          <a:srcRect l="21951" t="19295" r="22652" b="20477"/>
          <a:stretch>
            <a:fillRect/>
          </a:stretch>
        </p:blipFill>
        <p:spPr bwMode="auto">
          <a:xfrm>
            <a:off x="0" y="1268413"/>
            <a:ext cx="9144000" cy="5589587"/>
          </a:xfrm>
          <a:prstGeom prst="rect">
            <a:avLst/>
          </a:prstGeom>
          <a:noFill/>
          <a:ln w="9525">
            <a:noFill/>
            <a:miter lim="800000"/>
            <a:headEnd/>
            <a:tailEnd/>
          </a:ln>
        </p:spPr>
      </p:pic>
      <p:cxnSp>
        <p:nvCxnSpPr>
          <p:cNvPr id="6" name="直接箭头连接符 5"/>
          <p:cNvCxnSpPr/>
          <p:nvPr/>
        </p:nvCxnSpPr>
        <p:spPr>
          <a:xfrm>
            <a:off x="3708400" y="2924175"/>
            <a:ext cx="1273175" cy="987425"/>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9" name="直接箭头连接符 8"/>
          <p:cNvCxnSpPr/>
          <p:nvPr/>
        </p:nvCxnSpPr>
        <p:spPr>
          <a:xfrm flipV="1">
            <a:off x="5435600" y="5013325"/>
            <a:ext cx="1008063" cy="719138"/>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3" name="直接箭头连接符 12"/>
          <p:cNvCxnSpPr/>
          <p:nvPr/>
        </p:nvCxnSpPr>
        <p:spPr>
          <a:xfrm flipV="1">
            <a:off x="5229225" y="4445000"/>
            <a:ext cx="503238" cy="1152525"/>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8"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1.2   </a:t>
            </a:r>
            <a:r>
              <a:rPr lang="en-US" altLang="zh-CN" sz="3200" dirty="0" smtClean="0">
                <a:solidFill>
                  <a:srgbClr val="000090"/>
                </a:solidFill>
                <a:ea typeface="黑体" pitchFamily="49" charset="-122"/>
                <a:cs typeface="Arial" charset="0"/>
              </a:rPr>
              <a:t>Marine </a:t>
            </a:r>
            <a:r>
              <a:rPr lang="en-US" altLang="zh-CN" sz="3200" dirty="0" smtClean="0">
                <a:solidFill>
                  <a:srgbClr val="000090"/>
                </a:solidFill>
                <a:ea typeface="黑体" pitchFamily="49" charset="-122"/>
                <a:cs typeface="Arial" charset="0"/>
              </a:rPr>
              <a:t>Services for Ships near the Harbor</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cxnSp>
        <p:nvCxnSpPr>
          <p:cNvPr id="10" name="直接连接符 9"/>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1" name="TextBox 10"/>
          <p:cNvSpPr txBox="1">
            <a:spLocks noChangeArrowheads="1"/>
          </p:cNvSpPr>
          <p:nvPr/>
        </p:nvSpPr>
        <p:spPr bwMode="auto">
          <a:xfrm>
            <a:off x="0" y="765175"/>
            <a:ext cx="9144000" cy="584775"/>
          </a:xfrm>
          <a:prstGeom prst="rect">
            <a:avLst/>
          </a:prstGeom>
          <a:noFill/>
          <a:ln w="9525">
            <a:noFill/>
            <a:miter lim="800000"/>
            <a:headEnd/>
            <a:tailEnd/>
          </a:ln>
        </p:spPr>
        <p:txBody>
          <a:bodyPr wrap="square">
            <a:spAutoFit/>
          </a:bodyPr>
          <a:lstStyle/>
          <a:p>
            <a:pPr algn="l"/>
            <a:r>
              <a:rPr lang="en-US" altLang="zh-CN" sz="1600" dirty="0" smtClean="0">
                <a:solidFill>
                  <a:srgbClr val="00B0F0"/>
                </a:solidFill>
              </a:rPr>
              <a:t>09 LCT, 17</a:t>
            </a:r>
            <a:r>
              <a:rPr lang="en-US" altLang="zh-CN" sz="1600" baseline="30000" dirty="0" smtClean="0">
                <a:solidFill>
                  <a:srgbClr val="00B0F0"/>
                </a:solidFill>
              </a:rPr>
              <a:t>th</a:t>
            </a:r>
            <a:r>
              <a:rPr lang="en-US" altLang="zh-CN" sz="1600" dirty="0" smtClean="0">
                <a:solidFill>
                  <a:srgbClr val="00B0F0"/>
                </a:solidFill>
              </a:rPr>
              <a:t> Dec. Type B AIS boats were leaving river and ports, but at this moment the warning for high wind was not removed.</a:t>
            </a:r>
            <a:endParaRPr lang="zh-CN" altLang="en-US" sz="1600" dirty="0">
              <a:solidFill>
                <a:srgbClr val="00B0F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descr="C:\Users\camel\Desktop\新建文件夹 (5)\201412171438.png"/>
          <p:cNvPicPr>
            <a:picLocks noChangeAspect="1" noChangeArrowheads="1"/>
          </p:cNvPicPr>
          <p:nvPr/>
        </p:nvPicPr>
        <p:blipFill>
          <a:blip r:embed="rId2" cstate="print"/>
          <a:srcRect l="20616" t="22340" r="22992" b="16524"/>
          <a:stretch>
            <a:fillRect/>
          </a:stretch>
        </p:blipFill>
        <p:spPr bwMode="auto">
          <a:xfrm>
            <a:off x="0" y="1284288"/>
            <a:ext cx="9144000" cy="5573712"/>
          </a:xfrm>
          <a:prstGeom prst="rect">
            <a:avLst/>
          </a:prstGeom>
          <a:noFill/>
          <a:ln w="9525">
            <a:noFill/>
            <a:miter lim="800000"/>
            <a:headEnd/>
            <a:tailEnd/>
          </a:ln>
        </p:spPr>
      </p:pic>
      <p:sp>
        <p:nvSpPr>
          <p:cNvPr id="5"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1.2   </a:t>
            </a:r>
            <a:r>
              <a:rPr lang="en-US" altLang="zh-CN" sz="3200" dirty="0" smtClean="0">
                <a:solidFill>
                  <a:srgbClr val="000090"/>
                </a:solidFill>
                <a:ea typeface="黑体" pitchFamily="49" charset="-122"/>
                <a:cs typeface="Arial" charset="0"/>
              </a:rPr>
              <a:t>Marine </a:t>
            </a:r>
            <a:r>
              <a:rPr lang="en-US" altLang="zh-CN" sz="3200" dirty="0" smtClean="0">
                <a:solidFill>
                  <a:srgbClr val="000090"/>
                </a:solidFill>
                <a:ea typeface="黑体" pitchFamily="49" charset="-122"/>
                <a:cs typeface="Arial" charset="0"/>
              </a:rPr>
              <a:t>Services for Ships near the Harbor</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cxnSp>
        <p:nvCxnSpPr>
          <p:cNvPr id="6" name="直接连接符 5"/>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7" name="TextBox 6"/>
          <p:cNvSpPr txBox="1">
            <a:spLocks noChangeArrowheads="1"/>
          </p:cNvSpPr>
          <p:nvPr/>
        </p:nvSpPr>
        <p:spPr bwMode="auto">
          <a:xfrm>
            <a:off x="0" y="765175"/>
            <a:ext cx="9144000" cy="369332"/>
          </a:xfrm>
          <a:prstGeom prst="rect">
            <a:avLst/>
          </a:prstGeom>
          <a:noFill/>
          <a:ln w="9525">
            <a:noFill/>
            <a:miter lim="800000"/>
            <a:headEnd/>
            <a:tailEnd/>
          </a:ln>
        </p:spPr>
        <p:txBody>
          <a:bodyPr wrap="square">
            <a:spAutoFit/>
          </a:bodyPr>
          <a:lstStyle/>
          <a:p>
            <a:pPr algn="l"/>
            <a:r>
              <a:rPr lang="en-US" altLang="zh-CN" sz="1800" dirty="0" smtClean="0">
                <a:solidFill>
                  <a:srgbClr val="00B0F0"/>
                </a:solidFill>
              </a:rPr>
              <a:t>14 LCT, 17</a:t>
            </a:r>
            <a:r>
              <a:rPr lang="en-US" altLang="zh-CN" sz="1800" baseline="30000" dirty="0" smtClean="0">
                <a:solidFill>
                  <a:srgbClr val="00B0F0"/>
                </a:solidFill>
              </a:rPr>
              <a:t>th</a:t>
            </a:r>
            <a:r>
              <a:rPr lang="en-US" altLang="zh-CN" sz="1800" dirty="0" smtClean="0">
                <a:solidFill>
                  <a:srgbClr val="00B0F0"/>
                </a:solidFill>
              </a:rPr>
              <a:t> Dec. Even more Type B AIS boats left Huangpu river and ports. Why?</a:t>
            </a:r>
            <a:endParaRPr lang="zh-CN" altLang="en-US" sz="1800" dirty="0">
              <a:solidFill>
                <a:srgbClr val="00B0F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cstate="print"/>
          <a:srcRect l="14275" r="12447" b="21045"/>
          <a:stretch>
            <a:fillRect/>
          </a:stretch>
        </p:blipFill>
        <p:spPr bwMode="auto">
          <a:xfrm>
            <a:off x="4500563" y="717550"/>
            <a:ext cx="4643437" cy="6140450"/>
          </a:xfrm>
          <a:prstGeom prst="rect">
            <a:avLst/>
          </a:prstGeom>
          <a:noFill/>
          <a:ln w="9525">
            <a:noFill/>
            <a:miter lim="800000"/>
            <a:headEnd/>
            <a:tailEnd/>
          </a:ln>
        </p:spPr>
      </p:pic>
      <p:pic>
        <p:nvPicPr>
          <p:cNvPr id="15364" name="图片 4" descr="图片1.png"/>
          <p:cNvPicPr>
            <a:picLocks noChangeAspect="1"/>
          </p:cNvPicPr>
          <p:nvPr/>
        </p:nvPicPr>
        <p:blipFill>
          <a:blip r:embed="rId3"/>
          <a:stretch>
            <a:fillRect/>
          </a:stretch>
        </p:blipFill>
        <p:spPr bwMode="auto">
          <a:xfrm>
            <a:off x="36513" y="3081464"/>
            <a:ext cx="6048375" cy="3720848"/>
          </a:xfrm>
          <a:prstGeom prst="rect">
            <a:avLst/>
          </a:prstGeom>
          <a:noFill/>
          <a:ln w="9525">
            <a:noFill/>
            <a:miter lim="800000"/>
            <a:headEnd/>
            <a:tailEnd/>
          </a:ln>
        </p:spPr>
      </p:pic>
      <p:cxnSp>
        <p:nvCxnSpPr>
          <p:cNvPr id="7" name="直接箭头连接符 6"/>
          <p:cNvCxnSpPr/>
          <p:nvPr/>
        </p:nvCxnSpPr>
        <p:spPr>
          <a:xfrm flipH="1">
            <a:off x="7164388" y="2997200"/>
            <a:ext cx="358775" cy="6477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0" name="直接箭头连接符 9"/>
          <p:cNvCxnSpPr/>
          <p:nvPr/>
        </p:nvCxnSpPr>
        <p:spPr>
          <a:xfrm>
            <a:off x="7523163" y="2997200"/>
            <a:ext cx="504825" cy="1800225"/>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2" name="TextBox 11"/>
          <p:cNvSpPr txBox="1"/>
          <p:nvPr/>
        </p:nvSpPr>
        <p:spPr>
          <a:xfrm>
            <a:off x="5508104" y="2348880"/>
            <a:ext cx="2232025" cy="646331"/>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l">
              <a:defRPr/>
            </a:pPr>
            <a:r>
              <a:rPr lang="en-US" altLang="zh-CN" sz="1200" dirty="0" smtClean="0"/>
              <a:t>Type B AIS boats in the river and ports didn’t SEE the high wind outside. </a:t>
            </a:r>
            <a:endParaRPr lang="zh-CN" altLang="en-US" sz="1200" dirty="0"/>
          </a:p>
        </p:txBody>
      </p:sp>
      <p:sp>
        <p:nvSpPr>
          <p:cNvPr id="15368" name="TextBox 14"/>
          <p:cNvSpPr txBox="1">
            <a:spLocks noChangeArrowheads="1"/>
          </p:cNvSpPr>
          <p:nvPr/>
        </p:nvSpPr>
        <p:spPr bwMode="auto">
          <a:xfrm>
            <a:off x="250825" y="965627"/>
            <a:ext cx="3960813" cy="2031325"/>
          </a:xfrm>
          <a:prstGeom prst="rect">
            <a:avLst/>
          </a:prstGeom>
          <a:noFill/>
          <a:ln w="9525">
            <a:noFill/>
            <a:miter lim="800000"/>
            <a:headEnd/>
            <a:tailEnd/>
          </a:ln>
        </p:spPr>
        <p:txBody>
          <a:bodyPr>
            <a:spAutoFit/>
          </a:bodyPr>
          <a:lstStyle/>
          <a:p>
            <a:pPr marL="342900" indent="-342900" algn="l">
              <a:buFontTx/>
              <a:buAutoNum type="arabicPeriod"/>
            </a:pPr>
            <a:r>
              <a:rPr lang="en-US" altLang="zh-CN" sz="1400" dirty="0" smtClean="0">
                <a:solidFill>
                  <a:schemeClr val="tx1"/>
                </a:solidFill>
              </a:rPr>
              <a:t>The boats’ responses were not consistent with our warning because we don’t have high resolution localized warning products.</a:t>
            </a:r>
          </a:p>
          <a:p>
            <a:pPr marL="342900" indent="-342900" algn="l">
              <a:buFontTx/>
              <a:buAutoNum type="arabicPeriod"/>
            </a:pPr>
            <a:r>
              <a:rPr lang="en-US" altLang="zh-CN" sz="1400" dirty="0" smtClean="0">
                <a:solidFill>
                  <a:schemeClr val="tx1"/>
                </a:solidFill>
              </a:rPr>
              <a:t>Different types of boats have different responses, so they have different vulnerability and exposure.</a:t>
            </a:r>
          </a:p>
          <a:p>
            <a:pPr marL="342900" indent="-342900" algn="l">
              <a:buFontTx/>
              <a:buAutoNum type="arabicPeriod"/>
            </a:pPr>
            <a:r>
              <a:rPr lang="en-US" altLang="zh-CN" sz="1400" dirty="0" smtClean="0">
                <a:solidFill>
                  <a:schemeClr val="tx1"/>
                </a:solidFill>
              </a:rPr>
              <a:t>These responses have many risks, we need update technique and platform to change the situation. </a:t>
            </a:r>
            <a:endParaRPr lang="zh-CN" altLang="en-US" dirty="0">
              <a:solidFill>
                <a:schemeClr val="tx1"/>
              </a:solidFill>
            </a:endParaRPr>
          </a:p>
        </p:txBody>
      </p:sp>
      <p:sp>
        <p:nvSpPr>
          <p:cNvPr id="9"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1.2   </a:t>
            </a:r>
            <a:r>
              <a:rPr lang="en-US" altLang="zh-CN" sz="3200" dirty="0" smtClean="0">
                <a:solidFill>
                  <a:srgbClr val="000090"/>
                </a:solidFill>
                <a:ea typeface="黑体" pitchFamily="49" charset="-122"/>
                <a:cs typeface="Arial" charset="0"/>
              </a:rPr>
              <a:t>Marine </a:t>
            </a:r>
            <a:r>
              <a:rPr lang="en-US" altLang="zh-CN" sz="3200" dirty="0" smtClean="0">
                <a:solidFill>
                  <a:srgbClr val="000090"/>
                </a:solidFill>
                <a:ea typeface="黑体" pitchFamily="49" charset="-122"/>
                <a:cs typeface="Arial" charset="0"/>
              </a:rPr>
              <a:t>Services for Ships near the Harbor</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cxnSp>
        <p:nvCxnSpPr>
          <p:cNvPr id="11" name="直接连接符 10"/>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ss1.png"/>
          <p:cNvPicPr>
            <a:picLocks noChangeAspect="1"/>
          </p:cNvPicPr>
          <p:nvPr/>
        </p:nvPicPr>
        <p:blipFill>
          <a:blip r:embed="rId2"/>
          <a:stretch>
            <a:fillRect/>
          </a:stretch>
        </p:blipFill>
        <p:spPr>
          <a:xfrm>
            <a:off x="160770" y="836712"/>
            <a:ext cx="8731710" cy="6024940"/>
          </a:xfrm>
          <a:prstGeom prst="rect">
            <a:avLst/>
          </a:prstGeom>
        </p:spPr>
      </p:pic>
      <p:cxnSp>
        <p:nvCxnSpPr>
          <p:cNvPr id="5" name="直接连接符 4"/>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6"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1</a:t>
            </a:r>
            <a:r>
              <a:rPr lang="en-US" altLang="zh-CN" sz="3200" dirty="0" smtClean="0">
                <a:solidFill>
                  <a:srgbClr val="000090"/>
                </a:solidFill>
                <a:ea typeface="黑体" pitchFamily="49" charset="-122"/>
                <a:cs typeface="Arial" charset="0"/>
              </a:rPr>
              <a:t>.3   </a:t>
            </a:r>
            <a:r>
              <a:rPr lang="en-US" altLang="zh-CN" sz="3200" dirty="0" smtClean="0">
                <a:solidFill>
                  <a:srgbClr val="000090"/>
                </a:solidFill>
                <a:ea typeface="黑体" pitchFamily="49" charset="-122"/>
                <a:cs typeface="Arial" charset="0"/>
              </a:rPr>
              <a:t>Impact Forecast for Marine Services</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1</a:t>
            </a:r>
            <a:r>
              <a:rPr lang="en-US" altLang="zh-CN" sz="3200" dirty="0" smtClean="0">
                <a:solidFill>
                  <a:srgbClr val="000090"/>
                </a:solidFill>
                <a:ea typeface="黑体" pitchFamily="49" charset="-122"/>
                <a:cs typeface="Arial" charset="0"/>
              </a:rPr>
              <a:t>.3   </a:t>
            </a:r>
            <a:r>
              <a:rPr lang="en-US" altLang="zh-CN" sz="3200" dirty="0" smtClean="0">
                <a:solidFill>
                  <a:srgbClr val="000090"/>
                </a:solidFill>
                <a:ea typeface="黑体" pitchFamily="49" charset="-122"/>
                <a:cs typeface="Arial" charset="0"/>
              </a:rPr>
              <a:t>Impact Forecast for Marine Services</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cxnSp>
        <p:nvCxnSpPr>
          <p:cNvPr id="6" name="直接连接符 5"/>
          <p:cNvCxnSpPr/>
          <p:nvPr/>
        </p:nvCxnSpPr>
        <p:spPr bwMode="auto">
          <a:xfrm>
            <a:off x="-36512"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grpSp>
        <p:nvGrpSpPr>
          <p:cNvPr id="2" name="组合 19"/>
          <p:cNvGrpSpPr>
            <a:grpSpLocks/>
          </p:cNvGrpSpPr>
          <p:nvPr/>
        </p:nvGrpSpPr>
        <p:grpSpPr bwMode="auto">
          <a:xfrm>
            <a:off x="683568" y="851228"/>
            <a:ext cx="8208911" cy="5680507"/>
            <a:chOff x="-80417" y="-454977"/>
            <a:chExt cx="9158128" cy="5744483"/>
          </a:xfrm>
        </p:grpSpPr>
        <p:sp>
          <p:nvSpPr>
            <p:cNvPr id="10" name="Rectangle 6"/>
            <p:cNvSpPr>
              <a:spLocks noChangeArrowheads="1"/>
            </p:cNvSpPr>
            <p:nvPr/>
          </p:nvSpPr>
          <p:spPr bwMode="auto">
            <a:xfrm>
              <a:off x="-80417" y="3826664"/>
              <a:ext cx="2650955" cy="1462842"/>
            </a:xfrm>
            <a:prstGeom prst="rect">
              <a:avLst/>
            </a:prstGeom>
            <a:noFill/>
            <a:ln w="9525">
              <a:noFill/>
              <a:miter lim="800000"/>
              <a:headEnd/>
              <a:tailEnd/>
            </a:ln>
          </p:spPr>
          <p:txBody>
            <a:bodyPr wrap="square" anchor="ctr">
              <a:spAutoFit/>
            </a:bodyPr>
            <a:lstStyle/>
            <a:p>
              <a:pPr algn="l">
                <a:spcBef>
                  <a:spcPct val="50000"/>
                </a:spcBef>
              </a:pPr>
              <a:r>
                <a:rPr lang="en-US" altLang="zh-CN" sz="1600" dirty="0" smtClean="0">
                  <a:solidFill>
                    <a:schemeClr val="tx1"/>
                  </a:solidFill>
                </a:rPr>
                <a:t>1.30% possibility wind speed will exceed BF Scale 8 and;</a:t>
              </a:r>
            </a:p>
            <a:p>
              <a:pPr algn="l">
                <a:spcBef>
                  <a:spcPct val="50000"/>
                </a:spcBef>
              </a:pPr>
              <a:r>
                <a:rPr lang="en-US" altLang="zh-CN" sz="1600" dirty="0" smtClean="0">
                  <a:solidFill>
                    <a:schemeClr val="tx1"/>
                  </a:solidFill>
                </a:rPr>
                <a:t>2. Displacement hull boats at shallow water</a:t>
              </a:r>
            </a:p>
          </p:txBody>
        </p:sp>
        <p:grpSp>
          <p:nvGrpSpPr>
            <p:cNvPr id="3" name="组合 24"/>
            <p:cNvGrpSpPr>
              <a:grpSpLocks/>
            </p:cNvGrpSpPr>
            <p:nvPr/>
          </p:nvGrpSpPr>
          <p:grpSpPr bwMode="auto">
            <a:xfrm>
              <a:off x="277223" y="-454977"/>
              <a:ext cx="8800488" cy="5446744"/>
              <a:chOff x="0" y="-454977"/>
              <a:chExt cx="8800488" cy="5446744"/>
            </a:xfrm>
          </p:grpSpPr>
          <p:pic>
            <p:nvPicPr>
              <p:cNvPr id="12" name="Picture 9" descr="Flood Risk Matrix v2_0"/>
              <p:cNvPicPr>
                <a:picLocks noChangeAspect="1" noChangeArrowheads="1"/>
              </p:cNvPicPr>
              <p:nvPr/>
            </p:nvPicPr>
            <p:blipFill>
              <a:blip r:embed="rId2"/>
              <a:srcRect/>
              <a:stretch>
                <a:fillRect/>
              </a:stretch>
            </p:blipFill>
            <p:spPr bwMode="auto">
              <a:xfrm>
                <a:off x="0" y="1010090"/>
                <a:ext cx="8014184" cy="2663825"/>
              </a:xfrm>
              <a:prstGeom prst="rect">
                <a:avLst/>
              </a:prstGeom>
              <a:noFill/>
              <a:ln w="9525">
                <a:noFill/>
                <a:miter lim="800000"/>
                <a:headEnd/>
                <a:tailEnd/>
              </a:ln>
            </p:spPr>
          </p:pic>
          <p:sp>
            <p:nvSpPr>
              <p:cNvPr id="13" name="Rectangle 9"/>
              <p:cNvSpPr>
                <a:spLocks noChangeArrowheads="1"/>
              </p:cNvSpPr>
              <p:nvPr/>
            </p:nvSpPr>
            <p:spPr bwMode="auto">
              <a:xfrm>
                <a:off x="5590921" y="3777919"/>
                <a:ext cx="2968564" cy="1213848"/>
              </a:xfrm>
              <a:prstGeom prst="rect">
                <a:avLst/>
              </a:prstGeom>
              <a:noFill/>
              <a:ln w="9525">
                <a:noFill/>
                <a:miter lim="800000"/>
                <a:headEnd/>
                <a:tailEnd/>
              </a:ln>
            </p:spPr>
            <p:txBody>
              <a:bodyPr wrap="square" anchor="ctr">
                <a:spAutoFit/>
              </a:bodyPr>
              <a:lstStyle/>
              <a:p>
                <a:pPr algn="l">
                  <a:spcBef>
                    <a:spcPct val="50000"/>
                  </a:spcBef>
                </a:pPr>
                <a:r>
                  <a:rPr lang="en-US" altLang="zh-CN" sz="1600" dirty="0" smtClean="0">
                    <a:solidFill>
                      <a:schemeClr val="tx1"/>
                    </a:solidFill>
                  </a:rPr>
                  <a:t>1.50% possibility wind speed will exceed BF Scale 8 and;</a:t>
                </a:r>
              </a:p>
              <a:p>
                <a:pPr algn="l">
                  <a:spcBef>
                    <a:spcPct val="50000"/>
                  </a:spcBef>
                </a:pPr>
                <a:r>
                  <a:rPr lang="en-US" altLang="zh-CN" sz="1600" dirty="0" smtClean="0">
                    <a:solidFill>
                      <a:schemeClr val="tx1"/>
                    </a:solidFill>
                  </a:rPr>
                  <a:t>2. Planning hull boats;</a:t>
                </a:r>
              </a:p>
              <a:p>
                <a:pPr algn="ctr">
                  <a:tabLst>
                    <a:tab pos="269875" algn="l"/>
                  </a:tabLst>
                </a:pPr>
                <a:endParaRPr lang="en-GB" altLang="en-US" sz="1600" b="1" dirty="0">
                  <a:solidFill>
                    <a:schemeClr val="tx1"/>
                  </a:solidFill>
                  <a:latin typeface="Calibri" pitchFamily="34" charset="0"/>
                </a:endParaRPr>
              </a:p>
            </p:txBody>
          </p:sp>
          <p:sp>
            <p:nvSpPr>
              <p:cNvPr id="14" name="Line 9"/>
              <p:cNvSpPr>
                <a:spLocks noChangeShapeType="1"/>
              </p:cNvSpPr>
              <p:nvPr/>
            </p:nvSpPr>
            <p:spPr bwMode="auto">
              <a:xfrm flipV="1">
                <a:off x="982111" y="2881752"/>
                <a:ext cx="936625" cy="720725"/>
              </a:xfrm>
              <a:prstGeom prst="line">
                <a:avLst/>
              </a:prstGeom>
              <a:noFill/>
              <a:ln w="38100">
                <a:solidFill>
                  <a:schemeClr val="tx1"/>
                </a:solidFill>
                <a:round/>
                <a:headEnd/>
                <a:tailEnd type="triangle" w="med" len="med"/>
              </a:ln>
            </p:spPr>
            <p:txBody>
              <a:bodyPr/>
              <a:lstStyle/>
              <a:p>
                <a:endParaRPr lang="zh-CN" altLang="en-US">
                  <a:solidFill>
                    <a:schemeClr val="tx1"/>
                  </a:solidFill>
                </a:endParaRPr>
              </a:p>
            </p:txBody>
          </p:sp>
          <p:sp>
            <p:nvSpPr>
              <p:cNvPr id="15" name="Line 13"/>
              <p:cNvSpPr>
                <a:spLocks noChangeShapeType="1"/>
              </p:cNvSpPr>
              <p:nvPr/>
            </p:nvSpPr>
            <p:spPr bwMode="auto">
              <a:xfrm flipH="1" flipV="1">
                <a:off x="5086865" y="2522208"/>
                <a:ext cx="936104" cy="1224136"/>
              </a:xfrm>
              <a:prstGeom prst="line">
                <a:avLst/>
              </a:prstGeom>
              <a:noFill/>
              <a:ln w="38100">
                <a:solidFill>
                  <a:schemeClr val="tx1"/>
                </a:solidFill>
                <a:round/>
                <a:headEnd/>
                <a:tailEnd type="triangle" w="med" len="med"/>
              </a:ln>
            </p:spPr>
            <p:txBody>
              <a:bodyPr/>
              <a:lstStyle/>
              <a:p>
                <a:endParaRPr lang="zh-CN" altLang="en-US">
                  <a:solidFill>
                    <a:schemeClr val="tx1"/>
                  </a:solidFill>
                </a:endParaRPr>
              </a:p>
            </p:txBody>
          </p:sp>
          <p:sp>
            <p:nvSpPr>
              <p:cNvPr id="16" name="Text Box 15"/>
              <p:cNvSpPr txBox="1">
                <a:spLocks noChangeArrowheads="1"/>
              </p:cNvSpPr>
              <p:nvPr/>
            </p:nvSpPr>
            <p:spPr bwMode="auto">
              <a:xfrm>
                <a:off x="6166735" y="-454977"/>
                <a:ext cx="2633753" cy="1587338"/>
              </a:xfrm>
              <a:prstGeom prst="rect">
                <a:avLst/>
              </a:prstGeom>
              <a:noFill/>
              <a:ln w="9525">
                <a:noFill/>
                <a:miter lim="800000"/>
                <a:headEnd/>
                <a:tailEnd/>
              </a:ln>
            </p:spPr>
            <p:txBody>
              <a:bodyPr wrap="square">
                <a:spAutoFit/>
              </a:bodyPr>
              <a:lstStyle/>
              <a:p>
                <a:pPr algn="l">
                  <a:spcBef>
                    <a:spcPct val="50000"/>
                  </a:spcBef>
                </a:pPr>
                <a:r>
                  <a:rPr lang="en-US" altLang="zh-CN" sz="1600" u="sng" dirty="0" smtClean="0">
                    <a:solidFill>
                      <a:schemeClr val="tx1"/>
                    </a:solidFill>
                  </a:rPr>
                  <a:t>1.90% possibility wind speed will exceed BF Scale 8 and;</a:t>
                </a:r>
              </a:p>
              <a:p>
                <a:pPr algn="l">
                  <a:spcBef>
                    <a:spcPct val="50000"/>
                  </a:spcBef>
                </a:pPr>
                <a:r>
                  <a:rPr lang="en-US" altLang="zh-CN" sz="1600" u="sng" dirty="0" smtClean="0">
                    <a:solidFill>
                      <a:schemeClr val="tx1"/>
                    </a:solidFill>
                  </a:rPr>
                  <a:t>2. Boats at shallow water</a:t>
                </a:r>
              </a:p>
              <a:p>
                <a:pPr algn="ctr">
                  <a:spcBef>
                    <a:spcPct val="50000"/>
                  </a:spcBef>
                </a:pPr>
                <a:endParaRPr lang="en-GB" altLang="en-US" sz="1600" b="1" u="sng" dirty="0">
                  <a:solidFill>
                    <a:schemeClr val="tx1"/>
                  </a:solidFill>
                  <a:latin typeface="Calibri" pitchFamily="34" charset="0"/>
                </a:endParaRPr>
              </a:p>
            </p:txBody>
          </p:sp>
          <p:grpSp>
            <p:nvGrpSpPr>
              <p:cNvPr id="5" name="Line 17"/>
              <p:cNvGrpSpPr>
                <a:grpSpLocks/>
              </p:cNvGrpSpPr>
              <p:nvPr/>
            </p:nvGrpSpPr>
            <p:grpSpPr bwMode="auto">
              <a:xfrm>
                <a:off x="4796528" y="656517"/>
                <a:ext cx="1999464" cy="1405540"/>
                <a:chOff x="0" y="0"/>
                <a:chExt cx="1792224" cy="1389888"/>
              </a:xfrm>
            </p:grpSpPr>
            <p:pic>
              <p:nvPicPr>
                <p:cNvPr id="22" name="Line 17"/>
                <p:cNvPicPr>
                  <a:picLocks noChangeArrowheads="1"/>
                </p:cNvPicPr>
                <p:nvPr/>
              </p:nvPicPr>
              <p:blipFill>
                <a:blip r:embed="rId3"/>
                <a:srcRect/>
                <a:stretch>
                  <a:fillRect/>
                </a:stretch>
              </p:blipFill>
              <p:spPr bwMode="auto">
                <a:xfrm>
                  <a:off x="0" y="0"/>
                  <a:ext cx="1792224" cy="1389888"/>
                </a:xfrm>
                <a:prstGeom prst="rect">
                  <a:avLst/>
                </a:prstGeom>
                <a:noFill/>
                <a:ln w="9525">
                  <a:noFill/>
                  <a:miter lim="800000"/>
                  <a:headEnd/>
                  <a:tailEnd/>
                </a:ln>
              </p:spPr>
            </p:pic>
            <p:sp>
              <p:nvSpPr>
                <p:cNvPr id="23" name="Text Box 13"/>
                <p:cNvSpPr txBox="1">
                  <a:spLocks noChangeArrowheads="1"/>
                </p:cNvSpPr>
                <p:nvPr/>
              </p:nvSpPr>
              <p:spPr bwMode="auto">
                <a:xfrm>
                  <a:off x="1744769" y="64762"/>
                  <a:ext cx="0" cy="0"/>
                </a:xfrm>
                <a:prstGeom prst="rect">
                  <a:avLst/>
                </a:prstGeom>
                <a:noFill/>
                <a:ln w="9525">
                  <a:noFill/>
                  <a:miter lim="800000"/>
                  <a:headEnd/>
                  <a:tailEnd/>
                </a:ln>
              </p:spPr>
              <p:txBody>
                <a:bodyPr/>
                <a:lstStyle/>
                <a:p>
                  <a:pPr algn="ctr"/>
                  <a:endParaRPr lang="en-GB" altLang="en-US" sz="1600">
                    <a:solidFill>
                      <a:schemeClr val="tx1"/>
                    </a:solidFill>
                  </a:endParaRPr>
                </a:p>
              </p:txBody>
            </p:sp>
          </p:grpSp>
          <p:sp>
            <p:nvSpPr>
              <p:cNvPr id="19" name="Line 26"/>
              <p:cNvSpPr>
                <a:spLocks noChangeShapeType="1"/>
              </p:cNvSpPr>
              <p:nvPr/>
            </p:nvSpPr>
            <p:spPr bwMode="auto">
              <a:xfrm flipH="1" flipV="1">
                <a:off x="2998633" y="2090159"/>
                <a:ext cx="576064" cy="1728192"/>
              </a:xfrm>
              <a:prstGeom prst="line">
                <a:avLst/>
              </a:prstGeom>
              <a:noFill/>
              <a:ln w="38100">
                <a:solidFill>
                  <a:schemeClr val="tx1"/>
                </a:solidFill>
                <a:round/>
                <a:headEnd/>
                <a:tailEnd type="triangle" w="med" len="med"/>
              </a:ln>
            </p:spPr>
            <p:txBody>
              <a:bodyPr/>
              <a:lstStyle/>
              <a:p>
                <a:endParaRPr lang="zh-CN" altLang="en-US">
                  <a:solidFill>
                    <a:schemeClr val="tx1"/>
                  </a:solidFill>
                </a:endParaRPr>
              </a:p>
            </p:txBody>
          </p:sp>
          <p:sp>
            <p:nvSpPr>
              <p:cNvPr id="20" name="Text Box 24"/>
              <p:cNvSpPr txBox="1">
                <a:spLocks noChangeArrowheads="1"/>
              </p:cNvSpPr>
              <p:nvPr/>
            </p:nvSpPr>
            <p:spPr bwMode="auto">
              <a:xfrm>
                <a:off x="606373" y="-324018"/>
                <a:ext cx="3277180" cy="1338344"/>
              </a:xfrm>
              <a:prstGeom prst="rect">
                <a:avLst/>
              </a:prstGeom>
              <a:noFill/>
              <a:ln w="9525">
                <a:noFill/>
                <a:miter lim="800000"/>
                <a:headEnd/>
                <a:tailEnd/>
              </a:ln>
            </p:spPr>
            <p:txBody>
              <a:bodyPr wrap="square">
                <a:spAutoFit/>
              </a:bodyPr>
              <a:lstStyle/>
              <a:p>
                <a:pPr algn="l">
                  <a:spcBef>
                    <a:spcPct val="50000"/>
                  </a:spcBef>
                </a:pPr>
                <a:r>
                  <a:rPr lang="en-US" altLang="zh-CN" sz="1600" b="1" dirty="0" smtClean="0">
                    <a:solidFill>
                      <a:schemeClr val="tx1"/>
                    </a:solidFill>
                    <a:latin typeface="Calibri" pitchFamily="34" charset="0"/>
                  </a:rPr>
                  <a:t>1.70% possibility wind speed will exceed BF Scale 8 and;</a:t>
                </a:r>
              </a:p>
              <a:p>
                <a:pPr algn="l">
                  <a:spcBef>
                    <a:spcPct val="50000"/>
                  </a:spcBef>
                </a:pPr>
                <a:r>
                  <a:rPr lang="en-US" altLang="zh-CN" sz="1600" dirty="0" smtClean="0">
                    <a:solidFill>
                      <a:schemeClr val="tx1"/>
                    </a:solidFill>
                  </a:rPr>
                  <a:t>2. Displacement hull boats;</a:t>
                </a:r>
              </a:p>
              <a:p>
                <a:pPr algn="l">
                  <a:spcBef>
                    <a:spcPct val="50000"/>
                  </a:spcBef>
                </a:pPr>
                <a:r>
                  <a:rPr lang="en-US" altLang="zh-CN" sz="1600" dirty="0" smtClean="0">
                    <a:solidFill>
                      <a:schemeClr val="tx1"/>
                    </a:solidFill>
                  </a:rPr>
                  <a:t>3. At shallow water</a:t>
                </a:r>
              </a:p>
            </p:txBody>
          </p:sp>
          <p:sp>
            <p:nvSpPr>
              <p:cNvPr id="21" name="Line 26"/>
              <p:cNvSpPr>
                <a:spLocks noChangeShapeType="1"/>
              </p:cNvSpPr>
              <p:nvPr/>
            </p:nvSpPr>
            <p:spPr bwMode="auto">
              <a:xfrm>
                <a:off x="2782609" y="722008"/>
                <a:ext cx="1152128" cy="1440160"/>
              </a:xfrm>
              <a:prstGeom prst="line">
                <a:avLst/>
              </a:prstGeom>
              <a:noFill/>
              <a:ln w="38100">
                <a:solidFill>
                  <a:schemeClr val="tx1"/>
                </a:solidFill>
                <a:round/>
                <a:headEnd/>
                <a:tailEnd type="triangle" w="med" len="med"/>
              </a:ln>
            </p:spPr>
            <p:txBody>
              <a:bodyPr/>
              <a:lstStyle/>
              <a:p>
                <a:endParaRPr lang="zh-CN" altLang="en-US">
                  <a:solidFill>
                    <a:schemeClr val="tx1"/>
                  </a:solidFill>
                </a:endParaRPr>
              </a:p>
            </p:txBody>
          </p:sp>
        </p:grpSp>
      </p:grpSp>
      <p:sp>
        <p:nvSpPr>
          <p:cNvPr id="25" name="矩形 24"/>
          <p:cNvSpPr/>
          <p:nvPr/>
        </p:nvSpPr>
        <p:spPr>
          <a:xfrm>
            <a:off x="2915816" y="5157192"/>
            <a:ext cx="2736304" cy="954107"/>
          </a:xfrm>
          <a:prstGeom prst="rect">
            <a:avLst/>
          </a:prstGeom>
        </p:spPr>
        <p:txBody>
          <a:bodyPr wrap="square">
            <a:spAutoFit/>
          </a:bodyPr>
          <a:lstStyle/>
          <a:p>
            <a:pPr algn="l">
              <a:spcBef>
                <a:spcPct val="50000"/>
              </a:spcBef>
            </a:pPr>
            <a:r>
              <a:rPr lang="en-US" altLang="zh-CN" sz="1600" dirty="0" smtClean="0">
                <a:solidFill>
                  <a:schemeClr val="tx1"/>
                </a:solidFill>
              </a:rPr>
              <a:t>1.70% possibility wind speed will exceed BF Scale 8 and;</a:t>
            </a:r>
          </a:p>
          <a:p>
            <a:pPr algn="l">
              <a:spcBef>
                <a:spcPct val="50000"/>
              </a:spcBef>
            </a:pPr>
            <a:r>
              <a:rPr lang="en-US" altLang="zh-CN" sz="1600" dirty="0" smtClean="0">
                <a:solidFill>
                  <a:schemeClr val="tx1"/>
                </a:solidFill>
              </a:rPr>
              <a:t>2. Displacement hull boats;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3"/>
          <p:cNvSpPr>
            <a:spLocks noGrp="1"/>
          </p:cNvSpPr>
          <p:nvPr>
            <p:ph type="title"/>
          </p:nvPr>
        </p:nvSpPr>
        <p:spPr>
          <a:xfrm>
            <a:off x="395536" y="668213"/>
            <a:ext cx="8075240" cy="853824"/>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l"/>
            <a:r>
              <a:rPr lang="en-US" altLang="zh-CN" sz="3200" b="1" cap="all" dirty="0" smtClean="0">
                <a:ln w="0"/>
                <a:solidFill>
                  <a:srgbClr val="002060"/>
                </a:solidFill>
                <a:effectLst>
                  <a:reflection blurRad="12700" stA="50000" endPos="50000" dist="5000" dir="5400000" sy="-100000" rotWithShape="0"/>
                </a:effectLst>
                <a:latin typeface="微软雅黑" pitchFamily="34" charset="-122"/>
                <a:ea typeface="微软雅黑" pitchFamily="34" charset="-122"/>
              </a:rPr>
              <a:t>OUTLINE</a:t>
            </a:r>
            <a:endParaRPr lang="zh-CN" altLang="en-US" sz="3200" b="1" cap="all" dirty="0">
              <a:ln w="0"/>
              <a:solidFill>
                <a:srgbClr val="002060"/>
              </a:solidFill>
              <a:effectLst>
                <a:reflection blurRad="12700" stA="50000" endPos="50000" dist="5000" dir="5400000" sy="-100000" rotWithShape="0"/>
              </a:effectLst>
              <a:latin typeface="微软雅黑" pitchFamily="34" charset="-122"/>
              <a:ea typeface="微软雅黑" pitchFamily="34" charset="-122"/>
            </a:endParaRPr>
          </a:p>
        </p:txBody>
      </p:sp>
      <p:sp>
        <p:nvSpPr>
          <p:cNvPr id="13" name="TextBox 12"/>
          <p:cNvSpPr txBox="1"/>
          <p:nvPr/>
        </p:nvSpPr>
        <p:spPr>
          <a:xfrm>
            <a:off x="571472" y="1287000"/>
            <a:ext cx="714380" cy="461665"/>
          </a:xfrm>
          <a:prstGeom prst="rect">
            <a:avLst/>
          </a:prstGeom>
          <a:noFill/>
        </p:spPr>
        <p:txBody>
          <a:bodyPr wrap="square" rtlCol="0">
            <a:spAutoFit/>
          </a:bodyPr>
          <a:lstStyle/>
          <a:p>
            <a:pPr algn="l"/>
            <a:endParaRPr lang="zh-CN" altLang="en-US" dirty="0"/>
          </a:p>
        </p:txBody>
      </p:sp>
      <p:sp>
        <p:nvSpPr>
          <p:cNvPr id="5" name="Rectangle 3"/>
          <p:cNvSpPr>
            <a:spLocks noChangeArrowheads="1"/>
          </p:cNvSpPr>
          <p:nvPr/>
        </p:nvSpPr>
        <p:spPr bwMode="auto">
          <a:xfrm>
            <a:off x="457200" y="1927373"/>
            <a:ext cx="8382000" cy="4525963"/>
          </a:xfrm>
          <a:prstGeom prst="rect">
            <a:avLst/>
          </a:prstGeom>
          <a:noFill/>
          <a:ln w="9525">
            <a:noFill/>
            <a:miter lim="800000"/>
            <a:headEnd/>
            <a:tailEnd/>
          </a:ln>
        </p:spPr>
        <p:txBody>
          <a:bodyPr/>
          <a:lstStyle/>
          <a:p>
            <a:pPr marL="609600" indent="-609600" algn="just" eaLnBrk="1" hangingPunct="1">
              <a:spcBef>
                <a:spcPct val="20000"/>
              </a:spcBef>
              <a:buFont typeface="Wingdings" pitchFamily="2" charset="2"/>
              <a:buAutoNum type="arabicPeriod"/>
            </a:pPr>
            <a:r>
              <a:rPr lang="en-US" altLang="zh-CN" sz="3200" dirty="0" smtClean="0">
                <a:solidFill>
                  <a:schemeClr val="tx1"/>
                </a:solidFill>
              </a:rPr>
              <a:t>Marine </a:t>
            </a:r>
            <a:r>
              <a:rPr lang="en-US" altLang="zh-CN" sz="3200" dirty="0" smtClean="0">
                <a:solidFill>
                  <a:schemeClr val="tx1"/>
                </a:solidFill>
              </a:rPr>
              <a:t>Services for Ships</a:t>
            </a:r>
            <a:endParaRPr lang="en-US" altLang="zh-CN" sz="3200" dirty="0" smtClean="0">
              <a:solidFill>
                <a:schemeClr val="tx1"/>
              </a:solidFill>
            </a:endParaRPr>
          </a:p>
          <a:p>
            <a:pPr marL="609600" indent="-609600" algn="just" eaLnBrk="1" hangingPunct="1">
              <a:spcBef>
                <a:spcPct val="20000"/>
              </a:spcBef>
              <a:buFont typeface="Wingdings" pitchFamily="2" charset="2"/>
              <a:buAutoNum type="arabicPeriod"/>
            </a:pPr>
            <a:r>
              <a:rPr lang="en-US" altLang="zh-CN" sz="3200" dirty="0" smtClean="0">
                <a:solidFill>
                  <a:srgbClr val="0070C0"/>
                </a:solidFill>
              </a:rPr>
              <a:t>Marine Services for Ports</a:t>
            </a:r>
            <a:endParaRPr lang="en-GB" altLang="zh-CN" sz="3200" dirty="0">
              <a:solidFill>
                <a:srgbClr val="0070C0"/>
              </a:solidFill>
            </a:endParaRPr>
          </a:p>
          <a:p>
            <a:pPr marL="609600" indent="-609600" algn="just" eaLnBrk="1" hangingPunct="1">
              <a:spcBef>
                <a:spcPct val="20000"/>
              </a:spcBef>
              <a:buFont typeface="Wingdings" pitchFamily="2" charset="2"/>
              <a:buAutoNum type="arabicPeriod"/>
            </a:pPr>
            <a:endParaRPr lang="en-US" altLang="zh-CN" sz="3200" dirty="0">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p:cNvGrpSpPr>
            <a:grpSpLocks/>
          </p:cNvGrpSpPr>
          <p:nvPr/>
        </p:nvGrpSpPr>
        <p:grpSpPr bwMode="auto">
          <a:xfrm>
            <a:off x="0" y="765175"/>
            <a:ext cx="9144000" cy="6092825"/>
            <a:chOff x="0" y="0"/>
            <a:chExt cx="9144000" cy="6858000"/>
          </a:xfrm>
        </p:grpSpPr>
        <p:pic>
          <p:nvPicPr>
            <p:cNvPr id="1024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0248" name="Rectangle 4"/>
            <p:cNvSpPr>
              <a:spLocks noChangeArrowheads="1"/>
            </p:cNvSpPr>
            <p:nvPr/>
          </p:nvSpPr>
          <p:spPr bwMode="auto">
            <a:xfrm>
              <a:off x="2068512" y="3276600"/>
              <a:ext cx="1609736" cy="277143"/>
            </a:xfrm>
            <a:prstGeom prst="rect">
              <a:avLst/>
            </a:prstGeom>
            <a:noFill/>
            <a:ln w="9525">
              <a:noFill/>
              <a:miter lim="800000"/>
              <a:headEnd/>
              <a:tailEnd/>
            </a:ln>
          </p:spPr>
          <p:txBody>
            <a:bodyPr wrap="none">
              <a:spAutoFit/>
            </a:bodyPr>
            <a:lstStyle/>
            <a:p>
              <a:r>
                <a:rPr lang="en-US" altLang="zh-CN" sz="1000" b="1" dirty="0" err="1" smtClean="0">
                  <a:solidFill>
                    <a:schemeClr val="bg1"/>
                  </a:solidFill>
                </a:rPr>
                <a:t>Yangshan</a:t>
              </a:r>
              <a:r>
                <a:rPr lang="en-US" altLang="zh-CN" sz="1000" b="1" dirty="0" smtClean="0">
                  <a:solidFill>
                    <a:schemeClr val="bg1"/>
                  </a:solidFill>
                </a:rPr>
                <a:t> Deep-water Port</a:t>
              </a:r>
              <a:endParaRPr lang="zh-CN" altLang="en-US" sz="1000" b="1" dirty="0">
                <a:solidFill>
                  <a:schemeClr val="bg1"/>
                </a:solidFill>
              </a:endParaRPr>
            </a:p>
          </p:txBody>
        </p:sp>
        <p:sp>
          <p:nvSpPr>
            <p:cNvPr id="10249" name="Rectangle 5"/>
            <p:cNvSpPr>
              <a:spLocks noChangeArrowheads="1"/>
            </p:cNvSpPr>
            <p:nvPr/>
          </p:nvSpPr>
          <p:spPr bwMode="auto">
            <a:xfrm>
              <a:off x="2199282" y="2743200"/>
              <a:ext cx="1322798" cy="277143"/>
            </a:xfrm>
            <a:prstGeom prst="rect">
              <a:avLst/>
            </a:prstGeom>
            <a:noFill/>
            <a:ln w="9525">
              <a:noFill/>
              <a:miter lim="800000"/>
              <a:headEnd/>
              <a:tailEnd/>
            </a:ln>
          </p:spPr>
          <p:txBody>
            <a:bodyPr wrap="none">
              <a:spAutoFit/>
            </a:bodyPr>
            <a:lstStyle/>
            <a:p>
              <a:r>
                <a:rPr lang="en-US" altLang="zh-CN" sz="1000" b="1" dirty="0" smtClean="0">
                  <a:solidFill>
                    <a:schemeClr val="bg1"/>
                  </a:solidFill>
                </a:rPr>
                <a:t>East China Sea Bridge</a:t>
              </a:r>
              <a:endParaRPr lang="zh-CN" altLang="en-US" sz="1000" b="1" dirty="0">
                <a:solidFill>
                  <a:schemeClr val="bg1"/>
                </a:solidFill>
              </a:endParaRPr>
            </a:p>
          </p:txBody>
        </p:sp>
        <p:sp>
          <p:nvSpPr>
            <p:cNvPr id="10250" name="Rectangle 6"/>
            <p:cNvSpPr>
              <a:spLocks noChangeArrowheads="1"/>
            </p:cNvSpPr>
            <p:nvPr/>
          </p:nvSpPr>
          <p:spPr bwMode="auto">
            <a:xfrm>
              <a:off x="1636108" y="2133601"/>
              <a:ext cx="1077539" cy="277143"/>
            </a:xfrm>
            <a:prstGeom prst="rect">
              <a:avLst/>
            </a:prstGeom>
            <a:noFill/>
            <a:ln w="9525">
              <a:noFill/>
              <a:miter lim="800000"/>
              <a:headEnd/>
              <a:tailEnd/>
            </a:ln>
          </p:spPr>
          <p:txBody>
            <a:bodyPr wrap="none">
              <a:spAutoFit/>
            </a:bodyPr>
            <a:lstStyle/>
            <a:p>
              <a:r>
                <a:rPr lang="en-US" altLang="zh-CN" sz="1000" b="1" dirty="0" err="1" smtClean="0">
                  <a:solidFill>
                    <a:schemeClr val="bg1"/>
                  </a:solidFill>
                </a:rPr>
                <a:t>Wai</a:t>
              </a:r>
              <a:r>
                <a:rPr lang="en-US" altLang="zh-CN" sz="1000" dirty="0" err="1" smtClean="0">
                  <a:solidFill>
                    <a:schemeClr val="bg1"/>
                  </a:solidFill>
                </a:rPr>
                <a:t>g</a:t>
              </a:r>
              <a:r>
                <a:rPr lang="en-US" altLang="zh-CN" sz="1000" b="1" dirty="0" err="1" smtClean="0">
                  <a:solidFill>
                    <a:schemeClr val="bg1"/>
                  </a:solidFill>
                </a:rPr>
                <a:t>aoqiao</a:t>
              </a:r>
              <a:r>
                <a:rPr lang="en-US" altLang="zh-CN" sz="1000" b="1" dirty="0" smtClean="0">
                  <a:solidFill>
                    <a:schemeClr val="bg1"/>
                  </a:solidFill>
                </a:rPr>
                <a:t> Port</a:t>
              </a:r>
              <a:endParaRPr lang="zh-CN" altLang="en-US" sz="1000" b="1" dirty="0">
                <a:solidFill>
                  <a:schemeClr val="bg1"/>
                </a:solidFill>
              </a:endParaRPr>
            </a:p>
          </p:txBody>
        </p:sp>
        <p:sp>
          <p:nvSpPr>
            <p:cNvPr id="10251" name="Rectangle 7"/>
            <p:cNvSpPr>
              <a:spLocks noChangeArrowheads="1"/>
            </p:cNvSpPr>
            <p:nvPr/>
          </p:nvSpPr>
          <p:spPr bwMode="auto">
            <a:xfrm>
              <a:off x="1985049" y="1400175"/>
              <a:ext cx="1141659" cy="277143"/>
            </a:xfrm>
            <a:prstGeom prst="rect">
              <a:avLst/>
            </a:prstGeom>
            <a:noFill/>
            <a:ln w="9525">
              <a:noFill/>
              <a:miter lim="800000"/>
              <a:headEnd/>
              <a:tailEnd/>
            </a:ln>
          </p:spPr>
          <p:txBody>
            <a:bodyPr wrap="none">
              <a:spAutoFit/>
            </a:bodyPr>
            <a:lstStyle/>
            <a:p>
              <a:r>
                <a:rPr lang="en-US" altLang="zh-CN" sz="1000" b="1" dirty="0" err="1" smtClean="0">
                  <a:solidFill>
                    <a:schemeClr val="bg1"/>
                  </a:solidFill>
                </a:rPr>
                <a:t>Changjiang</a:t>
              </a:r>
              <a:r>
                <a:rPr lang="en-US" altLang="zh-CN" sz="1000" b="1" dirty="0" smtClean="0">
                  <a:solidFill>
                    <a:schemeClr val="bg1"/>
                  </a:solidFill>
                </a:rPr>
                <a:t> Bridge</a:t>
              </a:r>
              <a:endParaRPr lang="zh-CN" altLang="en-US" sz="1000" b="1" dirty="0">
                <a:solidFill>
                  <a:schemeClr val="bg1"/>
                </a:solidFill>
              </a:endParaRPr>
            </a:p>
          </p:txBody>
        </p:sp>
        <p:pic>
          <p:nvPicPr>
            <p:cNvPr id="10252" name="Picture 8"/>
            <p:cNvPicPr>
              <a:picLocks noChangeAspect="1" noChangeArrowheads="1"/>
            </p:cNvPicPr>
            <p:nvPr/>
          </p:nvPicPr>
          <p:blipFill>
            <a:blip r:embed="rId3"/>
            <a:srcRect/>
            <a:stretch>
              <a:fillRect/>
            </a:stretch>
          </p:blipFill>
          <p:spPr bwMode="auto">
            <a:xfrm>
              <a:off x="5867400" y="4797425"/>
              <a:ext cx="2133600" cy="1631950"/>
            </a:xfrm>
            <a:prstGeom prst="rect">
              <a:avLst/>
            </a:prstGeom>
            <a:noFill/>
            <a:ln w="9525">
              <a:noFill/>
              <a:miter lim="800000"/>
              <a:headEnd/>
              <a:tailEnd/>
            </a:ln>
          </p:spPr>
        </p:pic>
        <p:pic>
          <p:nvPicPr>
            <p:cNvPr id="10253" name="Picture 9"/>
            <p:cNvPicPr>
              <a:picLocks noChangeAspect="1" noChangeArrowheads="1"/>
            </p:cNvPicPr>
            <p:nvPr/>
          </p:nvPicPr>
          <p:blipFill>
            <a:blip r:embed="rId4"/>
            <a:srcRect/>
            <a:stretch>
              <a:fillRect/>
            </a:stretch>
          </p:blipFill>
          <p:spPr bwMode="auto">
            <a:xfrm>
              <a:off x="3419475" y="4797425"/>
              <a:ext cx="2438400" cy="1616075"/>
            </a:xfrm>
            <a:prstGeom prst="rect">
              <a:avLst/>
            </a:prstGeom>
            <a:noFill/>
            <a:ln w="9525">
              <a:noFill/>
              <a:miter lim="800000"/>
              <a:headEnd/>
              <a:tailEnd/>
            </a:ln>
          </p:spPr>
        </p:pic>
        <p:pic>
          <p:nvPicPr>
            <p:cNvPr id="10254" name="Picture 10"/>
            <p:cNvPicPr>
              <a:picLocks noChangeAspect="1" noChangeArrowheads="1"/>
            </p:cNvPicPr>
            <p:nvPr/>
          </p:nvPicPr>
          <p:blipFill>
            <a:blip r:embed="rId5"/>
            <a:srcRect/>
            <a:stretch>
              <a:fillRect/>
            </a:stretch>
          </p:blipFill>
          <p:spPr bwMode="auto">
            <a:xfrm>
              <a:off x="3200400" y="381000"/>
              <a:ext cx="1162050" cy="1614488"/>
            </a:xfrm>
            <a:prstGeom prst="rect">
              <a:avLst/>
            </a:prstGeom>
            <a:noFill/>
            <a:ln w="9525">
              <a:noFill/>
              <a:miter lim="800000"/>
              <a:headEnd/>
              <a:tailEnd/>
            </a:ln>
          </p:spPr>
        </p:pic>
        <p:pic>
          <p:nvPicPr>
            <p:cNvPr id="10255" name="Picture 11"/>
            <p:cNvPicPr>
              <a:picLocks noChangeAspect="1" noChangeArrowheads="1"/>
            </p:cNvPicPr>
            <p:nvPr/>
          </p:nvPicPr>
          <p:blipFill>
            <a:blip r:embed="rId6"/>
            <a:srcRect/>
            <a:stretch>
              <a:fillRect/>
            </a:stretch>
          </p:blipFill>
          <p:spPr bwMode="auto">
            <a:xfrm>
              <a:off x="4427538" y="1700213"/>
              <a:ext cx="1905000" cy="1258887"/>
            </a:xfrm>
            <a:prstGeom prst="rect">
              <a:avLst/>
            </a:prstGeom>
            <a:noFill/>
            <a:ln w="9525">
              <a:noFill/>
              <a:miter lim="800000"/>
              <a:headEnd/>
              <a:tailEnd/>
            </a:ln>
          </p:spPr>
        </p:pic>
        <p:pic>
          <p:nvPicPr>
            <p:cNvPr id="10256" name="Picture 12"/>
            <p:cNvPicPr>
              <a:picLocks noChangeAspect="1" noChangeArrowheads="1"/>
            </p:cNvPicPr>
            <p:nvPr/>
          </p:nvPicPr>
          <p:blipFill>
            <a:blip r:embed="rId7"/>
            <a:srcRect/>
            <a:stretch>
              <a:fillRect/>
            </a:stretch>
          </p:blipFill>
          <p:spPr bwMode="auto">
            <a:xfrm>
              <a:off x="3886200" y="3276600"/>
              <a:ext cx="2057400" cy="1303338"/>
            </a:xfrm>
            <a:prstGeom prst="rect">
              <a:avLst/>
            </a:prstGeom>
            <a:noFill/>
            <a:ln w="9525">
              <a:noFill/>
              <a:miter lim="800000"/>
              <a:headEnd/>
              <a:tailEnd/>
            </a:ln>
          </p:spPr>
        </p:pic>
        <p:sp>
          <p:nvSpPr>
            <p:cNvPr id="10257" name="Line 13"/>
            <p:cNvSpPr>
              <a:spLocks noChangeShapeType="1"/>
            </p:cNvSpPr>
            <p:nvPr/>
          </p:nvSpPr>
          <p:spPr bwMode="auto">
            <a:xfrm flipH="1" flipV="1">
              <a:off x="2971800" y="3505200"/>
              <a:ext cx="762000" cy="1981200"/>
            </a:xfrm>
            <a:prstGeom prst="line">
              <a:avLst/>
            </a:prstGeom>
            <a:noFill/>
            <a:ln w="9525">
              <a:solidFill>
                <a:schemeClr val="tx1"/>
              </a:solidFill>
              <a:round/>
              <a:headEnd/>
              <a:tailEnd type="triangle" w="med" len="med"/>
            </a:ln>
          </p:spPr>
          <p:txBody>
            <a:bodyPr/>
            <a:lstStyle/>
            <a:p>
              <a:endParaRPr lang="zh-CN" altLang="en-US"/>
            </a:p>
          </p:txBody>
        </p:sp>
        <p:sp>
          <p:nvSpPr>
            <p:cNvPr id="10258" name="Line 14"/>
            <p:cNvSpPr>
              <a:spLocks noChangeShapeType="1"/>
            </p:cNvSpPr>
            <p:nvPr/>
          </p:nvSpPr>
          <p:spPr bwMode="auto">
            <a:xfrm flipH="1" flipV="1">
              <a:off x="2051050" y="1916113"/>
              <a:ext cx="2233613" cy="288925"/>
            </a:xfrm>
            <a:prstGeom prst="line">
              <a:avLst/>
            </a:prstGeom>
            <a:noFill/>
            <a:ln w="9525">
              <a:solidFill>
                <a:schemeClr val="tx1"/>
              </a:solidFill>
              <a:round/>
              <a:headEnd/>
              <a:tailEnd type="triangle" w="med" len="med"/>
            </a:ln>
          </p:spPr>
          <p:txBody>
            <a:bodyPr/>
            <a:lstStyle/>
            <a:p>
              <a:endParaRPr lang="zh-CN" altLang="en-US"/>
            </a:p>
          </p:txBody>
        </p:sp>
        <p:sp>
          <p:nvSpPr>
            <p:cNvPr id="10247" name="Rectangle 3"/>
            <p:cNvSpPr>
              <a:spLocks noChangeArrowheads="1"/>
            </p:cNvSpPr>
            <p:nvPr/>
          </p:nvSpPr>
          <p:spPr bwMode="auto">
            <a:xfrm>
              <a:off x="7459850" y="5867400"/>
              <a:ext cx="1571264" cy="277143"/>
            </a:xfrm>
            <a:prstGeom prst="rect">
              <a:avLst/>
            </a:prstGeom>
            <a:noFill/>
            <a:ln w="9525">
              <a:noFill/>
              <a:miter lim="800000"/>
              <a:headEnd/>
              <a:tailEnd/>
            </a:ln>
          </p:spPr>
          <p:txBody>
            <a:bodyPr wrap="none">
              <a:spAutoFit/>
            </a:bodyPr>
            <a:lstStyle/>
            <a:p>
              <a:r>
                <a:rPr lang="en-US" altLang="zh-CN" sz="1000" b="1" dirty="0" err="1" smtClean="0">
                  <a:solidFill>
                    <a:schemeClr val="bg1"/>
                  </a:solidFill>
                </a:rPr>
                <a:t>Pinghu</a:t>
              </a:r>
              <a:r>
                <a:rPr lang="en-US" altLang="zh-CN" sz="1000" b="1" dirty="0" smtClean="0">
                  <a:solidFill>
                    <a:schemeClr val="bg1"/>
                  </a:solidFill>
                </a:rPr>
                <a:t> Oil &amp; Gas Platform</a:t>
              </a:r>
              <a:endParaRPr lang="zh-CN" altLang="en-US" sz="1000" b="1" dirty="0">
                <a:solidFill>
                  <a:schemeClr val="bg1"/>
                </a:solidFill>
              </a:endParaRPr>
            </a:p>
          </p:txBody>
        </p:sp>
      </p:grpSp>
      <p:cxnSp>
        <p:nvCxnSpPr>
          <p:cNvPr id="17" name="直接连接符 16"/>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0245" name="矩形 18"/>
          <p:cNvSpPr>
            <a:spLocks noChangeArrowheads="1"/>
          </p:cNvSpPr>
          <p:nvPr/>
        </p:nvSpPr>
        <p:spPr bwMode="auto">
          <a:xfrm>
            <a:off x="6588125" y="836613"/>
            <a:ext cx="2555875" cy="2862322"/>
          </a:xfrm>
          <a:prstGeom prst="rect">
            <a:avLst/>
          </a:prstGeom>
          <a:noFill/>
          <a:ln w="9525">
            <a:noFill/>
            <a:miter lim="800000"/>
            <a:headEnd/>
            <a:tailEnd/>
          </a:ln>
        </p:spPr>
        <p:txBody>
          <a:bodyPr>
            <a:spAutoFit/>
          </a:bodyPr>
          <a:lstStyle/>
          <a:p>
            <a:pPr algn="l"/>
            <a:r>
              <a:rPr lang="en-US" altLang="zh-CN" sz="1800" dirty="0">
                <a:solidFill>
                  <a:schemeClr val="bg1"/>
                </a:solidFill>
                <a:latin typeface="Times New Roman" pitchFamily="18" charset="0"/>
                <a:cs typeface="Times New Roman" pitchFamily="18" charset="0"/>
              </a:rPr>
              <a:t>Providing seamless and refined forecast with operations in the </a:t>
            </a:r>
            <a:r>
              <a:rPr lang="en-US" altLang="zh-CN" sz="1800" dirty="0" err="1" smtClean="0">
                <a:solidFill>
                  <a:schemeClr val="bg1"/>
                </a:solidFill>
                <a:latin typeface="Times New Roman" pitchFamily="18" charset="0"/>
                <a:cs typeface="Times New Roman" pitchFamily="18" charset="0"/>
              </a:rPr>
              <a:t>Yangshan</a:t>
            </a:r>
            <a:r>
              <a:rPr lang="en-US" altLang="zh-CN" sz="1800" dirty="0" smtClean="0">
                <a:solidFill>
                  <a:schemeClr val="bg1"/>
                </a:solidFill>
                <a:latin typeface="Times New Roman" pitchFamily="18" charset="0"/>
                <a:cs typeface="Times New Roman" pitchFamily="18" charset="0"/>
              </a:rPr>
              <a:t> Deep-water Port and </a:t>
            </a:r>
            <a:r>
              <a:rPr lang="en-US" altLang="zh-CN" sz="1800" dirty="0" err="1" smtClean="0">
                <a:solidFill>
                  <a:schemeClr val="bg1"/>
                </a:solidFill>
                <a:latin typeface="Times New Roman" pitchFamily="18" charset="0"/>
                <a:cs typeface="Times New Roman" pitchFamily="18" charset="0"/>
              </a:rPr>
              <a:t>Waigaoqiao</a:t>
            </a:r>
            <a:r>
              <a:rPr lang="en-US" altLang="zh-CN" sz="1800" dirty="0" smtClean="0">
                <a:solidFill>
                  <a:schemeClr val="bg1"/>
                </a:solidFill>
                <a:latin typeface="Times New Roman" pitchFamily="18" charset="0"/>
                <a:cs typeface="Times New Roman" pitchFamily="18" charset="0"/>
              </a:rPr>
              <a:t> Port, two cross-sea bridges and  oil-gas transportation </a:t>
            </a:r>
            <a:r>
              <a:rPr lang="en-US" altLang="zh-CN" sz="1800" dirty="0">
                <a:solidFill>
                  <a:schemeClr val="bg1"/>
                </a:solidFill>
                <a:latin typeface="Times New Roman" pitchFamily="18" charset="0"/>
                <a:cs typeface="Times New Roman" pitchFamily="18" charset="0"/>
              </a:rPr>
              <a:t>which influenced by marine and weather conditions.</a:t>
            </a:r>
            <a:endParaRPr lang="zh-CN" altLang="en-US" sz="1800" dirty="0">
              <a:solidFill>
                <a:schemeClr val="bg1"/>
              </a:solidFill>
              <a:latin typeface="Times New Roman" pitchFamily="18" charset="0"/>
              <a:cs typeface="Times New Roman" pitchFamily="18" charset="0"/>
            </a:endParaRPr>
          </a:p>
        </p:txBody>
      </p:sp>
      <p:sp>
        <p:nvSpPr>
          <p:cNvPr id="20"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2</a:t>
            </a:r>
            <a:r>
              <a:rPr lang="en-US" altLang="zh-CN" sz="3200" dirty="0" smtClean="0">
                <a:solidFill>
                  <a:srgbClr val="000090"/>
                </a:solidFill>
                <a:ea typeface="黑体" pitchFamily="49" charset="-122"/>
                <a:cs typeface="Arial" charset="0"/>
              </a:rPr>
              <a:t>.1   An Overview of Shanghai Port</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3"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2</a:t>
            </a:r>
            <a:r>
              <a:rPr lang="en-US" altLang="zh-CN" sz="3200" dirty="0" smtClean="0">
                <a:solidFill>
                  <a:srgbClr val="000090"/>
                </a:solidFill>
                <a:ea typeface="黑体" pitchFamily="49" charset="-122"/>
                <a:cs typeface="Arial" charset="0"/>
              </a:rPr>
              <a:t>.1   An Overview of Shanghai Port</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pic>
        <p:nvPicPr>
          <p:cNvPr id="4" name="图片 1" descr="2014_11_6_13_20_14.jpg"/>
          <p:cNvPicPr>
            <a:picLocks noChangeAspect="1" noChangeArrowheads="1"/>
          </p:cNvPicPr>
          <p:nvPr/>
        </p:nvPicPr>
        <p:blipFill>
          <a:blip r:embed="rId2"/>
          <a:srcRect/>
          <a:stretch>
            <a:fillRect/>
          </a:stretch>
        </p:blipFill>
        <p:spPr bwMode="auto">
          <a:xfrm>
            <a:off x="0" y="1052513"/>
            <a:ext cx="9144000" cy="5805487"/>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3"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2</a:t>
            </a:r>
            <a:r>
              <a:rPr lang="en-US" altLang="zh-CN" sz="3200" dirty="0" smtClean="0">
                <a:solidFill>
                  <a:srgbClr val="000090"/>
                </a:solidFill>
                <a:ea typeface="黑体" pitchFamily="49" charset="-122"/>
                <a:cs typeface="Arial" charset="0"/>
              </a:rPr>
              <a:t>.1   An Overview of Shanghai Port</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pic>
        <p:nvPicPr>
          <p:cNvPr id="4" name="Picture 5" descr="C:\Users\think\Documents\Tencent Files\56948320\Image\%B08U(NLA4]Q[`L~$4EO$_D.jpg"/>
          <p:cNvPicPr>
            <a:picLocks noChangeAspect="1" noChangeArrowheads="1"/>
          </p:cNvPicPr>
          <p:nvPr/>
        </p:nvPicPr>
        <p:blipFill>
          <a:blip r:embed="rId2"/>
          <a:srcRect/>
          <a:stretch>
            <a:fillRect/>
          </a:stretch>
        </p:blipFill>
        <p:spPr bwMode="auto">
          <a:xfrm>
            <a:off x="0" y="1990725"/>
            <a:ext cx="6397625" cy="4800600"/>
          </a:xfrm>
          <a:prstGeom prst="rect">
            <a:avLst/>
          </a:prstGeom>
          <a:ln>
            <a:noFill/>
          </a:ln>
          <a:effectLst>
            <a:outerShdw blurRad="292100" dist="139700" dir="2700000" algn="tl" rotWithShape="0">
              <a:srgbClr val="333333">
                <a:alpha val="65000"/>
              </a:srgbClr>
            </a:outerShdw>
          </a:effectLst>
        </p:spPr>
      </p:pic>
      <p:sp>
        <p:nvSpPr>
          <p:cNvPr id="8" name="矩形 16"/>
          <p:cNvSpPr>
            <a:spLocks noChangeArrowheads="1"/>
          </p:cNvSpPr>
          <p:nvPr/>
        </p:nvSpPr>
        <p:spPr bwMode="auto">
          <a:xfrm>
            <a:off x="250825" y="765175"/>
            <a:ext cx="5761038" cy="1200329"/>
          </a:xfrm>
          <a:prstGeom prst="rect">
            <a:avLst/>
          </a:prstGeom>
          <a:noFill/>
          <a:ln w="9525">
            <a:noFill/>
            <a:miter lim="800000"/>
            <a:headEnd/>
            <a:tailEnd/>
          </a:ln>
        </p:spPr>
        <p:txBody>
          <a:bodyPr>
            <a:spAutoFit/>
          </a:bodyPr>
          <a:lstStyle/>
          <a:p>
            <a:pPr algn="just"/>
            <a:r>
              <a:rPr lang="en-US" altLang="zh-CN" sz="1800" dirty="0" smtClean="0">
                <a:solidFill>
                  <a:srgbClr val="00B0F0"/>
                </a:solidFill>
              </a:rPr>
              <a:t>SMS’s </a:t>
            </a:r>
            <a:r>
              <a:rPr lang="en-US" altLang="zh-CN" sz="1800" dirty="0">
                <a:solidFill>
                  <a:srgbClr val="00B0F0"/>
                </a:solidFill>
              </a:rPr>
              <a:t>currently in-situ observing system consists many elements such as 7 </a:t>
            </a:r>
            <a:r>
              <a:rPr lang="en-US" altLang="zh-CN" sz="1800" dirty="0" smtClean="0">
                <a:solidFill>
                  <a:srgbClr val="00B0F0"/>
                </a:solidFill>
              </a:rPr>
              <a:t>buoys</a:t>
            </a:r>
            <a:r>
              <a:rPr lang="en-US" altLang="zh-CN" sz="1800" dirty="0">
                <a:solidFill>
                  <a:srgbClr val="00B0F0"/>
                </a:solidFill>
              </a:rPr>
              <a:t>, 4 </a:t>
            </a:r>
            <a:r>
              <a:rPr lang="en-US" altLang="zh-CN" sz="1800" dirty="0" smtClean="0">
                <a:solidFill>
                  <a:srgbClr val="00B0F0"/>
                </a:solidFill>
              </a:rPr>
              <a:t>ship-type buoy stations</a:t>
            </a:r>
            <a:r>
              <a:rPr lang="en-US" altLang="zh-CN" sz="1800" dirty="0">
                <a:solidFill>
                  <a:srgbClr val="00B0F0"/>
                </a:solidFill>
              </a:rPr>
              <a:t>, 24 island stations etc. After sharing with other institutions, we have accessed to more than 80 </a:t>
            </a:r>
            <a:r>
              <a:rPr lang="en-US" altLang="zh-CN" sz="1800" dirty="0" smtClean="0">
                <a:solidFill>
                  <a:srgbClr val="00B0F0"/>
                </a:solidFill>
              </a:rPr>
              <a:t>marine observations</a:t>
            </a:r>
            <a:r>
              <a:rPr lang="en-US" altLang="zh-CN" sz="1800" dirty="0">
                <a:solidFill>
                  <a:srgbClr val="00B0F0"/>
                </a:solidFill>
              </a:rPr>
              <a:t>.</a:t>
            </a:r>
            <a:endParaRPr lang="zh-CN" altLang="en-US" sz="1800" dirty="0">
              <a:solidFill>
                <a:srgbClr val="00B0F0"/>
              </a:solidFill>
            </a:endParaRPr>
          </a:p>
        </p:txBody>
      </p:sp>
      <p:pic>
        <p:nvPicPr>
          <p:cNvPr id="9" name="图片 9" descr="2014_11_6_13_17_42.jpg"/>
          <p:cNvPicPr>
            <a:picLocks noChangeAspect="1" noChangeArrowheads="1"/>
          </p:cNvPicPr>
          <p:nvPr/>
        </p:nvPicPr>
        <p:blipFill>
          <a:blip r:embed="rId3"/>
          <a:srcRect/>
          <a:stretch>
            <a:fillRect/>
          </a:stretch>
        </p:blipFill>
        <p:spPr bwMode="auto">
          <a:xfrm>
            <a:off x="6372200" y="692696"/>
            <a:ext cx="2771800" cy="1737647"/>
          </a:xfrm>
          <a:prstGeom prst="rect">
            <a:avLst/>
          </a:prstGeom>
          <a:noFill/>
          <a:ln w="9525">
            <a:noFill/>
            <a:miter lim="800000"/>
            <a:headEnd/>
            <a:tailEnd/>
          </a:ln>
        </p:spPr>
      </p:pic>
      <p:pic>
        <p:nvPicPr>
          <p:cNvPr id="10" name="图片 10" descr="2014_11_6_13_17_12.jpg"/>
          <p:cNvPicPr>
            <a:picLocks noChangeAspect="1" noChangeArrowheads="1"/>
          </p:cNvPicPr>
          <p:nvPr/>
        </p:nvPicPr>
        <p:blipFill>
          <a:blip r:embed="rId4"/>
          <a:srcRect/>
          <a:stretch>
            <a:fillRect/>
          </a:stretch>
        </p:blipFill>
        <p:spPr bwMode="auto">
          <a:xfrm>
            <a:off x="6408053" y="2348880"/>
            <a:ext cx="2735947" cy="1656184"/>
          </a:xfrm>
          <a:prstGeom prst="rect">
            <a:avLst/>
          </a:prstGeom>
          <a:noFill/>
          <a:ln w="9525">
            <a:noFill/>
            <a:miter lim="800000"/>
            <a:headEnd/>
            <a:tailEnd/>
          </a:ln>
        </p:spPr>
      </p:pic>
      <p:sp>
        <p:nvSpPr>
          <p:cNvPr id="12" name="Rectangle 6"/>
          <p:cNvSpPr>
            <a:spLocks noChangeArrowheads="1"/>
          </p:cNvSpPr>
          <p:nvPr/>
        </p:nvSpPr>
        <p:spPr bwMode="auto">
          <a:xfrm>
            <a:off x="6516216" y="4112786"/>
            <a:ext cx="2448272" cy="2462213"/>
          </a:xfrm>
          <a:prstGeom prst="rect">
            <a:avLst/>
          </a:prstGeom>
          <a:noFill/>
          <a:ln w="9525">
            <a:noFill/>
            <a:miter lim="800000"/>
            <a:headEnd/>
            <a:tailEnd/>
          </a:ln>
          <a:effectLst/>
        </p:spPr>
        <p:txBody>
          <a:bodyPr wrap="square" anchor="ctr">
            <a:spAutoFit/>
          </a:bodyPr>
          <a:lstStyle/>
          <a:p>
            <a:pPr algn="l" eaLnBrk="0" hangingPunct="0">
              <a:defRPr/>
            </a:pPr>
            <a:r>
              <a:rPr lang="en-US" altLang="zh-CN" sz="1400" dirty="0">
                <a:solidFill>
                  <a:schemeClr val="tx1"/>
                </a:solidFill>
                <a:latin typeface="+mn-lt"/>
                <a:cs typeface="Times New Roman" pitchFamily="18" charset="0"/>
              </a:rPr>
              <a:t>SMMC has </a:t>
            </a:r>
            <a:r>
              <a:rPr lang="en-US" altLang="zh-CN" sz="1400" dirty="0" smtClean="0">
                <a:solidFill>
                  <a:schemeClr val="tx1"/>
                </a:solidFill>
                <a:latin typeface="+mn-lt"/>
                <a:cs typeface="Times New Roman" pitchFamily="18" charset="0"/>
              </a:rPr>
              <a:t>integrated </a:t>
            </a:r>
            <a:r>
              <a:rPr lang="en-US" altLang="zh-CN" sz="1400" dirty="0">
                <a:solidFill>
                  <a:schemeClr val="tx1"/>
                </a:solidFill>
                <a:latin typeface="+mn-lt"/>
                <a:cs typeface="Times New Roman" pitchFamily="18" charset="0"/>
              </a:rPr>
              <a:t>observation station at </a:t>
            </a:r>
            <a:r>
              <a:rPr lang="en-US" altLang="zh-CN" sz="1400" dirty="0" err="1">
                <a:solidFill>
                  <a:schemeClr val="tx1"/>
                </a:solidFill>
                <a:latin typeface="+mn-lt"/>
                <a:cs typeface="Times New Roman" pitchFamily="18" charset="0"/>
              </a:rPr>
              <a:t>Yangshan</a:t>
            </a:r>
            <a:r>
              <a:rPr lang="en-US" altLang="zh-CN" sz="1400" dirty="0">
                <a:solidFill>
                  <a:schemeClr val="tx1"/>
                </a:solidFill>
                <a:latin typeface="+mn-lt"/>
                <a:cs typeface="Times New Roman" pitchFamily="18" charset="0"/>
              </a:rPr>
              <a:t> Deep-Water Port which contains wind profile radars and wave observation radar. </a:t>
            </a:r>
            <a:r>
              <a:rPr lang="en-US" altLang="zh-CN" sz="1400" dirty="0">
                <a:solidFill>
                  <a:schemeClr val="tx1"/>
                </a:solidFill>
                <a:latin typeface="+mn-lt"/>
                <a:cs typeface="Times New Roman" pitchFamily="18" charset="0"/>
              </a:rPr>
              <a:t>Forecasters are often appointed as </a:t>
            </a:r>
            <a:r>
              <a:rPr lang="en-US" altLang="zh-CN" sz="1400" dirty="0" smtClean="0">
                <a:solidFill>
                  <a:schemeClr val="tx1"/>
                </a:solidFill>
                <a:latin typeface="+mn-lt"/>
                <a:cs typeface="Times New Roman" pitchFamily="18" charset="0"/>
              </a:rPr>
              <a:t>consultants </a:t>
            </a:r>
            <a:r>
              <a:rPr lang="en-US" altLang="zh-CN" sz="1400" dirty="0">
                <a:solidFill>
                  <a:schemeClr val="tx1"/>
                </a:solidFill>
                <a:latin typeface="+mn-lt"/>
                <a:cs typeface="Times New Roman" pitchFamily="18" charset="0"/>
              </a:rPr>
              <a:t>in special weather-sensitive operations for onsite assignments.</a:t>
            </a:r>
            <a:endParaRPr lang="en-US" altLang="zh-CN" sz="1400" dirty="0">
              <a:solidFill>
                <a:schemeClr val="tx1"/>
              </a:solidFill>
              <a:latin typeface="+mn-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2</a:t>
            </a:r>
            <a:r>
              <a:rPr lang="en-US" altLang="zh-CN" sz="3200" dirty="0" smtClean="0">
                <a:solidFill>
                  <a:srgbClr val="000090"/>
                </a:solidFill>
                <a:ea typeface="黑体" pitchFamily="49" charset="-122"/>
                <a:cs typeface="Arial" charset="0"/>
              </a:rPr>
              <a:t>.2   Services for Port Operation</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pic>
        <p:nvPicPr>
          <p:cNvPr id="12" name="Picture 2" descr="E:\会议交流\2014\第六届海峡论坛\ppt材料\101306187.jpg"/>
          <p:cNvPicPr>
            <a:picLocks noChangeAspect="1" noChangeArrowheads="1"/>
          </p:cNvPicPr>
          <p:nvPr/>
        </p:nvPicPr>
        <p:blipFill>
          <a:blip r:embed="rId2"/>
          <a:srcRect/>
          <a:stretch>
            <a:fillRect/>
          </a:stretch>
        </p:blipFill>
        <p:spPr bwMode="auto">
          <a:xfrm>
            <a:off x="3671392" y="4869160"/>
            <a:ext cx="2592288" cy="1725900"/>
          </a:xfrm>
          <a:prstGeom prst="rect">
            <a:avLst/>
          </a:prstGeom>
          <a:noFill/>
          <a:ln w="9525">
            <a:noFill/>
            <a:miter lim="800000"/>
            <a:headEnd/>
            <a:tailEnd/>
          </a:ln>
        </p:spPr>
      </p:pic>
      <p:pic>
        <p:nvPicPr>
          <p:cNvPr id="14" name="Picture 2" descr="E:\会议交流\2014\第六届海峡论坛\ppt材料\01300000763638128845248979952.jpg"/>
          <p:cNvPicPr>
            <a:picLocks noChangeAspect="1" noChangeArrowheads="1"/>
          </p:cNvPicPr>
          <p:nvPr/>
        </p:nvPicPr>
        <p:blipFill>
          <a:blip r:embed="rId3"/>
          <a:srcRect/>
          <a:stretch>
            <a:fillRect/>
          </a:stretch>
        </p:blipFill>
        <p:spPr bwMode="auto">
          <a:xfrm>
            <a:off x="287016" y="764704"/>
            <a:ext cx="6219825" cy="3959225"/>
          </a:xfrm>
          <a:prstGeom prst="rect">
            <a:avLst/>
          </a:prstGeom>
          <a:noFill/>
          <a:ln w="9525">
            <a:noFill/>
            <a:miter lim="800000"/>
            <a:headEnd/>
            <a:tailEnd/>
          </a:ln>
        </p:spPr>
      </p:pic>
      <p:pic>
        <p:nvPicPr>
          <p:cNvPr id="15" name="Picture 2" descr="E:\业务研发\new yjxh预警信号图标\新预警信号－沪府发[2007]36号\k2.tif"/>
          <p:cNvPicPr>
            <a:picLocks noChangeAspect="1" noChangeArrowheads="1"/>
          </p:cNvPicPr>
          <p:nvPr/>
        </p:nvPicPr>
        <p:blipFill>
          <a:blip r:embed="rId4"/>
          <a:srcRect/>
          <a:stretch>
            <a:fillRect/>
          </a:stretch>
        </p:blipFill>
        <p:spPr bwMode="auto">
          <a:xfrm>
            <a:off x="6983413" y="828675"/>
            <a:ext cx="1312863" cy="1079500"/>
          </a:xfrm>
          <a:prstGeom prst="rect">
            <a:avLst/>
          </a:prstGeom>
          <a:noFill/>
          <a:ln w="9525">
            <a:noFill/>
            <a:miter lim="800000"/>
            <a:headEnd/>
            <a:tailEnd/>
          </a:ln>
        </p:spPr>
      </p:pic>
      <p:pic>
        <p:nvPicPr>
          <p:cNvPr id="16" name="Picture 5" descr="E:\业务研发\new yjxh预警信号图标\新预警信号－沪府发[2007]36号\g4.tif"/>
          <p:cNvPicPr>
            <a:picLocks noChangeAspect="1" noChangeArrowheads="1"/>
          </p:cNvPicPr>
          <p:nvPr/>
        </p:nvPicPr>
        <p:blipFill>
          <a:blip r:embed="rId5"/>
          <a:srcRect/>
          <a:stretch>
            <a:fillRect/>
          </a:stretch>
        </p:blipFill>
        <p:spPr bwMode="auto">
          <a:xfrm>
            <a:off x="6983413" y="3501008"/>
            <a:ext cx="1282700" cy="1079500"/>
          </a:xfrm>
          <a:prstGeom prst="rect">
            <a:avLst/>
          </a:prstGeom>
          <a:noFill/>
          <a:ln w="9525">
            <a:noFill/>
            <a:miter lim="800000"/>
            <a:headEnd/>
            <a:tailEnd/>
          </a:ln>
        </p:spPr>
      </p:pic>
      <p:pic>
        <p:nvPicPr>
          <p:cNvPr id="17" name="Picture 6" descr="E:\业务研发\new yjxh预警信号图标\新预警信号－沪府发[2007]36号\e3.tif"/>
          <p:cNvPicPr>
            <a:picLocks noChangeAspect="1" noChangeArrowheads="1"/>
          </p:cNvPicPr>
          <p:nvPr/>
        </p:nvPicPr>
        <p:blipFill>
          <a:blip r:embed="rId6"/>
          <a:srcRect/>
          <a:stretch>
            <a:fillRect/>
          </a:stretch>
        </p:blipFill>
        <p:spPr bwMode="auto">
          <a:xfrm>
            <a:off x="6983413" y="2181225"/>
            <a:ext cx="1304925" cy="1079500"/>
          </a:xfrm>
          <a:prstGeom prst="rect">
            <a:avLst/>
          </a:prstGeom>
          <a:noFill/>
          <a:ln w="9525">
            <a:noFill/>
            <a:miter lim="800000"/>
            <a:headEnd/>
            <a:tailEnd/>
          </a:ln>
        </p:spPr>
      </p:pic>
      <p:pic>
        <p:nvPicPr>
          <p:cNvPr id="19" name="Picture 2" descr="E:\会议交流\2014\第六届海峡论坛\ppt材料\F2008121116100303593.jpg"/>
          <p:cNvPicPr>
            <a:picLocks noChangeAspect="1" noChangeArrowheads="1"/>
          </p:cNvPicPr>
          <p:nvPr/>
        </p:nvPicPr>
        <p:blipFill>
          <a:blip r:embed="rId7"/>
          <a:srcRect/>
          <a:stretch>
            <a:fillRect/>
          </a:stretch>
        </p:blipFill>
        <p:spPr bwMode="auto">
          <a:xfrm>
            <a:off x="287016" y="4872150"/>
            <a:ext cx="2952328" cy="1696247"/>
          </a:xfrm>
          <a:prstGeom prst="rect">
            <a:avLst/>
          </a:prstGeom>
          <a:noFill/>
          <a:ln w="9525">
            <a:noFill/>
            <a:miter lim="800000"/>
            <a:headEnd/>
            <a:tailEnd/>
          </a:ln>
        </p:spPr>
      </p:pic>
      <p:pic>
        <p:nvPicPr>
          <p:cNvPr id="20" name="Picture 3" descr="D:\科室工作\2012\观象台140周年材料\final\图片1.png"/>
          <p:cNvPicPr>
            <a:picLocks noChangeAspect="1" noChangeArrowheads="1"/>
          </p:cNvPicPr>
          <p:nvPr/>
        </p:nvPicPr>
        <p:blipFill>
          <a:blip r:embed="rId8"/>
          <a:srcRect/>
          <a:stretch>
            <a:fillRect/>
          </a:stretch>
        </p:blipFill>
        <p:spPr bwMode="auto">
          <a:xfrm>
            <a:off x="6551712" y="4728185"/>
            <a:ext cx="2555776" cy="2129814"/>
          </a:xfrm>
          <a:prstGeom prst="rect">
            <a:avLst/>
          </a:prstGeom>
          <a:ln>
            <a:noFill/>
          </a:ln>
          <a:effectLst>
            <a:outerShdw blurRad="292100" dist="139700" dir="2700000" algn="tl" rotWithShape="0">
              <a:srgbClr val="333333">
                <a:alpha val="65000"/>
              </a:srgbClr>
            </a:outerShdw>
          </a:effectLst>
        </p:spPr>
      </p:pic>
      <p:cxnSp>
        <p:nvCxnSpPr>
          <p:cNvPr id="21" name="直接连接符 20"/>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3"/>
          <p:cNvSpPr>
            <a:spLocks noGrp="1"/>
          </p:cNvSpPr>
          <p:nvPr>
            <p:ph type="title"/>
          </p:nvPr>
        </p:nvSpPr>
        <p:spPr>
          <a:xfrm>
            <a:off x="395536" y="668213"/>
            <a:ext cx="8075240" cy="853824"/>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l"/>
            <a:r>
              <a:rPr lang="en-US" altLang="zh-CN" sz="3200" b="1" cap="all" dirty="0" smtClean="0">
                <a:ln w="0"/>
                <a:solidFill>
                  <a:srgbClr val="002060"/>
                </a:solidFill>
                <a:effectLst>
                  <a:reflection blurRad="12700" stA="50000" endPos="50000" dist="5000" dir="5400000" sy="-100000" rotWithShape="0"/>
                </a:effectLst>
                <a:latin typeface="微软雅黑" pitchFamily="34" charset="-122"/>
                <a:ea typeface="微软雅黑" pitchFamily="34" charset="-122"/>
              </a:rPr>
              <a:t>OUTLINE</a:t>
            </a:r>
            <a:endParaRPr lang="zh-CN" altLang="en-US" sz="3200" b="1" cap="all" dirty="0">
              <a:ln w="0"/>
              <a:solidFill>
                <a:srgbClr val="002060"/>
              </a:solidFill>
              <a:effectLst>
                <a:reflection blurRad="12700" stA="50000" endPos="50000" dist="5000" dir="5400000" sy="-100000" rotWithShape="0"/>
              </a:effectLst>
              <a:latin typeface="微软雅黑" pitchFamily="34" charset="-122"/>
              <a:ea typeface="微软雅黑" pitchFamily="34" charset="-122"/>
            </a:endParaRPr>
          </a:p>
        </p:txBody>
      </p:sp>
      <p:sp>
        <p:nvSpPr>
          <p:cNvPr id="13" name="TextBox 12"/>
          <p:cNvSpPr txBox="1"/>
          <p:nvPr/>
        </p:nvSpPr>
        <p:spPr>
          <a:xfrm>
            <a:off x="571472" y="1287000"/>
            <a:ext cx="714380" cy="461665"/>
          </a:xfrm>
          <a:prstGeom prst="rect">
            <a:avLst/>
          </a:prstGeom>
          <a:noFill/>
        </p:spPr>
        <p:txBody>
          <a:bodyPr wrap="square" rtlCol="0">
            <a:spAutoFit/>
          </a:bodyPr>
          <a:lstStyle/>
          <a:p>
            <a:pPr algn="l"/>
            <a:endParaRPr lang="zh-CN" altLang="en-US" dirty="0"/>
          </a:p>
        </p:txBody>
      </p:sp>
      <p:sp>
        <p:nvSpPr>
          <p:cNvPr id="5" name="Rectangle 3"/>
          <p:cNvSpPr>
            <a:spLocks noChangeArrowheads="1"/>
          </p:cNvSpPr>
          <p:nvPr/>
        </p:nvSpPr>
        <p:spPr bwMode="auto">
          <a:xfrm>
            <a:off x="457200" y="1927373"/>
            <a:ext cx="8382000" cy="4525963"/>
          </a:xfrm>
          <a:prstGeom prst="rect">
            <a:avLst/>
          </a:prstGeom>
          <a:noFill/>
          <a:ln w="9525">
            <a:noFill/>
            <a:miter lim="800000"/>
            <a:headEnd/>
            <a:tailEnd/>
          </a:ln>
        </p:spPr>
        <p:txBody>
          <a:bodyPr/>
          <a:lstStyle/>
          <a:p>
            <a:pPr marL="609600" indent="-609600" algn="just" eaLnBrk="1" hangingPunct="1">
              <a:spcBef>
                <a:spcPct val="20000"/>
              </a:spcBef>
              <a:buFont typeface="Wingdings" pitchFamily="2" charset="2"/>
              <a:buAutoNum type="arabicPeriod"/>
            </a:pPr>
            <a:r>
              <a:rPr lang="en-US" altLang="zh-CN" sz="3200" dirty="0" smtClean="0">
                <a:solidFill>
                  <a:srgbClr val="0070C0"/>
                </a:solidFill>
              </a:rPr>
              <a:t>Marine </a:t>
            </a:r>
            <a:r>
              <a:rPr lang="en-US" altLang="zh-CN" sz="3200" dirty="0" smtClean="0">
                <a:solidFill>
                  <a:srgbClr val="0070C0"/>
                </a:solidFill>
              </a:rPr>
              <a:t>Services for Ships</a:t>
            </a:r>
            <a:endParaRPr lang="en-US" altLang="zh-CN" sz="3200" dirty="0" smtClean="0">
              <a:solidFill>
                <a:srgbClr val="0070C0"/>
              </a:solidFill>
            </a:endParaRPr>
          </a:p>
          <a:p>
            <a:pPr marL="609600" indent="-609600" algn="just" eaLnBrk="1" hangingPunct="1">
              <a:spcBef>
                <a:spcPct val="20000"/>
              </a:spcBef>
              <a:buFont typeface="Wingdings" pitchFamily="2" charset="2"/>
              <a:buAutoNum type="arabicPeriod"/>
            </a:pPr>
            <a:r>
              <a:rPr lang="en-US" altLang="zh-CN" sz="3200" dirty="0" smtClean="0">
                <a:solidFill>
                  <a:schemeClr val="tx1"/>
                </a:solidFill>
              </a:rPr>
              <a:t>Marine Services for Ports</a:t>
            </a:r>
            <a:endParaRPr lang="en-GB" altLang="zh-CN" sz="3200" dirty="0">
              <a:solidFill>
                <a:schemeClr val="tx1"/>
              </a:solidFill>
            </a:endParaRPr>
          </a:p>
          <a:p>
            <a:pPr marL="609600" indent="-609600" algn="just" eaLnBrk="1" hangingPunct="1">
              <a:spcBef>
                <a:spcPct val="20000"/>
              </a:spcBef>
              <a:buFont typeface="Wingdings" pitchFamily="2" charset="2"/>
              <a:buAutoNum type="arabicPeriod"/>
            </a:pPr>
            <a:endParaRPr lang="en-US" altLang="zh-CN" sz="3200"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a:blip r:embed="rId2"/>
          <a:srcRect/>
          <a:stretch>
            <a:fillRect/>
          </a:stretch>
        </p:blipFill>
        <p:spPr bwMode="auto">
          <a:xfrm>
            <a:off x="107950" y="4005263"/>
            <a:ext cx="5029200" cy="2547937"/>
          </a:xfrm>
          <a:prstGeom prst="rect">
            <a:avLst/>
          </a:prstGeom>
          <a:noFill/>
          <a:ln w="9525">
            <a:noFill/>
            <a:miter lim="800000"/>
            <a:headEnd/>
            <a:tailEnd/>
          </a:ln>
        </p:spPr>
      </p:pic>
      <p:cxnSp>
        <p:nvCxnSpPr>
          <p:cNvPr id="13" name="直接连接符 12"/>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15" name="图片 8" descr="海巡166 (3).JPG"/>
          <p:cNvPicPr>
            <a:picLocks noChangeAspect="1"/>
          </p:cNvPicPr>
          <p:nvPr/>
        </p:nvPicPr>
        <p:blipFill>
          <a:blip r:embed="rId3"/>
          <a:srcRect/>
          <a:stretch>
            <a:fillRect/>
          </a:stretch>
        </p:blipFill>
        <p:spPr bwMode="auto">
          <a:xfrm>
            <a:off x="5219700" y="4005263"/>
            <a:ext cx="3852863" cy="2566987"/>
          </a:xfrm>
          <a:prstGeom prst="rect">
            <a:avLst/>
          </a:prstGeom>
          <a:noFill/>
          <a:ln w="9525">
            <a:noFill/>
            <a:miter lim="800000"/>
            <a:headEnd/>
            <a:tailEnd/>
          </a:ln>
        </p:spPr>
      </p:pic>
      <p:pic>
        <p:nvPicPr>
          <p:cNvPr id="16" name="Picture 2" descr="我国首次独立完成远海船舶救助清污"/>
          <p:cNvPicPr>
            <a:picLocks noChangeAspect="1" noChangeArrowheads="1"/>
          </p:cNvPicPr>
          <p:nvPr/>
        </p:nvPicPr>
        <p:blipFill>
          <a:blip r:embed="rId4"/>
          <a:srcRect/>
          <a:stretch>
            <a:fillRect/>
          </a:stretch>
        </p:blipFill>
        <p:spPr bwMode="auto">
          <a:xfrm>
            <a:off x="107950" y="1700213"/>
            <a:ext cx="6729413" cy="2233612"/>
          </a:xfrm>
          <a:prstGeom prst="rect">
            <a:avLst/>
          </a:prstGeom>
          <a:noFill/>
          <a:ln w="9525">
            <a:noFill/>
            <a:miter lim="800000"/>
            <a:headEnd/>
            <a:tailEnd/>
          </a:ln>
        </p:spPr>
      </p:pic>
      <p:sp>
        <p:nvSpPr>
          <p:cNvPr id="17" name="TextBox 13"/>
          <p:cNvSpPr txBox="1">
            <a:spLocks noChangeArrowheads="1"/>
          </p:cNvSpPr>
          <p:nvPr/>
        </p:nvSpPr>
        <p:spPr bwMode="auto">
          <a:xfrm>
            <a:off x="0" y="765175"/>
            <a:ext cx="9144000" cy="1015663"/>
          </a:xfrm>
          <a:prstGeom prst="rect">
            <a:avLst/>
          </a:prstGeom>
          <a:noFill/>
          <a:ln w="9525">
            <a:noFill/>
            <a:miter lim="800000"/>
            <a:headEnd/>
            <a:tailEnd/>
          </a:ln>
        </p:spPr>
        <p:txBody>
          <a:bodyPr>
            <a:spAutoFit/>
          </a:bodyPr>
          <a:lstStyle/>
          <a:p>
            <a:pPr algn="l"/>
            <a:r>
              <a:rPr lang="en-US" altLang="zh-CN" sz="2000" dirty="0" smtClean="0">
                <a:solidFill>
                  <a:srgbClr val="00B0F0"/>
                </a:solidFill>
              </a:rPr>
              <a:t>SMS </a:t>
            </a:r>
            <a:r>
              <a:rPr lang="en-US" altLang="zh-CN" sz="2000" dirty="0">
                <a:solidFill>
                  <a:srgbClr val="00B0F0"/>
                </a:solidFill>
              </a:rPr>
              <a:t>have close cooperation with Shanghai Maritime Safety Administration. Except daily user-tailored marine weather forecast, we prepare for engaging in emergency event at all times to provide weather support.</a:t>
            </a:r>
            <a:endParaRPr lang="zh-CN" altLang="en-US" sz="2000" dirty="0">
              <a:solidFill>
                <a:srgbClr val="00B0F0"/>
              </a:solidFill>
            </a:endParaRPr>
          </a:p>
        </p:txBody>
      </p:sp>
      <p:sp>
        <p:nvSpPr>
          <p:cNvPr id="18" name="TextBox 14"/>
          <p:cNvSpPr txBox="1">
            <a:spLocks noChangeArrowheads="1"/>
          </p:cNvSpPr>
          <p:nvPr/>
        </p:nvSpPr>
        <p:spPr bwMode="auto">
          <a:xfrm>
            <a:off x="6875463" y="1700213"/>
            <a:ext cx="2268537" cy="2246769"/>
          </a:xfrm>
          <a:prstGeom prst="rect">
            <a:avLst/>
          </a:prstGeom>
          <a:noFill/>
          <a:ln w="9525">
            <a:noFill/>
            <a:miter lim="800000"/>
            <a:headEnd/>
            <a:tailEnd/>
          </a:ln>
        </p:spPr>
        <p:txBody>
          <a:bodyPr>
            <a:spAutoFit/>
          </a:bodyPr>
          <a:lstStyle/>
          <a:p>
            <a:pPr algn="l"/>
            <a:r>
              <a:rPr lang="en-US" altLang="zh-CN" sz="2000" dirty="0">
                <a:solidFill>
                  <a:srgbClr val="00B0F0"/>
                </a:solidFill>
              </a:rPr>
              <a:t>Ship “Florida” crashed “</a:t>
            </a:r>
            <a:r>
              <a:rPr lang="en-US" altLang="zh-CN" sz="2000" dirty="0" err="1">
                <a:solidFill>
                  <a:srgbClr val="00B0F0"/>
                </a:solidFill>
              </a:rPr>
              <a:t>Zhoushan</a:t>
            </a:r>
            <a:r>
              <a:rPr lang="en-US" altLang="zh-CN" sz="2000" dirty="0">
                <a:solidFill>
                  <a:srgbClr val="00B0F0"/>
                </a:solidFill>
              </a:rPr>
              <a:t>” in 25</a:t>
            </a:r>
            <a:r>
              <a:rPr lang="en-US" altLang="zh-CN" sz="2000" baseline="30000" dirty="0">
                <a:solidFill>
                  <a:srgbClr val="00B0F0"/>
                </a:solidFill>
              </a:rPr>
              <a:t>th</a:t>
            </a:r>
            <a:r>
              <a:rPr lang="en-US" altLang="zh-CN" sz="2000" dirty="0">
                <a:solidFill>
                  <a:srgbClr val="00B0F0"/>
                </a:solidFill>
              </a:rPr>
              <a:t> Mar 2013, we provided weather support for oil spilling.</a:t>
            </a:r>
            <a:endParaRPr lang="zh-CN" altLang="en-US" sz="2000" dirty="0">
              <a:solidFill>
                <a:srgbClr val="00B0F0"/>
              </a:solidFill>
            </a:endParaRPr>
          </a:p>
        </p:txBody>
      </p:sp>
      <p:sp>
        <p:nvSpPr>
          <p:cNvPr id="19" name="TextBox 16"/>
          <p:cNvSpPr txBox="1">
            <a:spLocks noChangeArrowheads="1"/>
          </p:cNvSpPr>
          <p:nvPr/>
        </p:nvSpPr>
        <p:spPr bwMode="auto">
          <a:xfrm>
            <a:off x="5380813" y="4292600"/>
            <a:ext cx="1474827" cy="461665"/>
          </a:xfrm>
          <a:prstGeom prst="rect">
            <a:avLst/>
          </a:prstGeom>
          <a:noFill/>
          <a:ln w="9525">
            <a:noFill/>
            <a:miter lim="800000"/>
            <a:headEnd/>
            <a:tailEnd/>
          </a:ln>
        </p:spPr>
        <p:txBody>
          <a:bodyPr wrap="none">
            <a:spAutoFit/>
          </a:bodyPr>
          <a:lstStyle/>
          <a:p>
            <a:r>
              <a:rPr lang="en-US" altLang="zh-CN" b="1" dirty="0" smtClean="0">
                <a:solidFill>
                  <a:schemeClr val="bg1"/>
                </a:solidFill>
              </a:rPr>
              <a:t>Sea patrol</a:t>
            </a:r>
            <a:endParaRPr lang="zh-CN" altLang="en-US" b="1" dirty="0">
              <a:solidFill>
                <a:schemeClr val="bg1"/>
              </a:solidFill>
            </a:endParaRPr>
          </a:p>
        </p:txBody>
      </p:sp>
      <p:sp>
        <p:nvSpPr>
          <p:cNvPr id="20" name="矩形 17"/>
          <p:cNvSpPr>
            <a:spLocks noChangeArrowheads="1"/>
          </p:cNvSpPr>
          <p:nvPr/>
        </p:nvSpPr>
        <p:spPr bwMode="auto">
          <a:xfrm>
            <a:off x="259083" y="4292600"/>
            <a:ext cx="4142736" cy="400110"/>
          </a:xfrm>
          <a:prstGeom prst="rect">
            <a:avLst/>
          </a:prstGeom>
          <a:noFill/>
          <a:ln w="9525">
            <a:noFill/>
            <a:miter lim="800000"/>
            <a:headEnd/>
            <a:tailEnd/>
          </a:ln>
        </p:spPr>
        <p:txBody>
          <a:bodyPr wrap="none">
            <a:spAutoFit/>
          </a:bodyPr>
          <a:lstStyle/>
          <a:p>
            <a:r>
              <a:rPr lang="en-US" altLang="zh-CN" sz="2000" b="1" dirty="0">
                <a:solidFill>
                  <a:schemeClr val="tx1"/>
                </a:solidFill>
              </a:rPr>
              <a:t>Hydrographic surveying and mapping</a:t>
            </a:r>
          </a:p>
        </p:txBody>
      </p:sp>
      <p:sp>
        <p:nvSpPr>
          <p:cNvPr id="11"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2</a:t>
            </a:r>
            <a:r>
              <a:rPr lang="en-US" altLang="zh-CN" sz="3200" dirty="0" smtClean="0">
                <a:solidFill>
                  <a:srgbClr val="000090"/>
                </a:solidFill>
                <a:ea typeface="黑体" pitchFamily="49" charset="-122"/>
                <a:cs typeface="Arial" charset="0"/>
              </a:rPr>
              <a:t>.3   Services for Maritime Affairs</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3"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2</a:t>
            </a:r>
            <a:r>
              <a:rPr lang="en-US" altLang="zh-CN" sz="3200" dirty="0" smtClean="0">
                <a:solidFill>
                  <a:srgbClr val="000090"/>
                </a:solidFill>
                <a:ea typeface="黑体" pitchFamily="49" charset="-122"/>
                <a:cs typeface="Arial" charset="0"/>
              </a:rPr>
              <a:t>.4   Services for Oil &amp; Gas</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pic>
        <p:nvPicPr>
          <p:cNvPr id="6" name="Picture 19"/>
          <p:cNvPicPr>
            <a:picLocks noChangeAspect="1" noChangeArrowheads="1"/>
          </p:cNvPicPr>
          <p:nvPr/>
        </p:nvPicPr>
        <p:blipFill>
          <a:blip r:embed="rId2"/>
          <a:srcRect/>
          <a:stretch>
            <a:fillRect/>
          </a:stretch>
        </p:blipFill>
        <p:spPr bwMode="auto">
          <a:xfrm>
            <a:off x="107950" y="1828800"/>
            <a:ext cx="8939213" cy="5029200"/>
          </a:xfrm>
          <a:prstGeom prst="rect">
            <a:avLst/>
          </a:prstGeom>
          <a:noFill/>
          <a:ln w="9525">
            <a:noFill/>
            <a:miter lim="800000"/>
            <a:headEnd/>
            <a:tailEnd/>
          </a:ln>
        </p:spPr>
      </p:pic>
      <p:pic>
        <p:nvPicPr>
          <p:cNvPr id="7" name="Picture 1"/>
          <p:cNvPicPr>
            <a:picLocks noChangeAspect="1" noChangeArrowheads="1"/>
          </p:cNvPicPr>
          <p:nvPr/>
        </p:nvPicPr>
        <p:blipFill>
          <a:blip r:embed="rId3" cstate="print"/>
          <a:srcRect/>
          <a:stretch>
            <a:fillRect/>
          </a:stretch>
        </p:blipFill>
        <p:spPr bwMode="auto">
          <a:xfrm>
            <a:off x="6660232" y="5059972"/>
            <a:ext cx="2483768" cy="1798028"/>
          </a:xfrm>
          <a:prstGeom prst="rect">
            <a:avLst/>
          </a:prstGeom>
          <a:ln>
            <a:noFill/>
          </a:ln>
          <a:effectLst>
            <a:softEdge rad="112500"/>
          </a:effectLst>
        </p:spPr>
      </p:pic>
      <p:sp>
        <p:nvSpPr>
          <p:cNvPr id="10" name="矩形 20"/>
          <p:cNvSpPr>
            <a:spLocks noChangeArrowheads="1"/>
          </p:cNvSpPr>
          <p:nvPr/>
        </p:nvSpPr>
        <p:spPr bwMode="auto">
          <a:xfrm>
            <a:off x="251520" y="836712"/>
            <a:ext cx="8389938" cy="1015663"/>
          </a:xfrm>
          <a:prstGeom prst="rect">
            <a:avLst/>
          </a:prstGeom>
          <a:noFill/>
          <a:ln w="9525">
            <a:noFill/>
            <a:miter lim="800000"/>
            <a:headEnd/>
            <a:tailEnd/>
          </a:ln>
        </p:spPr>
        <p:txBody>
          <a:bodyPr>
            <a:spAutoFit/>
          </a:bodyPr>
          <a:lstStyle/>
          <a:p>
            <a:pPr algn="l"/>
            <a:r>
              <a:rPr lang="en-US" altLang="zh-CN" sz="2000" dirty="0" smtClean="0">
                <a:solidFill>
                  <a:srgbClr val="00B0F0"/>
                </a:solidFill>
              </a:rPr>
              <a:t>Shanghai LNG Terminal </a:t>
            </a:r>
            <a:r>
              <a:rPr lang="en-US" altLang="zh-CN" sz="2000" dirty="0" smtClean="0">
                <a:solidFill>
                  <a:srgbClr val="00B0F0"/>
                </a:solidFill>
              </a:rPr>
              <a:t>T</a:t>
            </a:r>
            <a:r>
              <a:rPr lang="en-US" altLang="zh-CN" sz="2000" dirty="0" smtClean="0">
                <a:solidFill>
                  <a:srgbClr val="00B0F0"/>
                </a:solidFill>
              </a:rPr>
              <a:t>ransfer </a:t>
            </a:r>
            <a:r>
              <a:rPr lang="en-US" altLang="zh-CN" sz="2000" dirty="0" smtClean="0">
                <a:solidFill>
                  <a:srgbClr val="00B0F0"/>
                </a:solidFill>
              </a:rPr>
              <a:t>C</a:t>
            </a:r>
            <a:r>
              <a:rPr lang="en-US" altLang="zh-CN" sz="2000" dirty="0" smtClean="0">
                <a:solidFill>
                  <a:srgbClr val="00B0F0"/>
                </a:solidFill>
              </a:rPr>
              <a:t>enter is located in </a:t>
            </a:r>
            <a:r>
              <a:rPr lang="en-US" altLang="zh-CN" sz="2000" dirty="0" err="1" smtClean="0">
                <a:solidFill>
                  <a:srgbClr val="00B0F0"/>
                </a:solidFill>
              </a:rPr>
              <a:t>Yangshan</a:t>
            </a:r>
            <a:r>
              <a:rPr lang="en-US" altLang="zh-CN" sz="2000" dirty="0" smtClean="0">
                <a:solidFill>
                  <a:srgbClr val="00B0F0"/>
                </a:solidFill>
              </a:rPr>
              <a:t> Deep-water Port. It transfer 700 million cubic meters per day. This supply is 60% of Shanghai’s usage amount.</a:t>
            </a:r>
            <a:endParaRPr lang="zh-CN" altLang="en-US" sz="2000" dirty="0">
              <a:solidFill>
                <a:srgbClr val="00B0F0"/>
              </a:solidFill>
            </a:endParaRPr>
          </a:p>
        </p:txBody>
      </p:sp>
      <p:sp>
        <p:nvSpPr>
          <p:cNvPr id="11" name="矩形 12"/>
          <p:cNvSpPr>
            <a:spLocks noChangeArrowheads="1"/>
          </p:cNvSpPr>
          <p:nvPr/>
        </p:nvSpPr>
        <p:spPr bwMode="auto">
          <a:xfrm>
            <a:off x="2302545" y="1916832"/>
            <a:ext cx="6841455" cy="307777"/>
          </a:xfrm>
          <a:prstGeom prst="rect">
            <a:avLst/>
          </a:prstGeom>
          <a:noFill/>
          <a:ln w="9525">
            <a:noFill/>
            <a:miter lim="800000"/>
            <a:headEnd/>
            <a:tailEnd/>
          </a:ln>
        </p:spPr>
        <p:txBody>
          <a:bodyPr wrap="square">
            <a:spAutoFit/>
          </a:bodyPr>
          <a:lstStyle/>
          <a:p>
            <a:pPr algn="l"/>
            <a:r>
              <a:rPr lang="en-US" altLang="zh-CN" sz="1400" dirty="0" smtClean="0"/>
              <a:t>During winter or typhoon season, the LNG ship need marine services for decision making.</a:t>
            </a:r>
            <a:endParaRPr lang="zh-CN" altLang="en-US" sz="1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20111027_091607_293023.jpg"/>
          <p:cNvPicPr>
            <a:picLocks noChangeAspect="1"/>
          </p:cNvPicPr>
          <p:nvPr/>
        </p:nvPicPr>
        <p:blipFill>
          <a:blip r:embed="rId3"/>
          <a:srcRect/>
          <a:stretch>
            <a:fillRect/>
          </a:stretch>
        </p:blipFill>
        <p:spPr bwMode="auto">
          <a:xfrm>
            <a:off x="395288" y="981075"/>
            <a:ext cx="4104704" cy="3076832"/>
          </a:xfrm>
          <a:prstGeom prst="rect">
            <a:avLst/>
          </a:prstGeom>
          <a:noFill/>
          <a:ln w="9525">
            <a:noFill/>
            <a:miter lim="800000"/>
            <a:headEnd/>
            <a:tailEnd/>
          </a:ln>
        </p:spPr>
      </p:pic>
      <p:pic>
        <p:nvPicPr>
          <p:cNvPr id="3" name="图片 10" descr="20140306_105829.jpg"/>
          <p:cNvPicPr>
            <a:picLocks noChangeAspect="1"/>
          </p:cNvPicPr>
          <p:nvPr/>
        </p:nvPicPr>
        <p:blipFill>
          <a:blip r:embed="rId4"/>
          <a:srcRect l="3546"/>
          <a:stretch>
            <a:fillRect/>
          </a:stretch>
        </p:blipFill>
        <p:spPr bwMode="auto">
          <a:xfrm>
            <a:off x="395288" y="4273376"/>
            <a:ext cx="4356100" cy="2540000"/>
          </a:xfrm>
          <a:prstGeom prst="rect">
            <a:avLst/>
          </a:prstGeom>
          <a:noFill/>
          <a:ln w="9525">
            <a:noFill/>
            <a:miter lim="800000"/>
            <a:headEnd/>
            <a:tailEnd/>
          </a:ln>
        </p:spPr>
      </p:pic>
      <p:pic>
        <p:nvPicPr>
          <p:cNvPr id="4" name="图片 4" descr="1.bmp"/>
          <p:cNvPicPr>
            <a:picLocks noChangeAspect="1"/>
          </p:cNvPicPr>
          <p:nvPr/>
        </p:nvPicPr>
        <p:blipFill>
          <a:blip r:embed="rId5"/>
          <a:srcRect/>
          <a:stretch>
            <a:fillRect/>
          </a:stretch>
        </p:blipFill>
        <p:spPr bwMode="auto">
          <a:xfrm>
            <a:off x="5364088" y="4365104"/>
            <a:ext cx="3025080" cy="2465578"/>
          </a:xfrm>
          <a:prstGeom prst="rect">
            <a:avLst/>
          </a:prstGeom>
          <a:noFill/>
          <a:ln w="9525">
            <a:noFill/>
            <a:miter lim="800000"/>
            <a:headEnd/>
            <a:tailEnd/>
          </a:ln>
        </p:spPr>
      </p:pic>
      <p:cxnSp>
        <p:nvCxnSpPr>
          <p:cNvPr id="6" name="直接连接符 5"/>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7"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2</a:t>
            </a:r>
            <a:r>
              <a:rPr lang="en-US" altLang="zh-CN" sz="3200" dirty="0" smtClean="0">
                <a:solidFill>
                  <a:srgbClr val="000090"/>
                </a:solidFill>
                <a:ea typeface="黑体" pitchFamily="49" charset="-122"/>
                <a:cs typeface="Arial" charset="0"/>
              </a:rPr>
              <a:t>.5   Services for Pilot</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sp>
        <p:nvSpPr>
          <p:cNvPr id="8" name="TextBox 7"/>
          <p:cNvSpPr txBox="1"/>
          <p:nvPr/>
        </p:nvSpPr>
        <p:spPr>
          <a:xfrm>
            <a:off x="4644008" y="836712"/>
            <a:ext cx="4752528" cy="1323439"/>
          </a:xfrm>
          <a:prstGeom prst="rect">
            <a:avLst/>
          </a:prstGeom>
          <a:noFill/>
        </p:spPr>
        <p:txBody>
          <a:bodyPr wrap="square" rtlCol="0">
            <a:spAutoFit/>
          </a:bodyPr>
          <a:lstStyle/>
          <a:p>
            <a:pPr algn="l"/>
            <a:r>
              <a:rPr lang="en-US" altLang="zh-CN" sz="2000" dirty="0" smtClean="0">
                <a:solidFill>
                  <a:srgbClr val="00B0F0"/>
                </a:solidFill>
              </a:rPr>
              <a:t>SMS provide specified forecast for 300 pilots. Shanghai has 4 pilot vessels, each vessel equipped out weather observation instruments.</a:t>
            </a:r>
            <a:endParaRPr lang="zh-CN" altLang="en-US" sz="2000" dirty="0">
              <a:solidFill>
                <a:srgbClr val="00B0F0"/>
              </a:solidFill>
            </a:endParaRPr>
          </a:p>
        </p:txBody>
      </p:sp>
      <p:pic>
        <p:nvPicPr>
          <p:cNvPr id="9" name="Picture 2"/>
          <p:cNvPicPr>
            <a:picLocks noChangeAspect="1" noChangeArrowheads="1"/>
          </p:cNvPicPr>
          <p:nvPr/>
        </p:nvPicPr>
        <p:blipFill>
          <a:blip r:embed="rId6"/>
          <a:srcRect/>
          <a:stretch>
            <a:fillRect/>
          </a:stretch>
        </p:blipFill>
        <p:spPr bwMode="auto">
          <a:xfrm>
            <a:off x="4732927" y="2185698"/>
            <a:ext cx="4074790" cy="2181928"/>
          </a:xfrm>
          <a:prstGeom prst="rect">
            <a:avLst/>
          </a:prstGeom>
          <a:noFill/>
          <a:ln w="9525">
            <a:noFill/>
            <a:miter lim="800000"/>
            <a:headEnd/>
            <a:tailEnd/>
          </a:ln>
        </p:spPr>
      </p:pic>
      <p:cxnSp>
        <p:nvCxnSpPr>
          <p:cNvPr id="10" name="直接箭头连接符 9"/>
          <p:cNvCxnSpPr/>
          <p:nvPr/>
        </p:nvCxnSpPr>
        <p:spPr>
          <a:xfrm>
            <a:off x="7308304" y="3645024"/>
            <a:ext cx="0" cy="347552"/>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29"/>
          <p:cNvSpPr txBox="1">
            <a:spLocks noChangeArrowheads="1"/>
          </p:cNvSpPr>
          <p:nvPr/>
        </p:nvSpPr>
        <p:spPr bwMode="auto">
          <a:xfrm>
            <a:off x="5796940" y="3429000"/>
            <a:ext cx="1223332" cy="830997"/>
          </a:xfrm>
          <a:prstGeom prst="rect">
            <a:avLst/>
          </a:prstGeom>
          <a:solidFill>
            <a:srgbClr val="31CDA8"/>
          </a:solidFill>
          <a:ln w="9525">
            <a:noFill/>
            <a:miter lim="800000"/>
            <a:headEnd/>
            <a:tailEnd/>
          </a:ln>
        </p:spPr>
        <p:txBody>
          <a:bodyPr wrap="square">
            <a:spAutoFit/>
          </a:bodyPr>
          <a:lstStyle/>
          <a:p>
            <a:r>
              <a:rPr lang="en-US" altLang="zh-CN" sz="1600" dirty="0" smtClean="0"/>
              <a:t>The height from keel to sea bottom</a:t>
            </a:r>
            <a:endParaRPr lang="zh-CN" altLang="en-US" sz="1600" dirty="0"/>
          </a:p>
        </p:txBody>
      </p:sp>
      <p:cxnSp>
        <p:nvCxnSpPr>
          <p:cNvPr id="12" name="直接箭头连接符 11"/>
          <p:cNvCxnSpPr/>
          <p:nvPr/>
        </p:nvCxnSpPr>
        <p:spPr>
          <a:xfrm>
            <a:off x="7740352" y="3429000"/>
            <a:ext cx="0" cy="347552"/>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31"/>
          <p:cNvSpPr txBox="1">
            <a:spLocks noChangeArrowheads="1"/>
          </p:cNvSpPr>
          <p:nvPr/>
        </p:nvSpPr>
        <p:spPr bwMode="auto">
          <a:xfrm>
            <a:off x="8135889" y="3717032"/>
            <a:ext cx="1008111" cy="584775"/>
          </a:xfrm>
          <a:prstGeom prst="rect">
            <a:avLst/>
          </a:prstGeom>
          <a:solidFill>
            <a:srgbClr val="31CDA8"/>
          </a:solidFill>
          <a:ln w="9525">
            <a:noFill/>
            <a:miter lim="800000"/>
            <a:headEnd/>
            <a:tailEnd/>
          </a:ln>
        </p:spPr>
        <p:txBody>
          <a:bodyPr wrap="square">
            <a:spAutoFit/>
          </a:bodyPr>
          <a:lstStyle/>
          <a:p>
            <a:r>
              <a:rPr lang="en-US" altLang="zh-CN" sz="1600" dirty="0" smtClean="0"/>
              <a:t>The ship draught</a:t>
            </a:r>
            <a:endParaRPr lang="zh-CN" altLang="en-US" sz="1600" dirty="0"/>
          </a:p>
        </p:txBody>
      </p:sp>
      <p:pic>
        <p:nvPicPr>
          <p:cNvPr id="14" name="图片 32"/>
          <p:cNvPicPr>
            <a:picLocks noChangeAspect="1" noChangeArrowheads="1"/>
          </p:cNvPicPr>
          <p:nvPr/>
        </p:nvPicPr>
        <p:blipFill>
          <a:blip r:embed="rId7"/>
          <a:srcRect/>
          <a:stretch>
            <a:fillRect/>
          </a:stretch>
        </p:blipFill>
        <p:spPr bwMode="auto">
          <a:xfrm>
            <a:off x="4783491" y="2564904"/>
            <a:ext cx="2236781" cy="666072"/>
          </a:xfrm>
          <a:prstGeom prst="rect">
            <a:avLst/>
          </a:prstGeom>
          <a:noFill/>
          <a:ln w="9525">
            <a:noFill/>
            <a:miter lim="800000"/>
            <a:headEnd/>
            <a:tailEnd/>
          </a:ln>
        </p:spPr>
      </p:pic>
      <p:sp>
        <p:nvSpPr>
          <p:cNvPr id="17" name="TextBox 16"/>
          <p:cNvSpPr txBox="1"/>
          <p:nvPr/>
        </p:nvSpPr>
        <p:spPr>
          <a:xfrm>
            <a:off x="4860032" y="2204864"/>
            <a:ext cx="1827168" cy="461665"/>
          </a:xfrm>
          <a:prstGeom prst="rect">
            <a:avLst/>
          </a:prstGeom>
          <a:noFill/>
        </p:spPr>
        <p:txBody>
          <a:bodyPr wrap="none" rtlCol="0">
            <a:spAutoFit/>
          </a:bodyPr>
          <a:lstStyle/>
          <a:p>
            <a:r>
              <a:rPr lang="en-US" altLang="zh-CN" dirty="0" smtClean="0">
                <a:solidFill>
                  <a:schemeClr val="tx1"/>
                </a:solidFill>
              </a:rPr>
              <a:t>Tide forecast</a:t>
            </a:r>
            <a:endParaRPr lang="zh-CN" altLang="en-US" dirty="0">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3"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2</a:t>
            </a:r>
            <a:r>
              <a:rPr lang="en-US" altLang="zh-CN" sz="3200" dirty="0" smtClean="0">
                <a:solidFill>
                  <a:srgbClr val="000090"/>
                </a:solidFill>
                <a:ea typeface="黑体" pitchFamily="49" charset="-122"/>
                <a:cs typeface="Arial" charset="0"/>
              </a:rPr>
              <a:t>.6   Services for Water Transport</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pic>
        <p:nvPicPr>
          <p:cNvPr id="12" name="Picture 4"/>
          <p:cNvPicPr>
            <a:picLocks noChangeAspect="1" noChangeArrowheads="1"/>
          </p:cNvPicPr>
          <p:nvPr/>
        </p:nvPicPr>
        <p:blipFill>
          <a:blip r:embed="rId2"/>
          <a:srcRect/>
          <a:stretch>
            <a:fillRect/>
          </a:stretch>
        </p:blipFill>
        <p:spPr bwMode="auto">
          <a:xfrm>
            <a:off x="251520" y="1268760"/>
            <a:ext cx="8610600" cy="5432425"/>
          </a:xfrm>
          <a:prstGeom prst="rect">
            <a:avLst/>
          </a:prstGeom>
          <a:ln>
            <a:noFill/>
          </a:ln>
          <a:effectLst>
            <a:outerShdw blurRad="190500" algn="tl" rotWithShape="0">
              <a:srgbClr val="000000">
                <a:alpha val="70000"/>
              </a:srgbClr>
            </a:outerShdw>
          </a:effectLst>
        </p:spPr>
      </p:pic>
      <p:sp>
        <p:nvSpPr>
          <p:cNvPr id="13" name="矩形 12"/>
          <p:cNvSpPr/>
          <p:nvPr/>
        </p:nvSpPr>
        <p:spPr>
          <a:xfrm>
            <a:off x="179512" y="764704"/>
            <a:ext cx="4038286" cy="461665"/>
          </a:xfrm>
          <a:prstGeom prst="rect">
            <a:avLst/>
          </a:prstGeom>
        </p:spPr>
        <p:txBody>
          <a:bodyPr wrap="none">
            <a:spAutoFit/>
          </a:bodyPr>
          <a:lstStyle/>
          <a:p>
            <a:r>
              <a:rPr lang="en-US" altLang="zh-CN" dirty="0" smtClean="0">
                <a:solidFill>
                  <a:srgbClr val="00B0F0"/>
                </a:solidFill>
                <a:ea typeface="黑体" pitchFamily="49" charset="-122"/>
                <a:cs typeface="Arial" charset="0"/>
              </a:rPr>
              <a:t>Yangtze River Water </a:t>
            </a:r>
            <a:r>
              <a:rPr lang="en-US" altLang="zh-CN" dirty="0" smtClean="0">
                <a:solidFill>
                  <a:srgbClr val="00B0F0"/>
                </a:solidFill>
                <a:ea typeface="黑体" pitchFamily="49" charset="-122"/>
                <a:cs typeface="Arial" charset="0"/>
              </a:rPr>
              <a:t>Transport</a:t>
            </a:r>
            <a:endParaRPr lang="zh-CN" altLang="en-US" dirty="0">
              <a:solidFill>
                <a:srgbClr val="00B0F0"/>
              </a:solidFill>
            </a:endParaRPr>
          </a:p>
        </p:txBody>
      </p:sp>
      <p:sp>
        <p:nvSpPr>
          <p:cNvPr id="14" name="TextBox 13"/>
          <p:cNvSpPr txBox="1"/>
          <p:nvPr/>
        </p:nvSpPr>
        <p:spPr>
          <a:xfrm>
            <a:off x="611560" y="1340768"/>
            <a:ext cx="2880319" cy="830997"/>
          </a:xfrm>
          <a:prstGeom prst="rect">
            <a:avLst/>
          </a:prstGeom>
          <a:solidFill>
            <a:schemeClr val="bg1"/>
          </a:solidFill>
        </p:spPr>
        <p:txBody>
          <a:bodyPr wrap="square" rtlCol="0">
            <a:spAutoFit/>
          </a:bodyPr>
          <a:lstStyle/>
          <a:p>
            <a:r>
              <a:rPr lang="en-US" altLang="zh-CN" dirty="0" smtClean="0">
                <a:solidFill>
                  <a:schemeClr val="tx1"/>
                </a:solidFill>
              </a:rPr>
              <a:t>refined forecasts for riverside cities</a:t>
            </a:r>
            <a:endParaRPr lang="zh-CN" altLang="en-US" dirty="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6"/>
          <p:cNvGrpSpPr>
            <a:grpSpLocks/>
          </p:cNvGrpSpPr>
          <p:nvPr/>
        </p:nvGrpSpPr>
        <p:grpSpPr bwMode="auto">
          <a:xfrm>
            <a:off x="0" y="1557338"/>
            <a:ext cx="9144000" cy="5300662"/>
            <a:chOff x="0" y="0"/>
            <a:chExt cx="9144000" cy="5407025"/>
          </a:xfrm>
        </p:grpSpPr>
        <p:pic>
          <p:nvPicPr>
            <p:cNvPr id="75781" name="Picture 2"/>
            <p:cNvPicPr>
              <a:picLocks noChangeAspect="1" noChangeArrowheads="1"/>
            </p:cNvPicPr>
            <p:nvPr/>
          </p:nvPicPr>
          <p:blipFill>
            <a:blip r:embed="rId2"/>
            <a:srcRect/>
            <a:stretch>
              <a:fillRect/>
            </a:stretch>
          </p:blipFill>
          <p:spPr bwMode="auto">
            <a:xfrm>
              <a:off x="0" y="0"/>
              <a:ext cx="9144000" cy="5407025"/>
            </a:xfrm>
            <a:prstGeom prst="rect">
              <a:avLst/>
            </a:prstGeom>
            <a:noFill/>
            <a:ln w="9525">
              <a:noFill/>
              <a:miter lim="800000"/>
              <a:headEnd/>
              <a:tailEnd/>
            </a:ln>
          </p:spPr>
        </p:pic>
        <p:sp>
          <p:nvSpPr>
            <p:cNvPr id="75787" name="TextBox 22"/>
            <p:cNvSpPr txBox="1">
              <a:spLocks noChangeArrowheads="1"/>
            </p:cNvSpPr>
            <p:nvPr/>
          </p:nvSpPr>
          <p:spPr bwMode="auto">
            <a:xfrm>
              <a:off x="3344699" y="3641724"/>
              <a:ext cx="2588083" cy="408139"/>
            </a:xfrm>
            <a:prstGeom prst="rect">
              <a:avLst/>
            </a:prstGeom>
            <a:noFill/>
            <a:ln w="9525">
              <a:noFill/>
              <a:miter lim="800000"/>
              <a:headEnd/>
              <a:tailEnd/>
            </a:ln>
          </p:spPr>
          <p:txBody>
            <a:bodyPr>
              <a:spAutoFit/>
            </a:bodyPr>
            <a:lstStyle/>
            <a:p>
              <a:pPr algn="ctr"/>
              <a:r>
                <a:rPr lang="zh-CN" altLang="en-US" sz="2000" b="1"/>
                <a:t>质量管理系统</a:t>
              </a:r>
            </a:p>
          </p:txBody>
        </p:sp>
      </p:grpSp>
      <p:sp>
        <p:nvSpPr>
          <p:cNvPr id="13"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2</a:t>
            </a:r>
            <a:r>
              <a:rPr lang="en-US" altLang="zh-CN" sz="3200" dirty="0" smtClean="0">
                <a:solidFill>
                  <a:srgbClr val="000090"/>
                </a:solidFill>
                <a:ea typeface="黑体" pitchFamily="49" charset="-122"/>
                <a:cs typeface="Arial" charset="0"/>
              </a:rPr>
              <a:t>.7   Services Quality Management</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cxnSp>
        <p:nvCxnSpPr>
          <p:cNvPr id="14" name="直接连接符 13"/>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5" name="矩形 14"/>
          <p:cNvSpPr/>
          <p:nvPr/>
        </p:nvSpPr>
        <p:spPr>
          <a:xfrm>
            <a:off x="0" y="716503"/>
            <a:ext cx="9144000" cy="707886"/>
          </a:xfrm>
          <a:prstGeom prst="rect">
            <a:avLst/>
          </a:prstGeom>
        </p:spPr>
        <p:txBody>
          <a:bodyPr wrap="square">
            <a:spAutoFit/>
          </a:bodyPr>
          <a:lstStyle/>
          <a:p>
            <a:pPr algn="l"/>
            <a:r>
              <a:rPr lang="en-US" altLang="zh-CN" sz="2000" dirty="0" smtClean="0">
                <a:solidFill>
                  <a:srgbClr val="00B0F0"/>
                </a:solidFill>
              </a:rPr>
              <a:t>The provision of timely and accurate high quality meteorological forecasts for </a:t>
            </a:r>
            <a:r>
              <a:rPr lang="en-US" altLang="zh-CN" sz="2000" dirty="0" smtClean="0">
                <a:solidFill>
                  <a:srgbClr val="00B0F0"/>
                </a:solidFill>
              </a:rPr>
              <a:t>marine services </a:t>
            </a:r>
            <a:r>
              <a:rPr lang="en-US" altLang="zh-CN" sz="2000" dirty="0" smtClean="0">
                <a:solidFill>
                  <a:srgbClr val="00B0F0"/>
                </a:solidFill>
              </a:rPr>
              <a:t>depends on many interrelated components of a complex system</a:t>
            </a:r>
            <a:r>
              <a:rPr lang="en-US" altLang="zh-CN" sz="2000" dirty="0" smtClean="0">
                <a:solidFill>
                  <a:srgbClr val="00B0F0"/>
                </a:solidFill>
              </a:rPr>
              <a:t>.</a:t>
            </a:r>
            <a:endParaRPr lang="en-US" altLang="zh-CN" sz="2000" dirty="0" smtClean="0">
              <a:solidFill>
                <a:srgbClr val="00B0F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55576" y="2420888"/>
            <a:ext cx="7772400" cy="1588127"/>
          </a:xfrm>
          <a:prstGeom prst="rect">
            <a:avLst/>
          </a:prstGeom>
          <a:noFill/>
          <a:ln w="9525">
            <a:noFill/>
            <a:miter lim="800000"/>
            <a:headEnd/>
            <a:tailEnd/>
          </a:ln>
        </p:spPr>
        <p:txBody>
          <a:bodyPr>
            <a:spAutoFit/>
          </a:bodyPr>
          <a:lstStyle/>
          <a:p>
            <a:pPr marL="342900" indent="-342900">
              <a:lnSpc>
                <a:spcPct val="90000"/>
              </a:lnSpc>
              <a:spcBef>
                <a:spcPct val="20000"/>
              </a:spcBef>
              <a:buClr>
                <a:schemeClr val="hlink"/>
              </a:buClr>
              <a:buSzPct val="65000"/>
              <a:buFont typeface="Wingdings" pitchFamily="2" charset="2"/>
              <a:buNone/>
            </a:pPr>
            <a:r>
              <a:rPr lang="en-US" altLang="zh-CN" sz="5400" spc="300" dirty="0">
                <a:solidFill>
                  <a:srgbClr val="0070C0"/>
                </a:solidFill>
                <a:latin typeface="Arial Unicode MS" pitchFamily="34" charset="-122"/>
                <a:ea typeface="MS PGothic" pitchFamily="34" charset="-128"/>
              </a:rPr>
              <a:t>Thank you for </a:t>
            </a:r>
            <a:r>
              <a:rPr lang="en-US" altLang="zh-CN" sz="5400" spc="300" dirty="0" smtClean="0">
                <a:solidFill>
                  <a:srgbClr val="0070C0"/>
                </a:solidFill>
                <a:latin typeface="Arial Unicode MS" pitchFamily="34" charset="-122"/>
                <a:ea typeface="MS PGothic" pitchFamily="34" charset="-128"/>
              </a:rPr>
              <a:t>your attention!</a:t>
            </a:r>
            <a:endParaRPr lang="en-US" altLang="zh-CN" sz="2800" spc="300" dirty="0">
              <a:solidFill>
                <a:srgbClr val="0070C0"/>
              </a:solidFill>
              <a:latin typeface="Arial Unicode MS" pitchFamily="34" charset="-122"/>
              <a:ea typeface="MS PGothic" pitchFamily="34"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p:cNvSpPr>
            <a:spLocks noChangeArrowheads="1"/>
          </p:cNvSpPr>
          <p:nvPr/>
        </p:nvSpPr>
        <p:spPr bwMode="auto">
          <a:xfrm>
            <a:off x="4500563" y="1028343"/>
            <a:ext cx="4535487" cy="2400657"/>
          </a:xfrm>
          <a:prstGeom prst="rect">
            <a:avLst/>
          </a:prstGeom>
          <a:noFill/>
          <a:ln w="9525">
            <a:noFill/>
            <a:miter lim="800000"/>
            <a:headEnd/>
            <a:tailEnd/>
          </a:ln>
        </p:spPr>
        <p:txBody>
          <a:bodyPr>
            <a:spAutoFit/>
          </a:bodyPr>
          <a:lstStyle/>
          <a:p>
            <a:pPr algn="just">
              <a:defRPr/>
            </a:pPr>
            <a:r>
              <a:rPr lang="en-US" altLang="zh-CN" sz="1800" dirty="0">
                <a:solidFill>
                  <a:srgbClr val="00B0F0"/>
                </a:solidFill>
                <a:latin typeface="+mn-lt"/>
              </a:rPr>
              <a:t>Shanghai Meteorological Service has four levels of responsibility sea area, which contain high seas area assigned by IMO, East China 300km offshore sea area, East China 100km coastal sea area and Shanghai alongshore sea </a:t>
            </a:r>
            <a:r>
              <a:rPr lang="en-US" altLang="zh-CN" sz="1800" dirty="0" smtClean="0">
                <a:solidFill>
                  <a:srgbClr val="00B0F0"/>
                </a:solidFill>
                <a:latin typeface="+mn-lt"/>
              </a:rPr>
              <a:t>area assigned </a:t>
            </a:r>
            <a:r>
              <a:rPr lang="en-US" altLang="zh-CN" sz="1800" dirty="0">
                <a:solidFill>
                  <a:srgbClr val="00B0F0"/>
                </a:solidFill>
                <a:latin typeface="+mn-lt"/>
              </a:rPr>
              <a:t>by CMA.</a:t>
            </a:r>
            <a:endParaRPr lang="zh-CN" altLang="zh-CN" sz="1800" dirty="0">
              <a:solidFill>
                <a:srgbClr val="00B0F0"/>
              </a:solidFill>
              <a:latin typeface="+mn-lt"/>
            </a:endParaRPr>
          </a:p>
          <a:p>
            <a:pPr>
              <a:defRPr/>
            </a:pPr>
            <a:endParaRPr lang="zh-CN" altLang="zh-CN" dirty="0">
              <a:latin typeface="+mn-lt"/>
              <a:cs typeface="Arial" pitchFamily="34" charset="0"/>
            </a:endParaRPr>
          </a:p>
        </p:txBody>
      </p:sp>
      <p:pic>
        <p:nvPicPr>
          <p:cNvPr id="3" name="Picture 5" descr="图3"/>
          <p:cNvPicPr>
            <a:picLocks noChangeAspect="1" noChangeArrowheads="1"/>
          </p:cNvPicPr>
          <p:nvPr/>
        </p:nvPicPr>
        <p:blipFill>
          <a:blip r:embed="rId2"/>
          <a:srcRect/>
          <a:stretch>
            <a:fillRect/>
          </a:stretch>
        </p:blipFill>
        <p:spPr>
          <a:xfrm>
            <a:off x="34925" y="1054100"/>
            <a:ext cx="4270375" cy="5543550"/>
          </a:xfrm>
          <a:prstGeom prst="rect">
            <a:avLst/>
          </a:prstGeom>
          <a:effectLst>
            <a:outerShdw blurRad="292100" dist="139700" dir="2700000" algn="tl" rotWithShape="0">
              <a:srgbClr val="333333">
                <a:alpha val="65000"/>
              </a:srgbClr>
            </a:outerShdw>
          </a:effectLst>
        </p:spPr>
      </p:pic>
      <p:pic>
        <p:nvPicPr>
          <p:cNvPr id="4" name="Picture 19" descr="Snap3"/>
          <p:cNvPicPr>
            <a:picLocks noChangeAspect="1" noChangeArrowheads="1"/>
          </p:cNvPicPr>
          <p:nvPr/>
        </p:nvPicPr>
        <p:blipFill>
          <a:blip r:embed="rId3"/>
          <a:srcRect/>
          <a:stretch>
            <a:fillRect/>
          </a:stretch>
        </p:blipFill>
        <p:spPr bwMode="auto">
          <a:xfrm>
            <a:off x="7380288" y="3644900"/>
            <a:ext cx="1701800" cy="1223963"/>
          </a:xfrm>
          <a:prstGeom prst="rect">
            <a:avLst/>
          </a:prstGeom>
          <a:ln>
            <a:noFill/>
          </a:ln>
          <a:effectLst>
            <a:outerShdw blurRad="292100" dist="139700" dir="2700000" algn="tl" rotWithShape="0">
              <a:srgbClr val="333333">
                <a:alpha val="65000"/>
              </a:srgbClr>
            </a:outerShdw>
          </a:effectLst>
        </p:spPr>
      </p:pic>
      <p:pic>
        <p:nvPicPr>
          <p:cNvPr id="5" name="图片 4" descr="s7.png"/>
          <p:cNvPicPr>
            <a:picLocks noChangeAspect="1"/>
          </p:cNvPicPr>
          <p:nvPr/>
        </p:nvPicPr>
        <p:blipFill>
          <a:blip r:embed="rId4"/>
          <a:srcRect b="22319"/>
          <a:stretch>
            <a:fillRect/>
          </a:stretch>
        </p:blipFill>
        <p:spPr>
          <a:xfrm>
            <a:off x="7380288" y="5157788"/>
            <a:ext cx="1668462" cy="1289050"/>
          </a:xfrm>
          <a:prstGeom prst="rect">
            <a:avLst/>
          </a:prstGeom>
          <a:ln>
            <a:noFill/>
          </a:ln>
          <a:effectLst>
            <a:outerShdw blurRad="292100" dist="139700" dir="2700000" algn="tl" rotWithShape="0">
              <a:srgbClr val="333333">
                <a:alpha val="65000"/>
              </a:srgbClr>
            </a:outerShdw>
          </a:effectLst>
        </p:spPr>
      </p:pic>
      <p:pic>
        <p:nvPicPr>
          <p:cNvPr id="8" name="Picture 6" descr="港口城市"/>
          <p:cNvPicPr>
            <a:picLocks noChangeAspect="1" noChangeArrowheads="1"/>
          </p:cNvPicPr>
          <p:nvPr/>
        </p:nvPicPr>
        <p:blipFill>
          <a:blip r:embed="rId5"/>
          <a:srcRect/>
          <a:stretch>
            <a:fillRect/>
          </a:stretch>
        </p:blipFill>
        <p:spPr bwMode="auto">
          <a:xfrm>
            <a:off x="4356100" y="3090863"/>
            <a:ext cx="2952750" cy="3460750"/>
          </a:xfrm>
          <a:prstGeom prst="rect">
            <a:avLst/>
          </a:prstGeom>
          <a:ln>
            <a:noFill/>
          </a:ln>
          <a:effectLst>
            <a:outerShdw blurRad="292100" dist="139700" dir="2700000" algn="tl" rotWithShape="0">
              <a:srgbClr val="333333">
                <a:alpha val="65000"/>
              </a:srgbClr>
            </a:outerShdw>
          </a:effectLst>
        </p:spPr>
      </p:pic>
      <p:sp>
        <p:nvSpPr>
          <p:cNvPr id="9" name="TextBox 13"/>
          <p:cNvSpPr txBox="1">
            <a:spLocks noChangeArrowheads="1"/>
          </p:cNvSpPr>
          <p:nvPr/>
        </p:nvSpPr>
        <p:spPr bwMode="auto">
          <a:xfrm>
            <a:off x="4787900" y="3429000"/>
            <a:ext cx="1376363" cy="276225"/>
          </a:xfrm>
          <a:prstGeom prst="rect">
            <a:avLst/>
          </a:prstGeom>
          <a:noFill/>
          <a:ln w="9525">
            <a:noFill/>
            <a:miter lim="800000"/>
            <a:headEnd/>
            <a:tailEnd/>
          </a:ln>
        </p:spPr>
        <p:txBody>
          <a:bodyPr wrap="none">
            <a:spAutoFit/>
          </a:bodyPr>
          <a:lstStyle/>
          <a:p>
            <a:r>
              <a:rPr lang="en-US" altLang="zh-CN" sz="1200">
                <a:solidFill>
                  <a:schemeClr val="bg1"/>
                </a:solidFill>
              </a:rPr>
              <a:t>Central Huanghai</a:t>
            </a:r>
            <a:endParaRPr lang="zh-CN" altLang="en-US" sz="1200">
              <a:solidFill>
                <a:schemeClr val="bg1"/>
              </a:solidFill>
            </a:endParaRPr>
          </a:p>
        </p:txBody>
      </p:sp>
      <p:sp>
        <p:nvSpPr>
          <p:cNvPr id="10" name="TextBox 14"/>
          <p:cNvSpPr txBox="1">
            <a:spLocks noChangeArrowheads="1"/>
          </p:cNvSpPr>
          <p:nvPr/>
        </p:nvSpPr>
        <p:spPr bwMode="auto">
          <a:xfrm>
            <a:off x="5018088" y="3860800"/>
            <a:ext cx="1282700" cy="277813"/>
          </a:xfrm>
          <a:prstGeom prst="rect">
            <a:avLst/>
          </a:prstGeom>
          <a:noFill/>
          <a:ln w="9525">
            <a:noFill/>
            <a:miter lim="800000"/>
            <a:headEnd/>
            <a:tailEnd/>
          </a:ln>
        </p:spPr>
        <p:txBody>
          <a:bodyPr wrap="none">
            <a:spAutoFit/>
          </a:bodyPr>
          <a:lstStyle/>
          <a:p>
            <a:r>
              <a:rPr lang="en-US" altLang="zh-CN" sz="1200">
                <a:solidFill>
                  <a:schemeClr val="bg1"/>
                </a:solidFill>
              </a:rPr>
              <a:t>South Huanghai</a:t>
            </a:r>
            <a:endParaRPr lang="zh-CN" altLang="en-US" sz="1200">
              <a:solidFill>
                <a:schemeClr val="bg1"/>
              </a:solidFill>
            </a:endParaRPr>
          </a:p>
        </p:txBody>
      </p:sp>
      <p:sp>
        <p:nvSpPr>
          <p:cNvPr id="11" name="TextBox 16"/>
          <p:cNvSpPr txBox="1">
            <a:spLocks noChangeArrowheads="1"/>
          </p:cNvSpPr>
          <p:nvPr/>
        </p:nvSpPr>
        <p:spPr bwMode="auto">
          <a:xfrm>
            <a:off x="5580063" y="4437063"/>
            <a:ext cx="1171575" cy="277812"/>
          </a:xfrm>
          <a:prstGeom prst="rect">
            <a:avLst/>
          </a:prstGeom>
          <a:noFill/>
          <a:ln w="9525">
            <a:noFill/>
            <a:miter lim="800000"/>
            <a:headEnd/>
            <a:tailEnd/>
          </a:ln>
        </p:spPr>
        <p:txBody>
          <a:bodyPr wrap="none">
            <a:spAutoFit/>
          </a:bodyPr>
          <a:lstStyle/>
          <a:p>
            <a:r>
              <a:rPr lang="en-US" altLang="zh-CN" sz="1200">
                <a:solidFill>
                  <a:schemeClr val="bg1"/>
                </a:solidFill>
              </a:rPr>
              <a:t>North Donghai</a:t>
            </a:r>
            <a:endParaRPr lang="zh-CN" altLang="en-US" sz="1200">
              <a:solidFill>
                <a:schemeClr val="bg1"/>
              </a:solidFill>
            </a:endParaRPr>
          </a:p>
        </p:txBody>
      </p:sp>
      <p:sp>
        <p:nvSpPr>
          <p:cNvPr id="12" name="TextBox 17"/>
          <p:cNvSpPr txBox="1">
            <a:spLocks noChangeArrowheads="1"/>
          </p:cNvSpPr>
          <p:nvPr/>
        </p:nvSpPr>
        <p:spPr bwMode="auto">
          <a:xfrm>
            <a:off x="5219700" y="5095875"/>
            <a:ext cx="1198563" cy="277813"/>
          </a:xfrm>
          <a:prstGeom prst="rect">
            <a:avLst/>
          </a:prstGeom>
          <a:noFill/>
          <a:ln w="9525">
            <a:noFill/>
            <a:miter lim="800000"/>
            <a:headEnd/>
            <a:tailEnd/>
          </a:ln>
        </p:spPr>
        <p:txBody>
          <a:bodyPr wrap="none">
            <a:spAutoFit/>
          </a:bodyPr>
          <a:lstStyle/>
          <a:p>
            <a:r>
              <a:rPr lang="en-US" altLang="zh-CN" sz="1200">
                <a:solidFill>
                  <a:schemeClr val="bg1"/>
                </a:solidFill>
              </a:rPr>
              <a:t>South Donghai</a:t>
            </a:r>
            <a:endParaRPr lang="zh-CN" altLang="en-US" sz="1200">
              <a:solidFill>
                <a:schemeClr val="bg1"/>
              </a:solidFill>
            </a:endParaRPr>
          </a:p>
        </p:txBody>
      </p:sp>
      <p:sp>
        <p:nvSpPr>
          <p:cNvPr id="13" name="TextBox 18"/>
          <p:cNvSpPr txBox="1">
            <a:spLocks noChangeArrowheads="1"/>
          </p:cNvSpPr>
          <p:nvPr/>
        </p:nvSpPr>
        <p:spPr bwMode="auto">
          <a:xfrm>
            <a:off x="4500563" y="5661025"/>
            <a:ext cx="660400" cy="461963"/>
          </a:xfrm>
          <a:prstGeom prst="rect">
            <a:avLst/>
          </a:prstGeom>
          <a:noFill/>
          <a:ln w="9525">
            <a:noFill/>
            <a:miter lim="800000"/>
            <a:headEnd/>
            <a:tailEnd/>
          </a:ln>
        </p:spPr>
        <p:txBody>
          <a:bodyPr wrap="none">
            <a:spAutoFit/>
          </a:bodyPr>
          <a:lstStyle/>
          <a:p>
            <a:r>
              <a:rPr lang="en-US" altLang="zh-CN" sz="1200">
                <a:solidFill>
                  <a:schemeClr val="bg1"/>
                </a:solidFill>
              </a:rPr>
              <a:t>Taiwan</a:t>
            </a:r>
          </a:p>
          <a:p>
            <a:r>
              <a:rPr lang="en-US" altLang="zh-CN" sz="1200">
                <a:solidFill>
                  <a:schemeClr val="bg1"/>
                </a:solidFill>
              </a:rPr>
              <a:t>Straits</a:t>
            </a:r>
            <a:endParaRPr lang="zh-CN" altLang="en-US" sz="1200">
              <a:solidFill>
                <a:schemeClr val="bg1"/>
              </a:solidFill>
            </a:endParaRPr>
          </a:p>
        </p:txBody>
      </p:sp>
      <p:sp>
        <p:nvSpPr>
          <p:cNvPr id="14" name="TextBox 19"/>
          <p:cNvSpPr txBox="1">
            <a:spLocks noChangeArrowheads="1"/>
          </p:cNvSpPr>
          <p:nvPr/>
        </p:nvSpPr>
        <p:spPr bwMode="auto">
          <a:xfrm>
            <a:off x="5364163" y="5813425"/>
            <a:ext cx="661987" cy="461963"/>
          </a:xfrm>
          <a:prstGeom prst="rect">
            <a:avLst/>
          </a:prstGeom>
          <a:noFill/>
          <a:ln w="9525">
            <a:noFill/>
            <a:miter lim="800000"/>
            <a:headEnd/>
            <a:tailEnd/>
          </a:ln>
        </p:spPr>
        <p:txBody>
          <a:bodyPr wrap="none">
            <a:spAutoFit/>
          </a:bodyPr>
          <a:lstStyle/>
          <a:p>
            <a:r>
              <a:rPr lang="en-US" altLang="zh-CN" sz="1200">
                <a:solidFill>
                  <a:schemeClr val="bg1"/>
                </a:solidFill>
              </a:rPr>
              <a:t>East</a:t>
            </a:r>
          </a:p>
          <a:p>
            <a:r>
              <a:rPr lang="en-US" altLang="zh-CN" sz="1200">
                <a:solidFill>
                  <a:schemeClr val="bg1"/>
                </a:solidFill>
              </a:rPr>
              <a:t>Taiwan</a:t>
            </a:r>
            <a:endParaRPr lang="zh-CN" altLang="en-US" sz="1200">
              <a:solidFill>
                <a:schemeClr val="bg1"/>
              </a:solidFill>
            </a:endParaRPr>
          </a:p>
        </p:txBody>
      </p:sp>
      <p:sp>
        <p:nvSpPr>
          <p:cNvPr id="15"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1.1   Marine </a:t>
            </a:r>
            <a:r>
              <a:rPr lang="en-US" altLang="zh-CN" sz="3200" dirty="0" smtClean="0">
                <a:solidFill>
                  <a:srgbClr val="000090"/>
                </a:solidFill>
                <a:ea typeface="黑体" pitchFamily="49" charset="-122"/>
                <a:cs typeface="Arial" charset="0"/>
              </a:rPr>
              <a:t>Services for Ships at High Sea</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cxnSp>
        <p:nvCxnSpPr>
          <p:cNvPr id="16" name="直接连接符 15"/>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12" name="图片 14" descr="图片1.png"/>
          <p:cNvPicPr>
            <a:picLocks noChangeAspect="1"/>
          </p:cNvPicPr>
          <p:nvPr/>
        </p:nvPicPr>
        <p:blipFill>
          <a:blip r:embed="rId2"/>
          <a:srcRect/>
          <a:stretch>
            <a:fillRect/>
          </a:stretch>
        </p:blipFill>
        <p:spPr bwMode="auto">
          <a:xfrm>
            <a:off x="195577" y="1494805"/>
            <a:ext cx="8624895" cy="5462587"/>
          </a:xfrm>
          <a:prstGeom prst="rect">
            <a:avLst/>
          </a:prstGeom>
          <a:noFill/>
          <a:ln w="9525">
            <a:noFill/>
            <a:miter lim="800000"/>
            <a:headEnd/>
            <a:tailEnd/>
          </a:ln>
        </p:spPr>
      </p:pic>
      <p:sp>
        <p:nvSpPr>
          <p:cNvPr id="13" name="矩形 15"/>
          <p:cNvSpPr>
            <a:spLocks noChangeArrowheads="1"/>
          </p:cNvSpPr>
          <p:nvPr/>
        </p:nvSpPr>
        <p:spPr bwMode="auto">
          <a:xfrm>
            <a:off x="0" y="692150"/>
            <a:ext cx="9144000" cy="830997"/>
          </a:xfrm>
          <a:prstGeom prst="rect">
            <a:avLst/>
          </a:prstGeom>
          <a:noFill/>
          <a:ln w="9525">
            <a:noFill/>
            <a:miter lim="800000"/>
            <a:headEnd/>
            <a:tailEnd/>
          </a:ln>
        </p:spPr>
        <p:txBody>
          <a:bodyPr>
            <a:spAutoFit/>
          </a:bodyPr>
          <a:lstStyle/>
          <a:p>
            <a:pPr algn="just" eaLnBrk="0" hangingPunct="0"/>
            <a:r>
              <a:rPr lang="en-US" altLang="zh-CN" dirty="0">
                <a:solidFill>
                  <a:srgbClr val="00B0F0"/>
                </a:solidFill>
              </a:rPr>
              <a:t>Including wave steepness and sea-air temperature difference </a:t>
            </a:r>
            <a:r>
              <a:rPr lang="en-US" altLang="zh-CN" dirty="0" smtClean="0">
                <a:solidFill>
                  <a:srgbClr val="00B0F0"/>
                </a:solidFill>
              </a:rPr>
              <a:t>SMS </a:t>
            </a:r>
            <a:r>
              <a:rPr lang="en-US" altLang="zh-CN" dirty="0">
                <a:solidFill>
                  <a:srgbClr val="00B0F0"/>
                </a:solidFill>
              </a:rPr>
              <a:t>have 32 analysis products in total. </a:t>
            </a:r>
          </a:p>
        </p:txBody>
      </p:sp>
      <p:sp>
        <p:nvSpPr>
          <p:cNvPr id="24"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1.1   Marine </a:t>
            </a:r>
            <a:r>
              <a:rPr lang="en-US" altLang="zh-CN" sz="3200" dirty="0" smtClean="0">
                <a:solidFill>
                  <a:srgbClr val="000090"/>
                </a:solidFill>
                <a:ea typeface="黑体" pitchFamily="49" charset="-122"/>
                <a:cs typeface="Arial" charset="0"/>
              </a:rPr>
              <a:t>Services for Ships at High Sea</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camel\Documents\Tencent Files\290561805\Image\BL}GO~VMCP`S{Z))_`G3`IQ.jpg"/>
          <p:cNvPicPr>
            <a:picLocks noChangeAspect="1" noChangeArrowheads="1"/>
          </p:cNvPicPr>
          <p:nvPr/>
        </p:nvPicPr>
        <p:blipFill>
          <a:blip r:embed="rId2"/>
          <a:srcRect r="4581" b="-4588"/>
          <a:stretch>
            <a:fillRect/>
          </a:stretch>
        </p:blipFill>
        <p:spPr bwMode="auto">
          <a:xfrm>
            <a:off x="71438" y="2997200"/>
            <a:ext cx="4787900" cy="3600450"/>
          </a:xfrm>
          <a:prstGeom prst="rect">
            <a:avLst/>
          </a:prstGeom>
          <a:noFill/>
          <a:ln w="9525">
            <a:noFill/>
            <a:miter lim="800000"/>
            <a:headEnd/>
            <a:tailEnd/>
          </a:ln>
        </p:spPr>
      </p:pic>
      <p:sp>
        <p:nvSpPr>
          <p:cNvPr id="4" name="TextBox 11"/>
          <p:cNvSpPr txBox="1">
            <a:spLocks noChangeArrowheads="1"/>
          </p:cNvSpPr>
          <p:nvPr/>
        </p:nvSpPr>
        <p:spPr bwMode="auto">
          <a:xfrm>
            <a:off x="36512" y="692696"/>
            <a:ext cx="9144000" cy="1938992"/>
          </a:xfrm>
          <a:prstGeom prst="rect">
            <a:avLst/>
          </a:prstGeom>
          <a:noFill/>
          <a:ln w="9525">
            <a:noFill/>
            <a:miter lim="800000"/>
            <a:headEnd/>
            <a:tailEnd/>
          </a:ln>
        </p:spPr>
        <p:txBody>
          <a:bodyPr>
            <a:spAutoFit/>
          </a:bodyPr>
          <a:lstStyle/>
          <a:p>
            <a:pPr algn="l"/>
            <a:r>
              <a:rPr lang="en-US" altLang="zh-CN" dirty="0" smtClean="0">
                <a:solidFill>
                  <a:srgbClr val="00B0F0"/>
                </a:solidFill>
              </a:rPr>
              <a:t>SMS have several experiences on global weather routing. We have successfully carried out meteorological navigation for the ships, which went to Australia, The Republic of </a:t>
            </a:r>
          </a:p>
          <a:p>
            <a:pPr algn="l"/>
            <a:r>
              <a:rPr lang="en-US" altLang="zh-CN" dirty="0" smtClean="0">
                <a:solidFill>
                  <a:srgbClr val="00B0F0"/>
                </a:solidFill>
              </a:rPr>
              <a:t>South </a:t>
            </a:r>
            <a:r>
              <a:rPr lang="en-US" altLang="zh-CN" dirty="0" smtClean="0">
                <a:solidFill>
                  <a:srgbClr val="00B0F0"/>
                </a:solidFill>
              </a:rPr>
              <a:t>Africa, Solomon Islands, </a:t>
            </a:r>
            <a:endParaRPr lang="en-US" altLang="zh-CN" dirty="0" smtClean="0">
              <a:solidFill>
                <a:srgbClr val="00B0F0"/>
              </a:solidFill>
            </a:endParaRPr>
          </a:p>
          <a:p>
            <a:pPr algn="l"/>
            <a:r>
              <a:rPr lang="en-US" altLang="zh-CN" dirty="0" smtClean="0">
                <a:solidFill>
                  <a:srgbClr val="00B0F0"/>
                </a:solidFill>
              </a:rPr>
              <a:t>Malaysia, Congo etc.</a:t>
            </a:r>
            <a:endParaRPr lang="zh-CN" altLang="en-US" dirty="0" smtClean="0">
              <a:solidFill>
                <a:srgbClr val="00B0F0"/>
              </a:solidFill>
            </a:endParaRPr>
          </a:p>
        </p:txBody>
      </p:sp>
      <p:pic>
        <p:nvPicPr>
          <p:cNvPr id="5" name="Picture 5"/>
          <p:cNvPicPr>
            <a:picLocks noChangeAspect="1" noChangeArrowheads="1"/>
          </p:cNvPicPr>
          <p:nvPr/>
        </p:nvPicPr>
        <p:blipFill>
          <a:blip r:embed="rId3"/>
          <a:srcRect/>
          <a:stretch>
            <a:fillRect/>
          </a:stretch>
        </p:blipFill>
        <p:spPr bwMode="auto">
          <a:xfrm>
            <a:off x="4879975" y="4724400"/>
            <a:ext cx="4264025" cy="1679575"/>
          </a:xfrm>
          <a:prstGeom prst="rect">
            <a:avLst/>
          </a:prstGeom>
          <a:noFill/>
          <a:ln w="9525">
            <a:noFill/>
            <a:miter lim="800000"/>
            <a:headEnd/>
            <a:tailEnd/>
          </a:ln>
        </p:spPr>
      </p:pic>
      <p:pic>
        <p:nvPicPr>
          <p:cNvPr id="6" name="Picture 3"/>
          <p:cNvPicPr>
            <a:picLocks noChangeAspect="1" noChangeArrowheads="1"/>
          </p:cNvPicPr>
          <p:nvPr/>
        </p:nvPicPr>
        <p:blipFill>
          <a:blip r:embed="rId4"/>
          <a:srcRect/>
          <a:stretch>
            <a:fillRect/>
          </a:stretch>
        </p:blipFill>
        <p:spPr bwMode="auto">
          <a:xfrm>
            <a:off x="4851400" y="1557338"/>
            <a:ext cx="4292600" cy="3070225"/>
          </a:xfrm>
          <a:prstGeom prst="rect">
            <a:avLst/>
          </a:prstGeom>
          <a:noFill/>
          <a:ln w="9525">
            <a:noFill/>
            <a:miter lim="800000"/>
            <a:headEnd/>
            <a:tailEnd/>
          </a:ln>
        </p:spPr>
      </p:pic>
      <p:sp>
        <p:nvSpPr>
          <p:cNvPr id="8"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1.1   Marine </a:t>
            </a:r>
            <a:r>
              <a:rPr lang="en-US" altLang="zh-CN" sz="3200" dirty="0" smtClean="0">
                <a:solidFill>
                  <a:srgbClr val="000090"/>
                </a:solidFill>
                <a:ea typeface="黑体" pitchFamily="49" charset="-122"/>
                <a:cs typeface="Arial" charset="0"/>
              </a:rPr>
              <a:t>Services for Ships at High Sea</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cxnSp>
        <p:nvCxnSpPr>
          <p:cNvPr id="9" name="直接连接符 8"/>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1.2   </a:t>
            </a:r>
            <a:r>
              <a:rPr lang="en-US" altLang="zh-CN" sz="3200" dirty="0" smtClean="0">
                <a:solidFill>
                  <a:srgbClr val="000090"/>
                </a:solidFill>
                <a:ea typeface="黑体" pitchFamily="49" charset="-122"/>
                <a:cs typeface="Arial" charset="0"/>
              </a:rPr>
              <a:t>Marine </a:t>
            </a:r>
            <a:r>
              <a:rPr lang="en-US" altLang="zh-CN" sz="3200" dirty="0" smtClean="0">
                <a:solidFill>
                  <a:srgbClr val="000090"/>
                </a:solidFill>
                <a:ea typeface="黑体" pitchFamily="49" charset="-122"/>
                <a:cs typeface="Arial" charset="0"/>
              </a:rPr>
              <a:t>Services for Ships near the Harbor</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cxnSp>
        <p:nvCxnSpPr>
          <p:cNvPr id="3" name="直接连接符 2"/>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4" name="矩形 3"/>
          <p:cNvSpPr/>
          <p:nvPr/>
        </p:nvSpPr>
        <p:spPr>
          <a:xfrm>
            <a:off x="0" y="836712"/>
            <a:ext cx="9144000" cy="400110"/>
          </a:xfrm>
          <a:prstGeom prst="rect">
            <a:avLst/>
          </a:prstGeom>
        </p:spPr>
        <p:txBody>
          <a:bodyPr wrap="square">
            <a:spAutoFit/>
          </a:bodyPr>
          <a:lstStyle/>
          <a:p>
            <a:pPr>
              <a:defRPr/>
            </a:pPr>
            <a:r>
              <a:rPr lang="en-US" altLang="zh-CN" sz="2000" dirty="0" smtClean="0">
                <a:solidFill>
                  <a:srgbClr val="00B0F0"/>
                </a:solidFill>
                <a:latin typeface="Arial" pitchFamily="34" charset="0"/>
              </a:rPr>
              <a:t>Information Dissemination though </a:t>
            </a:r>
            <a:r>
              <a:rPr lang="en-US" altLang="zh-CN" sz="2000" dirty="0" smtClean="0">
                <a:solidFill>
                  <a:srgbClr val="00B0F0"/>
                </a:solidFill>
                <a:latin typeface="Arial" pitchFamily="34" charset="0"/>
              </a:rPr>
              <a:t>Automatic Identification System</a:t>
            </a:r>
            <a:endParaRPr lang="en-US" altLang="zh-CN" sz="2000" dirty="0">
              <a:solidFill>
                <a:srgbClr val="00B0F0"/>
              </a:solidFill>
              <a:effectLst>
                <a:outerShdw blurRad="38100" dist="38100" dir="2700000" algn="tl">
                  <a:srgbClr val="000000">
                    <a:alpha val="43137"/>
                  </a:srgbClr>
                </a:outerShdw>
              </a:effectLst>
              <a:latin typeface="+mj-ea"/>
              <a:cs typeface="Times New Roman" pitchFamily="18" charset="0"/>
            </a:endParaRPr>
          </a:p>
        </p:txBody>
      </p:sp>
      <p:pic>
        <p:nvPicPr>
          <p:cNvPr id="5" name="Picture 2"/>
          <p:cNvPicPr>
            <a:picLocks noChangeAspect="1" noChangeArrowheads="1"/>
          </p:cNvPicPr>
          <p:nvPr/>
        </p:nvPicPr>
        <p:blipFill>
          <a:blip r:embed="rId2" cstate="print"/>
          <a:srcRect t="14758" b="7477"/>
          <a:stretch>
            <a:fillRect/>
          </a:stretch>
        </p:blipFill>
        <p:spPr bwMode="auto">
          <a:xfrm>
            <a:off x="0" y="1412776"/>
            <a:ext cx="9144000" cy="5332412"/>
          </a:xfrm>
          <a:prstGeom prst="rect">
            <a:avLst/>
          </a:prstGeom>
          <a:ln>
            <a:noFill/>
          </a:ln>
          <a:effectLst>
            <a:outerShdw blurRad="292100" dist="139700" dir="2700000" algn="tl" rotWithShape="0">
              <a:srgbClr val="333333">
                <a:alpha val="65000"/>
              </a:srgbClr>
            </a:outerShdw>
          </a:effectLst>
        </p:spPr>
      </p:pic>
      <p:sp>
        <p:nvSpPr>
          <p:cNvPr id="6" name="TextBox 13"/>
          <p:cNvSpPr txBox="1">
            <a:spLocks noChangeArrowheads="1"/>
          </p:cNvSpPr>
          <p:nvPr/>
        </p:nvSpPr>
        <p:spPr bwMode="auto">
          <a:xfrm>
            <a:off x="6228779" y="5013176"/>
            <a:ext cx="2879725" cy="1631216"/>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altLang="zh-CN" sz="2000" dirty="0" smtClean="0"/>
              <a:t>Through AIS platform, we could analyze the ships’ responses for our warnings during a cold surge process.</a:t>
            </a:r>
            <a:endParaRPr lang="zh-CN" altLang="en-US" sz="2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Box 12"/>
          <p:cNvSpPr txBox="1">
            <a:spLocks noChangeArrowheads="1"/>
          </p:cNvSpPr>
          <p:nvPr/>
        </p:nvSpPr>
        <p:spPr bwMode="auto">
          <a:xfrm>
            <a:off x="-576064" y="765175"/>
            <a:ext cx="9252520" cy="400110"/>
          </a:xfrm>
          <a:prstGeom prst="rect">
            <a:avLst/>
          </a:prstGeom>
          <a:noFill/>
          <a:ln w="9525">
            <a:noFill/>
            <a:miter lim="800000"/>
            <a:headEnd/>
            <a:tailEnd/>
          </a:ln>
        </p:spPr>
        <p:txBody>
          <a:bodyPr wrap="square">
            <a:spAutoFit/>
          </a:bodyPr>
          <a:lstStyle/>
          <a:p>
            <a:r>
              <a:rPr lang="en-US" altLang="zh-CN" sz="2000" dirty="0" smtClean="0">
                <a:solidFill>
                  <a:srgbClr val="00B0F0"/>
                </a:solidFill>
              </a:rPr>
              <a:t>To fully understand user’s requirements, we need monitor users’ behavior.</a:t>
            </a:r>
            <a:endParaRPr lang="zh-CN" altLang="en-US" sz="2000" dirty="0">
              <a:solidFill>
                <a:srgbClr val="00B0F0"/>
              </a:solidFill>
            </a:endParaRPr>
          </a:p>
        </p:txBody>
      </p:sp>
      <p:sp>
        <p:nvSpPr>
          <p:cNvPr id="22"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1.2   </a:t>
            </a:r>
            <a:r>
              <a:rPr lang="en-US" altLang="zh-CN" sz="3200" dirty="0" smtClean="0">
                <a:solidFill>
                  <a:srgbClr val="000090"/>
                </a:solidFill>
                <a:ea typeface="黑体" pitchFamily="49" charset="-122"/>
                <a:cs typeface="Arial" charset="0"/>
              </a:rPr>
              <a:t>Marine </a:t>
            </a:r>
            <a:r>
              <a:rPr lang="en-US" altLang="zh-CN" sz="3200" dirty="0" smtClean="0">
                <a:solidFill>
                  <a:srgbClr val="000090"/>
                </a:solidFill>
                <a:ea typeface="黑体" pitchFamily="49" charset="-122"/>
                <a:cs typeface="Arial" charset="0"/>
              </a:rPr>
              <a:t>Services for Ships near the Harbor</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grpSp>
        <p:nvGrpSpPr>
          <p:cNvPr id="24" name="组合 23"/>
          <p:cNvGrpSpPr/>
          <p:nvPr/>
        </p:nvGrpSpPr>
        <p:grpSpPr>
          <a:xfrm>
            <a:off x="0" y="1196975"/>
            <a:ext cx="9151938" cy="5666923"/>
            <a:chOff x="0" y="1196975"/>
            <a:chExt cx="9151938" cy="5666923"/>
          </a:xfrm>
        </p:grpSpPr>
        <p:grpSp>
          <p:nvGrpSpPr>
            <p:cNvPr id="3" name="组合 11"/>
            <p:cNvGrpSpPr>
              <a:grpSpLocks/>
            </p:cNvGrpSpPr>
            <p:nvPr/>
          </p:nvGrpSpPr>
          <p:grpSpPr bwMode="auto">
            <a:xfrm>
              <a:off x="0" y="1196975"/>
              <a:ext cx="9151938" cy="5661025"/>
              <a:chOff x="0" y="1196752"/>
              <a:chExt cx="9152583" cy="5661248"/>
            </a:xfrm>
          </p:grpSpPr>
          <p:pic>
            <p:nvPicPr>
              <p:cNvPr id="10246" name="图片 2" descr="海礁浮标.jpg"/>
              <p:cNvPicPr>
                <a:picLocks noChangeAspect="1"/>
              </p:cNvPicPr>
              <p:nvPr/>
            </p:nvPicPr>
            <p:blipFill>
              <a:blip r:embed="rId2" cstate="print"/>
              <a:srcRect/>
              <a:stretch>
                <a:fillRect/>
              </a:stretch>
            </p:blipFill>
            <p:spPr bwMode="auto">
              <a:xfrm>
                <a:off x="0" y="1196752"/>
                <a:ext cx="9152583" cy="5661248"/>
              </a:xfrm>
              <a:prstGeom prst="rect">
                <a:avLst/>
              </a:prstGeom>
              <a:noFill/>
              <a:ln w="9525">
                <a:noFill/>
                <a:miter lim="800000"/>
                <a:headEnd/>
                <a:tailEnd/>
              </a:ln>
            </p:spPr>
          </p:pic>
          <p:cxnSp>
            <p:nvCxnSpPr>
              <p:cNvPr id="4" name="直接连接符 3"/>
              <p:cNvCxnSpPr/>
              <p:nvPr/>
            </p:nvCxnSpPr>
            <p:spPr bwMode="auto">
              <a:xfrm>
                <a:off x="2124225" y="3860682"/>
                <a:ext cx="0" cy="2305141"/>
              </a:xfrm>
              <a:prstGeom prst="line">
                <a:avLst/>
              </a:prstGeom>
              <a:ln>
                <a:solidFill>
                  <a:srgbClr val="0070C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5" name="矩形 4"/>
              <p:cNvSpPr/>
              <p:nvPr/>
            </p:nvSpPr>
            <p:spPr bwMode="auto">
              <a:xfrm>
                <a:off x="971618" y="2925608"/>
                <a:ext cx="1368521" cy="1008102"/>
              </a:xfrm>
              <a:prstGeom prst="rect">
                <a:avLst/>
              </a:prstGeom>
              <a:ln>
                <a:solidFill>
                  <a:srgbClr val="0070C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buFont typeface="Arial" pitchFamily="34" charset="0"/>
                  <a:buNone/>
                  <a:defRPr/>
                </a:pPr>
                <a:r>
                  <a:rPr lang="en-US" altLang="zh-CN" sz="1400" dirty="0" smtClean="0">
                    <a:solidFill>
                      <a:schemeClr val="tx1"/>
                    </a:solidFill>
                    <a:latin typeface="Arial" pitchFamily="34" charset="0"/>
                  </a:rPr>
                  <a:t>14LCT 15</a:t>
                </a:r>
                <a:r>
                  <a:rPr lang="en-US" altLang="zh-CN" sz="1400" baseline="30000" dirty="0" smtClean="0">
                    <a:solidFill>
                      <a:schemeClr val="tx1"/>
                    </a:solidFill>
                    <a:latin typeface="Arial" pitchFamily="34" charset="0"/>
                  </a:rPr>
                  <a:t>th</a:t>
                </a:r>
                <a:r>
                  <a:rPr lang="en-US" altLang="zh-CN" sz="1400" dirty="0" smtClean="0">
                    <a:solidFill>
                      <a:schemeClr val="tx1"/>
                    </a:solidFill>
                    <a:latin typeface="Arial" pitchFamily="34" charset="0"/>
                  </a:rPr>
                  <a:t>, issued level 2 warnings for high wind</a:t>
                </a:r>
                <a:endParaRPr lang="zh-CN" altLang="en-US" sz="1400" dirty="0">
                  <a:solidFill>
                    <a:schemeClr val="tx1"/>
                  </a:solidFill>
                  <a:latin typeface="Arial" pitchFamily="34" charset="0"/>
                </a:endParaRPr>
              </a:p>
            </p:txBody>
          </p:sp>
          <p:cxnSp>
            <p:nvCxnSpPr>
              <p:cNvPr id="6" name="直接箭头连接符 5"/>
              <p:cNvCxnSpPr/>
              <p:nvPr/>
            </p:nvCxnSpPr>
            <p:spPr bwMode="auto">
              <a:xfrm flipH="1" flipV="1">
                <a:off x="3419716" y="2925608"/>
                <a:ext cx="576304" cy="1224010"/>
              </a:xfrm>
              <a:prstGeom prst="straightConnector1">
                <a:avLst/>
              </a:prstGeom>
              <a:ln>
                <a:solidFill>
                  <a:srgbClr val="0070C0"/>
                </a:solidFill>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7" name="矩形 6"/>
              <p:cNvSpPr/>
              <p:nvPr/>
            </p:nvSpPr>
            <p:spPr bwMode="auto">
              <a:xfrm>
                <a:off x="3708661" y="4149617"/>
                <a:ext cx="1655880" cy="791474"/>
              </a:xfrm>
              <a:prstGeom prst="rect">
                <a:avLst/>
              </a:prstGeom>
              <a:ln>
                <a:solidFill>
                  <a:srgbClr val="0070C0"/>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p>
                <a:pPr>
                  <a:buFont typeface="Arial" pitchFamily="34" charset="0"/>
                  <a:buNone/>
                  <a:defRPr/>
                </a:pPr>
                <a:r>
                  <a:rPr lang="en-US" altLang="zh-CN" sz="1400" dirty="0" smtClean="0">
                    <a:solidFill>
                      <a:schemeClr val="tx1"/>
                    </a:solidFill>
                    <a:latin typeface="Arial" pitchFamily="34" charset="0"/>
                  </a:rPr>
                  <a:t>06LCT 16</a:t>
                </a:r>
                <a:r>
                  <a:rPr lang="en-US" altLang="zh-CN" sz="1400" baseline="30000" dirty="0" smtClean="0">
                    <a:solidFill>
                      <a:schemeClr val="tx1"/>
                    </a:solidFill>
                    <a:latin typeface="Arial" pitchFamily="34" charset="0"/>
                  </a:rPr>
                  <a:t>th</a:t>
                </a:r>
                <a:r>
                  <a:rPr lang="en-US" altLang="zh-CN" sz="1400" dirty="0" smtClean="0">
                    <a:solidFill>
                      <a:schemeClr val="tx1"/>
                    </a:solidFill>
                    <a:latin typeface="Arial" pitchFamily="34" charset="0"/>
                  </a:rPr>
                  <a:t>, maximum wind speed is 19.9m/s</a:t>
                </a:r>
                <a:endParaRPr lang="zh-CN" altLang="en-US" sz="1400" dirty="0">
                  <a:solidFill>
                    <a:schemeClr val="tx1"/>
                  </a:solidFill>
                  <a:latin typeface="Arial" pitchFamily="34" charset="0"/>
                </a:endParaRPr>
              </a:p>
            </p:txBody>
          </p:sp>
          <p:cxnSp>
            <p:nvCxnSpPr>
              <p:cNvPr id="8" name="直接箭头连接符 7"/>
              <p:cNvCxnSpPr/>
              <p:nvPr/>
            </p:nvCxnSpPr>
            <p:spPr bwMode="auto">
              <a:xfrm flipH="1">
                <a:off x="6804505" y="2781139"/>
                <a:ext cx="360388" cy="863634"/>
              </a:xfrm>
              <a:prstGeom prst="straightConnector1">
                <a:avLst/>
              </a:prstGeom>
              <a:ln>
                <a:solidFill>
                  <a:srgbClr val="0070C0"/>
                </a:solidFill>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9" name="矩形 8"/>
              <p:cNvSpPr/>
              <p:nvPr/>
            </p:nvSpPr>
            <p:spPr bwMode="auto">
              <a:xfrm>
                <a:off x="6228202" y="2133414"/>
                <a:ext cx="1655879" cy="719364"/>
              </a:xfrm>
              <a:prstGeom prst="rect">
                <a:avLst/>
              </a:prstGeom>
              <a:ln>
                <a:solidFill>
                  <a:srgbClr val="0070C0"/>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p>
                <a:pPr>
                  <a:buFont typeface="Arial" pitchFamily="34" charset="0"/>
                  <a:buNone/>
                  <a:defRPr/>
                </a:pPr>
                <a:r>
                  <a:rPr lang="en-US" altLang="zh-CN" sz="1400" dirty="0" smtClean="0">
                    <a:solidFill>
                      <a:schemeClr val="tx1"/>
                    </a:solidFill>
                    <a:latin typeface="Arial" pitchFamily="34" charset="0"/>
                  </a:rPr>
                  <a:t>17LCT 17</a:t>
                </a:r>
                <a:r>
                  <a:rPr lang="en-US" altLang="zh-CN" sz="1400" baseline="30000" dirty="0" smtClean="0">
                    <a:solidFill>
                      <a:schemeClr val="tx1"/>
                    </a:solidFill>
                    <a:latin typeface="Arial" pitchFamily="34" charset="0"/>
                  </a:rPr>
                  <a:t>th</a:t>
                </a:r>
                <a:r>
                  <a:rPr lang="en-US" altLang="zh-CN" sz="1400" dirty="0" smtClean="0">
                    <a:solidFill>
                      <a:schemeClr val="tx1"/>
                    </a:solidFill>
                    <a:latin typeface="Arial" pitchFamily="34" charset="0"/>
                  </a:rPr>
                  <a:t>, decreased the warning level</a:t>
                </a:r>
                <a:endParaRPr lang="zh-CN" altLang="en-US" dirty="0">
                  <a:solidFill>
                    <a:schemeClr val="tx1"/>
                  </a:solidFill>
                  <a:latin typeface="Arial" pitchFamily="34" charset="0"/>
                </a:endParaRPr>
              </a:p>
            </p:txBody>
          </p:sp>
          <p:cxnSp>
            <p:nvCxnSpPr>
              <p:cNvPr id="10" name="直接连接符 9"/>
              <p:cNvCxnSpPr/>
              <p:nvPr/>
            </p:nvCxnSpPr>
            <p:spPr bwMode="auto">
              <a:xfrm>
                <a:off x="8315911" y="3789242"/>
                <a:ext cx="0" cy="2232113"/>
              </a:xfrm>
              <a:prstGeom prst="line">
                <a:avLst/>
              </a:prstGeom>
              <a:ln>
                <a:solidFill>
                  <a:srgbClr val="0070C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1" name="矩形 10"/>
              <p:cNvSpPr/>
              <p:nvPr/>
            </p:nvSpPr>
            <p:spPr bwMode="auto">
              <a:xfrm>
                <a:off x="6948978" y="5445168"/>
                <a:ext cx="1366933" cy="576187"/>
              </a:xfrm>
              <a:prstGeom prst="rect">
                <a:avLst/>
              </a:prstGeom>
              <a:ln>
                <a:solidFill>
                  <a:srgbClr val="0070C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buFont typeface="Arial" pitchFamily="34" charset="0"/>
                  <a:buNone/>
                  <a:defRPr/>
                </a:pPr>
                <a:r>
                  <a:rPr lang="en-US" altLang="zh-CN" sz="1400" dirty="0" smtClean="0">
                    <a:solidFill>
                      <a:schemeClr val="tx1"/>
                    </a:solidFill>
                    <a:latin typeface="Arial" pitchFamily="34" charset="0"/>
                  </a:rPr>
                  <a:t>10LCT 18</a:t>
                </a:r>
                <a:r>
                  <a:rPr lang="en-US" altLang="zh-CN" sz="1400" baseline="30000" dirty="0" smtClean="0">
                    <a:solidFill>
                      <a:schemeClr val="tx1"/>
                    </a:solidFill>
                    <a:latin typeface="Arial" pitchFamily="34" charset="0"/>
                  </a:rPr>
                  <a:t>th</a:t>
                </a:r>
                <a:r>
                  <a:rPr lang="en-US" altLang="zh-CN" sz="1400" dirty="0" smtClean="0">
                    <a:solidFill>
                      <a:schemeClr val="tx1"/>
                    </a:solidFill>
                    <a:latin typeface="Arial" pitchFamily="34" charset="0"/>
                  </a:rPr>
                  <a:t>, lifted warning</a:t>
                </a:r>
                <a:endParaRPr lang="zh-CN" altLang="en-US" dirty="0">
                  <a:solidFill>
                    <a:schemeClr val="tx1"/>
                  </a:solidFill>
                  <a:latin typeface="Arial" pitchFamily="34" charset="0"/>
                </a:endParaRPr>
              </a:p>
            </p:txBody>
          </p:sp>
        </p:grpSp>
        <p:sp>
          <p:nvSpPr>
            <p:cNvPr id="16" name="TextBox 15"/>
            <p:cNvSpPr txBox="1"/>
            <p:nvPr/>
          </p:nvSpPr>
          <p:spPr>
            <a:xfrm>
              <a:off x="4211960" y="1290246"/>
              <a:ext cx="1936043" cy="338554"/>
            </a:xfrm>
            <a:prstGeom prst="rect">
              <a:avLst/>
            </a:prstGeom>
            <a:solidFill>
              <a:schemeClr val="bg1"/>
            </a:solidFill>
          </p:spPr>
          <p:txBody>
            <a:bodyPr wrap="none" rtlCol="0">
              <a:spAutoFit/>
            </a:bodyPr>
            <a:lstStyle/>
            <a:p>
              <a:r>
                <a:rPr lang="en-US" altLang="zh-CN" sz="1600" dirty="0" smtClean="0">
                  <a:solidFill>
                    <a:schemeClr val="tx1"/>
                  </a:solidFill>
                </a:rPr>
                <a:t>BUOY OBSERVATION</a:t>
              </a:r>
              <a:endParaRPr lang="zh-CN" altLang="en-US" sz="1600" dirty="0">
                <a:solidFill>
                  <a:schemeClr val="tx1"/>
                </a:solidFill>
              </a:endParaRPr>
            </a:p>
          </p:txBody>
        </p:sp>
        <p:sp>
          <p:nvSpPr>
            <p:cNvPr id="17" name="TextBox 16"/>
            <p:cNvSpPr txBox="1"/>
            <p:nvPr/>
          </p:nvSpPr>
          <p:spPr>
            <a:xfrm>
              <a:off x="4355976" y="6525344"/>
              <a:ext cx="604653" cy="338554"/>
            </a:xfrm>
            <a:prstGeom prst="rect">
              <a:avLst/>
            </a:prstGeom>
            <a:solidFill>
              <a:schemeClr val="bg1"/>
            </a:solidFill>
          </p:spPr>
          <p:txBody>
            <a:bodyPr wrap="none" rtlCol="0">
              <a:spAutoFit/>
            </a:bodyPr>
            <a:lstStyle/>
            <a:p>
              <a:r>
                <a:rPr lang="en-US" altLang="zh-CN" sz="1600" dirty="0" smtClean="0">
                  <a:solidFill>
                    <a:schemeClr val="tx1"/>
                  </a:solidFill>
                </a:rPr>
                <a:t>Time</a:t>
              </a:r>
              <a:endParaRPr lang="zh-CN" altLang="en-US" sz="1600" dirty="0">
                <a:solidFill>
                  <a:schemeClr val="tx1"/>
                </a:solidFill>
              </a:endParaRPr>
            </a:p>
          </p:txBody>
        </p:sp>
        <p:sp>
          <p:nvSpPr>
            <p:cNvPr id="18" name="TextBox 17"/>
            <p:cNvSpPr txBox="1"/>
            <p:nvPr/>
          </p:nvSpPr>
          <p:spPr>
            <a:xfrm>
              <a:off x="6228184" y="1578278"/>
              <a:ext cx="1212191" cy="338554"/>
            </a:xfrm>
            <a:prstGeom prst="rect">
              <a:avLst/>
            </a:prstGeom>
            <a:solidFill>
              <a:schemeClr val="bg1"/>
            </a:solidFill>
          </p:spPr>
          <p:txBody>
            <a:bodyPr wrap="none" rtlCol="0">
              <a:spAutoFit/>
            </a:bodyPr>
            <a:lstStyle/>
            <a:p>
              <a:r>
                <a:rPr lang="en-US" altLang="zh-CN" sz="1600" dirty="0" smtClean="0">
                  <a:solidFill>
                    <a:schemeClr val="tx1"/>
                  </a:solidFill>
                </a:rPr>
                <a:t>Wind Speed</a:t>
              </a:r>
              <a:endParaRPr lang="zh-CN" altLang="en-US" sz="1600" dirty="0">
                <a:solidFill>
                  <a:schemeClr val="tx1"/>
                </a:solidFill>
              </a:endParaRPr>
            </a:p>
          </p:txBody>
        </p:sp>
        <p:sp>
          <p:nvSpPr>
            <p:cNvPr id="19" name="TextBox 18"/>
            <p:cNvSpPr txBox="1"/>
            <p:nvPr/>
          </p:nvSpPr>
          <p:spPr>
            <a:xfrm rot="16200000">
              <a:off x="-436819" y="3793810"/>
              <a:ext cx="1212191" cy="338554"/>
            </a:xfrm>
            <a:prstGeom prst="rect">
              <a:avLst/>
            </a:prstGeom>
            <a:solidFill>
              <a:schemeClr val="bg1"/>
            </a:solidFill>
          </p:spPr>
          <p:txBody>
            <a:bodyPr wrap="none" rtlCol="0">
              <a:spAutoFit/>
            </a:bodyPr>
            <a:lstStyle/>
            <a:p>
              <a:r>
                <a:rPr lang="en-US" altLang="zh-CN" sz="1600" dirty="0" smtClean="0">
                  <a:solidFill>
                    <a:schemeClr val="tx1"/>
                  </a:solidFill>
                </a:rPr>
                <a:t>Wind Speed</a:t>
              </a:r>
              <a:endParaRPr lang="zh-CN" altLang="en-US" sz="1600" dirty="0">
                <a:solidFill>
                  <a:schemeClr val="tx1"/>
                </a:solidFill>
              </a:endParaRPr>
            </a:p>
          </p:txBody>
        </p:sp>
        <p:sp>
          <p:nvSpPr>
            <p:cNvPr id="20" name="TextBox 19"/>
            <p:cNvSpPr txBox="1"/>
            <p:nvPr/>
          </p:nvSpPr>
          <p:spPr>
            <a:xfrm>
              <a:off x="7857792" y="1556792"/>
              <a:ext cx="1265346" cy="338554"/>
            </a:xfrm>
            <a:prstGeom prst="rect">
              <a:avLst/>
            </a:prstGeom>
            <a:solidFill>
              <a:schemeClr val="bg1"/>
            </a:solidFill>
          </p:spPr>
          <p:txBody>
            <a:bodyPr wrap="none" rtlCol="0">
              <a:spAutoFit/>
            </a:bodyPr>
            <a:lstStyle/>
            <a:p>
              <a:r>
                <a:rPr lang="en-US" altLang="zh-CN" sz="1600" dirty="0" smtClean="0">
                  <a:solidFill>
                    <a:schemeClr val="tx1"/>
                  </a:solidFill>
                </a:rPr>
                <a:t>Wave Height</a:t>
              </a:r>
              <a:endParaRPr lang="zh-CN" altLang="en-US" sz="1600" dirty="0">
                <a:solidFill>
                  <a:schemeClr val="tx1"/>
                </a:solidFill>
              </a:endParaRPr>
            </a:p>
          </p:txBody>
        </p:sp>
        <p:sp>
          <p:nvSpPr>
            <p:cNvPr id="21" name="TextBox 20"/>
            <p:cNvSpPr txBox="1"/>
            <p:nvPr/>
          </p:nvSpPr>
          <p:spPr>
            <a:xfrm rot="5400000">
              <a:off x="8306554" y="3707170"/>
              <a:ext cx="1265346" cy="338554"/>
            </a:xfrm>
            <a:prstGeom prst="rect">
              <a:avLst/>
            </a:prstGeom>
            <a:solidFill>
              <a:schemeClr val="bg1"/>
            </a:solidFill>
          </p:spPr>
          <p:txBody>
            <a:bodyPr wrap="none" rtlCol="0">
              <a:spAutoFit/>
            </a:bodyPr>
            <a:lstStyle/>
            <a:p>
              <a:r>
                <a:rPr lang="en-US" altLang="zh-CN" sz="1600" dirty="0" smtClean="0">
                  <a:solidFill>
                    <a:schemeClr val="tx1"/>
                  </a:solidFill>
                </a:rPr>
                <a:t>Wave Height</a:t>
              </a:r>
              <a:endParaRPr lang="zh-CN" altLang="en-US" sz="1600" dirty="0">
                <a:solidFill>
                  <a:schemeClr val="tx1"/>
                </a:solidFill>
              </a:endParaRPr>
            </a:p>
          </p:txBody>
        </p:sp>
        <p:sp>
          <p:nvSpPr>
            <p:cNvPr id="15" name="Rectangle 5"/>
            <p:cNvSpPr>
              <a:spLocks noChangeArrowheads="1"/>
            </p:cNvSpPr>
            <p:nvPr/>
          </p:nvSpPr>
          <p:spPr bwMode="auto">
            <a:xfrm>
              <a:off x="0" y="1289526"/>
              <a:ext cx="4211960" cy="98488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l" eaLnBrk="0" hangingPunct="0">
                <a:defRPr/>
              </a:pPr>
              <a:r>
                <a:rPr lang="en-US" altLang="zh-CN" sz="1600" dirty="0" smtClean="0">
                  <a:solidFill>
                    <a:schemeClr val="tx1"/>
                  </a:solidFill>
                  <a:latin typeface="Times New Roman" pitchFamily="18" charset="0"/>
                  <a:cs typeface="Times New Roman" pitchFamily="18" charset="0"/>
                </a:rPr>
                <a:t>Three Questions</a:t>
              </a:r>
              <a:r>
                <a:rPr lang="zh-CN" sz="1600" dirty="0" smtClean="0">
                  <a:solidFill>
                    <a:schemeClr val="tx1"/>
                  </a:solidFill>
                  <a:latin typeface="Times New Roman" pitchFamily="18" charset="0"/>
                  <a:cs typeface="Times New Roman" pitchFamily="18" charset="0"/>
                </a:rPr>
                <a:t>：</a:t>
              </a:r>
              <a:endParaRPr lang="zh-CN" sz="1000" dirty="0">
                <a:solidFill>
                  <a:schemeClr val="tx1"/>
                </a:solidFill>
                <a:latin typeface="Arial" pitchFamily="34" charset="0"/>
              </a:endParaRPr>
            </a:p>
            <a:p>
              <a:pPr algn="l">
                <a:buFontTx/>
                <a:buChar char="•"/>
                <a:defRPr/>
              </a:pPr>
              <a:r>
                <a:rPr lang="en-US" altLang="zh-CN" sz="1400" b="0" dirty="0" smtClean="0">
                  <a:solidFill>
                    <a:schemeClr val="tx1"/>
                  </a:solidFill>
                  <a:cs typeface="Times New Roman" pitchFamily="18" charset="0"/>
                </a:rPr>
                <a:t>Are responses consistent to the warning?</a:t>
              </a:r>
            </a:p>
            <a:p>
              <a:pPr algn="l" eaLnBrk="0" hangingPunct="0">
                <a:buFontTx/>
                <a:buChar char="•"/>
                <a:defRPr/>
              </a:pPr>
              <a:r>
                <a:rPr lang="en-US" altLang="zh-CN" sz="1400" b="0" dirty="0" smtClean="0">
                  <a:solidFill>
                    <a:schemeClr val="tx1"/>
                  </a:solidFill>
                  <a:cs typeface="Times New Roman" pitchFamily="18" charset="0"/>
                </a:rPr>
                <a:t>Are responses the same for different users?</a:t>
              </a:r>
              <a:endParaRPr lang="zh-CN" sz="900" b="0" dirty="0">
                <a:solidFill>
                  <a:schemeClr val="tx1"/>
                </a:solidFill>
                <a:latin typeface="Arial" pitchFamily="34" charset="0"/>
              </a:endParaRPr>
            </a:p>
            <a:p>
              <a:pPr algn="l" eaLnBrk="0" hangingPunct="0">
                <a:buFontTx/>
                <a:buChar char="•"/>
                <a:defRPr/>
              </a:pPr>
              <a:r>
                <a:rPr lang="en-US" altLang="zh-CN" sz="1400" b="0" dirty="0" smtClean="0">
                  <a:solidFill>
                    <a:schemeClr val="tx1"/>
                  </a:solidFill>
                  <a:cs typeface="Times New Roman" pitchFamily="18" charset="0"/>
                </a:rPr>
                <a:t>Are these responses have risk?</a:t>
              </a:r>
            </a:p>
          </p:txBody>
        </p:sp>
      </p:grpSp>
      <p:cxnSp>
        <p:nvCxnSpPr>
          <p:cNvPr id="23" name="直接连接符 22"/>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内容占位符 3" descr="12151732所有船舶.png"/>
          <p:cNvPicPr>
            <a:picLocks noChangeAspect="1"/>
          </p:cNvPicPr>
          <p:nvPr/>
        </p:nvPicPr>
        <p:blipFill>
          <a:blip r:embed="rId2" cstate="print"/>
          <a:srcRect l="21909" t="23865" r="21738" b="15677"/>
          <a:stretch>
            <a:fillRect/>
          </a:stretch>
        </p:blipFill>
        <p:spPr bwMode="auto">
          <a:xfrm>
            <a:off x="-3175" y="1341438"/>
            <a:ext cx="9147175" cy="5516562"/>
          </a:xfrm>
          <a:prstGeom prst="rect">
            <a:avLst/>
          </a:prstGeom>
          <a:noFill/>
          <a:ln w="9525">
            <a:noFill/>
            <a:miter lim="800000"/>
            <a:headEnd/>
            <a:tailEnd/>
          </a:ln>
        </p:spPr>
      </p:pic>
      <p:pic>
        <p:nvPicPr>
          <p:cNvPr id="11269" name="Picture 5"/>
          <p:cNvPicPr>
            <a:picLocks noChangeAspect="1" noChangeArrowheads="1"/>
          </p:cNvPicPr>
          <p:nvPr/>
        </p:nvPicPr>
        <p:blipFill>
          <a:blip r:embed="rId3" cstate="print"/>
          <a:srcRect/>
          <a:stretch>
            <a:fillRect/>
          </a:stretch>
        </p:blipFill>
        <p:spPr bwMode="auto">
          <a:xfrm>
            <a:off x="6008687" y="764704"/>
            <a:ext cx="3135313" cy="1700212"/>
          </a:xfrm>
          <a:prstGeom prst="rect">
            <a:avLst/>
          </a:prstGeom>
          <a:noFill/>
          <a:ln w="9525">
            <a:noFill/>
            <a:miter lim="800000"/>
            <a:headEnd/>
            <a:tailEnd/>
          </a:ln>
        </p:spPr>
      </p:pic>
      <p:sp>
        <p:nvSpPr>
          <p:cNvPr id="11270" name="TextBox 5"/>
          <p:cNvSpPr txBox="1">
            <a:spLocks noChangeArrowheads="1"/>
          </p:cNvSpPr>
          <p:nvPr/>
        </p:nvSpPr>
        <p:spPr bwMode="auto">
          <a:xfrm>
            <a:off x="107504" y="692696"/>
            <a:ext cx="5173469" cy="707886"/>
          </a:xfrm>
          <a:prstGeom prst="rect">
            <a:avLst/>
          </a:prstGeom>
          <a:noFill/>
          <a:ln w="9525">
            <a:noFill/>
            <a:miter lim="800000"/>
            <a:headEnd/>
            <a:tailEnd/>
          </a:ln>
        </p:spPr>
        <p:txBody>
          <a:bodyPr wrap="none">
            <a:spAutoFit/>
          </a:bodyPr>
          <a:lstStyle/>
          <a:p>
            <a:pPr algn="l"/>
            <a:r>
              <a:rPr lang="en-US" altLang="zh-CN" sz="2000" dirty="0" smtClean="0">
                <a:solidFill>
                  <a:srgbClr val="00B0F0"/>
                </a:solidFill>
              </a:rPr>
              <a:t>Transparent triangle indicates Type A AIS boats</a:t>
            </a:r>
          </a:p>
          <a:p>
            <a:pPr algn="l"/>
            <a:r>
              <a:rPr lang="en-US" altLang="zh-CN" sz="2000" dirty="0" smtClean="0">
                <a:solidFill>
                  <a:srgbClr val="00B0F0"/>
                </a:solidFill>
              </a:rPr>
              <a:t>Solid triangle indicates Type B AIS boats</a:t>
            </a:r>
            <a:endParaRPr lang="zh-CN" altLang="en-US" sz="2000" dirty="0">
              <a:solidFill>
                <a:schemeClr val="tx1"/>
              </a:solidFill>
            </a:endParaRPr>
          </a:p>
        </p:txBody>
      </p:sp>
      <p:sp>
        <p:nvSpPr>
          <p:cNvPr id="7" name="椭圆 6"/>
          <p:cNvSpPr/>
          <p:nvPr/>
        </p:nvSpPr>
        <p:spPr>
          <a:xfrm>
            <a:off x="5508625" y="3644900"/>
            <a:ext cx="3095625" cy="259238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椭圆 7"/>
          <p:cNvSpPr/>
          <p:nvPr/>
        </p:nvSpPr>
        <p:spPr>
          <a:xfrm>
            <a:off x="4067175" y="6048375"/>
            <a:ext cx="1225550" cy="76517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1.2   </a:t>
            </a:r>
            <a:r>
              <a:rPr lang="en-US" altLang="zh-CN" sz="3200" dirty="0" smtClean="0">
                <a:solidFill>
                  <a:srgbClr val="000090"/>
                </a:solidFill>
                <a:ea typeface="黑体" pitchFamily="49" charset="-122"/>
                <a:cs typeface="Arial" charset="0"/>
              </a:rPr>
              <a:t>Marine </a:t>
            </a:r>
            <a:r>
              <a:rPr lang="en-US" altLang="zh-CN" sz="3200" dirty="0" smtClean="0">
                <a:solidFill>
                  <a:srgbClr val="000090"/>
                </a:solidFill>
                <a:ea typeface="黑体" pitchFamily="49" charset="-122"/>
                <a:cs typeface="Arial" charset="0"/>
              </a:rPr>
              <a:t>Services for Ships near the Harbor</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cxnSp>
        <p:nvCxnSpPr>
          <p:cNvPr id="10" name="直接连接符 9"/>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1" name="TextBox 10"/>
          <p:cNvSpPr txBox="1"/>
          <p:nvPr/>
        </p:nvSpPr>
        <p:spPr>
          <a:xfrm>
            <a:off x="6012160" y="2082334"/>
            <a:ext cx="1584176" cy="338554"/>
          </a:xfrm>
          <a:prstGeom prst="rect">
            <a:avLst/>
          </a:prstGeom>
          <a:solidFill>
            <a:schemeClr val="bg1"/>
          </a:solidFill>
        </p:spPr>
        <p:txBody>
          <a:bodyPr wrap="square" rtlCol="0">
            <a:spAutoFit/>
          </a:bodyPr>
          <a:lstStyle/>
          <a:p>
            <a:r>
              <a:rPr lang="en-US" altLang="zh-CN" sz="1600" dirty="0" smtClean="0">
                <a:solidFill>
                  <a:schemeClr val="tx1"/>
                </a:solidFill>
              </a:rPr>
              <a:t>Type A       </a:t>
            </a:r>
            <a:endParaRPr lang="zh-CN" altLang="en-US" sz="1600" dirty="0">
              <a:solidFill>
                <a:schemeClr val="tx1"/>
              </a:solidFill>
            </a:endParaRPr>
          </a:p>
        </p:txBody>
      </p:sp>
      <p:sp>
        <p:nvSpPr>
          <p:cNvPr id="12" name="TextBox 11"/>
          <p:cNvSpPr txBox="1"/>
          <p:nvPr/>
        </p:nvSpPr>
        <p:spPr>
          <a:xfrm>
            <a:off x="7524328" y="1794302"/>
            <a:ext cx="1584176" cy="338554"/>
          </a:xfrm>
          <a:prstGeom prst="rect">
            <a:avLst/>
          </a:prstGeom>
          <a:solidFill>
            <a:schemeClr val="bg1"/>
          </a:solidFill>
        </p:spPr>
        <p:txBody>
          <a:bodyPr wrap="square" rtlCol="0">
            <a:spAutoFit/>
          </a:bodyPr>
          <a:lstStyle/>
          <a:p>
            <a:r>
              <a:rPr lang="en-US" altLang="zh-CN" sz="1600" dirty="0" smtClean="0">
                <a:solidFill>
                  <a:schemeClr val="tx1"/>
                </a:solidFill>
              </a:rPr>
              <a:t>Type B       </a:t>
            </a:r>
            <a:endParaRPr lang="zh-CN" altLang="en-US" sz="1600" dirty="0">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C:\Users\camel\Desktop\新建文件夹 (5)\12161235.png"/>
          <p:cNvPicPr>
            <a:picLocks noChangeAspect="1" noChangeArrowheads="1"/>
          </p:cNvPicPr>
          <p:nvPr/>
        </p:nvPicPr>
        <p:blipFill>
          <a:blip r:embed="rId2" cstate="print"/>
          <a:srcRect l="19383" t="18159" r="24188" b="20380"/>
          <a:stretch>
            <a:fillRect/>
          </a:stretch>
        </p:blipFill>
        <p:spPr bwMode="auto">
          <a:xfrm>
            <a:off x="0" y="1341438"/>
            <a:ext cx="9144000" cy="5516562"/>
          </a:xfrm>
          <a:prstGeom prst="rect">
            <a:avLst/>
          </a:prstGeom>
          <a:noFill/>
          <a:ln w="9525">
            <a:noFill/>
            <a:miter lim="800000"/>
            <a:headEnd/>
            <a:tailEnd/>
          </a:ln>
        </p:spPr>
      </p:pic>
      <p:sp>
        <p:nvSpPr>
          <p:cNvPr id="5" name="椭圆 4"/>
          <p:cNvSpPr/>
          <p:nvPr/>
        </p:nvSpPr>
        <p:spPr>
          <a:xfrm>
            <a:off x="6011863" y="4652963"/>
            <a:ext cx="360362" cy="36036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椭圆 5"/>
          <p:cNvSpPr/>
          <p:nvPr/>
        </p:nvSpPr>
        <p:spPr>
          <a:xfrm>
            <a:off x="5148263" y="5300663"/>
            <a:ext cx="360362" cy="36036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椭圆 6"/>
          <p:cNvSpPr/>
          <p:nvPr/>
        </p:nvSpPr>
        <p:spPr>
          <a:xfrm>
            <a:off x="4859338" y="5229225"/>
            <a:ext cx="360362" cy="36036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椭圆 7"/>
          <p:cNvSpPr/>
          <p:nvPr/>
        </p:nvSpPr>
        <p:spPr>
          <a:xfrm>
            <a:off x="4427538" y="4868863"/>
            <a:ext cx="360362" cy="36036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椭圆 8"/>
          <p:cNvSpPr/>
          <p:nvPr/>
        </p:nvSpPr>
        <p:spPr>
          <a:xfrm>
            <a:off x="4716463" y="5732463"/>
            <a:ext cx="360362" cy="36036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椭圆 9"/>
          <p:cNvSpPr/>
          <p:nvPr/>
        </p:nvSpPr>
        <p:spPr>
          <a:xfrm>
            <a:off x="5292725" y="4581525"/>
            <a:ext cx="503238" cy="50323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椭圆 10"/>
          <p:cNvSpPr/>
          <p:nvPr/>
        </p:nvSpPr>
        <p:spPr>
          <a:xfrm>
            <a:off x="5651500" y="4365625"/>
            <a:ext cx="360363" cy="35877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1"/>
          <p:cNvSpPr/>
          <p:nvPr/>
        </p:nvSpPr>
        <p:spPr>
          <a:xfrm>
            <a:off x="8243888" y="4724400"/>
            <a:ext cx="360362" cy="360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TextBox 12"/>
          <p:cNvSpPr txBox="1">
            <a:spLocks noChangeArrowheads="1"/>
          </p:cNvSpPr>
          <p:nvPr/>
        </p:nvSpPr>
        <p:spPr bwMode="auto">
          <a:xfrm>
            <a:off x="0" y="765175"/>
            <a:ext cx="9144000" cy="584775"/>
          </a:xfrm>
          <a:prstGeom prst="rect">
            <a:avLst/>
          </a:prstGeom>
          <a:noFill/>
          <a:ln w="9525">
            <a:noFill/>
            <a:miter lim="800000"/>
            <a:headEnd/>
            <a:tailEnd/>
          </a:ln>
        </p:spPr>
        <p:txBody>
          <a:bodyPr wrap="square">
            <a:spAutoFit/>
          </a:bodyPr>
          <a:lstStyle/>
          <a:p>
            <a:pPr algn="l"/>
            <a:r>
              <a:rPr lang="en-US" altLang="zh-CN" sz="1600" dirty="0" smtClean="0">
                <a:solidFill>
                  <a:srgbClr val="00B0F0"/>
                </a:solidFill>
              </a:rPr>
              <a:t>12 LCT, 16</a:t>
            </a:r>
            <a:r>
              <a:rPr lang="en-US" altLang="zh-CN" sz="1600" baseline="30000" dirty="0" smtClean="0">
                <a:solidFill>
                  <a:srgbClr val="00B0F0"/>
                </a:solidFill>
              </a:rPr>
              <a:t>th</a:t>
            </a:r>
            <a:r>
              <a:rPr lang="en-US" altLang="zh-CN" sz="1600" dirty="0" smtClean="0">
                <a:solidFill>
                  <a:srgbClr val="00B0F0"/>
                </a:solidFill>
              </a:rPr>
              <a:t> Dec. When the wind is high, type B AIS boats are located in Huangpu river, </a:t>
            </a:r>
            <a:r>
              <a:rPr lang="en-US" altLang="zh-CN" sz="1600" dirty="0" err="1" smtClean="0">
                <a:solidFill>
                  <a:srgbClr val="00B0F0"/>
                </a:solidFill>
              </a:rPr>
              <a:t>Yangshan</a:t>
            </a:r>
            <a:r>
              <a:rPr lang="en-US" altLang="zh-CN" sz="1600" dirty="0" smtClean="0">
                <a:solidFill>
                  <a:srgbClr val="00B0F0"/>
                </a:solidFill>
              </a:rPr>
              <a:t> Deep-water Port and near the islands. For those type B AIS  boats not in these region, they suffered higher risk. </a:t>
            </a:r>
            <a:endParaRPr lang="zh-CN" altLang="en-US" sz="1600" dirty="0">
              <a:solidFill>
                <a:srgbClr val="00B0F0"/>
              </a:solidFill>
            </a:endParaRPr>
          </a:p>
        </p:txBody>
      </p:sp>
      <p:sp>
        <p:nvSpPr>
          <p:cNvPr id="14"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1.2   </a:t>
            </a:r>
            <a:r>
              <a:rPr lang="en-US" altLang="zh-CN" sz="3200" dirty="0" smtClean="0">
                <a:solidFill>
                  <a:srgbClr val="000090"/>
                </a:solidFill>
                <a:ea typeface="黑体" pitchFamily="49" charset="-122"/>
                <a:cs typeface="Arial" charset="0"/>
              </a:rPr>
              <a:t>Marine </a:t>
            </a:r>
            <a:r>
              <a:rPr lang="en-US" altLang="zh-CN" sz="3200" dirty="0" smtClean="0">
                <a:solidFill>
                  <a:srgbClr val="000090"/>
                </a:solidFill>
                <a:ea typeface="黑体" pitchFamily="49" charset="-122"/>
                <a:cs typeface="Arial" charset="0"/>
              </a:rPr>
              <a:t>Services for Ships near the Harbor</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cxnSp>
        <p:nvCxnSpPr>
          <p:cNvPr id="15" name="直接连接符 14"/>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上海世博会模版1 by infoc">
  <a:themeElements>
    <a:clrScheme name="上海世博会模版1 by info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上海世博会模版1 by infoc">
      <a:majorFont>
        <a:latin typeface="Arial"/>
        <a:ea typeface="黑体"/>
        <a:cs typeface="黑体"/>
      </a:majorFont>
      <a:minorFont>
        <a:latin typeface="黑体"/>
        <a:ea typeface="黑体"/>
        <a:cs typeface="黑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zh-CN" altLang="en-US" sz="2400" b="1" i="0" u="none" strike="noStrike" cap="none" normalizeH="0" baseline="0">
            <a:ln>
              <a:noFill/>
            </a:ln>
            <a:solidFill>
              <a:srgbClr val="FFFFFF"/>
            </a:solidFill>
            <a:effectLst/>
            <a:latin typeface="Verdana" charset="0"/>
            <a:ea typeface="宋体" charset="0"/>
            <a:cs typeface="宋体" charset="0"/>
          </a:defRPr>
        </a:defPPr>
      </a:lstStyle>
    </a:spDef>
    <a:lnDef>
      <a:spPr bwMode="auto">
        <a:xfrm>
          <a:off x="0" y="0"/>
          <a:ext cx="1" cy="1"/>
        </a:xfrm>
        <a:custGeom>
          <a:avLst/>
          <a:gdLst/>
          <a:ahLst/>
          <a:cxnLst/>
          <a:rect l="0" t="0" r="0" b="0"/>
          <a:pathLst/>
        </a:custGeom>
        <a:noFill/>
        <a:ln w="381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zh-CN" altLang="en-US" sz="2400" b="1" i="0" u="none" strike="noStrike" cap="none" normalizeH="0" baseline="0">
            <a:ln>
              <a:noFill/>
            </a:ln>
            <a:solidFill>
              <a:srgbClr val="FFFFFF"/>
            </a:solidFill>
            <a:effectLst/>
            <a:latin typeface="Verdana" charset="0"/>
            <a:ea typeface="宋体" charset="0"/>
            <a:cs typeface="宋体" charset="0"/>
          </a:defRPr>
        </a:defPPr>
      </a:lstStyle>
    </a:lnDef>
  </a:objectDefaults>
  <a:extraClrSchemeLst>
    <a:extraClrScheme>
      <a:clrScheme name="上海世博会模版1 by info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上海世博会模版1 by info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上海世博会模版1 by info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上海世博会模版1 by info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上海世博会模版1 by info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上海世博会模版1 by info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上海世博会模版1 by info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上海世博会模版1 by info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上海世博会模版1 by info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上海世博会模版1 by info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上海世博会模版1 by info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上海世博会模版1 by info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模版">
  <a:themeElements>
    <a:clrScheme name="模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模版">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zh-CN" altLang="en-US" sz="2400" b="1" i="0" u="none" strike="noStrike" cap="none" normalizeH="0" baseline="0">
            <a:ln>
              <a:noFill/>
            </a:ln>
            <a:solidFill>
              <a:srgbClr val="FFFFFF"/>
            </a:solidFill>
            <a:effectLst/>
            <a:latin typeface="Verdana" charset="0"/>
            <a:ea typeface="宋体" charset="0"/>
            <a:cs typeface="宋体" charset="0"/>
          </a:defRPr>
        </a:defPPr>
      </a:lstStyle>
    </a:spDef>
    <a:lnDef>
      <a:spPr bwMode="auto">
        <a:xfrm>
          <a:off x="0" y="0"/>
          <a:ext cx="1" cy="1"/>
        </a:xfrm>
        <a:custGeom>
          <a:avLst/>
          <a:gdLst/>
          <a:ahLst/>
          <a:cxnLst/>
          <a:rect l="0" t="0" r="0" b="0"/>
          <a:pathLst/>
        </a:custGeom>
        <a:noFill/>
        <a:ln w="381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zh-CN" altLang="en-US" sz="2400" b="1" i="0" u="none" strike="noStrike" cap="none" normalizeH="0" baseline="0">
            <a:ln>
              <a:noFill/>
            </a:ln>
            <a:solidFill>
              <a:srgbClr val="FFFFFF"/>
            </a:solidFill>
            <a:effectLst/>
            <a:latin typeface="Verdana" charset="0"/>
            <a:ea typeface="宋体" charset="0"/>
            <a:cs typeface="宋体" charset="0"/>
          </a:defRPr>
        </a:defPPr>
      </a:lstStyle>
    </a:lnDef>
  </a:objectDefaults>
  <a:extraClrSchemeLst>
    <a:extraClrScheme>
      <a:clrScheme name="模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模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模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模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模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模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模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模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模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模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模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模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31078</TotalTime>
  <Words>975</Words>
  <Application>Microsoft Office PowerPoint</Application>
  <PresentationFormat>全屏显示(4:3)</PresentationFormat>
  <Paragraphs>110</Paragraphs>
  <Slides>25</Slides>
  <Notes>2</Notes>
  <HiddenSlides>0</HiddenSlides>
  <MMClips>0</MMClips>
  <ScaleCrop>false</ScaleCrop>
  <HeadingPairs>
    <vt:vector size="4" baseType="variant">
      <vt:variant>
        <vt:lpstr>主题</vt:lpstr>
      </vt:variant>
      <vt:variant>
        <vt:i4>2</vt:i4>
      </vt:variant>
      <vt:variant>
        <vt:lpstr>幻灯片标题</vt:lpstr>
      </vt:variant>
      <vt:variant>
        <vt:i4>25</vt:i4>
      </vt:variant>
    </vt:vector>
  </HeadingPairs>
  <TitlesOfParts>
    <vt:vector size="27" baseType="lpstr">
      <vt:lpstr>上海世博会模版1 by infoc</vt:lpstr>
      <vt:lpstr>模版</vt:lpstr>
      <vt:lpstr>Marine Services for Ships and Ports                 </vt:lpstr>
      <vt:lpstr>OUTLINE</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OUTLINE</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vector>
  </TitlesOfParts>
  <Company>ccf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办博总体情况介绍</dc:title>
  <dc:creator>FreeUser</dc:creator>
  <cp:lastModifiedBy>camel</cp:lastModifiedBy>
  <cp:revision>4512</cp:revision>
  <cp:lastPrinted>1601-01-01T00:00:00Z</cp:lastPrinted>
  <dcterms:created xsi:type="dcterms:W3CDTF">2006-11-06T03:24:36Z</dcterms:created>
  <dcterms:modified xsi:type="dcterms:W3CDTF">2015-07-14T12:56:14Z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