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9" r:id="rId2"/>
    <p:sldId id="260" r:id="rId3"/>
    <p:sldId id="261" r:id="rId4"/>
    <p:sldId id="263" r:id="rId5"/>
    <p:sldId id="264" r:id="rId6"/>
    <p:sldId id="266" r:id="rId7"/>
    <p:sldId id="267" r:id="rId8"/>
    <p:sldId id="268" r:id="rId9"/>
    <p:sldId id="265" r:id="rId10"/>
    <p:sldId id="269" r:id="rId11"/>
    <p:sldId id="270" r:id="rId12"/>
    <p:sldId id="274" r:id="rId13"/>
    <p:sldId id="276" r:id="rId14"/>
    <p:sldId id="280" r:id="rId15"/>
    <p:sldId id="279" r:id="rId16"/>
    <p:sldId id="281" r:id="rId17"/>
    <p:sldId id="283" r:id="rId18"/>
    <p:sldId id="284" r:id="rId19"/>
    <p:sldId id="286" r:id="rId20"/>
    <p:sldId id="289" r:id="rId21"/>
    <p:sldId id="290" r:id="rId22"/>
    <p:sldId id="292" r:id="rId23"/>
    <p:sldId id="293" r:id="rId24"/>
    <p:sldId id="295" r:id="rId25"/>
    <p:sldId id="294" r:id="rId26"/>
    <p:sldId id="297" r:id="rId27"/>
    <p:sldId id="298" r:id="rId2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DF0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2" d="100"/>
          <a:sy n="112" d="100"/>
        </p:scale>
        <p:origin x="678" y="4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0274119081344644E-2"/>
          <c:y val="0.13071895424836602"/>
          <c:w val="0.66075389530663886"/>
          <c:h val="0.86928104575163401"/>
        </c:manualLayout>
      </c:layout>
      <c:pie3DChart>
        <c:varyColors val="1"/>
        <c:ser>
          <c:idx val="0"/>
          <c:order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DATOS!$B$10:$C$26</c:f>
              <c:strCache>
                <c:ptCount val="16"/>
                <c:pt idx="0">
                  <c:v>AREA NORTE</c:v>
                </c:pt>
                <c:pt idx="1">
                  <c:v>AREA CENTRO ESTE</c:v>
                </c:pt>
                <c:pt idx="2">
                  <c:v>AREA CENTRO OESTE</c:v>
                </c:pt>
                <c:pt idx="3">
                  <c:v>AREA SUDESTE</c:v>
                </c:pt>
                <c:pt idx="4">
                  <c:v>AREA SUDOESTE</c:v>
                </c:pt>
                <c:pt idx="5">
                  <c:v>RIO DE LA PLATA INTERIOR</c:v>
                </c:pt>
                <c:pt idx="6">
                  <c:v>RIO DE LA PLATA EXTERIOR</c:v>
                </c:pt>
                <c:pt idx="7">
                  <c:v>SUDESTE DE URUGUAY</c:v>
                </c:pt>
                <c:pt idx="8">
                  <c:v>MAR DEL PLATA</c:v>
                </c:pt>
                <c:pt idx="9">
                  <c:v>BAHIA BLANCA</c:v>
                </c:pt>
                <c:pt idx="10">
                  <c:v>PENINSULA VALDEZ</c:v>
                </c:pt>
                <c:pt idx="11">
                  <c:v>GOLFO SAN JORGE</c:v>
                </c:pt>
                <c:pt idx="12">
                  <c:v>PATAGONIA SUR</c:v>
                </c:pt>
                <c:pt idx="13">
                  <c:v>PASAJE DE DRAKE</c:v>
                </c:pt>
                <c:pt idx="14">
                  <c:v>MALVINAS</c:v>
                </c:pt>
                <c:pt idx="15">
                  <c:v>COSTA FIN DEL MUNDO</c:v>
                </c:pt>
              </c:strCache>
            </c:strRef>
          </c:cat>
          <c:val>
            <c:numRef>
              <c:f>DATOS!$E$10:$E$27</c:f>
              <c:numCache>
                <c:formatCode>General</c:formatCode>
                <c:ptCount val="18"/>
                <c:pt idx="0">
                  <c:v>115</c:v>
                </c:pt>
                <c:pt idx="1">
                  <c:v>216</c:v>
                </c:pt>
                <c:pt idx="2">
                  <c:v>180</c:v>
                </c:pt>
                <c:pt idx="3">
                  <c:v>237</c:v>
                </c:pt>
                <c:pt idx="4">
                  <c:v>216</c:v>
                </c:pt>
                <c:pt idx="5">
                  <c:v>3</c:v>
                </c:pt>
                <c:pt idx="6">
                  <c:v>3</c:v>
                </c:pt>
                <c:pt idx="7">
                  <c:v>3</c:v>
                </c:pt>
                <c:pt idx="8">
                  <c:v>0</c:v>
                </c:pt>
                <c:pt idx="9">
                  <c:v>2</c:v>
                </c:pt>
                <c:pt idx="10">
                  <c:v>9</c:v>
                </c:pt>
                <c:pt idx="11">
                  <c:v>26</c:v>
                </c:pt>
                <c:pt idx="12">
                  <c:v>76</c:v>
                </c:pt>
                <c:pt idx="13">
                  <c:v>98</c:v>
                </c:pt>
                <c:pt idx="14">
                  <c:v>58</c:v>
                </c:pt>
                <c:pt idx="15">
                  <c:v>84</c:v>
                </c:pt>
              </c:numCache>
            </c:numRef>
          </c:val>
        </c:ser>
        <c:ser>
          <c:idx val="1"/>
          <c:order val="1"/>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Pt>
            <c:idx val="13"/>
            <c:bubble3D val="0"/>
          </c:dPt>
          <c:dPt>
            <c:idx val="14"/>
            <c:bubble3D val="0"/>
          </c:dPt>
          <c:dPt>
            <c:idx val="15"/>
            <c:bubble3D val="0"/>
          </c:dPt>
          <c:dPt>
            <c:idx val="16"/>
            <c:bubble3D val="0"/>
          </c:dPt>
          <c:dPt>
            <c:idx val="17"/>
            <c:bubble3D val="0"/>
          </c:dPt>
          <c:dLbls>
            <c:spPr>
              <a:noFill/>
              <a:ln>
                <a:noFill/>
              </a:ln>
              <a:effectLst/>
            </c:sp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DATOS!$B$10:$C$26</c:f>
              <c:strCache>
                <c:ptCount val="16"/>
                <c:pt idx="0">
                  <c:v>AREA NORTE</c:v>
                </c:pt>
                <c:pt idx="1">
                  <c:v>AREA CENTRO ESTE</c:v>
                </c:pt>
                <c:pt idx="2">
                  <c:v>AREA CENTRO OESTE</c:v>
                </c:pt>
                <c:pt idx="3">
                  <c:v>AREA SUDESTE</c:v>
                </c:pt>
                <c:pt idx="4">
                  <c:v>AREA SUDOESTE</c:v>
                </c:pt>
                <c:pt idx="5">
                  <c:v>RIO DE LA PLATA INTERIOR</c:v>
                </c:pt>
                <c:pt idx="6">
                  <c:v>RIO DE LA PLATA EXTERIOR</c:v>
                </c:pt>
                <c:pt idx="7">
                  <c:v>SUDESTE DE URUGUAY</c:v>
                </c:pt>
                <c:pt idx="8">
                  <c:v>MAR DEL PLATA</c:v>
                </c:pt>
                <c:pt idx="9">
                  <c:v>BAHIA BLANCA</c:v>
                </c:pt>
                <c:pt idx="10">
                  <c:v>PENINSULA VALDEZ</c:v>
                </c:pt>
                <c:pt idx="11">
                  <c:v>GOLFO SAN JORGE</c:v>
                </c:pt>
                <c:pt idx="12">
                  <c:v>PATAGONIA SUR</c:v>
                </c:pt>
                <c:pt idx="13">
                  <c:v>PASAJE DE DRAKE</c:v>
                </c:pt>
                <c:pt idx="14">
                  <c:v>MALVINAS</c:v>
                </c:pt>
                <c:pt idx="15">
                  <c:v>COSTA FIN DEL MUNDO</c:v>
                </c:pt>
              </c:strCache>
            </c:strRef>
          </c:cat>
          <c:val>
            <c:numRef>
              <c:f>DATOS!$F$10:$F$27</c:f>
              <c:numCache>
                <c:formatCode>General</c:formatCode>
                <c:ptCount val="18"/>
              </c:numCache>
            </c:numRef>
          </c:val>
        </c:ser>
        <c:dLbls>
          <c:showLegendKey val="0"/>
          <c:showVal val="0"/>
          <c:showCatName val="0"/>
          <c:showSerName val="0"/>
          <c:showPercent val="0"/>
          <c:showBubbleSize val="0"/>
          <c:showLeaderLines val="1"/>
        </c:dLbls>
      </c:pie3DChart>
      <c:spPr>
        <a:noFill/>
        <a:ln w="25400">
          <a:noFill/>
        </a:ln>
      </c:spPr>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1271975180972078"/>
          <c:y val="0.31525423728813562"/>
          <c:w val="0.68665977249224408"/>
          <c:h val="0.44745762711864406"/>
        </c:manualLayout>
      </c:layout>
      <c:pie3DChart>
        <c:varyColors val="1"/>
        <c:ser>
          <c:idx val="0"/>
          <c:order val="0"/>
          <c:tx>
            <c:strRef>
              <c:f>Hoja1!$H$22</c:f>
              <c:strCache>
                <c:ptCount val="1"/>
                <c:pt idx="0">
                  <c:v>Total</c:v>
                </c:pt>
              </c:strCache>
            </c:strRef>
          </c:tx>
          <c:spPr>
            <a:solidFill>
              <a:srgbClr val="9999FF"/>
            </a:solidFill>
            <a:ln w="12700">
              <a:solidFill>
                <a:srgbClr val="000000"/>
              </a:solidFill>
              <a:prstDash val="solid"/>
            </a:ln>
          </c:spPr>
          <c:explosion val="25"/>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Lbls>
            <c:numFmt formatCode="0%" sourceLinked="0"/>
            <c:spPr>
              <a:noFill/>
              <a:ln w="25400">
                <a:noFill/>
              </a:ln>
            </c:spPr>
            <c:txPr>
              <a:bodyPr/>
              <a:lstStyle/>
              <a:p>
                <a:pPr>
                  <a:defRPr sz="1000" b="0" i="0" u="none" strike="noStrike" baseline="0">
                    <a:solidFill>
                      <a:srgbClr val="000000"/>
                    </a:solidFill>
                    <a:latin typeface="Arial"/>
                    <a:ea typeface="Arial"/>
                    <a:cs typeface="Arial"/>
                  </a:defRPr>
                </a:pPr>
                <a:endParaRPr lang="es-ES"/>
              </a:p>
            </c:txPr>
            <c:dLblPos val="bestFit"/>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Hoja1!$G$23:$G$25</c:f>
              <c:strCache>
                <c:ptCount val="3"/>
                <c:pt idx="0">
                  <c:v>South 50°S</c:v>
                </c:pt>
                <c:pt idx="1">
                  <c:v>South 40 S</c:v>
                </c:pt>
                <c:pt idx="2">
                  <c:v>South 35°S</c:v>
                </c:pt>
              </c:strCache>
            </c:strRef>
          </c:cat>
          <c:val>
            <c:numRef>
              <c:f>Hoja1!$H$23:$H$25</c:f>
              <c:numCache>
                <c:formatCode>General</c:formatCode>
                <c:ptCount val="3"/>
                <c:pt idx="0">
                  <c:v>693</c:v>
                </c:pt>
                <c:pt idx="1">
                  <c:v>392</c:v>
                </c:pt>
                <c:pt idx="2">
                  <c:v>111</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91313335951200869"/>
          <c:y val="0.48474582962339774"/>
          <c:w val="8.2730040767968638E-2"/>
          <c:h val="0.19203586860861899"/>
        </c:manualLayout>
      </c:layout>
      <c:overlay val="0"/>
      <c:txPr>
        <a:bodyPr/>
        <a:lstStyle/>
        <a:p>
          <a:pPr>
            <a:defRPr sz="900"/>
          </a:pPr>
          <a:endParaRPr lang="es-ES"/>
        </a:p>
      </c:txPr>
    </c:legend>
    <c:plotVisOnly val="1"/>
    <c:dispBlanksAs val="zero"/>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3247156153051E-2"/>
          <c:y val="0.12542372881355932"/>
          <c:w val="0.78076525336091007"/>
          <c:h val="0.60677966101694913"/>
        </c:manualLayout>
      </c:layout>
      <c:lineChart>
        <c:grouping val="standard"/>
        <c:varyColors val="0"/>
        <c:ser>
          <c:idx val="0"/>
          <c:order val="0"/>
          <c:tx>
            <c:strRef>
              <c:f>Hoja1!$B$2</c:f>
              <c:strCache>
                <c:ptCount val="1"/>
                <c:pt idx="0">
                  <c:v>Dic-Ene-Feb</c:v>
                </c:pt>
              </c:strCache>
            </c:strRef>
          </c:tx>
          <c:spPr>
            <a:ln w="12700">
              <a:solidFill>
                <a:srgbClr val="000080"/>
              </a:solidFill>
              <a:prstDash val="solid"/>
            </a:ln>
          </c:spPr>
          <c:marker>
            <c:symbol val="none"/>
          </c:marker>
          <c:cat>
            <c:strRef>
              <c:f>Hoja1!$A$3:$A$17</c:f>
              <c:strCache>
                <c:ptCount val="15"/>
                <c:pt idx="0">
                  <c:v>A.SUDOESTE</c:v>
                </c:pt>
                <c:pt idx="1">
                  <c:v>A.SUDESTE</c:v>
                </c:pt>
                <c:pt idx="2">
                  <c:v>A.CENTRO W</c:v>
                </c:pt>
                <c:pt idx="3">
                  <c:v>A:CENTRO E</c:v>
                </c:pt>
                <c:pt idx="4">
                  <c:v>A:NORTE</c:v>
                </c:pt>
                <c:pt idx="5">
                  <c:v>FIN DEL MUNDO</c:v>
                </c:pt>
                <c:pt idx="6">
                  <c:v>MALVINAS</c:v>
                </c:pt>
                <c:pt idx="7">
                  <c:v>DRAKE</c:v>
                </c:pt>
                <c:pt idx="8">
                  <c:v>PATA.SUR</c:v>
                </c:pt>
                <c:pt idx="9">
                  <c:v>GOLFO SAN JORGE</c:v>
                </c:pt>
                <c:pt idx="10">
                  <c:v>PEN. VALDEZ</c:v>
                </c:pt>
                <c:pt idx="11">
                  <c:v>BAHIA BLANCA</c:v>
                </c:pt>
                <c:pt idx="12">
                  <c:v>MAR DEL PLATA</c:v>
                </c:pt>
                <c:pt idx="13">
                  <c:v>SE URUGUAY</c:v>
                </c:pt>
                <c:pt idx="14">
                  <c:v>RIO DE LA PLATA INT</c:v>
                </c:pt>
              </c:strCache>
            </c:strRef>
          </c:cat>
          <c:val>
            <c:numRef>
              <c:f>Hoja1!$B$3:$B$17</c:f>
              <c:numCache>
                <c:formatCode>General</c:formatCode>
                <c:ptCount val="15"/>
                <c:pt idx="0">
                  <c:v>43</c:v>
                </c:pt>
                <c:pt idx="1">
                  <c:v>57</c:v>
                </c:pt>
                <c:pt idx="2">
                  <c:v>28</c:v>
                </c:pt>
                <c:pt idx="3">
                  <c:v>42</c:v>
                </c:pt>
                <c:pt idx="4">
                  <c:v>9</c:v>
                </c:pt>
                <c:pt idx="5">
                  <c:v>18</c:v>
                </c:pt>
                <c:pt idx="6">
                  <c:v>17</c:v>
                </c:pt>
                <c:pt idx="7">
                  <c:v>21</c:v>
                </c:pt>
                <c:pt idx="8">
                  <c:v>16</c:v>
                </c:pt>
                <c:pt idx="9">
                  <c:v>3</c:v>
                </c:pt>
                <c:pt idx="10">
                  <c:v>1</c:v>
                </c:pt>
                <c:pt idx="11">
                  <c:v>1</c:v>
                </c:pt>
              </c:numCache>
            </c:numRef>
          </c:val>
          <c:smooth val="0"/>
        </c:ser>
        <c:ser>
          <c:idx val="1"/>
          <c:order val="1"/>
          <c:tx>
            <c:strRef>
              <c:f>Hoja1!$C$2</c:f>
              <c:strCache>
                <c:ptCount val="1"/>
                <c:pt idx="0">
                  <c:v>Mar-Abr_May</c:v>
                </c:pt>
              </c:strCache>
            </c:strRef>
          </c:tx>
          <c:spPr>
            <a:ln w="12700">
              <a:solidFill>
                <a:srgbClr val="FF00FF"/>
              </a:solidFill>
              <a:prstDash val="solid"/>
            </a:ln>
          </c:spPr>
          <c:marker>
            <c:symbol val="none"/>
          </c:marker>
          <c:cat>
            <c:strRef>
              <c:f>Hoja1!$A$3:$A$17</c:f>
              <c:strCache>
                <c:ptCount val="15"/>
                <c:pt idx="0">
                  <c:v>A.SUDOESTE</c:v>
                </c:pt>
                <c:pt idx="1">
                  <c:v>A.SUDESTE</c:v>
                </c:pt>
                <c:pt idx="2">
                  <c:v>A.CENTRO W</c:v>
                </c:pt>
                <c:pt idx="3">
                  <c:v>A:CENTRO E</c:v>
                </c:pt>
                <c:pt idx="4">
                  <c:v>A:NORTE</c:v>
                </c:pt>
                <c:pt idx="5">
                  <c:v>FIN DEL MUNDO</c:v>
                </c:pt>
                <c:pt idx="6">
                  <c:v>MALVINAS</c:v>
                </c:pt>
                <c:pt idx="7">
                  <c:v>DRAKE</c:v>
                </c:pt>
                <c:pt idx="8">
                  <c:v>PATA.SUR</c:v>
                </c:pt>
                <c:pt idx="9">
                  <c:v>GOLFO SAN JORGE</c:v>
                </c:pt>
                <c:pt idx="10">
                  <c:v>PEN. VALDEZ</c:v>
                </c:pt>
                <c:pt idx="11">
                  <c:v>BAHIA BLANCA</c:v>
                </c:pt>
                <c:pt idx="12">
                  <c:v>MAR DEL PLATA</c:v>
                </c:pt>
                <c:pt idx="13">
                  <c:v>SE URUGUAY</c:v>
                </c:pt>
                <c:pt idx="14">
                  <c:v>RIO DE LA PLATA INT</c:v>
                </c:pt>
              </c:strCache>
            </c:strRef>
          </c:cat>
          <c:val>
            <c:numRef>
              <c:f>Hoja1!$C$3:$C$17</c:f>
              <c:numCache>
                <c:formatCode>General</c:formatCode>
                <c:ptCount val="15"/>
                <c:pt idx="0">
                  <c:v>60</c:v>
                </c:pt>
                <c:pt idx="1">
                  <c:v>52</c:v>
                </c:pt>
                <c:pt idx="2">
                  <c:v>52</c:v>
                </c:pt>
                <c:pt idx="3">
                  <c:v>54</c:v>
                </c:pt>
                <c:pt idx="4">
                  <c:v>33</c:v>
                </c:pt>
                <c:pt idx="5">
                  <c:v>18</c:v>
                </c:pt>
                <c:pt idx="6">
                  <c:v>14</c:v>
                </c:pt>
                <c:pt idx="7">
                  <c:v>20</c:v>
                </c:pt>
                <c:pt idx="8">
                  <c:v>17</c:v>
                </c:pt>
                <c:pt idx="9">
                  <c:v>5</c:v>
                </c:pt>
                <c:pt idx="10">
                  <c:v>1</c:v>
                </c:pt>
              </c:numCache>
            </c:numRef>
          </c:val>
          <c:smooth val="0"/>
        </c:ser>
        <c:ser>
          <c:idx val="2"/>
          <c:order val="2"/>
          <c:tx>
            <c:strRef>
              <c:f>Hoja1!$D$2</c:f>
              <c:strCache>
                <c:ptCount val="1"/>
                <c:pt idx="0">
                  <c:v>Jun-Jul-Ago</c:v>
                </c:pt>
              </c:strCache>
            </c:strRef>
          </c:tx>
          <c:spPr>
            <a:ln w="12700">
              <a:solidFill>
                <a:srgbClr val="FFFF00"/>
              </a:solidFill>
              <a:prstDash val="solid"/>
            </a:ln>
          </c:spPr>
          <c:marker>
            <c:symbol val="none"/>
          </c:marker>
          <c:cat>
            <c:strRef>
              <c:f>Hoja1!$A$3:$A$17</c:f>
              <c:strCache>
                <c:ptCount val="15"/>
                <c:pt idx="0">
                  <c:v>A.SUDOESTE</c:v>
                </c:pt>
                <c:pt idx="1">
                  <c:v>A.SUDESTE</c:v>
                </c:pt>
                <c:pt idx="2">
                  <c:v>A.CENTRO W</c:v>
                </c:pt>
                <c:pt idx="3">
                  <c:v>A:CENTRO E</c:v>
                </c:pt>
                <c:pt idx="4">
                  <c:v>A:NORTE</c:v>
                </c:pt>
                <c:pt idx="5">
                  <c:v>FIN DEL MUNDO</c:v>
                </c:pt>
                <c:pt idx="6">
                  <c:v>MALVINAS</c:v>
                </c:pt>
                <c:pt idx="7">
                  <c:v>DRAKE</c:v>
                </c:pt>
                <c:pt idx="8">
                  <c:v>PATA.SUR</c:v>
                </c:pt>
                <c:pt idx="9">
                  <c:v>GOLFO SAN JORGE</c:v>
                </c:pt>
                <c:pt idx="10">
                  <c:v>PEN. VALDEZ</c:v>
                </c:pt>
                <c:pt idx="11">
                  <c:v>BAHIA BLANCA</c:v>
                </c:pt>
                <c:pt idx="12">
                  <c:v>MAR DEL PLATA</c:v>
                </c:pt>
                <c:pt idx="13">
                  <c:v>SE URUGUAY</c:v>
                </c:pt>
                <c:pt idx="14">
                  <c:v>RIO DE LA PLATA INT</c:v>
                </c:pt>
              </c:strCache>
            </c:strRef>
          </c:cat>
          <c:val>
            <c:numRef>
              <c:f>Hoja1!$D$3:$D$17</c:f>
              <c:numCache>
                <c:formatCode>General</c:formatCode>
                <c:ptCount val="15"/>
                <c:pt idx="0">
                  <c:v>63</c:v>
                </c:pt>
                <c:pt idx="1">
                  <c:v>63</c:v>
                </c:pt>
                <c:pt idx="2">
                  <c:v>49</c:v>
                </c:pt>
                <c:pt idx="3">
                  <c:v>64</c:v>
                </c:pt>
                <c:pt idx="4">
                  <c:v>35</c:v>
                </c:pt>
                <c:pt idx="5">
                  <c:v>22</c:v>
                </c:pt>
                <c:pt idx="6">
                  <c:v>14</c:v>
                </c:pt>
                <c:pt idx="7">
                  <c:v>24</c:v>
                </c:pt>
                <c:pt idx="8">
                  <c:v>17</c:v>
                </c:pt>
                <c:pt idx="9">
                  <c:v>7</c:v>
                </c:pt>
                <c:pt idx="10">
                  <c:v>4</c:v>
                </c:pt>
                <c:pt idx="11">
                  <c:v>2</c:v>
                </c:pt>
                <c:pt idx="12">
                  <c:v>1</c:v>
                </c:pt>
                <c:pt idx="13">
                  <c:v>2</c:v>
                </c:pt>
                <c:pt idx="14">
                  <c:v>3</c:v>
                </c:pt>
              </c:numCache>
            </c:numRef>
          </c:val>
          <c:smooth val="0"/>
        </c:ser>
        <c:ser>
          <c:idx val="3"/>
          <c:order val="3"/>
          <c:tx>
            <c:strRef>
              <c:f>Hoja1!$E$2</c:f>
              <c:strCache>
                <c:ptCount val="1"/>
                <c:pt idx="0">
                  <c:v>Sep-Oct-Nov</c:v>
                </c:pt>
              </c:strCache>
            </c:strRef>
          </c:tx>
          <c:spPr>
            <a:ln w="12700">
              <a:solidFill>
                <a:srgbClr val="00FFFF"/>
              </a:solidFill>
              <a:prstDash val="solid"/>
            </a:ln>
          </c:spPr>
          <c:marker>
            <c:symbol val="none"/>
          </c:marker>
          <c:cat>
            <c:strRef>
              <c:f>Hoja1!$A$3:$A$17</c:f>
              <c:strCache>
                <c:ptCount val="15"/>
                <c:pt idx="0">
                  <c:v>A.SUDOESTE</c:v>
                </c:pt>
                <c:pt idx="1">
                  <c:v>A.SUDESTE</c:v>
                </c:pt>
                <c:pt idx="2">
                  <c:v>A.CENTRO W</c:v>
                </c:pt>
                <c:pt idx="3">
                  <c:v>A:CENTRO E</c:v>
                </c:pt>
                <c:pt idx="4">
                  <c:v>A:NORTE</c:v>
                </c:pt>
                <c:pt idx="5">
                  <c:v>FIN DEL MUNDO</c:v>
                </c:pt>
                <c:pt idx="6">
                  <c:v>MALVINAS</c:v>
                </c:pt>
                <c:pt idx="7">
                  <c:v>DRAKE</c:v>
                </c:pt>
                <c:pt idx="8">
                  <c:v>PATA.SUR</c:v>
                </c:pt>
                <c:pt idx="9">
                  <c:v>GOLFO SAN JORGE</c:v>
                </c:pt>
                <c:pt idx="10">
                  <c:v>PEN. VALDEZ</c:v>
                </c:pt>
                <c:pt idx="11">
                  <c:v>BAHIA BLANCA</c:v>
                </c:pt>
                <c:pt idx="12">
                  <c:v>MAR DEL PLATA</c:v>
                </c:pt>
                <c:pt idx="13">
                  <c:v>SE URUGUAY</c:v>
                </c:pt>
                <c:pt idx="14">
                  <c:v>RIO DE LA PLATA INT</c:v>
                </c:pt>
              </c:strCache>
            </c:strRef>
          </c:cat>
          <c:val>
            <c:numRef>
              <c:f>Hoja1!$E$3:$E$17</c:f>
              <c:numCache>
                <c:formatCode>General</c:formatCode>
                <c:ptCount val="15"/>
                <c:pt idx="0">
                  <c:v>50</c:v>
                </c:pt>
                <c:pt idx="1">
                  <c:v>65</c:v>
                </c:pt>
                <c:pt idx="2">
                  <c:v>47</c:v>
                </c:pt>
                <c:pt idx="3">
                  <c:v>56</c:v>
                </c:pt>
                <c:pt idx="4">
                  <c:v>34</c:v>
                </c:pt>
                <c:pt idx="5">
                  <c:v>26</c:v>
                </c:pt>
                <c:pt idx="6">
                  <c:v>13</c:v>
                </c:pt>
                <c:pt idx="7">
                  <c:v>33</c:v>
                </c:pt>
                <c:pt idx="8">
                  <c:v>26</c:v>
                </c:pt>
                <c:pt idx="9">
                  <c:v>11</c:v>
                </c:pt>
                <c:pt idx="10">
                  <c:v>4</c:v>
                </c:pt>
                <c:pt idx="13">
                  <c:v>3</c:v>
                </c:pt>
                <c:pt idx="14">
                  <c:v>3</c:v>
                </c:pt>
              </c:numCache>
            </c:numRef>
          </c:val>
          <c:smooth val="0"/>
        </c:ser>
        <c:dLbls>
          <c:showLegendKey val="0"/>
          <c:showVal val="0"/>
          <c:showCatName val="0"/>
          <c:showSerName val="0"/>
          <c:showPercent val="0"/>
          <c:showBubbleSize val="0"/>
        </c:dLbls>
        <c:smooth val="0"/>
        <c:axId val="212710400"/>
        <c:axId val="212710960"/>
      </c:lineChart>
      <c:catAx>
        <c:axId val="212710400"/>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es-AR" sz="1400"/>
                  <a:t>Areas</a:t>
                </a:r>
              </a:p>
            </c:rich>
          </c:tx>
          <c:layout>
            <c:manualLayout>
              <c:xMode val="edge"/>
              <c:yMode val="edge"/>
              <c:x val="0.45501551189245087"/>
              <c:y val="0.9423728813559322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s-ES"/>
          </a:p>
        </c:txPr>
        <c:crossAx val="212710960"/>
        <c:crosses val="autoZero"/>
        <c:auto val="1"/>
        <c:lblAlgn val="ctr"/>
        <c:lblOffset val="100"/>
        <c:tickLblSkip val="1"/>
        <c:tickMarkSkip val="1"/>
        <c:noMultiLvlLbl val="0"/>
      </c:catAx>
      <c:valAx>
        <c:axId val="212710960"/>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s-AR"/>
                  <a:t>NUMBER</a:t>
                </a:r>
              </a:p>
            </c:rich>
          </c:tx>
          <c:layout>
            <c:manualLayout>
              <c:xMode val="edge"/>
              <c:yMode val="edge"/>
              <c:x val="1.1375387797311272E-2"/>
              <c:y val="0.374576271186440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ES"/>
          </a:p>
        </c:txPr>
        <c:crossAx val="212710400"/>
        <c:crosses val="autoZero"/>
        <c:crossBetween val="between"/>
      </c:valAx>
      <c:spPr>
        <a:solidFill>
          <a:srgbClr val="C0C0C0"/>
        </a:solidFill>
        <a:ln w="12700">
          <a:solidFill>
            <a:srgbClr val="808080"/>
          </a:solidFill>
          <a:prstDash val="solid"/>
        </a:ln>
      </c:spPr>
    </c:plotArea>
    <c:legend>
      <c:legendPos val="r"/>
      <c:layout>
        <c:manualLayout>
          <c:xMode val="edge"/>
          <c:yMode val="edge"/>
          <c:x val="0.87797311271975176"/>
          <c:y val="0.35762711864406782"/>
          <c:w val="0.1178903826266805"/>
          <c:h val="0.14406779661016944"/>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s-E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s-E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A16AE-E968-406F-901C-C9934AFC1C4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90F20CD-4B58-455E-9890-AE23D58321E8}">
      <dgm:prSet phldrT="[Texto]" phldr="1"/>
      <dgm:spPr>
        <a:blipFill rotWithShape="0">
          <a:blip xmlns:r="http://schemas.openxmlformats.org/officeDocument/2006/relationships" r:embed="rId1"/>
          <a:stretch>
            <a:fillRect/>
          </a:stretch>
        </a:blipFill>
      </dgm:spPr>
      <dgm:t>
        <a:bodyPr/>
        <a:lstStyle/>
        <a:p>
          <a:endParaRPr lang="es-ES" dirty="0"/>
        </a:p>
      </dgm:t>
    </dgm:pt>
    <dgm:pt modelId="{B8E010F7-E73F-46CC-922D-D545CDEB0C05}" type="parTrans" cxnId="{1847EF50-E9C3-43B7-946F-895F443096DF}">
      <dgm:prSet/>
      <dgm:spPr/>
      <dgm:t>
        <a:bodyPr/>
        <a:lstStyle/>
        <a:p>
          <a:endParaRPr lang="es-ES"/>
        </a:p>
      </dgm:t>
    </dgm:pt>
    <dgm:pt modelId="{C9EAB76C-3F74-4243-B97A-34045851B7F7}" type="sibTrans" cxnId="{1847EF50-E9C3-43B7-946F-895F443096DF}">
      <dgm:prSet/>
      <dgm:spPr/>
      <dgm:t>
        <a:bodyPr/>
        <a:lstStyle/>
        <a:p>
          <a:endParaRPr lang="es-ES"/>
        </a:p>
      </dgm:t>
    </dgm:pt>
    <dgm:pt modelId="{06FB050F-78EC-44D9-AF6E-EAAB8418C907}">
      <dgm:prSet phldrT="[Texto]" phldr="1"/>
      <dgm:spPr>
        <a:blipFill rotWithShape="0">
          <a:blip xmlns:r="http://schemas.openxmlformats.org/officeDocument/2006/relationships" r:embed="rId2"/>
          <a:stretch>
            <a:fillRect/>
          </a:stretch>
        </a:blipFill>
      </dgm:spPr>
      <dgm:t>
        <a:bodyPr/>
        <a:lstStyle/>
        <a:p>
          <a:endParaRPr lang="es-ES" dirty="0"/>
        </a:p>
      </dgm:t>
    </dgm:pt>
    <dgm:pt modelId="{B658C5C2-0BF8-4E3B-9C7B-1894262FDB14}" type="sibTrans" cxnId="{04E2E31B-B600-4DED-82DD-DF2442692AB0}">
      <dgm:prSet/>
      <dgm:spPr/>
      <dgm:t>
        <a:bodyPr/>
        <a:lstStyle/>
        <a:p>
          <a:endParaRPr lang="es-ES"/>
        </a:p>
      </dgm:t>
    </dgm:pt>
    <dgm:pt modelId="{26ED0248-9B52-4E36-8FED-74F6C4AEE380}" type="parTrans" cxnId="{04E2E31B-B600-4DED-82DD-DF2442692AB0}">
      <dgm:prSet/>
      <dgm:spPr/>
      <dgm:t>
        <a:bodyPr/>
        <a:lstStyle/>
        <a:p>
          <a:endParaRPr lang="es-ES"/>
        </a:p>
      </dgm:t>
    </dgm:pt>
    <dgm:pt modelId="{57941835-5933-4FBD-BA65-27F5A169DD83}">
      <dgm:prSet phldrT="[Texto]" phldr="1"/>
      <dgm:spPr>
        <a:blipFill rotWithShape="0">
          <a:blip xmlns:r="http://schemas.openxmlformats.org/officeDocument/2006/relationships" r:embed="rId3"/>
          <a:stretch>
            <a:fillRect/>
          </a:stretch>
        </a:blipFill>
      </dgm:spPr>
      <dgm:t>
        <a:bodyPr/>
        <a:lstStyle/>
        <a:p>
          <a:endParaRPr lang="es-ES" dirty="0"/>
        </a:p>
      </dgm:t>
    </dgm:pt>
    <dgm:pt modelId="{DB502C56-5D2E-4C45-9F7A-DB77925C2C18}" type="parTrans" cxnId="{FA90CEDA-23CB-4492-B6AE-F90DB873EBCC}">
      <dgm:prSet/>
      <dgm:spPr/>
      <dgm:t>
        <a:bodyPr/>
        <a:lstStyle/>
        <a:p>
          <a:endParaRPr lang="es-ES"/>
        </a:p>
      </dgm:t>
    </dgm:pt>
    <dgm:pt modelId="{C9C9802D-7BAA-47E3-A053-6682DD4F7E8E}" type="sibTrans" cxnId="{FA90CEDA-23CB-4492-B6AE-F90DB873EBCC}">
      <dgm:prSet/>
      <dgm:spPr/>
      <dgm:t>
        <a:bodyPr/>
        <a:lstStyle/>
        <a:p>
          <a:endParaRPr lang="es-ES"/>
        </a:p>
      </dgm:t>
    </dgm:pt>
    <dgm:pt modelId="{DD51DB89-5A6A-4418-8AAE-12084277FB45}" type="pres">
      <dgm:prSet presAssocID="{4ABA16AE-E968-406F-901C-C9934AFC1C4C}" presName="Name0" presStyleCnt="0">
        <dgm:presLayoutVars>
          <dgm:dir/>
          <dgm:resizeHandles val="exact"/>
        </dgm:presLayoutVars>
      </dgm:prSet>
      <dgm:spPr/>
    </dgm:pt>
    <dgm:pt modelId="{3D842F1D-F55A-4FA2-BE13-8D572B434294}" type="pres">
      <dgm:prSet presAssocID="{06FB050F-78EC-44D9-AF6E-EAAB8418C907}" presName="node" presStyleLbl="node1" presStyleIdx="0" presStyleCnt="3" custScaleX="171737" custScaleY="76355" custRadScaleRad="80831" custRadScaleInc="-3483">
        <dgm:presLayoutVars>
          <dgm:bulletEnabled val="1"/>
        </dgm:presLayoutVars>
      </dgm:prSet>
      <dgm:spPr/>
      <dgm:t>
        <a:bodyPr/>
        <a:lstStyle/>
        <a:p>
          <a:endParaRPr lang="es-ES"/>
        </a:p>
      </dgm:t>
    </dgm:pt>
    <dgm:pt modelId="{C0C85F9D-24D4-46E2-8305-6CAEACEAE614}" type="pres">
      <dgm:prSet presAssocID="{B658C5C2-0BF8-4E3B-9C7B-1894262FDB14}" presName="sibTrans" presStyleLbl="sibTrans2D1" presStyleIdx="0" presStyleCnt="3"/>
      <dgm:spPr/>
    </dgm:pt>
    <dgm:pt modelId="{150A437E-EBF5-4352-B5C5-8B3382104A16}" type="pres">
      <dgm:prSet presAssocID="{B658C5C2-0BF8-4E3B-9C7B-1894262FDB14}" presName="connectorText" presStyleLbl="sibTrans2D1" presStyleIdx="0" presStyleCnt="3"/>
      <dgm:spPr/>
    </dgm:pt>
    <dgm:pt modelId="{E1A8C4BF-2F03-4F7F-8203-C540BA7583E1}" type="pres">
      <dgm:prSet presAssocID="{790F20CD-4B58-455E-9890-AE23D58321E8}" presName="node" presStyleLbl="node1" presStyleIdx="1" presStyleCnt="3" custScaleX="171809" custScaleY="80045" custRadScaleRad="107275" custRadScaleInc="-45156">
        <dgm:presLayoutVars>
          <dgm:bulletEnabled val="1"/>
        </dgm:presLayoutVars>
      </dgm:prSet>
      <dgm:spPr/>
    </dgm:pt>
    <dgm:pt modelId="{0C99B2E6-DD59-4BAD-9F83-3AF028711B92}" type="pres">
      <dgm:prSet presAssocID="{C9EAB76C-3F74-4243-B97A-34045851B7F7}" presName="sibTrans" presStyleLbl="sibTrans2D1" presStyleIdx="1" presStyleCnt="3"/>
      <dgm:spPr/>
    </dgm:pt>
    <dgm:pt modelId="{358FEBAB-B5B6-4A14-A55E-77B25902C35B}" type="pres">
      <dgm:prSet presAssocID="{C9EAB76C-3F74-4243-B97A-34045851B7F7}" presName="connectorText" presStyleLbl="sibTrans2D1" presStyleIdx="1" presStyleCnt="3"/>
      <dgm:spPr/>
    </dgm:pt>
    <dgm:pt modelId="{EEDB9F2F-32B3-4B63-A1B1-1BAAF9747D14}" type="pres">
      <dgm:prSet presAssocID="{57941835-5933-4FBD-BA65-27F5A169DD83}" presName="node" presStyleLbl="node1" presStyleIdx="2" presStyleCnt="3" custScaleX="159445" custScaleY="82279" custRadScaleRad="110701" custRadScaleInc="45275">
        <dgm:presLayoutVars>
          <dgm:bulletEnabled val="1"/>
        </dgm:presLayoutVars>
      </dgm:prSet>
      <dgm:spPr/>
    </dgm:pt>
    <dgm:pt modelId="{2DEBB23A-17FB-46E9-9D71-CE932CDB2EB6}" type="pres">
      <dgm:prSet presAssocID="{C9C9802D-7BAA-47E3-A053-6682DD4F7E8E}" presName="sibTrans" presStyleLbl="sibTrans2D1" presStyleIdx="2" presStyleCnt="3"/>
      <dgm:spPr/>
    </dgm:pt>
    <dgm:pt modelId="{1A878053-CC7D-4C4B-904B-74A58F97FB76}" type="pres">
      <dgm:prSet presAssocID="{C9C9802D-7BAA-47E3-A053-6682DD4F7E8E}" presName="connectorText" presStyleLbl="sibTrans2D1" presStyleIdx="2" presStyleCnt="3"/>
      <dgm:spPr/>
    </dgm:pt>
  </dgm:ptLst>
  <dgm:cxnLst>
    <dgm:cxn modelId="{21D4C576-2BF7-4F74-8234-95C35D467F29}" type="presOf" srcId="{B658C5C2-0BF8-4E3B-9C7B-1894262FDB14}" destId="{150A437E-EBF5-4352-B5C5-8B3382104A16}" srcOrd="1" destOrd="0" presId="urn:microsoft.com/office/officeart/2005/8/layout/cycle7"/>
    <dgm:cxn modelId="{C50DC373-AA9D-4766-AA7D-039FA00C7C2F}" type="presOf" srcId="{C9EAB76C-3F74-4243-B97A-34045851B7F7}" destId="{0C99B2E6-DD59-4BAD-9F83-3AF028711B92}" srcOrd="0" destOrd="0" presId="urn:microsoft.com/office/officeart/2005/8/layout/cycle7"/>
    <dgm:cxn modelId="{798D6208-2A64-4573-875E-797B359F1910}" type="presOf" srcId="{4ABA16AE-E968-406F-901C-C9934AFC1C4C}" destId="{DD51DB89-5A6A-4418-8AAE-12084277FB45}" srcOrd="0" destOrd="0" presId="urn:microsoft.com/office/officeart/2005/8/layout/cycle7"/>
    <dgm:cxn modelId="{1736E9BB-C6B6-4865-8A37-7A06773C5F95}" type="presOf" srcId="{57941835-5933-4FBD-BA65-27F5A169DD83}" destId="{EEDB9F2F-32B3-4B63-A1B1-1BAAF9747D14}" srcOrd="0" destOrd="0" presId="urn:microsoft.com/office/officeart/2005/8/layout/cycle7"/>
    <dgm:cxn modelId="{18267E87-612A-454C-9C7A-7DBF36AC97A7}" type="presOf" srcId="{790F20CD-4B58-455E-9890-AE23D58321E8}" destId="{E1A8C4BF-2F03-4F7F-8203-C540BA7583E1}" srcOrd="0" destOrd="0" presId="urn:microsoft.com/office/officeart/2005/8/layout/cycle7"/>
    <dgm:cxn modelId="{04E2E31B-B600-4DED-82DD-DF2442692AB0}" srcId="{4ABA16AE-E968-406F-901C-C9934AFC1C4C}" destId="{06FB050F-78EC-44D9-AF6E-EAAB8418C907}" srcOrd="0" destOrd="0" parTransId="{26ED0248-9B52-4E36-8FED-74F6C4AEE380}" sibTransId="{B658C5C2-0BF8-4E3B-9C7B-1894262FDB14}"/>
    <dgm:cxn modelId="{FA90CEDA-23CB-4492-B6AE-F90DB873EBCC}" srcId="{4ABA16AE-E968-406F-901C-C9934AFC1C4C}" destId="{57941835-5933-4FBD-BA65-27F5A169DD83}" srcOrd="2" destOrd="0" parTransId="{DB502C56-5D2E-4C45-9F7A-DB77925C2C18}" sibTransId="{C9C9802D-7BAA-47E3-A053-6682DD4F7E8E}"/>
    <dgm:cxn modelId="{62E83F8F-3379-4680-9681-6AE4F62A2272}" type="presOf" srcId="{C9EAB76C-3F74-4243-B97A-34045851B7F7}" destId="{358FEBAB-B5B6-4A14-A55E-77B25902C35B}" srcOrd="1" destOrd="0" presId="urn:microsoft.com/office/officeart/2005/8/layout/cycle7"/>
    <dgm:cxn modelId="{4166EBE6-BF68-4310-B7FB-B34874BBF61E}" type="presOf" srcId="{06FB050F-78EC-44D9-AF6E-EAAB8418C907}" destId="{3D842F1D-F55A-4FA2-BE13-8D572B434294}" srcOrd="0" destOrd="0" presId="urn:microsoft.com/office/officeart/2005/8/layout/cycle7"/>
    <dgm:cxn modelId="{C7FAB8DE-DD0D-4A22-81F0-77B95E79E776}" type="presOf" srcId="{B658C5C2-0BF8-4E3B-9C7B-1894262FDB14}" destId="{C0C85F9D-24D4-46E2-8305-6CAEACEAE614}" srcOrd="0" destOrd="0" presId="urn:microsoft.com/office/officeart/2005/8/layout/cycle7"/>
    <dgm:cxn modelId="{056A3439-81B8-4AB5-97A3-3DDE32F2E6D1}" type="presOf" srcId="{C9C9802D-7BAA-47E3-A053-6682DD4F7E8E}" destId="{1A878053-CC7D-4C4B-904B-74A58F97FB76}" srcOrd="1" destOrd="0" presId="urn:microsoft.com/office/officeart/2005/8/layout/cycle7"/>
    <dgm:cxn modelId="{1847EF50-E9C3-43B7-946F-895F443096DF}" srcId="{4ABA16AE-E968-406F-901C-C9934AFC1C4C}" destId="{790F20CD-4B58-455E-9890-AE23D58321E8}" srcOrd="1" destOrd="0" parTransId="{B8E010F7-E73F-46CC-922D-D545CDEB0C05}" sibTransId="{C9EAB76C-3F74-4243-B97A-34045851B7F7}"/>
    <dgm:cxn modelId="{39011CA3-9321-4B21-89A6-9B68240DA525}" type="presOf" srcId="{C9C9802D-7BAA-47E3-A053-6682DD4F7E8E}" destId="{2DEBB23A-17FB-46E9-9D71-CE932CDB2EB6}" srcOrd="0" destOrd="0" presId="urn:microsoft.com/office/officeart/2005/8/layout/cycle7"/>
    <dgm:cxn modelId="{9C6D8A4A-563F-49DB-BE8B-99FE19CCDF09}" type="presParOf" srcId="{DD51DB89-5A6A-4418-8AAE-12084277FB45}" destId="{3D842F1D-F55A-4FA2-BE13-8D572B434294}" srcOrd="0" destOrd="0" presId="urn:microsoft.com/office/officeart/2005/8/layout/cycle7"/>
    <dgm:cxn modelId="{F6049E0C-CE82-4A28-B020-5DE749EB2C44}" type="presParOf" srcId="{DD51DB89-5A6A-4418-8AAE-12084277FB45}" destId="{C0C85F9D-24D4-46E2-8305-6CAEACEAE614}" srcOrd="1" destOrd="0" presId="urn:microsoft.com/office/officeart/2005/8/layout/cycle7"/>
    <dgm:cxn modelId="{B7239B6B-B240-4A99-877F-3C7246EEABED}" type="presParOf" srcId="{C0C85F9D-24D4-46E2-8305-6CAEACEAE614}" destId="{150A437E-EBF5-4352-B5C5-8B3382104A16}" srcOrd="0" destOrd="0" presId="urn:microsoft.com/office/officeart/2005/8/layout/cycle7"/>
    <dgm:cxn modelId="{C2DCE7E4-0B8B-4A56-BB66-0B319D4B7EDE}" type="presParOf" srcId="{DD51DB89-5A6A-4418-8AAE-12084277FB45}" destId="{E1A8C4BF-2F03-4F7F-8203-C540BA7583E1}" srcOrd="2" destOrd="0" presId="urn:microsoft.com/office/officeart/2005/8/layout/cycle7"/>
    <dgm:cxn modelId="{79912BF1-695B-4401-8EB5-3CE5473C946C}" type="presParOf" srcId="{DD51DB89-5A6A-4418-8AAE-12084277FB45}" destId="{0C99B2E6-DD59-4BAD-9F83-3AF028711B92}" srcOrd="3" destOrd="0" presId="urn:microsoft.com/office/officeart/2005/8/layout/cycle7"/>
    <dgm:cxn modelId="{C8000E05-A7BC-4913-B2D5-45CC235E604A}" type="presParOf" srcId="{0C99B2E6-DD59-4BAD-9F83-3AF028711B92}" destId="{358FEBAB-B5B6-4A14-A55E-77B25902C35B}" srcOrd="0" destOrd="0" presId="urn:microsoft.com/office/officeart/2005/8/layout/cycle7"/>
    <dgm:cxn modelId="{AFED4965-D893-453A-AAE6-9106B7F48252}" type="presParOf" srcId="{DD51DB89-5A6A-4418-8AAE-12084277FB45}" destId="{EEDB9F2F-32B3-4B63-A1B1-1BAAF9747D14}" srcOrd="4" destOrd="0" presId="urn:microsoft.com/office/officeart/2005/8/layout/cycle7"/>
    <dgm:cxn modelId="{92A79FF9-B50F-45C7-B05A-804992014A04}" type="presParOf" srcId="{DD51DB89-5A6A-4418-8AAE-12084277FB45}" destId="{2DEBB23A-17FB-46E9-9D71-CE932CDB2EB6}" srcOrd="5" destOrd="0" presId="urn:microsoft.com/office/officeart/2005/8/layout/cycle7"/>
    <dgm:cxn modelId="{9C968675-1216-453B-876F-F17EDF92C871}" type="presParOf" srcId="{2DEBB23A-17FB-46E9-9D71-CE932CDB2EB6}" destId="{1A878053-CC7D-4C4B-904B-74A58F97FB7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42F1D-F55A-4FA2-BE13-8D572B434294}">
      <dsp:nvSpPr>
        <dsp:cNvPr id="0" name=""/>
        <dsp:cNvSpPr/>
      </dsp:nvSpPr>
      <dsp:spPr>
        <a:xfrm>
          <a:off x="2454389" y="662951"/>
          <a:ext cx="4291897" cy="95409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s-ES" sz="4100" kern="1200" dirty="0"/>
        </a:p>
      </dsp:txBody>
      <dsp:txXfrm>
        <a:off x="2482334" y="690896"/>
        <a:ext cx="4236007" cy="898207"/>
      </dsp:txXfrm>
    </dsp:sp>
    <dsp:sp modelId="{C0C85F9D-24D4-46E2-8305-6CAEACEAE614}">
      <dsp:nvSpPr>
        <dsp:cNvPr id="0" name=""/>
        <dsp:cNvSpPr/>
      </dsp:nvSpPr>
      <dsp:spPr>
        <a:xfrm rot="2284050">
          <a:off x="5477603" y="1937360"/>
          <a:ext cx="840085" cy="4373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5608806" y="2024829"/>
        <a:ext cx="577679" cy="262406"/>
      </dsp:txXfrm>
    </dsp:sp>
    <dsp:sp modelId="{E1A8C4BF-2F03-4F7F-8203-C540BA7583E1}">
      <dsp:nvSpPr>
        <dsp:cNvPr id="0" name=""/>
        <dsp:cNvSpPr/>
      </dsp:nvSpPr>
      <dsp:spPr>
        <a:xfrm>
          <a:off x="5077542" y="2695014"/>
          <a:ext cx="4293696" cy="100020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endParaRPr lang="es-ES" sz="4300" kern="1200" dirty="0"/>
        </a:p>
      </dsp:txBody>
      <dsp:txXfrm>
        <a:off x="5106837" y="2724309"/>
        <a:ext cx="4235106" cy="941616"/>
      </dsp:txXfrm>
    </dsp:sp>
    <dsp:sp modelId="{0C99B2E6-DD59-4BAD-9F83-3AF028711B92}">
      <dsp:nvSpPr>
        <dsp:cNvPr id="0" name=""/>
        <dsp:cNvSpPr/>
      </dsp:nvSpPr>
      <dsp:spPr>
        <a:xfrm rot="10799433">
          <a:off x="4132446" y="2976887"/>
          <a:ext cx="840085" cy="4373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4263649" y="3064356"/>
        <a:ext cx="577679" cy="262406"/>
      </dsp:txXfrm>
    </dsp:sp>
    <dsp:sp modelId="{EEDB9F2F-32B3-4B63-A1B1-1BAAF9747D14}">
      <dsp:nvSpPr>
        <dsp:cNvPr id="0" name=""/>
        <dsp:cNvSpPr/>
      </dsp:nvSpPr>
      <dsp:spPr>
        <a:xfrm>
          <a:off x="42729" y="2681914"/>
          <a:ext cx="3984706" cy="102812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es-ES" sz="4400" kern="1200" dirty="0"/>
        </a:p>
      </dsp:txBody>
      <dsp:txXfrm>
        <a:off x="72842" y="2712027"/>
        <a:ext cx="3924480" cy="967895"/>
      </dsp:txXfrm>
    </dsp:sp>
    <dsp:sp modelId="{2DEBB23A-17FB-46E9-9D71-CE932CDB2EB6}">
      <dsp:nvSpPr>
        <dsp:cNvPr id="0" name=""/>
        <dsp:cNvSpPr/>
      </dsp:nvSpPr>
      <dsp:spPr>
        <a:xfrm rot="19277333">
          <a:off x="2920757" y="1930809"/>
          <a:ext cx="840085" cy="43734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3051960" y="2018278"/>
        <a:ext cx="577679" cy="26240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743F1E-96A0-1149-A108-18FF31C54245}" type="datetime1">
              <a:rPr lang="es-AR" smtClean="0"/>
              <a:t>08/07/2015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1EF008-26E9-8D48-919F-6032B6EAF2F0}" type="slidenum">
              <a:rPr lang="en-US" smtClean="0"/>
              <a:t>‹Nº›</a:t>
            </a:fld>
            <a:endParaRPr lang="en-US"/>
          </a:p>
        </p:txBody>
      </p:sp>
    </p:spTree>
    <p:extLst>
      <p:ext uri="{BB962C8B-B14F-4D97-AF65-F5344CB8AC3E}">
        <p14:creationId xmlns:p14="http://schemas.microsoft.com/office/powerpoint/2010/main" val="4000333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147C26-11D8-9842-B72E-FF1FD6FDFC1A}" type="datetime1">
              <a:rPr lang="es-AR" smtClean="0"/>
              <a:t>08/07/2015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70820-893B-7F4E-80FA-568CCAD2520B}" type="slidenum">
              <a:rPr lang="en-US" smtClean="0"/>
              <a:t>‹Nº›</a:t>
            </a:fld>
            <a:endParaRPr lang="en-US"/>
          </a:p>
        </p:txBody>
      </p:sp>
    </p:spTree>
    <p:extLst>
      <p:ext uri="{BB962C8B-B14F-4D97-AF65-F5344CB8AC3E}">
        <p14:creationId xmlns:p14="http://schemas.microsoft.com/office/powerpoint/2010/main" val="3712985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3E781A05-DEED-4C14-8E53-2505954DF9A0}" type="slidenum">
              <a:rPr lang="es-AR" smtClean="0"/>
              <a:t>23</a:t>
            </a:fld>
            <a:endParaRPr lang="es-AR"/>
          </a:p>
        </p:txBody>
      </p:sp>
    </p:spTree>
    <p:extLst>
      <p:ext uri="{BB962C8B-B14F-4D97-AF65-F5344CB8AC3E}">
        <p14:creationId xmlns:p14="http://schemas.microsoft.com/office/powerpoint/2010/main" val="182033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34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6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3" name="2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4" name="3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121786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4" name="3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5" name="4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85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a:prstGeom prst="rect">
            <a:avLst/>
          </a:prstGeo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5" name="4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6" name="5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302543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495300" y="1600201"/>
            <a:ext cx="89154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5" name="4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6" name="5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67916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6" name="5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7" name="6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119321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8" name="7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9" name="8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16026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495300" y="6356351"/>
            <a:ext cx="2311400" cy="365125"/>
          </a:xfrm>
          <a:prstGeom prst="rect">
            <a:avLst/>
          </a:prstGeom>
        </p:spPr>
        <p:txBody>
          <a:bodyPr/>
          <a:lstStyle/>
          <a:p>
            <a:fld id="{BC37230E-B88C-4B51-A387-D550AF45579F}" type="datetimeFigureOut">
              <a:rPr lang="es-AR" smtClean="0"/>
              <a:t>08/07/2015</a:t>
            </a:fld>
            <a:endParaRPr lang="es-AR"/>
          </a:p>
        </p:txBody>
      </p:sp>
      <p:sp>
        <p:nvSpPr>
          <p:cNvPr id="6" name="5 Marcador de pie de página"/>
          <p:cNvSpPr>
            <a:spLocks noGrp="1"/>
          </p:cNvSpPr>
          <p:nvPr>
            <p:ph type="ftr" sz="quarter" idx="11"/>
          </p:nvPr>
        </p:nvSpPr>
        <p:spPr>
          <a:xfrm>
            <a:off x="3384550" y="6356351"/>
            <a:ext cx="3136900" cy="365125"/>
          </a:xfrm>
          <a:prstGeom prst="rect">
            <a:avLst/>
          </a:prstGeom>
        </p:spPr>
        <p:txBody>
          <a:bodyPr/>
          <a:lstStyle/>
          <a:p>
            <a:endParaRPr lang="es-AR"/>
          </a:p>
        </p:txBody>
      </p:sp>
      <p:sp>
        <p:nvSpPr>
          <p:cNvPr id="7" name="6 Marcador de número de diapositiva"/>
          <p:cNvSpPr>
            <a:spLocks noGrp="1"/>
          </p:cNvSpPr>
          <p:nvPr>
            <p:ph type="sldNum" sz="quarter" idx="12"/>
          </p:nvPr>
        </p:nvSpPr>
        <p:spPr>
          <a:xfrm>
            <a:off x="7099300" y="6356351"/>
            <a:ext cx="2311400" cy="365125"/>
          </a:xfrm>
          <a:prstGeom prst="rect">
            <a:avLst/>
          </a:prstGeom>
        </p:spPr>
        <p:txBody>
          <a:bodyPr/>
          <a:lstStyle/>
          <a:p>
            <a:fld id="{8D01C980-45AB-4476-BFF6-A77727DF1E85}" type="slidenum">
              <a:rPr lang="es-AR" smtClean="0"/>
              <a:t>‹Nº›</a:t>
            </a:fld>
            <a:endParaRPr lang="es-AR"/>
          </a:p>
        </p:txBody>
      </p:sp>
    </p:spTree>
    <p:extLst>
      <p:ext uri="{BB962C8B-B14F-4D97-AF65-F5344CB8AC3E}">
        <p14:creationId xmlns:p14="http://schemas.microsoft.com/office/powerpoint/2010/main" val="377066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48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hdr="0" ftr="0" dt="0"/>
  <p:txStyles>
    <p:titleStyle>
      <a:lvl1pPr algn="l" defTabSz="457200" rtl="0" eaLnBrk="1" latinLnBrk="0" hangingPunct="1">
        <a:spcBef>
          <a:spcPct val="0"/>
        </a:spcBef>
        <a:buNone/>
        <a:defRPr sz="2200" b="1" kern="1200">
          <a:solidFill>
            <a:srgbClr val="37609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smn.gov.ar/"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69" y="1772816"/>
            <a:ext cx="10062450" cy="6480722"/>
          </a:xfrm>
          <a:prstGeom prst="rect">
            <a:avLst/>
          </a:prstGeom>
        </p:spPr>
      </p:pic>
      <p:pic>
        <p:nvPicPr>
          <p:cNvPr id="9" name="Picture 5" descr="pptbarras201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12" name="Rectángulo 11"/>
          <p:cNvSpPr/>
          <p:nvPr/>
        </p:nvSpPr>
        <p:spPr>
          <a:xfrm>
            <a:off x="-149469" y="3068960"/>
            <a:ext cx="10062449" cy="504056"/>
          </a:xfrm>
          <a:prstGeom prst="rect">
            <a:avLst/>
          </a:prstGeom>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cap="all" dirty="0" err="1">
                <a:solidFill>
                  <a:schemeClr val="bg1"/>
                </a:solidFill>
              </a:rPr>
              <a:t>ViÑa</a:t>
            </a:r>
            <a:r>
              <a:rPr lang="en-US" b="1" cap="all" dirty="0">
                <a:solidFill>
                  <a:schemeClr val="bg1"/>
                </a:solidFill>
              </a:rPr>
              <a:t> del Mar, Chile, 20-24 July 2015</a:t>
            </a:r>
          </a:p>
        </p:txBody>
      </p:sp>
      <p:sp>
        <p:nvSpPr>
          <p:cNvPr id="4" name="Rectángulo 3"/>
          <p:cNvSpPr/>
          <p:nvPr/>
        </p:nvSpPr>
        <p:spPr>
          <a:xfrm>
            <a:off x="-149469" y="0"/>
            <a:ext cx="10055469" cy="1988840"/>
          </a:xfrm>
          <a:prstGeom prst="rect">
            <a:avLst/>
          </a:prstGeom>
          <a:solidFill>
            <a:srgbClr val="9E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149469" y="1628800"/>
            <a:ext cx="10062450" cy="144016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s-ES"/>
          </a:p>
        </p:txBody>
      </p:sp>
      <p:sp>
        <p:nvSpPr>
          <p:cNvPr id="2" name="1 Rectángulo"/>
          <p:cNvSpPr/>
          <p:nvPr/>
        </p:nvSpPr>
        <p:spPr>
          <a:xfrm>
            <a:off x="1424608" y="1844824"/>
            <a:ext cx="6624736" cy="1200329"/>
          </a:xfrm>
          <a:prstGeom prst="rect">
            <a:avLst/>
          </a:prstGeom>
        </p:spPr>
        <p:txBody>
          <a:bodyPr wrap="square">
            <a:spAutoFit/>
          </a:bodyPr>
          <a:lstStyle/>
          <a:p>
            <a:pPr algn="ctr"/>
            <a:r>
              <a:rPr lang="en-GB" b="1" dirty="0"/>
              <a:t>JOINT WMO/IOC TECHNICAL COMMISSION FOR OCEANOGRAPHY AND MARINE METEOROLOGY (JCOMM)</a:t>
            </a:r>
            <a:endParaRPr lang="es-AR" dirty="0"/>
          </a:p>
          <a:p>
            <a:pPr algn="ctr"/>
            <a:r>
              <a:rPr lang="en-US" b="1" dirty="0"/>
              <a:t>FOURTH INTERNATIONAL WORKSHOP OF</a:t>
            </a:r>
            <a:endParaRPr lang="es-AR" dirty="0"/>
          </a:p>
          <a:p>
            <a:pPr algn="ctr"/>
            <a:r>
              <a:rPr lang="en-US" b="1" dirty="0"/>
              <a:t>PORT METEOROLOGICAL OFFICERS (PMO-5</a:t>
            </a:r>
            <a:r>
              <a:rPr lang="en-US" b="1" dirty="0" smtClean="0"/>
              <a:t>)</a:t>
            </a:r>
            <a:endParaRPr lang="es-AR" dirty="0"/>
          </a:p>
        </p:txBody>
      </p:sp>
      <p:sp>
        <p:nvSpPr>
          <p:cNvPr id="8" name="Rectángulo 7"/>
          <p:cNvSpPr/>
          <p:nvPr/>
        </p:nvSpPr>
        <p:spPr>
          <a:xfrm>
            <a:off x="-149469" y="620689"/>
            <a:ext cx="10062450" cy="1181101"/>
          </a:xfrm>
          <a:prstGeom prst="rect">
            <a:avLst/>
          </a:prstGeom>
          <a:solidFill>
            <a:schemeClr val="bg1"/>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ES"/>
          </a:p>
        </p:txBody>
      </p:sp>
      <p:pic>
        <p:nvPicPr>
          <p:cNvPr id="1026" name="Picture 2" descr="http://weather.gmdss.org/image/jcomm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712" y="670248"/>
            <a:ext cx="4392488" cy="110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1403" y="134017"/>
            <a:ext cx="9450981" cy="1019665"/>
          </a:xfrm>
        </p:spPr>
        <p:txBody>
          <a:bodyPr>
            <a:noAutofit/>
          </a:bodyPr>
          <a:lstStyle/>
          <a:p>
            <a:pPr algn="ctr"/>
            <a:r>
              <a:rPr lang="es-ES" sz="3200" dirty="0" smtClean="0"/>
              <a:t>ARGENTINA NATIONAL WEATHER SERVICE</a:t>
            </a:r>
            <a:r>
              <a:rPr lang="es-ES" sz="3200" dirty="0"/>
              <a:t/>
            </a:r>
            <a:br>
              <a:rPr lang="es-ES" sz="3200" dirty="0"/>
            </a:br>
            <a:r>
              <a:rPr lang="es-ES" sz="3200" dirty="0" err="1" smtClean="0"/>
              <a:t>Scheduled</a:t>
            </a:r>
            <a:r>
              <a:rPr lang="es-ES" sz="3200" dirty="0" smtClean="0"/>
              <a:t> </a:t>
            </a:r>
            <a:r>
              <a:rPr lang="es-ES" sz="3200" dirty="0" err="1" smtClean="0"/>
              <a:t>Bulletins</a:t>
            </a:r>
            <a:r>
              <a:rPr lang="es-ES" sz="3200" dirty="0" smtClean="0"/>
              <a:t> </a:t>
            </a:r>
            <a:r>
              <a:rPr lang="es-ES" sz="3200" dirty="0" err="1" smtClean="0"/>
              <a:t>By</a:t>
            </a:r>
            <a:r>
              <a:rPr lang="es-ES" sz="3200" dirty="0" smtClean="0"/>
              <a:t> </a:t>
            </a:r>
            <a:r>
              <a:rPr lang="es-ES" sz="3200" dirty="0" err="1" smtClean="0"/>
              <a:t>Inmarsat</a:t>
            </a:r>
            <a:endParaRPr lang="es-ES" sz="3200" dirty="0"/>
          </a:p>
        </p:txBody>
      </p:sp>
      <p:sp>
        <p:nvSpPr>
          <p:cNvPr id="5" name="4 Rectángulo redondeado"/>
          <p:cNvSpPr/>
          <p:nvPr/>
        </p:nvSpPr>
        <p:spPr>
          <a:xfrm>
            <a:off x="640395" y="1777524"/>
            <a:ext cx="8534028" cy="2803022"/>
          </a:xfrm>
          <a:prstGeom prst="roundRect">
            <a:avLst>
              <a:gd name="adj" fmla="val 470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graphicFrame>
        <p:nvGraphicFramePr>
          <p:cNvPr id="7" name="6 Marcador de contenido"/>
          <p:cNvGraphicFramePr>
            <a:graphicFrameLocks/>
          </p:cNvGraphicFramePr>
          <p:nvPr>
            <p:extLst>
              <p:ext uri="{D42A27DB-BD31-4B8C-83A1-F6EECF244321}">
                <p14:modId xmlns:p14="http://schemas.microsoft.com/office/powerpoint/2010/main" val="1955262207"/>
              </p:ext>
            </p:extLst>
          </p:nvPr>
        </p:nvGraphicFramePr>
        <p:xfrm>
          <a:off x="867244" y="1979805"/>
          <a:ext cx="8020893" cy="2297937"/>
        </p:xfrm>
        <a:graphic>
          <a:graphicData uri="http://schemas.openxmlformats.org/drawingml/2006/table">
            <a:tbl>
              <a:tblPr firstRow="1" firstCol="1" bandRow="1">
                <a:tableStyleId>{5C22544A-7EE6-4342-B048-85BDC9FD1C3A}</a:tableStyleId>
              </a:tblPr>
              <a:tblGrid>
                <a:gridCol w="1888340"/>
                <a:gridCol w="1930055"/>
                <a:gridCol w="1588044"/>
                <a:gridCol w="2614454"/>
              </a:tblGrid>
              <a:tr h="346950">
                <a:tc>
                  <a:txBody>
                    <a:bodyPr/>
                    <a:lstStyle/>
                    <a:p>
                      <a:pPr>
                        <a:spcAft>
                          <a:spcPts val="0"/>
                        </a:spcAft>
                      </a:pPr>
                      <a:r>
                        <a:rPr lang="es-ES" sz="1800" dirty="0" err="1">
                          <a:effectLst/>
                        </a:rPr>
                        <a:t>Issuing</a:t>
                      </a:r>
                      <a:r>
                        <a:rPr lang="es-ES" sz="1800" dirty="0">
                          <a:effectLst/>
                        </a:rPr>
                        <a:t> </a:t>
                      </a:r>
                      <a:r>
                        <a:rPr lang="es-ES" sz="1800" dirty="0" err="1">
                          <a:effectLst/>
                        </a:rPr>
                        <a:t>Service</a:t>
                      </a:r>
                      <a:r>
                        <a:rPr lang="es-ES" sz="1800" dirty="0">
                          <a:effectLst/>
                        </a:rPr>
                        <a:t>:</a:t>
                      </a:r>
                      <a:endParaRPr lang="es-ES" sz="1800" dirty="0">
                        <a:effectLst/>
                        <a:latin typeface="Times New Roman"/>
                        <a:ea typeface="Times New Roman"/>
                      </a:endParaRPr>
                    </a:p>
                  </a:txBody>
                  <a:tcPr marL="32886" marR="32886" marT="32886" marB="32886" anchor="ctr"/>
                </a:tc>
                <a:tc gridSpan="3">
                  <a:txBody>
                    <a:bodyPr/>
                    <a:lstStyle/>
                    <a:p>
                      <a:pPr>
                        <a:spcAft>
                          <a:spcPts val="0"/>
                        </a:spcAft>
                      </a:pPr>
                      <a:r>
                        <a:rPr lang="es-ES" sz="1800" dirty="0">
                          <a:effectLst/>
                        </a:rPr>
                        <a:t>Argentina</a:t>
                      </a:r>
                      <a:endParaRPr lang="es-ES" sz="1800" dirty="0">
                        <a:effectLst/>
                        <a:latin typeface="Times New Roman"/>
                        <a:ea typeface="Times New Roman"/>
                      </a:endParaRPr>
                    </a:p>
                  </a:txBody>
                  <a:tcPr marL="32886" marR="32886" marT="32886" marB="32886" anchor="ctr"/>
                </a:tc>
                <a:tc hMerge="1">
                  <a:txBody>
                    <a:bodyPr/>
                    <a:lstStyle/>
                    <a:p>
                      <a:endParaRPr lang="es-ES"/>
                    </a:p>
                  </a:txBody>
                  <a:tcPr/>
                </a:tc>
                <a:tc hMerge="1">
                  <a:txBody>
                    <a:bodyPr/>
                    <a:lstStyle/>
                    <a:p>
                      <a:endParaRPr lang="es-ES"/>
                    </a:p>
                  </a:txBody>
                  <a:tcPr/>
                </a:tc>
              </a:tr>
              <a:tr h="760502">
                <a:tc>
                  <a:txBody>
                    <a:bodyPr/>
                    <a:lstStyle/>
                    <a:p>
                      <a:pPr>
                        <a:spcAft>
                          <a:spcPts val="0"/>
                        </a:spcAft>
                      </a:pPr>
                      <a:r>
                        <a:rPr lang="es-ES" sz="1800">
                          <a:effectLst/>
                        </a:rPr>
                        <a:t>Coverage:</a:t>
                      </a:r>
                      <a:endParaRPr lang="es-ES" sz="1800">
                        <a:effectLst/>
                        <a:latin typeface="Times New Roman"/>
                        <a:ea typeface="Times New Roman"/>
                      </a:endParaRPr>
                    </a:p>
                  </a:txBody>
                  <a:tcPr marL="32886" marR="32886" marT="32886" marB="32886" anchor="ctr"/>
                </a:tc>
                <a:tc gridSpan="3">
                  <a:txBody>
                    <a:bodyPr/>
                    <a:lstStyle/>
                    <a:p>
                      <a:pPr>
                        <a:spcAft>
                          <a:spcPts val="0"/>
                        </a:spcAft>
                      </a:pPr>
                      <a:r>
                        <a:rPr lang="en-US" sz="1800" dirty="0">
                          <a:effectLst/>
                        </a:rPr>
                        <a:t>The South Atlantic and Southern Oceans south of 35°50'S, from 20°W to the longitude of Cape Horn, 67°16'W</a:t>
                      </a:r>
                      <a:endParaRPr lang="es-ES" sz="1800" dirty="0">
                        <a:effectLst/>
                        <a:latin typeface="Times New Roman"/>
                        <a:ea typeface="Times New Roman"/>
                      </a:endParaRPr>
                    </a:p>
                  </a:txBody>
                  <a:tcPr marL="32886" marR="32886" marT="32886" marB="32886" anchor="ctr"/>
                </a:tc>
                <a:tc hMerge="1">
                  <a:txBody>
                    <a:bodyPr/>
                    <a:lstStyle/>
                    <a:p>
                      <a:endParaRPr lang="es-ES"/>
                    </a:p>
                  </a:txBody>
                  <a:tcPr/>
                </a:tc>
                <a:tc hMerge="1">
                  <a:txBody>
                    <a:bodyPr/>
                    <a:lstStyle/>
                    <a:p>
                      <a:endParaRPr lang="es-ES"/>
                    </a:p>
                  </a:txBody>
                  <a:tcPr/>
                </a:tc>
              </a:tr>
              <a:tr h="1190485">
                <a:tc>
                  <a:txBody>
                    <a:bodyPr/>
                    <a:lstStyle/>
                    <a:p>
                      <a:pPr>
                        <a:spcAft>
                          <a:spcPts val="0"/>
                        </a:spcAft>
                      </a:pPr>
                      <a:r>
                        <a:rPr lang="en-US" sz="1800" dirty="0">
                          <a:effectLst/>
                        </a:rPr>
                        <a:t>Satellite Ocean Regions (scheduled bulletins):</a:t>
                      </a:r>
                      <a:endParaRPr lang="es-ES" sz="1800" dirty="0">
                        <a:effectLst/>
                        <a:latin typeface="Times New Roman"/>
                        <a:ea typeface="Times New Roman"/>
                      </a:endParaRPr>
                    </a:p>
                  </a:txBody>
                  <a:tcPr marL="32886" marR="32886" marT="32886" marB="32886" anchor="ctr"/>
                </a:tc>
                <a:tc>
                  <a:txBody>
                    <a:bodyPr/>
                    <a:lstStyle/>
                    <a:p>
                      <a:pPr>
                        <a:spcAft>
                          <a:spcPts val="0"/>
                        </a:spcAft>
                      </a:pPr>
                      <a:r>
                        <a:rPr lang="es-ES" sz="1800" dirty="0">
                          <a:effectLst/>
                        </a:rPr>
                        <a:t>AOR (W)</a:t>
                      </a:r>
                      <a:endParaRPr lang="es-ES" sz="1800" dirty="0">
                        <a:effectLst/>
                        <a:latin typeface="Times New Roman"/>
                        <a:ea typeface="Times New Roman"/>
                      </a:endParaRPr>
                    </a:p>
                  </a:txBody>
                  <a:tcPr marL="32886" marR="32886" marT="32886" marB="32886" anchor="ctr"/>
                </a:tc>
                <a:tc>
                  <a:txBody>
                    <a:bodyPr/>
                    <a:lstStyle/>
                    <a:p>
                      <a:pPr>
                        <a:spcAft>
                          <a:spcPts val="0"/>
                        </a:spcAft>
                      </a:pPr>
                      <a:r>
                        <a:rPr lang="es-ES" sz="1800" dirty="0" err="1">
                          <a:effectLst/>
                        </a:rPr>
                        <a:t>Broadcast</a:t>
                      </a:r>
                      <a:r>
                        <a:rPr lang="es-ES" sz="1800" dirty="0">
                          <a:effectLst/>
                        </a:rPr>
                        <a:t> (UTC):</a:t>
                      </a:r>
                      <a:endParaRPr lang="es-ES" sz="1800" dirty="0">
                        <a:effectLst/>
                        <a:latin typeface="Times New Roman"/>
                        <a:ea typeface="Times New Roman"/>
                      </a:endParaRPr>
                    </a:p>
                  </a:txBody>
                  <a:tcPr marL="32886" marR="32886" marT="32886" marB="32886" anchor="ctr"/>
                </a:tc>
                <a:tc>
                  <a:txBody>
                    <a:bodyPr/>
                    <a:lstStyle/>
                    <a:p>
                      <a:pPr>
                        <a:spcAft>
                          <a:spcPts val="0"/>
                        </a:spcAft>
                      </a:pPr>
                      <a:r>
                        <a:rPr lang="es-ES" sz="1800" dirty="0">
                          <a:effectLst/>
                        </a:rPr>
                        <a:t>0230, 1730</a:t>
                      </a:r>
                      <a:endParaRPr lang="es-ES" sz="1800" dirty="0">
                        <a:effectLst/>
                        <a:latin typeface="Times New Roman"/>
                        <a:ea typeface="Times New Roman"/>
                      </a:endParaRPr>
                    </a:p>
                  </a:txBody>
                  <a:tcPr marL="32886" marR="32886" marT="32886" marB="32886" anchor="ctr"/>
                </a:tc>
              </a:tr>
            </a:tbl>
          </a:graphicData>
        </a:graphic>
      </p:graphicFrame>
      <p:sp>
        <p:nvSpPr>
          <p:cNvPr id="8" name="Rectángulo 2"/>
          <p:cNvSpPr>
            <a:spLocks noChangeArrowheads="1"/>
          </p:cNvSpPr>
          <p:nvPr/>
        </p:nvSpPr>
        <p:spPr bwMode="auto">
          <a:xfrm>
            <a:off x="231403" y="3232517"/>
            <a:ext cx="6881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s-ES" dirty="0">
                <a:latin typeface="Arial" pitchFamily="34" charset="0"/>
                <a:ea typeface="Times New Roman" pitchFamily="18" charset="0"/>
                <a:cs typeface="Arial" pitchFamily="34" charset="0"/>
              </a:rPr>
              <a:t> </a:t>
            </a:r>
            <a:endParaRPr lang="es-ES" dirty="0">
              <a:latin typeface="Arial" pitchFamily="34" charset="0"/>
              <a:cs typeface="Arial" pitchFamily="34" charset="0"/>
            </a:endParaRPr>
          </a:p>
          <a:p>
            <a:pPr defTabSz="914400" eaLnBrk="0" fontAlgn="base" hangingPunct="0">
              <a:spcBef>
                <a:spcPct val="0"/>
              </a:spcBef>
              <a:spcAft>
                <a:spcPct val="0"/>
              </a:spcAft>
            </a:pPr>
            <a:endParaRPr lang="es-ES" dirty="0">
              <a:latin typeface="Arial" pitchFamily="34" charset="0"/>
              <a:cs typeface="Arial" pitchFamily="34" charset="0"/>
            </a:endParaRPr>
          </a:p>
        </p:txBody>
      </p:sp>
    </p:spTree>
    <p:extLst>
      <p:ext uri="{BB962C8B-B14F-4D97-AF65-F5344CB8AC3E}">
        <p14:creationId xmlns:p14="http://schemas.microsoft.com/office/powerpoint/2010/main" val="277755558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redondeado"/>
          <p:cNvSpPr/>
          <p:nvPr/>
        </p:nvSpPr>
        <p:spPr>
          <a:xfrm>
            <a:off x="920553" y="2880213"/>
            <a:ext cx="4032449" cy="3059109"/>
          </a:xfrm>
          <a:prstGeom prst="roundRect">
            <a:avLst>
              <a:gd name="adj" fmla="val 4709"/>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a:endParaRPr lang="es-ES">
              <a:solidFill>
                <a:prstClr val="white"/>
              </a:solidFill>
            </a:endParaRPr>
          </a:p>
        </p:txBody>
      </p:sp>
      <p:sp>
        <p:nvSpPr>
          <p:cNvPr id="14" name="13 Rectángulo redondeado"/>
          <p:cNvSpPr/>
          <p:nvPr/>
        </p:nvSpPr>
        <p:spPr>
          <a:xfrm>
            <a:off x="5241032" y="1138789"/>
            <a:ext cx="3816424" cy="4800533"/>
          </a:xfrm>
          <a:prstGeom prst="roundRect">
            <a:avLst>
              <a:gd name="adj" fmla="val 2814"/>
            </a:avLst>
          </a:prstGeom>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r>
              <a:rPr lang="en-US" dirty="0"/>
              <a:t>The general system of dissemination of our marine meteorological services, is structured on the basis of media of the SMN and the Naval Prefecture Argentina (PNA). These systems are used as to ensure ongoing and effective reception of weather reports for a safe maritime navigation for all users who surf the METAREA VI. </a:t>
            </a:r>
            <a:r>
              <a:rPr lang="es-ES_tradnl" dirty="0"/>
              <a:t> </a:t>
            </a:r>
          </a:p>
          <a:p>
            <a:endParaRPr lang="es-ES" dirty="0"/>
          </a:p>
          <a:p>
            <a:r>
              <a:rPr lang="en-US" dirty="0"/>
              <a:t>In this way and for its part, the Naval Prefecture Argentina (PNA) makes the dissemination of the bulletins referred to by its coastal radio stations through NAVTEX (518 kHz).</a:t>
            </a:r>
          </a:p>
          <a:p>
            <a:pPr marL="68580"/>
            <a:r>
              <a:rPr lang="es-ES_tradnl" dirty="0"/>
              <a:t> </a:t>
            </a:r>
            <a:endParaRPr lang="es-ES" dirty="0">
              <a:solidFill>
                <a:prstClr val="white"/>
              </a:solidFill>
            </a:endParaRPr>
          </a:p>
        </p:txBody>
      </p:sp>
      <p:pic>
        <p:nvPicPr>
          <p:cNvPr id="12290" name="Imagen 2"/>
          <p:cNvPicPr>
            <a:picLocks noChangeAspect="1" noChangeArrowheads="1"/>
          </p:cNvPicPr>
          <p:nvPr/>
        </p:nvPicPr>
        <p:blipFill rotWithShape="1">
          <a:blip r:embed="rId2">
            <a:extLst>
              <a:ext uri="{28A0092B-C50C-407E-A947-70E740481C1C}">
                <a14:useLocalDpi xmlns:a14="http://schemas.microsoft.com/office/drawing/2010/main" val="0"/>
              </a:ext>
            </a:extLst>
          </a:blip>
          <a:srcRect l="8939" t="38844" r="2049" b="7007"/>
          <a:stretch/>
        </p:blipFill>
        <p:spPr bwMode="auto">
          <a:xfrm>
            <a:off x="1359071" y="3072237"/>
            <a:ext cx="3187475" cy="2592285"/>
          </a:xfrm>
          <a:prstGeom prst="rect">
            <a:avLst/>
          </a:prstGeom>
          <a:ln>
            <a:solidFill>
              <a:schemeClr val="bg1"/>
            </a:solidFill>
            <a:headEnd/>
            <a:tailEnd/>
          </a:ln>
          <a:extLst/>
        </p:spPr>
        <p:style>
          <a:lnRef idx="2">
            <a:schemeClr val="dk1"/>
          </a:lnRef>
          <a:fillRef idx="1">
            <a:schemeClr val="lt1"/>
          </a:fillRef>
          <a:effectRef idx="0">
            <a:schemeClr val="dk1"/>
          </a:effectRef>
          <a:fontRef idx="minor">
            <a:schemeClr val="dk1"/>
          </a:fontRef>
        </p:style>
      </p:pic>
      <p:sp>
        <p:nvSpPr>
          <p:cNvPr id="12" name="11 Rectángulo"/>
          <p:cNvSpPr/>
          <p:nvPr/>
        </p:nvSpPr>
        <p:spPr>
          <a:xfrm>
            <a:off x="188007" y="226797"/>
            <a:ext cx="9494377" cy="769441"/>
          </a:xfrm>
          <a:prstGeom prst="rect">
            <a:avLst/>
          </a:prstGeom>
        </p:spPr>
        <p:txBody>
          <a:bodyPr wrap="square">
            <a:spAutoFit/>
          </a:bodyPr>
          <a:lstStyle/>
          <a:p>
            <a:pPr algn="ctr"/>
            <a:r>
              <a:rPr lang="es-ES" sz="4400" b="1" dirty="0">
                <a:solidFill>
                  <a:schemeClr val="accent1"/>
                </a:solidFill>
                <a:latin typeface="+mj-lt"/>
              </a:rPr>
              <a:t>BROADCAST</a:t>
            </a:r>
            <a:endParaRPr lang="es-AR" sz="4400" b="1" dirty="0">
              <a:solidFill>
                <a:schemeClr val="accent1"/>
              </a:solidFill>
              <a:latin typeface="+mj-lt"/>
            </a:endParaRPr>
          </a:p>
        </p:txBody>
      </p:sp>
      <p:sp>
        <p:nvSpPr>
          <p:cNvPr id="4" name="3 Rectángulo redondeado"/>
          <p:cNvSpPr/>
          <p:nvPr/>
        </p:nvSpPr>
        <p:spPr>
          <a:xfrm>
            <a:off x="992560" y="1042778"/>
            <a:ext cx="3960440" cy="493285"/>
          </a:xfrm>
          <a:prstGeom prst="roundRect">
            <a:avLst>
              <a:gd name="adj" fmla="val 130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t>Servicio Meteorológico Nacional </a:t>
            </a:r>
          </a:p>
        </p:txBody>
      </p:sp>
      <p:sp>
        <p:nvSpPr>
          <p:cNvPr id="5" name="4 Llamada de flecha hacia abajo"/>
          <p:cNvSpPr/>
          <p:nvPr/>
        </p:nvSpPr>
        <p:spPr>
          <a:xfrm>
            <a:off x="2023147" y="1632074"/>
            <a:ext cx="1899266" cy="1440160"/>
          </a:xfrm>
          <a:prstGeom prst="downArrowCallou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AR" sz="1200" dirty="0"/>
              <a:t>Boletines  meteorológicos para la Navegación </a:t>
            </a:r>
          </a:p>
          <a:p>
            <a:pPr algn="ctr"/>
            <a:r>
              <a:rPr lang="es-AR" dirty="0"/>
              <a:t>CRT Buenos Aires</a:t>
            </a:r>
          </a:p>
        </p:txBody>
      </p:sp>
      <p:sp>
        <p:nvSpPr>
          <p:cNvPr id="17" name="16 Llamada de flecha a la derecha"/>
          <p:cNvSpPr/>
          <p:nvPr/>
        </p:nvSpPr>
        <p:spPr>
          <a:xfrm>
            <a:off x="848546" y="1632076"/>
            <a:ext cx="1179815" cy="793476"/>
          </a:xfrm>
          <a:prstGeom prst="rightArrowCallout">
            <a:avLst>
              <a:gd name="adj1" fmla="val 40416"/>
              <a:gd name="adj2" fmla="val 34584"/>
              <a:gd name="adj3" fmla="val 20208"/>
              <a:gd name="adj4" fmla="val 8571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AR" dirty="0"/>
              <a:t>CMRE</a:t>
            </a:r>
          </a:p>
          <a:p>
            <a:pPr algn="ctr"/>
            <a:r>
              <a:rPr lang="es-AR" sz="1200" dirty="0"/>
              <a:t>Buenos Aires</a:t>
            </a:r>
          </a:p>
        </p:txBody>
      </p:sp>
      <p:sp>
        <p:nvSpPr>
          <p:cNvPr id="18" name="17 Llamada de flecha a la derecha"/>
          <p:cNvSpPr/>
          <p:nvPr/>
        </p:nvSpPr>
        <p:spPr>
          <a:xfrm rot="10800000">
            <a:off x="3920279" y="1632074"/>
            <a:ext cx="1104730" cy="793476"/>
          </a:xfrm>
          <a:prstGeom prst="rightArrowCallout">
            <a:avLst>
              <a:gd name="adj1" fmla="val 40416"/>
              <a:gd name="adj2" fmla="val 34584"/>
              <a:gd name="adj3" fmla="val 20208"/>
              <a:gd name="adj4" fmla="val 8571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AR" sz="1200" dirty="0"/>
          </a:p>
        </p:txBody>
      </p:sp>
      <p:sp>
        <p:nvSpPr>
          <p:cNvPr id="16" name="15 CuadroTexto"/>
          <p:cNvSpPr txBox="1"/>
          <p:nvPr/>
        </p:nvSpPr>
        <p:spPr>
          <a:xfrm>
            <a:off x="4068082" y="1782592"/>
            <a:ext cx="956929" cy="369332"/>
          </a:xfrm>
          <a:prstGeom prst="rect">
            <a:avLst/>
          </a:prstGeom>
          <a:noFill/>
        </p:spPr>
        <p:txBody>
          <a:bodyPr wrap="none" rtlCol="0">
            <a:spAutoFit/>
          </a:bodyPr>
          <a:lstStyle/>
          <a:p>
            <a:pPr algn="ctr"/>
            <a:r>
              <a:rPr lang="es-AR" dirty="0">
                <a:solidFill>
                  <a:schemeClr val="bg1"/>
                </a:solidFill>
              </a:rPr>
              <a:t>CMAVM</a:t>
            </a:r>
          </a:p>
        </p:txBody>
      </p:sp>
      <p:sp>
        <p:nvSpPr>
          <p:cNvPr id="19" name="18 Rectángulo redondeado"/>
          <p:cNvSpPr/>
          <p:nvPr/>
        </p:nvSpPr>
        <p:spPr>
          <a:xfrm>
            <a:off x="1928666" y="5280479"/>
            <a:ext cx="2448271" cy="3840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AR" sz="1600" dirty="0"/>
              <a:t>EQUIP. INMARSAT</a:t>
            </a:r>
          </a:p>
        </p:txBody>
      </p:sp>
      <p:sp>
        <p:nvSpPr>
          <p:cNvPr id="21" name="20 Rectángulo redondeado"/>
          <p:cNvSpPr/>
          <p:nvPr/>
        </p:nvSpPr>
        <p:spPr>
          <a:xfrm>
            <a:off x="1976972" y="3072233"/>
            <a:ext cx="2543980" cy="2814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AR" sz="1200" dirty="0" err="1"/>
              <a:t>Southbury</a:t>
            </a:r>
            <a:r>
              <a:rPr lang="es-AR" sz="1200" dirty="0"/>
              <a:t> </a:t>
            </a:r>
            <a:r>
              <a:rPr lang="es-AR" sz="1200" dirty="0" err="1"/>
              <a:t>Coastal</a:t>
            </a:r>
            <a:r>
              <a:rPr lang="es-AR" sz="1200" dirty="0"/>
              <a:t> </a:t>
            </a:r>
            <a:r>
              <a:rPr lang="es-AR" sz="1200" dirty="0" err="1"/>
              <a:t>Station</a:t>
            </a:r>
            <a:endParaRPr lang="es-AR" sz="1200" dirty="0"/>
          </a:p>
        </p:txBody>
      </p:sp>
    </p:spTree>
    <p:extLst>
      <p:ext uri="{BB962C8B-B14F-4D97-AF65-F5344CB8AC3E}">
        <p14:creationId xmlns:p14="http://schemas.microsoft.com/office/powerpoint/2010/main" val="10682509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NAVAL HYDROGRAPHIC SERVICE: MAREOGRAPHIC STATIONS</a:t>
            </a:r>
            <a:r>
              <a:rPr lang="es-AR" b="1" dirty="0" smtClean="0"/>
              <a:t/>
            </a:r>
            <a:br>
              <a:rPr lang="es-AR" b="1" dirty="0" smtClean="0"/>
            </a:b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272" y="866002"/>
            <a:ext cx="3973451" cy="5150237"/>
          </a:xfrm>
          <a:prstGeom prst="roundRect">
            <a:avLst>
              <a:gd name="adj" fmla="val 3115"/>
            </a:avLst>
          </a:prstGeom>
          <a:solidFill>
            <a:srgbClr val="FFFFFF">
              <a:shade val="85000"/>
            </a:srgbClr>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upo 8"/>
          <p:cNvGrpSpPr/>
          <p:nvPr/>
        </p:nvGrpSpPr>
        <p:grpSpPr>
          <a:xfrm>
            <a:off x="555471" y="917662"/>
            <a:ext cx="7919281" cy="5077361"/>
            <a:chOff x="1566481" y="911882"/>
            <a:chExt cx="7180819" cy="4509261"/>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11" t="46018" r="13682" b="28350"/>
            <a:stretch/>
          </p:blipFill>
          <p:spPr bwMode="auto">
            <a:xfrm>
              <a:off x="7010445" y="3039109"/>
              <a:ext cx="1736855" cy="1172398"/>
            </a:xfrm>
            <a:prstGeom prst="roundRect">
              <a:avLst>
                <a:gd name="adj" fmla="val 9741"/>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ángulo redondeado 2"/>
            <p:cNvSpPr/>
            <p:nvPr/>
          </p:nvSpPr>
          <p:spPr>
            <a:xfrm>
              <a:off x="7010444" y="2531816"/>
              <a:ext cx="1736856" cy="507293"/>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ln w="0"/>
                  <a:solidFill>
                    <a:schemeClr val="tx1"/>
                  </a:solidFill>
                  <a:effectLst>
                    <a:outerShdw blurRad="38100" dist="19050" dir="2700000" algn="tl" rotWithShape="0">
                      <a:schemeClr val="dk1">
                        <a:alpha val="40000"/>
                      </a:schemeClr>
                    </a:outerShdw>
                  </a:effectLst>
                </a:rPr>
                <a:t>Estaciones </a:t>
              </a:r>
              <a:r>
                <a:rPr lang="es-ES" sz="1200" b="1" dirty="0" err="1" smtClean="0">
                  <a:ln w="0"/>
                  <a:solidFill>
                    <a:schemeClr val="tx1"/>
                  </a:solidFill>
                  <a:effectLst>
                    <a:outerShdw blurRad="38100" dist="19050" dir="2700000" algn="tl" rotWithShape="0">
                      <a:schemeClr val="dk1">
                        <a:alpha val="40000"/>
                      </a:schemeClr>
                    </a:outerShdw>
                  </a:effectLst>
                </a:rPr>
                <a:t>Mareográficas</a:t>
              </a:r>
              <a:endParaRPr lang="es-ES" sz="1200" b="1" dirty="0" smtClean="0">
                <a:ln w="0"/>
                <a:solidFill>
                  <a:schemeClr val="tx1"/>
                </a:solidFill>
                <a:effectLst>
                  <a:outerShdw blurRad="38100" dist="19050" dir="2700000" algn="tl" rotWithShape="0">
                    <a:schemeClr val="dk1">
                      <a:alpha val="40000"/>
                    </a:schemeClr>
                  </a:outerShdw>
                </a:effectLst>
              </a:endParaRPr>
            </a:p>
            <a:p>
              <a:pPr algn="ctr"/>
              <a:r>
                <a:rPr lang="es-ES" sz="1200" b="1" dirty="0" smtClean="0">
                  <a:ln w="0"/>
                  <a:solidFill>
                    <a:schemeClr val="tx1"/>
                  </a:solidFill>
                  <a:effectLst>
                    <a:outerShdw blurRad="38100" dist="19050" dir="2700000" algn="tl" rotWithShape="0">
                      <a:schemeClr val="dk1">
                        <a:alpha val="40000"/>
                      </a:schemeClr>
                    </a:outerShdw>
                  </a:effectLst>
                </a:rPr>
                <a:t>Litoral Atlántico y Antártida</a:t>
              </a:r>
              <a:endParaRPr lang="es-ES" sz="1200" b="1"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481" y="911882"/>
              <a:ext cx="3849774" cy="4509261"/>
            </a:xfrm>
            <a:prstGeom prst="roundRect">
              <a:avLst>
                <a:gd name="adj" fmla="val 3115"/>
              </a:avLst>
            </a:prstGeom>
            <a:solidFill>
              <a:srgbClr val="FFFFFF">
                <a:shade val="85000"/>
              </a:srgbClr>
            </a:solid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ángulo redondeado 6"/>
            <p:cNvSpPr/>
            <p:nvPr/>
          </p:nvSpPr>
          <p:spPr>
            <a:xfrm>
              <a:off x="3261515" y="3039109"/>
              <a:ext cx="1703245" cy="44734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ln w="0"/>
                  <a:solidFill>
                    <a:schemeClr val="tx1"/>
                  </a:solidFill>
                  <a:effectLst>
                    <a:outerShdw blurRad="38100" dist="19050" dir="2700000" algn="tl" rotWithShape="0">
                      <a:schemeClr val="dk1">
                        <a:alpha val="40000"/>
                      </a:schemeClr>
                    </a:outerShdw>
                  </a:effectLst>
                </a:rPr>
                <a:t>Estaciones </a:t>
              </a:r>
              <a:r>
                <a:rPr lang="es-ES" sz="1200" b="1" dirty="0" err="1" smtClean="0">
                  <a:ln w="0"/>
                  <a:solidFill>
                    <a:schemeClr val="tx1"/>
                  </a:solidFill>
                  <a:effectLst>
                    <a:outerShdw blurRad="38100" dist="19050" dir="2700000" algn="tl" rotWithShape="0">
                      <a:schemeClr val="dk1">
                        <a:alpha val="40000"/>
                      </a:schemeClr>
                    </a:outerShdw>
                  </a:effectLst>
                </a:rPr>
                <a:t>Mareográficas</a:t>
              </a:r>
              <a:endParaRPr lang="es-ES" sz="1200" b="1" dirty="0" smtClean="0">
                <a:ln w="0"/>
                <a:solidFill>
                  <a:schemeClr val="tx1"/>
                </a:solidFill>
                <a:effectLst>
                  <a:outerShdw blurRad="38100" dist="19050" dir="2700000" algn="tl" rotWithShape="0">
                    <a:schemeClr val="dk1">
                      <a:alpha val="40000"/>
                    </a:schemeClr>
                  </a:outerShdw>
                </a:effectLst>
              </a:endParaRPr>
            </a:p>
            <a:p>
              <a:pPr algn="ctr"/>
              <a:r>
                <a:rPr lang="es-ES" sz="1200" b="1" dirty="0" smtClean="0">
                  <a:ln w="0"/>
                  <a:solidFill>
                    <a:schemeClr val="tx1"/>
                  </a:solidFill>
                  <a:effectLst>
                    <a:outerShdw blurRad="38100" dist="19050" dir="2700000" algn="tl" rotWithShape="0">
                      <a:schemeClr val="dk1">
                        <a:alpha val="40000"/>
                      </a:schemeClr>
                    </a:outerShdw>
                  </a:effectLst>
                </a:rPr>
                <a:t>Río de La Plata</a:t>
              </a:r>
              <a:endParaRPr lang="es-ES" sz="1200" b="1"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6316903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68" y="1236595"/>
            <a:ext cx="4264303" cy="3256274"/>
          </a:xfrm>
        </p:spPr>
      </p:pic>
      <p:pic>
        <p:nvPicPr>
          <p:cNvPr id="5" name="2 Imagen"/>
          <p:cNvPicPr>
            <a:picLocks noChangeAspect="1"/>
          </p:cNvPicPr>
          <p:nvPr/>
        </p:nvPicPr>
        <p:blipFill rotWithShape="1">
          <a:blip r:embed="rId3">
            <a:extLst>
              <a:ext uri="{28A0092B-C50C-407E-A947-70E740481C1C}">
                <a14:useLocalDpi xmlns:a14="http://schemas.microsoft.com/office/drawing/2010/main" val="0"/>
              </a:ext>
            </a:extLst>
          </a:blip>
          <a:srcRect l="1399" r="2714" b="1135"/>
          <a:stretch/>
        </p:blipFill>
        <p:spPr>
          <a:xfrm>
            <a:off x="4492867" y="1227478"/>
            <a:ext cx="5205047" cy="4698537"/>
          </a:xfrm>
          <a:prstGeom prst="rect">
            <a:avLst/>
          </a:prstGeom>
        </p:spPr>
      </p:pic>
      <p:sp>
        <p:nvSpPr>
          <p:cNvPr id="6" name="1 Título"/>
          <p:cNvSpPr txBox="1">
            <a:spLocks/>
          </p:cNvSpPr>
          <p:nvPr/>
        </p:nvSpPr>
        <p:spPr>
          <a:xfrm>
            <a:off x="222190" y="352900"/>
            <a:ext cx="9426011" cy="535863"/>
          </a:xfrm>
          <a:prstGeom prst="rect">
            <a:avLst/>
          </a:prstGeom>
        </p:spPr>
        <p:txBody>
          <a:bodyPr>
            <a:normAutofit/>
          </a:bodyPr>
          <a:lstStyle>
            <a:lvl1pPr algn="l" defTabSz="457200" rtl="0" eaLnBrk="1" latinLnBrk="0" hangingPunct="1">
              <a:spcBef>
                <a:spcPct val="0"/>
              </a:spcBef>
              <a:buNone/>
              <a:defRPr sz="2200" b="1" kern="1200">
                <a:solidFill>
                  <a:srgbClr val="376092"/>
                </a:solidFill>
                <a:latin typeface="+mj-lt"/>
                <a:ea typeface="+mj-ea"/>
                <a:cs typeface="+mj-cs"/>
              </a:defRPr>
            </a:lvl1pPr>
          </a:lstStyle>
          <a:p>
            <a:pPr algn="ctr"/>
            <a:r>
              <a:rPr lang="en-US" smtClean="0"/>
              <a:t>INFORMATION PRODUCED BY THE NAVAL HYDROGRAPHIC SERVICE ARGENTINA</a:t>
            </a:r>
            <a:endParaRPr lang="es-AR" dirty="0"/>
          </a:p>
        </p:txBody>
      </p:sp>
    </p:spTree>
    <p:extLst>
      <p:ext uri="{BB962C8B-B14F-4D97-AF65-F5344CB8AC3E}">
        <p14:creationId xmlns:p14="http://schemas.microsoft.com/office/powerpoint/2010/main" val="1792282753"/>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0322" y="172471"/>
            <a:ext cx="6262077" cy="1143000"/>
          </a:xfrm>
        </p:spPr>
        <p:txBody>
          <a:bodyPr/>
          <a:lstStyle/>
          <a:p>
            <a:r>
              <a:rPr lang="es-AR" sz="2000" dirty="0" smtClean="0"/>
              <a:t>GLACIOLOGICAL BULLETINS AND </a:t>
            </a:r>
            <a:r>
              <a:rPr lang="en-US" sz="2000" dirty="0" smtClean="0"/>
              <a:t>WAVE FORECAST</a:t>
            </a:r>
            <a:r>
              <a:rPr lang="en-US" sz="2400" dirty="0"/>
              <a:t/>
            </a:r>
            <a:br>
              <a:rPr lang="en-US" sz="2400" dirty="0"/>
            </a:br>
            <a:endParaRPr lang="es-AR" dirty="0"/>
          </a:p>
        </p:txBody>
      </p:sp>
      <p:sp>
        <p:nvSpPr>
          <p:cNvPr id="3" name="Rectángulo 2"/>
          <p:cNvSpPr/>
          <p:nvPr/>
        </p:nvSpPr>
        <p:spPr>
          <a:xfrm>
            <a:off x="268937" y="593871"/>
            <a:ext cx="8655254" cy="544644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5" name="6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rcRect t="2344"/>
          <a:stretch/>
        </p:blipFill>
        <p:spPr>
          <a:xfrm>
            <a:off x="4762230" y="614376"/>
            <a:ext cx="4156364" cy="2791895"/>
          </a:xfrm>
        </p:spPr>
      </p:pic>
      <p:pic>
        <p:nvPicPr>
          <p:cNvPr id="6" name="9 Marcador de contenido"/>
          <p:cNvPicPr>
            <a:picLocks noChangeAspect="1"/>
          </p:cNvPicPr>
          <p:nvPr/>
        </p:nvPicPr>
        <p:blipFill rotWithShape="1">
          <a:blip r:embed="rId3">
            <a:extLst>
              <a:ext uri="{28A0092B-C50C-407E-A947-70E740481C1C}">
                <a14:useLocalDpi xmlns:a14="http://schemas.microsoft.com/office/drawing/2010/main" val="0"/>
              </a:ext>
            </a:extLst>
          </a:blip>
          <a:srcRect l="2067" r="742" b="1466"/>
          <a:stretch/>
        </p:blipFill>
        <p:spPr>
          <a:xfrm>
            <a:off x="4771538" y="3400587"/>
            <a:ext cx="4135069" cy="2622885"/>
          </a:xfrm>
          <a:prstGeom prst="rect">
            <a:avLst/>
          </a:prstGeom>
        </p:spPr>
      </p:pic>
      <p:sp>
        <p:nvSpPr>
          <p:cNvPr id="7" name="2 Marcador de contenido"/>
          <p:cNvSpPr txBox="1">
            <a:spLocks/>
          </p:cNvSpPr>
          <p:nvPr/>
        </p:nvSpPr>
        <p:spPr>
          <a:xfrm>
            <a:off x="268937" y="593871"/>
            <a:ext cx="4470114" cy="544644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smtClean="0"/>
              <a:t>SXST62 SABS 160615</a:t>
            </a:r>
          </a:p>
          <a:p>
            <a:endParaRPr lang="en-US" sz="900" dirty="0" smtClean="0"/>
          </a:p>
          <a:p>
            <a:r>
              <a:rPr lang="en-US" sz="900" dirty="0" smtClean="0"/>
              <a:t>HIGH SEAS WAVE FORECAST 160900 UTC JUNE 2014</a:t>
            </a:r>
          </a:p>
          <a:p>
            <a:r>
              <a:rPr lang="en-US" sz="900" dirty="0" smtClean="0"/>
              <a:t>METAREA VI</a:t>
            </a:r>
          </a:p>
          <a:p>
            <a:r>
              <a:rPr lang="en-US" sz="900" dirty="0" smtClean="0"/>
              <a:t>FORECAST VALID FROM 16 12 UTC TO 17 06 UTC</a:t>
            </a:r>
          </a:p>
          <a:p>
            <a:r>
              <a:rPr lang="en-US" sz="900" dirty="0" smtClean="0"/>
              <a:t>WARNINGS</a:t>
            </a:r>
          </a:p>
          <a:p>
            <a:r>
              <a:rPr lang="en-US" sz="900" dirty="0" smtClean="0"/>
              <a:t>NIL</a:t>
            </a:r>
          </a:p>
          <a:p>
            <a:r>
              <a:rPr lang="en-US" sz="900" dirty="0" smtClean="0"/>
              <a:t>SIGNIFICANT FEATURES AND FORECAST</a:t>
            </a:r>
          </a:p>
          <a:p>
            <a:r>
              <a:rPr lang="en-US" sz="900" dirty="0" smtClean="0"/>
              <a:t>40S 54W / 47S 53W / 47S 45W / 41S 46W /</a:t>
            </a:r>
          </a:p>
          <a:p>
            <a:r>
              <a:rPr lang="en-US" sz="900" dirty="0" smtClean="0"/>
              <a:t>WAVES 3.0M / 4.0M</a:t>
            </a:r>
          </a:p>
          <a:p>
            <a:r>
              <a:rPr lang="en-US" sz="900" dirty="0" smtClean="0"/>
              <a:t>SLIGHTLY DECAYING. MOVING SE</a:t>
            </a:r>
          </a:p>
          <a:p>
            <a:r>
              <a:rPr lang="en-US" sz="900" dirty="0" smtClean="0"/>
              <a:t>W OF THE LINE 57S 68W / 57S 65W / 60S 65W /</a:t>
            </a:r>
          </a:p>
          <a:p>
            <a:r>
              <a:rPr lang="en-US" sz="900" dirty="0" smtClean="0"/>
              <a:t>WAVES 2.5M / 3.5M</a:t>
            </a:r>
          </a:p>
          <a:p>
            <a:r>
              <a:rPr lang="en-US" sz="900" dirty="0" smtClean="0"/>
              <a:t>LITTLE CHANGE. MOVING E</a:t>
            </a:r>
          </a:p>
          <a:p>
            <a:r>
              <a:rPr lang="en-US" sz="900" dirty="0" smtClean="0"/>
              <a:t>E OF THE LINE 35S 37W / 39S 52W / 45S 56W / 50S 67W /</a:t>
            </a:r>
          </a:p>
          <a:p>
            <a:r>
              <a:rPr lang="en-US" sz="900" dirty="0" smtClean="0"/>
              <a:t>35S 57W / 60S 55W /</a:t>
            </a:r>
          </a:p>
          <a:p>
            <a:r>
              <a:rPr lang="en-US" sz="900" dirty="0" smtClean="0"/>
              <a:t>WAVES 2.0M / 3.0M</a:t>
            </a:r>
          </a:p>
          <a:p>
            <a:r>
              <a:rPr lang="en-US" sz="900" dirty="0" smtClean="0"/>
              <a:t>LITTLE CHANGE. MOVING SE</a:t>
            </a:r>
          </a:p>
          <a:p>
            <a:endParaRPr lang="en-US" sz="900" b="1" dirty="0" smtClean="0"/>
          </a:p>
          <a:p>
            <a:r>
              <a:rPr lang="en-US" sz="900" b="1" dirty="0" smtClean="0"/>
              <a:t>METAREA VI - Wave Forecast</a:t>
            </a:r>
          </a:p>
          <a:p>
            <a:endParaRPr lang="en-US" sz="900" dirty="0" smtClean="0"/>
          </a:p>
          <a:p>
            <a:r>
              <a:rPr lang="en-US" sz="900" b="1" dirty="0" smtClean="0"/>
              <a:t>The South Atlantic and Southern Oceans south of 35º50' S and from 20º W to the longitude of Cape Horn, 67º16' W. This bulletin does not include coastal areas.</a:t>
            </a:r>
          </a:p>
          <a:p>
            <a:r>
              <a:rPr lang="en-US" sz="900" b="1" dirty="0" smtClean="0"/>
              <a:t>Updated twice daily, 9:00 UTC and 21:00 UTC. Valid for 18 hours, from 12:00 UTC to 6:00 UTC next morning and from 0:00 UTC to 18:00 UTC, respectively.</a:t>
            </a:r>
          </a:p>
          <a:p>
            <a:r>
              <a:rPr lang="en-US" sz="900" b="1" dirty="0" smtClean="0"/>
              <a:t>Part 1: "Warnings". Waves above or equal to 5 m in the period, otherwise NIL.</a:t>
            </a:r>
          </a:p>
          <a:p>
            <a:r>
              <a:rPr lang="en-US" sz="900" b="1" dirty="0" smtClean="0"/>
              <a:t>Part 2: "Significant features </a:t>
            </a:r>
            <a:r>
              <a:rPr lang="en-US" sz="900" b="1" dirty="0" err="1" smtClean="0"/>
              <a:t>sinopsis</a:t>
            </a:r>
            <a:r>
              <a:rPr lang="en-US" sz="900" b="1" dirty="0" smtClean="0"/>
              <a:t> and forecast". Waves above or equal to 2.5 m.</a:t>
            </a:r>
          </a:p>
          <a:p>
            <a:r>
              <a:rPr lang="en-US" sz="900" b="1" dirty="0" smtClean="0"/>
              <a:t>Waves in meters, distance in nautical miles.</a:t>
            </a:r>
          </a:p>
          <a:p>
            <a:r>
              <a:rPr lang="en-US" sz="900" b="1" dirty="0" smtClean="0"/>
              <a:t>UTC: Greenwich Meridian Time. </a:t>
            </a:r>
            <a:endParaRPr lang="es-AR" sz="900" b="1" dirty="0"/>
          </a:p>
        </p:txBody>
      </p:sp>
    </p:spTree>
    <p:extLst>
      <p:ext uri="{BB962C8B-B14F-4D97-AF65-F5344CB8AC3E}">
        <p14:creationId xmlns:p14="http://schemas.microsoft.com/office/powerpoint/2010/main" val="313670015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NAVAL HYDROGRAPHIC SERVICE:</a:t>
            </a:r>
            <a:r>
              <a:rPr lang="es-AR" b="1" dirty="0" smtClean="0"/>
              <a:t/>
            </a:r>
            <a:br>
              <a:rPr lang="es-AR" b="1" dirty="0" smtClean="0"/>
            </a:br>
            <a:endParaRPr lang="es-AR"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254" y="748080"/>
            <a:ext cx="7488832" cy="5281880"/>
          </a:xfrm>
          <a:prstGeom prst="roundRect">
            <a:avLst>
              <a:gd name="adj" fmla="val 3115"/>
            </a:avLst>
          </a:prstGeom>
          <a:solidFill>
            <a:srgbClr val="FFFFFF">
              <a:shade val="85000"/>
            </a:srgbClr>
          </a:solid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77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AR" sz="4400" dirty="0" smtClean="0"/>
              <a:t>WARNING JUNE 15-16</a:t>
            </a:r>
            <a:endParaRPr lang="es-AR" sz="4400" dirty="0"/>
          </a:p>
        </p:txBody>
      </p:sp>
      <p:sp>
        <p:nvSpPr>
          <p:cNvPr id="3" name="2 Subtítulo"/>
          <p:cNvSpPr>
            <a:spLocks noGrp="1"/>
          </p:cNvSpPr>
          <p:nvPr>
            <p:ph type="subTitle" idx="1"/>
          </p:nvPr>
        </p:nvSpPr>
        <p:spPr>
          <a:xfrm>
            <a:off x="1485900" y="2882371"/>
            <a:ext cx="6934200" cy="1752600"/>
          </a:xfrm>
        </p:spPr>
        <p:txBody>
          <a:bodyPr/>
          <a:lstStyle/>
          <a:p>
            <a:r>
              <a:rPr lang="es-AR" dirty="0" smtClean="0"/>
              <a:t>ISSUED BULLETINS</a:t>
            </a:r>
            <a:endParaRPr lang="es-AR" dirty="0"/>
          </a:p>
        </p:txBody>
      </p:sp>
    </p:spTree>
    <p:extLst>
      <p:ext uri="{BB962C8B-B14F-4D97-AF65-F5344CB8AC3E}">
        <p14:creationId xmlns:p14="http://schemas.microsoft.com/office/powerpoint/2010/main" val="181440811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833193"/>
          </a:xfrm>
        </p:spPr>
        <p:txBody>
          <a:bodyPr/>
          <a:lstStyle/>
          <a:p>
            <a:r>
              <a:rPr lang="es-AR" dirty="0"/>
              <a:t>METAREA VI </a:t>
            </a:r>
            <a:r>
              <a:rPr lang="es-AR" dirty="0" smtClean="0"/>
              <a:t>BULLETINS ISSUED JUNE 15, 09:00 UTC 21:00 UTC AND JUNE 16 09:00 UTC</a:t>
            </a:r>
            <a:endParaRPr lang="es-AR" dirty="0"/>
          </a:p>
        </p:txBody>
      </p:sp>
      <p:sp>
        <p:nvSpPr>
          <p:cNvPr id="3" name="2 Marcador de contenido"/>
          <p:cNvSpPr>
            <a:spLocks noGrp="1"/>
          </p:cNvSpPr>
          <p:nvPr>
            <p:ph sz="half" idx="1"/>
          </p:nvPr>
        </p:nvSpPr>
        <p:spPr/>
        <p:txBody>
          <a:bodyPr>
            <a:normAutofit fontScale="55000" lnSpcReduction="20000"/>
          </a:bodyPr>
          <a:lstStyle/>
          <a:p>
            <a:r>
              <a:rPr lang="en-US" dirty="0"/>
              <a:t>WWST02 SABM 150900 </a:t>
            </a:r>
            <a:endParaRPr lang="es-AR" dirty="0"/>
          </a:p>
          <a:p>
            <a:r>
              <a:rPr lang="en-US" dirty="0"/>
              <a:t>1:31:06:01:00 </a:t>
            </a:r>
            <a:endParaRPr lang="es-AR" dirty="0"/>
          </a:p>
          <a:p>
            <a:r>
              <a:rPr lang="en-US" dirty="0"/>
              <a:t>SECURITE </a:t>
            </a:r>
            <a:endParaRPr lang="es-AR" dirty="0"/>
          </a:p>
          <a:p>
            <a:r>
              <a:rPr lang="en-US" dirty="0"/>
              <a:t>WEATHER BULLETIN FOR SHIPPING - METAREA 6- </a:t>
            </a:r>
            <a:endParaRPr lang="es-AR" dirty="0"/>
          </a:p>
          <a:p>
            <a:r>
              <a:rPr lang="en-US" dirty="0"/>
              <a:t>09:00 UTC 15, JUNE 2015 </a:t>
            </a:r>
            <a:endParaRPr lang="es-AR" dirty="0"/>
          </a:p>
          <a:p>
            <a:r>
              <a:rPr lang="en-US" dirty="0"/>
              <a:t>NATIONAL WEATHER SERVICE </a:t>
            </a:r>
            <a:endParaRPr lang="es-AR" dirty="0"/>
          </a:p>
          <a:p>
            <a:r>
              <a:rPr lang="en-US" dirty="0"/>
              <a:t>DATE AND TIME UNIVERSAL TIME COORDINATED - UTC PRESSURE HPA BEAUFORT SCALE WINDS AND WAVE HEIGHT IN METERS </a:t>
            </a:r>
            <a:endParaRPr lang="es-AR" dirty="0"/>
          </a:p>
          <a:p>
            <a:r>
              <a:rPr lang="en-US" dirty="0"/>
              <a:t>PART 1 GALE WARNING: </a:t>
            </a:r>
            <a:endParaRPr lang="es-AR" dirty="0"/>
          </a:p>
          <a:p>
            <a:r>
              <a:rPr lang="en-US" dirty="0"/>
              <a:t>WARNING 137: STRONG BARIC GRADIENT  PROVOKES WINDS FORCE 10 FROM SECTOR W WITH GUST VERY ROUGH SEA (4 - 6) TO HIGH (6 - 9)   IN GOLFO DE SAN JORGE COASTS SOUTH PATAGONIA COASTS FIN DEL MUNDO COASTS SOUTH WEST AREA (50S- 60S AND 40W- 60W) DRAKE AREA (55S- 60S AND 60W- 67W) FROM 15/1800</a:t>
            </a:r>
            <a:endParaRPr lang="es-AR" dirty="0"/>
          </a:p>
          <a:p>
            <a:endParaRPr lang="es-AR" dirty="0"/>
          </a:p>
        </p:txBody>
      </p:sp>
      <p:sp>
        <p:nvSpPr>
          <p:cNvPr id="4" name="3 Marcador de contenido"/>
          <p:cNvSpPr>
            <a:spLocks noGrp="1"/>
          </p:cNvSpPr>
          <p:nvPr>
            <p:ph sz="half" idx="2"/>
          </p:nvPr>
        </p:nvSpPr>
        <p:spPr/>
        <p:txBody>
          <a:bodyPr>
            <a:normAutofit fontScale="55000" lnSpcReduction="20000"/>
          </a:bodyPr>
          <a:lstStyle/>
          <a:p>
            <a:r>
              <a:rPr lang="en-US" dirty="0"/>
              <a:t>WWST02 SABM 152100 </a:t>
            </a:r>
            <a:endParaRPr lang="es-AR" dirty="0"/>
          </a:p>
          <a:p>
            <a:r>
              <a:rPr lang="en-US" dirty="0"/>
              <a:t>1:31:06:01:00 </a:t>
            </a:r>
            <a:endParaRPr lang="es-AR" dirty="0"/>
          </a:p>
          <a:p>
            <a:r>
              <a:rPr lang="en-US" dirty="0"/>
              <a:t>SECURITE </a:t>
            </a:r>
            <a:endParaRPr lang="es-AR" dirty="0"/>
          </a:p>
          <a:p>
            <a:r>
              <a:rPr lang="en-US" dirty="0"/>
              <a:t>WEATHER BULLETIN FOR SHIPPING - METAREA 6- </a:t>
            </a:r>
            <a:endParaRPr lang="es-AR" dirty="0"/>
          </a:p>
          <a:p>
            <a:r>
              <a:rPr lang="en-US" dirty="0"/>
              <a:t>21:00 UTC 15, JUNE 2015 </a:t>
            </a:r>
            <a:endParaRPr lang="es-AR" dirty="0"/>
          </a:p>
          <a:p>
            <a:r>
              <a:rPr lang="en-US" dirty="0"/>
              <a:t>NATIONAL WEATHER SERVICE </a:t>
            </a:r>
            <a:endParaRPr lang="es-AR" dirty="0"/>
          </a:p>
          <a:p>
            <a:r>
              <a:rPr lang="en-US" dirty="0"/>
              <a:t>DATE AND TIME UNIVERSAL TIME COORDINATED - UTC PRESSURE HPA BEAUFORT SCALE WINDS AND WAVE HEIGHT IN METERS </a:t>
            </a:r>
            <a:endParaRPr lang="es-AR" dirty="0"/>
          </a:p>
          <a:p>
            <a:r>
              <a:rPr lang="en-US" dirty="0"/>
              <a:t>PART 1 GALE WARNING: </a:t>
            </a:r>
            <a:endParaRPr lang="es-AR" dirty="0"/>
          </a:p>
          <a:p>
            <a:r>
              <a:rPr lang="en-US" dirty="0"/>
              <a:t>WARNING 137: LOW 961HPA AT 51S 55W MOV E NOT CHANGE PROVOKES WINDS FORCE 8 WITH GUST AROUND ITSELF HIGH SEA (6 - 9) TO VERY HIGH (9 - 14) </a:t>
            </a:r>
            <a:endParaRPr lang="es-AR" dirty="0"/>
          </a:p>
          <a:p>
            <a:endParaRPr lang="es-AR" dirty="0"/>
          </a:p>
        </p:txBody>
      </p:sp>
    </p:spTree>
    <p:extLst>
      <p:ext uri="{BB962C8B-B14F-4D97-AF65-F5344CB8AC3E}">
        <p14:creationId xmlns:p14="http://schemas.microsoft.com/office/powerpoint/2010/main" val="3879586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95300" y="1274884"/>
            <a:ext cx="4375150" cy="4835769"/>
          </a:xfrm>
        </p:spPr>
        <p:txBody>
          <a:bodyPr>
            <a:normAutofit/>
          </a:bodyPr>
          <a:lstStyle/>
          <a:p>
            <a:r>
              <a:rPr lang="en-US" sz="1500" dirty="0"/>
              <a:t>WWST02 SABM 160900 </a:t>
            </a:r>
            <a:endParaRPr lang="es-AR" sz="1500" dirty="0"/>
          </a:p>
          <a:p>
            <a:r>
              <a:rPr lang="en-US" sz="1500" dirty="0"/>
              <a:t>1:31:06:01:00 </a:t>
            </a:r>
            <a:endParaRPr lang="es-AR" sz="1500" dirty="0"/>
          </a:p>
          <a:p>
            <a:r>
              <a:rPr lang="en-US" sz="1500" dirty="0"/>
              <a:t>SECURITE </a:t>
            </a:r>
            <a:endParaRPr lang="es-AR" sz="1500" dirty="0"/>
          </a:p>
          <a:p>
            <a:r>
              <a:rPr lang="en-US" sz="1500" dirty="0"/>
              <a:t>WEATHER BULLETIN FOR SHIPPING - METAREA 6- </a:t>
            </a:r>
            <a:endParaRPr lang="es-AR" sz="1500" dirty="0"/>
          </a:p>
          <a:p>
            <a:r>
              <a:rPr lang="en-US" sz="1500" dirty="0"/>
              <a:t>09:00 UTC 16, JUNE 2015 </a:t>
            </a:r>
            <a:endParaRPr lang="es-AR" sz="1500" dirty="0"/>
          </a:p>
          <a:p>
            <a:r>
              <a:rPr lang="en-US" sz="1500" dirty="0"/>
              <a:t>NATIONAL WEATHER SERVICE </a:t>
            </a:r>
            <a:endParaRPr lang="es-AR" sz="1500" dirty="0"/>
          </a:p>
          <a:p>
            <a:r>
              <a:rPr lang="en-US" sz="1500" dirty="0"/>
              <a:t>DATE AND TIME UNIVERSAL TIME COORDINATED - UTC PRESSURE HPA BEAUFORT SCALE WINDS AND WAVE HEIGHT IN METERS </a:t>
            </a:r>
            <a:endParaRPr lang="es-AR" sz="1500" dirty="0"/>
          </a:p>
          <a:p>
            <a:r>
              <a:rPr lang="en-US" sz="1500" dirty="0"/>
              <a:t>PART 1 GALE WARNING: </a:t>
            </a:r>
            <a:endParaRPr lang="es-AR" sz="1500" dirty="0"/>
          </a:p>
          <a:p>
            <a:r>
              <a:rPr lang="en-US" sz="1500" dirty="0"/>
              <a:t>WARNING 137: LOW 957HPA AT 53S 63W MOV SE NOT CHANGE PROVOKES WINDS FORCE 10 AROUND </a:t>
            </a:r>
            <a:r>
              <a:rPr lang="en-US" sz="1500" dirty="0" smtClean="0"/>
              <a:t>ITSELF, </a:t>
            </a:r>
            <a:r>
              <a:rPr lang="en-US" sz="1500" dirty="0"/>
              <a:t>VERY HIGH SEA (9 - 14)  </a:t>
            </a:r>
            <a:endParaRPr lang="es-AR" sz="1500" dirty="0"/>
          </a:p>
          <a:p>
            <a:endParaRPr lang="es-AR" sz="1500" dirty="0"/>
          </a:p>
        </p:txBody>
      </p:sp>
      <p:sp>
        <p:nvSpPr>
          <p:cNvPr id="5" name="1 Título"/>
          <p:cNvSpPr>
            <a:spLocks noGrp="1"/>
          </p:cNvSpPr>
          <p:nvPr>
            <p:ph type="title"/>
          </p:nvPr>
        </p:nvSpPr>
        <p:spPr>
          <a:xfrm>
            <a:off x="495300" y="274638"/>
            <a:ext cx="8915400" cy="833193"/>
          </a:xfrm>
        </p:spPr>
        <p:txBody>
          <a:bodyPr/>
          <a:lstStyle/>
          <a:p>
            <a:r>
              <a:rPr lang="es-AR" dirty="0"/>
              <a:t>METAREA VI </a:t>
            </a:r>
            <a:r>
              <a:rPr lang="es-AR" dirty="0" smtClean="0"/>
              <a:t>BULLETINS ISSUED JUNE 15, 09:00 UTC 21:00 UTC AND JUNE 16 09:00 UTC</a:t>
            </a:r>
            <a:endParaRPr lang="es-AR" dirty="0"/>
          </a:p>
        </p:txBody>
      </p:sp>
    </p:spTree>
    <p:extLst>
      <p:ext uri="{BB962C8B-B14F-4D97-AF65-F5344CB8AC3E}">
        <p14:creationId xmlns:p14="http://schemas.microsoft.com/office/powerpoint/2010/main" val="3285299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548" y="274638"/>
            <a:ext cx="8915400" cy="1143000"/>
          </a:xfrm>
        </p:spPr>
        <p:txBody>
          <a:bodyPr/>
          <a:lstStyle/>
          <a:p>
            <a:r>
              <a:rPr lang="es-ES" sz="2800" dirty="0" smtClean="0"/>
              <a:t>SURFACE </a:t>
            </a:r>
            <a:r>
              <a:rPr lang="es-ES" sz="2800" dirty="0" smtClean="0"/>
              <a:t>A</a:t>
            </a:r>
            <a:r>
              <a:rPr lang="es-ES" sz="2800" dirty="0" smtClean="0"/>
              <a:t>NALYSIS</a:t>
            </a:r>
            <a:r>
              <a:rPr lang="es-ES" sz="2800" dirty="0" smtClean="0"/>
              <a:t>:</a:t>
            </a:r>
            <a:r>
              <a:rPr lang="es-ES" dirty="0" smtClean="0"/>
              <a:t/>
            </a:r>
            <a:br>
              <a:rPr lang="es-ES" dirty="0" smtClean="0"/>
            </a:br>
            <a:r>
              <a:rPr lang="es-ES" dirty="0"/>
              <a:t/>
            </a:r>
            <a:br>
              <a:rPr lang="es-ES" dirty="0"/>
            </a:br>
            <a:r>
              <a:rPr lang="es-ES" dirty="0" smtClean="0"/>
              <a:t>June 15, 12:00 UTC						June 16, 12:00 UTC</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472" y="1494695"/>
            <a:ext cx="4525963" cy="4525963"/>
          </a:xfrm>
        </p:spPr>
      </p:pic>
      <p:pic>
        <p:nvPicPr>
          <p:cNvPr id="5" name="3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731" y="1494695"/>
            <a:ext cx="4525963" cy="4525963"/>
          </a:xfrm>
          <a:prstGeom prst="rect">
            <a:avLst/>
          </a:prstGeom>
        </p:spPr>
      </p:pic>
    </p:spTree>
    <p:extLst>
      <p:ext uri="{BB962C8B-B14F-4D97-AF65-F5344CB8AC3E}">
        <p14:creationId xmlns:p14="http://schemas.microsoft.com/office/powerpoint/2010/main" val="1960897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5875"/>
            <a:ext cx="10265508" cy="5774348"/>
          </a:xfrm>
          <a:prstGeom prst="rect">
            <a:avLst/>
          </a:prstGeom>
        </p:spPr>
      </p:pic>
      <p:sp>
        <p:nvSpPr>
          <p:cNvPr id="5" name="Rectángulo 4"/>
          <p:cNvSpPr/>
          <p:nvPr/>
        </p:nvSpPr>
        <p:spPr>
          <a:xfrm>
            <a:off x="0" y="0"/>
            <a:ext cx="9906000" cy="1285875"/>
          </a:xfrm>
          <a:prstGeom prst="rect">
            <a:avLst/>
          </a:prstGeom>
          <a:solidFill>
            <a:srgbClr val="DDF0F4"/>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pic>
        <p:nvPicPr>
          <p:cNvPr id="6" name="Picture 5" descr="pptbarras201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9700752" cy="6858000"/>
          </a:xfrm>
          <a:prstGeom prst="rect">
            <a:avLst/>
          </a:prstGeom>
        </p:spPr>
      </p:pic>
      <p:sp>
        <p:nvSpPr>
          <p:cNvPr id="2" name="1 Título"/>
          <p:cNvSpPr>
            <a:spLocks noGrp="1"/>
          </p:cNvSpPr>
          <p:nvPr>
            <p:ph type="title"/>
          </p:nvPr>
        </p:nvSpPr>
        <p:spPr>
          <a:xfrm>
            <a:off x="1858111" y="274638"/>
            <a:ext cx="7743089" cy="1615708"/>
          </a:xfrm>
        </p:spPr>
        <p:txBody>
          <a:bodyPr>
            <a:normAutofit/>
          </a:bodyPr>
          <a:lstStyle/>
          <a:p>
            <a:pPr>
              <a:spcBef>
                <a:spcPct val="20000"/>
              </a:spcBef>
            </a:pPr>
            <a:r>
              <a:rPr lang="es-ES" sz="4000" dirty="0">
                <a:solidFill>
                  <a:prstClr val="black"/>
                </a:solidFill>
              </a:rPr>
              <a:t>NATIONAL WEATHER </a:t>
            </a:r>
            <a:r>
              <a:rPr lang="es-ES" sz="4000" dirty="0" smtClean="0">
                <a:solidFill>
                  <a:prstClr val="black"/>
                </a:solidFill>
              </a:rPr>
              <a:t>SERVICE</a:t>
            </a:r>
            <a:r>
              <a:rPr lang="es-ES" sz="3200" dirty="0" smtClean="0">
                <a:solidFill>
                  <a:prstClr val="black"/>
                </a:solidFill>
              </a:rPr>
              <a:t/>
            </a:r>
            <a:br>
              <a:rPr lang="es-ES" sz="3200" dirty="0" smtClean="0">
                <a:solidFill>
                  <a:prstClr val="black"/>
                </a:solidFill>
              </a:rPr>
            </a:br>
            <a:r>
              <a:rPr lang="es-ES" sz="2800" dirty="0" smtClean="0">
                <a:solidFill>
                  <a:prstClr val="black"/>
                </a:solidFill>
              </a:rPr>
              <a:t>METAREA </a:t>
            </a:r>
            <a:r>
              <a:rPr lang="es-ES" sz="2800" dirty="0">
                <a:solidFill>
                  <a:prstClr val="black"/>
                </a:solidFill>
              </a:rPr>
              <a:t>VI: MARINE WEATHER  FORECASTS</a:t>
            </a:r>
            <a:br>
              <a:rPr lang="es-ES" sz="2800" dirty="0">
                <a:solidFill>
                  <a:prstClr val="black"/>
                </a:solidFill>
              </a:rPr>
            </a:br>
            <a:endParaRPr lang="es-AR" sz="2800" dirty="0"/>
          </a:p>
        </p:txBody>
      </p:sp>
      <p:sp>
        <p:nvSpPr>
          <p:cNvPr id="7" name="1 Título"/>
          <p:cNvSpPr txBox="1">
            <a:spLocks/>
          </p:cNvSpPr>
          <p:nvPr/>
        </p:nvSpPr>
        <p:spPr>
          <a:xfrm>
            <a:off x="958362" y="1415199"/>
            <a:ext cx="8018585" cy="1412448"/>
          </a:xfrm>
          <a:prstGeom prst="rect">
            <a:avLst/>
          </a:prstGeom>
        </p:spPr>
        <p:txBody>
          <a:bodyPr>
            <a:normAutofit/>
          </a:bodyPr>
          <a:lstStyle>
            <a:lvl1pPr algn="l" defTabSz="457200" rtl="0" eaLnBrk="1" latinLnBrk="0" hangingPunct="1">
              <a:spcBef>
                <a:spcPct val="0"/>
              </a:spcBef>
              <a:buNone/>
              <a:defRPr sz="2200" b="1" kern="1200">
                <a:solidFill>
                  <a:srgbClr val="376092"/>
                </a:solidFill>
                <a:latin typeface="+mj-lt"/>
                <a:ea typeface="+mj-ea"/>
                <a:cs typeface="+mj-cs"/>
              </a:defRPr>
            </a:lvl1pPr>
          </a:lstStyle>
          <a:p>
            <a:pPr algn="ctr"/>
            <a:r>
              <a:rPr lang="en-US" dirty="0" smtClean="0">
                <a:solidFill>
                  <a:schemeClr val="tx2">
                    <a:lumMod val="50000"/>
                  </a:schemeClr>
                </a:solidFill>
              </a:rPr>
              <a:t> Area VI: The South Atlantic and Southern Oceans south of 35°50’S,</a:t>
            </a:r>
          </a:p>
          <a:p>
            <a:pPr algn="ctr"/>
            <a:r>
              <a:rPr lang="en-US" dirty="0" smtClean="0">
                <a:solidFill>
                  <a:schemeClr val="tx2">
                    <a:lumMod val="50000"/>
                  </a:schemeClr>
                </a:solidFill>
              </a:rPr>
              <a:t>and from 20°W to the longitude of Cape Horn, 67°16’W,</a:t>
            </a:r>
          </a:p>
          <a:p>
            <a:pPr algn="ctr"/>
            <a:r>
              <a:rPr lang="en-US" dirty="0" smtClean="0">
                <a:solidFill>
                  <a:schemeClr val="tx2">
                    <a:lumMod val="50000"/>
                  </a:schemeClr>
                </a:solidFill>
              </a:rPr>
              <a:t>including the  coastal strip to the Uruguay/Brazil frontier at 33°45’S</a:t>
            </a:r>
            <a:endParaRPr lang="es-AR" dirty="0">
              <a:solidFill>
                <a:schemeClr val="tx2">
                  <a:lumMod val="50000"/>
                </a:schemeClr>
              </a:solidFill>
            </a:endParaRPr>
          </a:p>
        </p:txBody>
      </p:sp>
      <p:pic>
        <p:nvPicPr>
          <p:cNvPr id="1026" name="Picture 2" descr="https://upload.wikimedia.org/wikipedia/commons/thumb/0/09/Servicio_Meteorol%C3%B3gico_Nacional_Argentina_-_Isologotipo.png/160px-Servicio_Meteorol%C3%B3gico_Nacional_Argentina_-_Isologotip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62" y="261698"/>
            <a:ext cx="1280073" cy="128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40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GOES-13 SATELLITE </a:t>
            </a:r>
            <a:r>
              <a:rPr lang="es-AR" dirty="0" smtClean="0"/>
              <a:t>IMAGES</a:t>
            </a:r>
            <a:endParaRPr lang="es-AR" dirty="0"/>
          </a:p>
        </p:txBody>
      </p:sp>
      <p:pic>
        <p:nvPicPr>
          <p:cNvPr id="6" name="5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28593" y="1600201"/>
            <a:ext cx="3669957" cy="4526280"/>
          </a:xfrm>
        </p:spPr>
      </p:pic>
      <p:pic>
        <p:nvPicPr>
          <p:cNvPr id="5" name="4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23147" y="1600201"/>
            <a:ext cx="2468880" cy="4526280"/>
          </a:xfrm>
        </p:spPr>
      </p:pic>
    </p:spTree>
    <p:extLst>
      <p:ext uri="{BB962C8B-B14F-4D97-AF65-F5344CB8AC3E}">
        <p14:creationId xmlns:p14="http://schemas.microsoft.com/office/powerpoint/2010/main" val="16548510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223" y="1417638"/>
            <a:ext cx="3829661" cy="4525963"/>
          </a:xfrm>
        </p:spPr>
      </p:pic>
      <p:pic>
        <p:nvPicPr>
          <p:cNvPr id="4"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222" y="1417637"/>
            <a:ext cx="3829661" cy="4525963"/>
          </a:xfrm>
          <a:prstGeom prst="rect">
            <a:avLst/>
          </a:prstGeom>
        </p:spPr>
      </p:pic>
      <p:pic>
        <p:nvPicPr>
          <p:cNvPr id="6" name="Marcador de contenido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223" y="1417638"/>
            <a:ext cx="3829661" cy="4525963"/>
          </a:xfrm>
          <a:prstGeom prst="rect">
            <a:avLst/>
          </a:prstGeom>
        </p:spPr>
      </p:pic>
      <p:pic>
        <p:nvPicPr>
          <p:cNvPr id="7" name="Marcador de conteni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223" y="1417638"/>
            <a:ext cx="3829661" cy="4525963"/>
          </a:xfrm>
          <a:prstGeom prst="rect">
            <a:avLst/>
          </a:prstGeom>
        </p:spPr>
      </p:pic>
      <p:sp>
        <p:nvSpPr>
          <p:cNvPr id="8" name="Título 1"/>
          <p:cNvSpPr txBox="1">
            <a:spLocks/>
          </p:cNvSpPr>
          <p:nvPr/>
        </p:nvSpPr>
        <p:spPr>
          <a:xfrm>
            <a:off x="647700" y="427038"/>
            <a:ext cx="8915400" cy="1143000"/>
          </a:xfrm>
          <a:prstGeom prst="rect">
            <a:avLst/>
          </a:prstGeom>
        </p:spPr>
        <p:txBody>
          <a:bodyPr/>
          <a:lstStyle>
            <a:lvl1pPr algn="l" defTabSz="457200" rtl="0" eaLnBrk="1" latinLnBrk="0" hangingPunct="1">
              <a:spcBef>
                <a:spcPct val="0"/>
              </a:spcBef>
              <a:buNone/>
              <a:defRPr sz="2200" b="1" kern="1200">
                <a:solidFill>
                  <a:srgbClr val="376092"/>
                </a:solidFill>
                <a:latin typeface="+mj-lt"/>
                <a:ea typeface="+mj-ea"/>
                <a:cs typeface="+mj-cs"/>
              </a:defRPr>
            </a:lvl1pPr>
          </a:lstStyle>
          <a:p>
            <a:r>
              <a:rPr lang="es-ES" smtClean="0"/>
              <a:t>GOES – 13 2015/06/16 14:45 SMN ARGENTINA</a:t>
            </a:r>
            <a:endParaRPr lang="es-ES" dirty="0"/>
          </a:p>
        </p:txBody>
      </p:sp>
    </p:spTree>
    <p:extLst>
      <p:ext uri="{BB962C8B-B14F-4D97-AF65-F5344CB8AC3E}">
        <p14:creationId xmlns:p14="http://schemas.microsoft.com/office/powerpoint/2010/main" val="1385629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SURFACE OBSERVATIONS FROM RÍO GALLEGOS</a:t>
            </a:r>
            <a:endParaRPr lang="es-AR" dirty="0"/>
          </a:p>
        </p:txBody>
      </p:sp>
      <p:sp>
        <p:nvSpPr>
          <p:cNvPr id="3" name="2 Marcador de texto"/>
          <p:cNvSpPr>
            <a:spLocks noGrp="1"/>
          </p:cNvSpPr>
          <p:nvPr>
            <p:ph type="body" idx="1"/>
          </p:nvPr>
        </p:nvSpPr>
        <p:spPr>
          <a:xfrm>
            <a:off x="848544" y="1340768"/>
            <a:ext cx="4040188" cy="495746"/>
          </a:xfrm>
        </p:spPr>
        <p:txBody>
          <a:bodyPr>
            <a:normAutofit/>
          </a:bodyPr>
          <a:lstStyle/>
          <a:p>
            <a:endParaRPr lang="es-AR" dirty="0"/>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544" y="3541387"/>
            <a:ext cx="5683130" cy="2588057"/>
          </a:xfrm>
        </p:spPr>
      </p:pic>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4544" y="937893"/>
            <a:ext cx="5696718" cy="2587354"/>
          </a:xfrm>
        </p:spPr>
      </p:pic>
    </p:spTree>
    <p:extLst>
      <p:ext uri="{BB962C8B-B14F-4D97-AF65-F5344CB8AC3E}">
        <p14:creationId xmlns:p14="http://schemas.microsoft.com/office/powerpoint/2010/main" val="343408880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SURFACE OBSERVATIONS FROM USHUAIA</a:t>
            </a:r>
            <a:endParaRPr lang="es-AR" dirty="0"/>
          </a:p>
        </p:txBody>
      </p:sp>
      <p:pic>
        <p:nvPicPr>
          <p:cNvPr id="11" name="10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438" y="939082"/>
            <a:ext cx="5688000" cy="2585440"/>
          </a:xfrm>
        </p:spPr>
      </p:pic>
      <p:pic>
        <p:nvPicPr>
          <p:cNvPr id="12" name="11 Marcador de contenido"/>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8438" y="3524522"/>
            <a:ext cx="5688000" cy="2586134"/>
          </a:xfrm>
        </p:spPr>
      </p:pic>
    </p:spTree>
    <p:extLst>
      <p:ext uri="{BB962C8B-B14F-4D97-AF65-F5344CB8AC3E}">
        <p14:creationId xmlns:p14="http://schemas.microsoft.com/office/powerpoint/2010/main" val="91064002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600" dirty="0" smtClean="0"/>
              <a:t>MSI INFORMATION</a:t>
            </a:r>
            <a:endParaRPr lang="es-AR" sz="3600" dirty="0"/>
          </a:p>
        </p:txBody>
      </p:sp>
      <p:sp>
        <p:nvSpPr>
          <p:cNvPr id="3" name="2 Marcador de contenido"/>
          <p:cNvSpPr>
            <a:spLocks noGrp="1"/>
          </p:cNvSpPr>
          <p:nvPr>
            <p:ph idx="1"/>
          </p:nvPr>
        </p:nvSpPr>
        <p:spPr/>
        <p:txBody>
          <a:bodyPr>
            <a:normAutofit lnSpcReduction="10000"/>
          </a:bodyPr>
          <a:lstStyle/>
          <a:p>
            <a:r>
              <a:rPr lang="en-US" dirty="0"/>
              <a:t>The provision of information of sea conditions is considered the most important parameter in Maritime Safety Information (MSI). At the moment the  information on the significant wave height and direction of displacement is available in graphical form through the Website http :/ / www.smn.gov.ar </a:t>
            </a:r>
          </a:p>
          <a:p>
            <a:r>
              <a:rPr lang="en-US" dirty="0"/>
              <a:t>Very soon these parameters will be incorporated in the routine bulletins.</a:t>
            </a:r>
            <a:endParaRPr lang="es-AR" dirty="0"/>
          </a:p>
        </p:txBody>
      </p:sp>
    </p:spTree>
    <p:extLst>
      <p:ext uri="{BB962C8B-B14F-4D97-AF65-F5344CB8AC3E}">
        <p14:creationId xmlns:p14="http://schemas.microsoft.com/office/powerpoint/2010/main" val="1934625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3600" dirty="0" smtClean="0"/>
              <a:t> </a:t>
            </a:r>
            <a:r>
              <a:rPr lang="es-ES" sz="3600" dirty="0" smtClean="0"/>
              <a:t>METAREA VI </a:t>
            </a:r>
            <a:r>
              <a:rPr lang="es-ES" sz="3600" dirty="0" smtClean="0"/>
              <a:t>PRIORITIES:</a:t>
            </a:r>
            <a:endParaRPr lang="es-AR" sz="3600" dirty="0"/>
          </a:p>
        </p:txBody>
      </p:sp>
      <p:sp>
        <p:nvSpPr>
          <p:cNvPr id="3" name="2 Marcador de contenido"/>
          <p:cNvSpPr>
            <a:spLocks noGrp="1"/>
          </p:cNvSpPr>
          <p:nvPr>
            <p:ph idx="1"/>
          </p:nvPr>
        </p:nvSpPr>
        <p:spPr>
          <a:xfrm>
            <a:off x="495300" y="1600201"/>
            <a:ext cx="8915400" cy="4902199"/>
          </a:xfrm>
        </p:spPr>
        <p:txBody>
          <a:bodyPr/>
          <a:lstStyle/>
          <a:p>
            <a:pPr marL="0" indent="0" algn="ctr">
              <a:buNone/>
            </a:pPr>
            <a:r>
              <a:rPr lang="en-US" dirty="0"/>
              <a:t>The National Weather Service jointed with Naval  Prefecture Argentine and the  National Hydrographic Service,  are </a:t>
            </a:r>
            <a:r>
              <a:rPr lang="en-US" dirty="0" err="1"/>
              <a:t>continuosly</a:t>
            </a:r>
            <a:r>
              <a:rPr lang="en-US" dirty="0"/>
              <a:t> reviewing the strategies and protocols to be followed in the near future.</a:t>
            </a:r>
            <a:endParaRPr lang="en-US" dirty="0" smtClean="0"/>
          </a:p>
        </p:txBody>
      </p:sp>
    </p:spTree>
    <p:extLst>
      <p:ext uri="{BB962C8B-B14F-4D97-AF65-F5344CB8AC3E}">
        <p14:creationId xmlns:p14="http://schemas.microsoft.com/office/powerpoint/2010/main" val="291211045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171984" y="1077493"/>
            <a:ext cx="7453424" cy="4063344"/>
          </a:xfrm>
          <a:prstGeom prst="roundRect">
            <a:avLst>
              <a:gd name="adj" fmla="val 470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1338328" y="1252406"/>
            <a:ext cx="6984776" cy="3384377"/>
          </a:xfrm>
          <a:prstGeom prst="roundRect">
            <a:avLst>
              <a:gd name="adj" fmla="val 20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1545787" y="1399743"/>
            <a:ext cx="6777317" cy="3571597"/>
          </a:xfrm>
        </p:spPr>
        <p:txBody>
          <a:bodyPr>
            <a:normAutofit fontScale="92500"/>
          </a:bodyPr>
          <a:lstStyle/>
          <a:p>
            <a:pPr marL="0" indent="0">
              <a:buNone/>
            </a:pPr>
            <a:r>
              <a:rPr lang="en-US" dirty="0" smtClean="0">
                <a:solidFill>
                  <a:schemeClr val="bg1"/>
                </a:solidFill>
              </a:rPr>
              <a:t>The </a:t>
            </a:r>
            <a:r>
              <a:rPr lang="en-US" dirty="0" smtClean="0">
                <a:solidFill>
                  <a:schemeClr val="bg1"/>
                </a:solidFill>
              </a:rPr>
              <a:t>National </a:t>
            </a:r>
            <a:r>
              <a:rPr lang="en-US" dirty="0">
                <a:solidFill>
                  <a:schemeClr val="bg1"/>
                </a:solidFill>
              </a:rPr>
              <a:t>Weather Service</a:t>
            </a:r>
            <a:r>
              <a:rPr lang="en-US" dirty="0" smtClean="0">
                <a:solidFill>
                  <a:schemeClr val="bg1"/>
                </a:solidFill>
              </a:rPr>
              <a:t> </a:t>
            </a:r>
            <a:r>
              <a:rPr lang="en-US" dirty="0">
                <a:solidFill>
                  <a:schemeClr val="bg1"/>
                </a:solidFill>
              </a:rPr>
              <a:t>web </a:t>
            </a:r>
            <a:r>
              <a:rPr lang="en-US" dirty="0" smtClean="0">
                <a:solidFill>
                  <a:schemeClr val="bg1"/>
                </a:solidFill>
              </a:rPr>
              <a:t>site, </a:t>
            </a:r>
            <a:r>
              <a:rPr lang="en-US" b="1" u="sng" dirty="0">
                <a:solidFill>
                  <a:schemeClr val="bg1"/>
                </a:solidFill>
                <a:hlinkClick r:id="rId2"/>
              </a:rPr>
              <a:t>www.smn.gov.ar</a:t>
            </a:r>
            <a:r>
              <a:rPr lang="en-US" dirty="0">
                <a:solidFill>
                  <a:schemeClr val="bg1"/>
                </a:solidFill>
              </a:rPr>
              <a:t> </a:t>
            </a:r>
            <a:r>
              <a:rPr lang="en-US" dirty="0" smtClean="0">
                <a:solidFill>
                  <a:schemeClr val="bg1"/>
                </a:solidFill>
              </a:rPr>
              <a:t>in </a:t>
            </a:r>
            <a:r>
              <a:rPr lang="en-US" dirty="0">
                <a:solidFill>
                  <a:schemeClr val="bg1"/>
                </a:solidFill>
              </a:rPr>
              <a:t>which all </a:t>
            </a:r>
            <a:r>
              <a:rPr lang="en-US" dirty="0" smtClean="0">
                <a:solidFill>
                  <a:schemeClr val="bg1"/>
                </a:solidFill>
              </a:rPr>
              <a:t>users can </a:t>
            </a:r>
            <a:r>
              <a:rPr lang="en-US" dirty="0">
                <a:solidFill>
                  <a:schemeClr val="bg1"/>
                </a:solidFill>
              </a:rPr>
              <a:t>found </a:t>
            </a:r>
            <a:r>
              <a:rPr lang="en-US" dirty="0" smtClean="0">
                <a:solidFill>
                  <a:schemeClr val="bg1"/>
                </a:solidFill>
              </a:rPr>
              <a:t>instantly </a:t>
            </a:r>
            <a:r>
              <a:rPr lang="en-US" dirty="0">
                <a:solidFill>
                  <a:schemeClr val="bg1"/>
                </a:solidFill>
              </a:rPr>
              <a:t>weather updates, satellite images, weather charts, images radar, and a numerical model of </a:t>
            </a:r>
            <a:r>
              <a:rPr lang="en-US" dirty="0" smtClean="0">
                <a:solidFill>
                  <a:schemeClr val="bg1"/>
                </a:solidFill>
              </a:rPr>
              <a:t>waves, </a:t>
            </a:r>
            <a:r>
              <a:rPr lang="en-US" dirty="0">
                <a:solidFill>
                  <a:schemeClr val="bg1"/>
                </a:solidFill>
              </a:rPr>
              <a:t>made in conjunction with the Naval Hydrographic Service, among a diverse set of products.</a:t>
            </a:r>
            <a:endParaRPr lang="es-ES" dirty="0" smtClean="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4241053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1171984" y="1077493"/>
            <a:ext cx="7453424" cy="4063344"/>
          </a:xfrm>
          <a:prstGeom prst="roundRect">
            <a:avLst>
              <a:gd name="adj" fmla="val 470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1338328" y="1252406"/>
            <a:ext cx="6984776" cy="3384377"/>
          </a:xfrm>
          <a:prstGeom prst="roundRect">
            <a:avLst>
              <a:gd name="adj" fmla="val 203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1171985" y="2627408"/>
            <a:ext cx="7453424" cy="1047124"/>
          </a:xfrm>
        </p:spPr>
        <p:txBody>
          <a:bodyPr>
            <a:normAutofit/>
          </a:bodyPr>
          <a:lstStyle/>
          <a:p>
            <a:pPr marL="0" indent="0" algn="ctr">
              <a:buNone/>
            </a:pPr>
            <a:r>
              <a:rPr lang="es-ES" sz="4800" dirty="0" err="1" smtClean="0">
                <a:solidFill>
                  <a:schemeClr val="bg1"/>
                </a:solidFill>
              </a:rPr>
              <a:t>Thanks</a:t>
            </a:r>
            <a:r>
              <a:rPr lang="es-ES" sz="4800" dirty="0" smtClean="0">
                <a:solidFill>
                  <a:schemeClr val="bg1"/>
                </a:solidFill>
              </a:rPr>
              <a:t> </a:t>
            </a:r>
            <a:r>
              <a:rPr lang="es-ES" sz="4800" dirty="0" err="1" smtClean="0">
                <a:solidFill>
                  <a:schemeClr val="bg1"/>
                </a:solidFill>
              </a:rPr>
              <a:t>for</a:t>
            </a:r>
            <a:r>
              <a:rPr lang="es-ES" sz="4800" dirty="0" smtClean="0">
                <a:solidFill>
                  <a:schemeClr val="bg1"/>
                </a:solidFill>
              </a:rPr>
              <a:t> </a:t>
            </a:r>
            <a:r>
              <a:rPr lang="es-ES" sz="4800" dirty="0" err="1" smtClean="0">
                <a:solidFill>
                  <a:schemeClr val="bg1"/>
                </a:solidFill>
              </a:rPr>
              <a:t>your</a:t>
            </a:r>
            <a:r>
              <a:rPr lang="es-ES" sz="4800" dirty="0" smtClean="0">
                <a:solidFill>
                  <a:schemeClr val="bg1"/>
                </a:solidFill>
              </a:rPr>
              <a:t> </a:t>
            </a:r>
            <a:r>
              <a:rPr lang="es-ES" sz="4800" dirty="0" err="1" smtClean="0">
                <a:solidFill>
                  <a:schemeClr val="bg1"/>
                </a:solidFill>
              </a:rPr>
              <a:t>attention</a:t>
            </a:r>
            <a:r>
              <a:rPr lang="es-ES" sz="4800" dirty="0">
                <a:solidFill>
                  <a:schemeClr val="bg1"/>
                </a:solidFill>
              </a:rPr>
              <a:t>.</a:t>
            </a:r>
            <a:endParaRPr lang="es-ES" sz="4800" dirty="0" smtClean="0">
              <a:solidFill>
                <a:schemeClr val="bg1"/>
              </a:solidFill>
            </a:endParaRPr>
          </a:p>
          <a:p>
            <a:pPr algn="ctr"/>
            <a:endParaRPr lang="es-ES" sz="4800" dirty="0">
              <a:solidFill>
                <a:schemeClr val="bg1"/>
              </a:solidFill>
            </a:endParaRPr>
          </a:p>
        </p:txBody>
      </p:sp>
    </p:spTree>
    <p:extLst>
      <p:ext uri="{BB962C8B-B14F-4D97-AF65-F5344CB8AC3E}">
        <p14:creationId xmlns:p14="http://schemas.microsoft.com/office/powerpoint/2010/main" val="1630752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4053590796"/>
              </p:ext>
            </p:extLst>
          </p:nvPr>
        </p:nvGraphicFramePr>
        <p:xfrm>
          <a:off x="184639" y="1281869"/>
          <a:ext cx="9495692" cy="482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84638" y="168394"/>
            <a:ext cx="9495693" cy="1200329"/>
          </a:xfrm>
          <a:prstGeom prst="rect">
            <a:avLst/>
          </a:prstGeom>
          <a:noFill/>
        </p:spPr>
        <p:txBody>
          <a:bodyPr wrap="square" rtlCol="0">
            <a:spAutoFit/>
          </a:bodyPr>
          <a:lstStyle/>
          <a:p>
            <a:pPr algn="ctr"/>
            <a:r>
              <a:rPr lang="es-ES" sz="3600" b="1" dirty="0" smtClean="0">
                <a:solidFill>
                  <a:schemeClr val="accent1">
                    <a:lumMod val="75000"/>
                  </a:schemeClr>
                </a:solidFill>
                <a:latin typeface="+mj-lt"/>
              </a:rPr>
              <a:t>THESE INSTITUTIONS ARE IN CHARGE OF THE</a:t>
            </a:r>
          </a:p>
          <a:p>
            <a:pPr algn="ctr"/>
            <a:r>
              <a:rPr lang="es-ES" sz="3600" b="1" dirty="0" smtClean="0">
                <a:solidFill>
                  <a:schemeClr val="accent1">
                    <a:lumMod val="75000"/>
                  </a:schemeClr>
                </a:solidFill>
                <a:latin typeface="+mj-lt"/>
              </a:rPr>
              <a:t>M</a:t>
            </a:r>
            <a:r>
              <a:rPr lang="es-ES" sz="3600" b="1" dirty="0" smtClean="0">
                <a:solidFill>
                  <a:schemeClr val="accent1">
                    <a:lumMod val="75000"/>
                  </a:schemeClr>
                </a:solidFill>
                <a:latin typeface="+mj-lt"/>
              </a:rPr>
              <a:t>ARITIME </a:t>
            </a:r>
            <a:r>
              <a:rPr lang="es-ES" sz="3600" b="1" dirty="0" smtClean="0">
                <a:solidFill>
                  <a:schemeClr val="accent1">
                    <a:lumMod val="75000"/>
                  </a:schemeClr>
                </a:solidFill>
                <a:latin typeface="+mj-lt"/>
              </a:rPr>
              <a:t>S</a:t>
            </a:r>
            <a:r>
              <a:rPr lang="es-ES" sz="3600" b="1" dirty="0" smtClean="0">
                <a:solidFill>
                  <a:schemeClr val="accent1">
                    <a:lumMod val="75000"/>
                  </a:schemeClr>
                </a:solidFill>
                <a:latin typeface="+mj-lt"/>
              </a:rPr>
              <a:t>AFETY </a:t>
            </a:r>
            <a:r>
              <a:rPr lang="es-ES" sz="3600" b="1" dirty="0" smtClean="0">
                <a:solidFill>
                  <a:schemeClr val="accent1">
                    <a:lumMod val="75000"/>
                  </a:schemeClr>
                </a:solidFill>
                <a:latin typeface="+mj-lt"/>
              </a:rPr>
              <a:t>S</a:t>
            </a:r>
            <a:r>
              <a:rPr lang="es-ES" sz="3600" b="1" dirty="0" smtClean="0">
                <a:solidFill>
                  <a:schemeClr val="accent1">
                    <a:lumMod val="75000"/>
                  </a:schemeClr>
                </a:solidFill>
                <a:latin typeface="+mj-lt"/>
              </a:rPr>
              <a:t>ERVICE:</a:t>
            </a:r>
            <a:endParaRPr lang="es-ES" sz="3600" b="1" dirty="0">
              <a:solidFill>
                <a:schemeClr val="accent1">
                  <a:lumMod val="75000"/>
                </a:schemeClr>
              </a:solidFill>
              <a:latin typeface="+mj-lt"/>
            </a:endParaRPr>
          </a:p>
        </p:txBody>
      </p:sp>
    </p:spTree>
    <p:extLst>
      <p:ext uri="{BB962C8B-B14F-4D97-AF65-F5344CB8AC3E}">
        <p14:creationId xmlns:p14="http://schemas.microsoft.com/office/powerpoint/2010/main" val="316895857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4597637" y="693403"/>
            <a:ext cx="5016380" cy="5298600"/>
          </a:xfrm>
          <a:prstGeom prst="roundRect">
            <a:avLst>
              <a:gd name="adj" fmla="val 2243"/>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2">
                  <a:lumMod val="60000"/>
                  <a:lumOff val="40000"/>
                </a:schemeClr>
              </a:solidFill>
            </a:endParaRPr>
          </a:p>
        </p:txBody>
      </p:sp>
      <p:pic>
        <p:nvPicPr>
          <p:cNvPr id="5" name="4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963"/>
          <a:stretch/>
        </p:blipFill>
        <p:spPr>
          <a:xfrm>
            <a:off x="305929" y="692440"/>
            <a:ext cx="4254914" cy="5285131"/>
          </a:xfrm>
          <a:prstGeom prst="roundRect">
            <a:avLst>
              <a:gd name="adj" fmla="val 3115"/>
            </a:avLst>
          </a:prstGeom>
          <a:solidFill>
            <a:srgbClr val="FFFFFF">
              <a:shade val="85000"/>
            </a:srgbClr>
          </a:solidFill>
          <a:ln>
            <a:noFill/>
          </a:ln>
          <a:effectLst>
            <a:reflection blurRad="12700" stA="38000" endPos="28000" dist="5000" dir="5400000" sy="-100000" algn="bl" rotWithShape="0"/>
          </a:effectLst>
        </p:spPr>
      </p:pic>
      <p:graphicFrame>
        <p:nvGraphicFramePr>
          <p:cNvPr id="6" name="3 Marcador de contenido"/>
          <p:cNvGraphicFramePr>
            <a:graphicFrameLocks/>
          </p:cNvGraphicFramePr>
          <p:nvPr>
            <p:extLst>
              <p:ext uri="{D42A27DB-BD31-4B8C-83A1-F6EECF244321}">
                <p14:modId xmlns:p14="http://schemas.microsoft.com/office/powerpoint/2010/main" val="3358701434"/>
              </p:ext>
            </p:extLst>
          </p:nvPr>
        </p:nvGraphicFramePr>
        <p:xfrm>
          <a:off x="4746240" y="693403"/>
          <a:ext cx="4758406" cy="5298600"/>
        </p:xfrm>
        <a:graphic>
          <a:graphicData uri="http://schemas.openxmlformats.org/drawingml/2006/table">
            <a:tbl>
              <a:tblPr>
                <a:effectLst/>
                <a:tableStyleId>{125E5076-3810-47DD-B79F-674D7AD40C01}</a:tableStyleId>
              </a:tblPr>
              <a:tblGrid>
                <a:gridCol w="240094"/>
                <a:gridCol w="2861669"/>
                <a:gridCol w="1656643"/>
              </a:tblGrid>
              <a:tr h="216440">
                <a:tc>
                  <a:txBody>
                    <a:bodyPr/>
                    <a:lstStyle/>
                    <a:p>
                      <a:r>
                        <a:rPr lang="es-ES" sz="1100" dirty="0"/>
                        <a:t>1) </a:t>
                      </a:r>
                    </a:p>
                  </a:txBody>
                  <a:tcPr marL="53881" marR="53881" marT="26940" marB="26940"/>
                </a:tc>
                <a:tc gridSpan="2">
                  <a:txBody>
                    <a:bodyPr/>
                    <a:lstStyle/>
                    <a:p>
                      <a:r>
                        <a:rPr lang="en-US" sz="1100" b="1" dirty="0" smtClean="0"/>
                        <a:t>Areas </a:t>
                      </a:r>
                      <a:r>
                        <a:rPr lang="en-US" sz="1100" b="1" dirty="0"/>
                        <a:t>used in the CMRE Buenos Aires forecasts</a:t>
                      </a:r>
                      <a:r>
                        <a:rPr lang="en-US" sz="1100" b="1" dirty="0" smtClean="0"/>
                        <a:t>:</a:t>
                      </a:r>
                      <a:endParaRPr lang="en-US" sz="1100" b="1" dirty="0"/>
                    </a:p>
                  </a:txBody>
                  <a:tcPr marL="53881" marR="53881" marT="26940" marB="26940"/>
                </a:tc>
                <a:tc hMerge="1">
                  <a:txBody>
                    <a:bodyPr/>
                    <a:lstStyle/>
                    <a:p>
                      <a:endParaRPr lang="es-ES"/>
                    </a:p>
                  </a:txBody>
                  <a:tcPr/>
                </a:tc>
              </a:tr>
              <a:tr h="1191800">
                <a:tc>
                  <a:txBody>
                    <a:bodyPr/>
                    <a:lstStyle/>
                    <a:p>
                      <a:r>
                        <a:rPr lang="es-ES" sz="1100" dirty="0"/>
                        <a:t> </a:t>
                      </a:r>
                    </a:p>
                  </a:txBody>
                  <a:tcPr marL="53881" marR="53881" marT="26940" marB="26940"/>
                </a:tc>
                <a:tc gridSpan="2">
                  <a:txBody>
                    <a:bodyPr/>
                    <a:lstStyle/>
                    <a:p>
                      <a:pPr algn="l"/>
                      <a:r>
                        <a:rPr lang="en-US" sz="1100" dirty="0" smtClean="0"/>
                        <a:t>Atlantic Sections:</a:t>
                      </a:r>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North 35°</a:t>
                      </a:r>
                      <a:r>
                        <a:rPr lang="en-US" sz="1100" baseline="0" dirty="0" smtClean="0"/>
                        <a:t> S – 40° S  and 20° W – 55° W</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CENTRAL EAST 40°</a:t>
                      </a:r>
                      <a:r>
                        <a:rPr lang="en-US" sz="1100" baseline="0" dirty="0" smtClean="0"/>
                        <a:t> S – 50° S  and 20° W – 40° W</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CENTRAL WEST 40°</a:t>
                      </a:r>
                      <a:r>
                        <a:rPr lang="en-US" sz="1100" baseline="0" dirty="0" smtClean="0"/>
                        <a:t> S – 50° S  and 40° W – 55° W</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SOUTH</a:t>
                      </a:r>
                      <a:r>
                        <a:rPr lang="en-US" sz="1100" baseline="0" dirty="0" smtClean="0"/>
                        <a:t> </a:t>
                      </a:r>
                      <a:r>
                        <a:rPr lang="en-US" sz="1100" dirty="0" smtClean="0"/>
                        <a:t>EAST 50°</a:t>
                      </a:r>
                      <a:r>
                        <a:rPr lang="en-US" sz="1100" baseline="0" dirty="0" smtClean="0"/>
                        <a:t> S – 60° S  and 20° W – 40° W</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SOUTH WEST 50°</a:t>
                      </a:r>
                      <a:r>
                        <a:rPr lang="en-US" sz="1100" baseline="0" dirty="0" smtClean="0"/>
                        <a:t> S – 60° S  and 40° W – 55° W</a:t>
                      </a:r>
                      <a:endParaRPr lang="en-US" sz="1100" dirty="0" smtClean="0"/>
                    </a:p>
                    <a:p>
                      <a:pPr algn="l"/>
                      <a:r>
                        <a:rPr lang="en-US" sz="1100" dirty="0" smtClean="0"/>
                        <a:t>DRAKE</a:t>
                      </a:r>
                      <a:r>
                        <a:rPr lang="en-US" sz="1100" baseline="0" dirty="0" smtClean="0"/>
                        <a:t> SECTION  </a:t>
                      </a:r>
                      <a:r>
                        <a:rPr lang="en-US" sz="1100" dirty="0" smtClean="0"/>
                        <a:t>55°</a:t>
                      </a:r>
                      <a:r>
                        <a:rPr lang="en-US" sz="1100" baseline="0" dirty="0" smtClean="0"/>
                        <a:t> S – 60° S  and 55° W – 67° W</a:t>
                      </a:r>
                      <a:endParaRPr lang="en-US" sz="1100" dirty="0"/>
                    </a:p>
                  </a:txBody>
                  <a:tcPr marL="53881" marR="53881" marT="26940" marB="26940"/>
                </a:tc>
                <a:tc hMerge="1">
                  <a:txBody>
                    <a:bodyPr/>
                    <a:lstStyle/>
                    <a:p>
                      <a:endParaRPr lang="es-ES"/>
                    </a:p>
                  </a:txBody>
                  <a:tcPr/>
                </a:tc>
              </a:tr>
              <a:tr h="1842040">
                <a:tc>
                  <a:txBody>
                    <a:bodyPr/>
                    <a:lstStyle/>
                    <a:p>
                      <a:r>
                        <a:rPr lang="es-ES" sz="1100"/>
                        <a:t> </a:t>
                      </a:r>
                    </a:p>
                  </a:txBody>
                  <a:tcPr marL="53881" marR="53881" marT="26940" marB="26940"/>
                </a:tc>
                <a:tc gridSpan="2">
                  <a:txBody>
                    <a:bodyPr/>
                    <a:lstStyle/>
                    <a:p>
                      <a:pPr algn="l"/>
                      <a:r>
                        <a:rPr lang="en-US" sz="1100" dirty="0" smtClean="0"/>
                        <a:t>Coastal Areas: </a:t>
                      </a:r>
                      <a:r>
                        <a:rPr lang="en-US" sz="1100" dirty="0"/>
                        <a:t/>
                      </a:r>
                      <a:br>
                        <a:rPr lang="en-US" sz="1100" dirty="0"/>
                      </a:br>
                      <a:r>
                        <a:rPr lang="en-US" sz="1100" dirty="0"/>
                        <a:t>The Atlantic Ocean between 36º17'23"S and 55º00'00"S. Coastal area extends 300 nautical miles offshore. This extensive area is subdivided into variable, smaller </a:t>
                      </a:r>
                      <a:r>
                        <a:rPr lang="en-US" sz="1100" dirty="0" smtClean="0"/>
                        <a:t>coastal. </a:t>
                      </a:r>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RIO DE LA PLATA</a:t>
                      </a:r>
                      <a:r>
                        <a:rPr lang="en-US" sz="1100" baseline="0" dirty="0" smtClean="0"/>
                        <a:t> COAST </a:t>
                      </a:r>
                    </a:p>
                    <a:p>
                      <a:pPr marL="0" marR="0" indent="0" algn="l" defTabSz="914305" rtl="0" eaLnBrk="1" fontAlgn="auto" latinLnBrk="0" hangingPunct="1">
                        <a:lnSpc>
                          <a:spcPct val="100000"/>
                        </a:lnSpc>
                        <a:spcBef>
                          <a:spcPts val="0"/>
                        </a:spcBef>
                        <a:spcAft>
                          <a:spcPts val="0"/>
                        </a:spcAft>
                        <a:buClrTx/>
                        <a:buSzTx/>
                        <a:buFontTx/>
                        <a:buNone/>
                        <a:tabLst/>
                        <a:defRPr/>
                      </a:pPr>
                      <a:r>
                        <a:rPr lang="es-ES" sz="1100" dirty="0" smtClean="0"/>
                        <a:t>MAR DEL PLATA COAST	</a:t>
                      </a:r>
                      <a:r>
                        <a:rPr lang="es-ES" sz="1100" dirty="0" smtClean="0"/>
                        <a:t>A            </a:t>
                      </a:r>
                      <a:r>
                        <a:rPr lang="es-ES" sz="1100" dirty="0" err="1" smtClean="0"/>
                        <a:t>From</a:t>
                      </a:r>
                      <a:r>
                        <a:rPr lang="es-ES" sz="1100" dirty="0" smtClean="0"/>
                        <a:t>  </a:t>
                      </a:r>
                      <a:r>
                        <a:rPr lang="es-ES" sz="1100" dirty="0" smtClean="0"/>
                        <a:t>36° 17’  </a:t>
                      </a:r>
                      <a:r>
                        <a:rPr lang="es-ES" sz="1100" dirty="0" smtClean="0"/>
                        <a:t>S</a:t>
                      </a:r>
                      <a:r>
                        <a:rPr lang="es-ES" sz="1100" baseline="0" dirty="0" smtClean="0"/>
                        <a:t>  </a:t>
                      </a:r>
                      <a:r>
                        <a:rPr lang="es-ES" sz="1100" dirty="0" err="1" smtClean="0"/>
                        <a:t>To</a:t>
                      </a:r>
                      <a:r>
                        <a:rPr lang="es-ES" sz="1100" dirty="0" smtClean="0"/>
                        <a:t>  </a:t>
                      </a:r>
                      <a:r>
                        <a:rPr lang="es-ES" sz="1100" dirty="0" smtClean="0"/>
                        <a:t>38° 30´ S</a:t>
                      </a:r>
                      <a:endParaRPr lang="es-AR" sz="1100" dirty="0" smtClean="0"/>
                    </a:p>
                    <a:p>
                      <a:r>
                        <a:rPr lang="es-ES" sz="1100" dirty="0" smtClean="0"/>
                        <a:t>BAHIA BLANCA </a:t>
                      </a:r>
                      <a:r>
                        <a:rPr lang="es-ES" sz="1100" dirty="0" smtClean="0"/>
                        <a:t>COAST                  B</a:t>
                      </a:r>
                      <a:r>
                        <a:rPr lang="es-ES" sz="1100" dirty="0" smtClean="0"/>
                        <a:t>	</a:t>
                      </a:r>
                      <a:r>
                        <a:rPr lang="es-ES" sz="1100" dirty="0" err="1" smtClean="0"/>
                        <a:t>From</a:t>
                      </a:r>
                      <a:r>
                        <a:rPr lang="es-ES" sz="1100" dirty="0" smtClean="0"/>
                        <a:t>  38° 30’ S	</a:t>
                      </a:r>
                      <a:r>
                        <a:rPr lang="es-ES" sz="1100" dirty="0" smtClean="0"/>
                        <a:t> </a:t>
                      </a:r>
                      <a:r>
                        <a:rPr lang="es-ES" sz="1100" dirty="0" err="1" smtClean="0"/>
                        <a:t>To</a:t>
                      </a:r>
                      <a:r>
                        <a:rPr lang="es-ES" sz="1100" dirty="0" smtClean="0"/>
                        <a:t>  </a:t>
                      </a:r>
                      <a:r>
                        <a:rPr lang="es-ES" sz="1100" dirty="0" smtClean="0"/>
                        <a:t>41° S</a:t>
                      </a:r>
                      <a:endParaRPr lang="es-AR" sz="1100" dirty="0" smtClean="0"/>
                    </a:p>
                    <a:p>
                      <a:r>
                        <a:rPr lang="es-ES" sz="1100" dirty="0" smtClean="0"/>
                        <a:t>PENINSULA DE VALDEZ COAST	C	</a:t>
                      </a:r>
                      <a:r>
                        <a:rPr lang="es-ES" sz="1100" dirty="0" err="1" smtClean="0"/>
                        <a:t>From</a:t>
                      </a:r>
                      <a:r>
                        <a:rPr lang="es-ES" sz="1100" dirty="0" smtClean="0"/>
                        <a:t>  41° S	</a:t>
                      </a:r>
                      <a:r>
                        <a:rPr lang="es-ES" sz="1100" dirty="0" smtClean="0"/>
                        <a:t> </a:t>
                      </a:r>
                      <a:r>
                        <a:rPr lang="es-ES" sz="1100" dirty="0" err="1" smtClean="0"/>
                        <a:t>To</a:t>
                      </a:r>
                      <a:r>
                        <a:rPr lang="es-ES" sz="1100" dirty="0" smtClean="0"/>
                        <a:t>  </a:t>
                      </a:r>
                      <a:r>
                        <a:rPr lang="es-ES" sz="1100" dirty="0" smtClean="0"/>
                        <a:t>45° S</a:t>
                      </a:r>
                      <a:endParaRPr lang="es-AR" sz="1100" dirty="0" smtClean="0"/>
                    </a:p>
                    <a:p>
                      <a:r>
                        <a:rPr lang="es-ES" sz="1100" dirty="0" smtClean="0"/>
                        <a:t>GOLFO SAN JORGE COAST	D	</a:t>
                      </a:r>
                      <a:r>
                        <a:rPr lang="es-ES" sz="1100" dirty="0" err="1" smtClean="0"/>
                        <a:t>From</a:t>
                      </a:r>
                      <a:r>
                        <a:rPr lang="es-ES" sz="1100" dirty="0" smtClean="0"/>
                        <a:t>  45° S	</a:t>
                      </a:r>
                      <a:r>
                        <a:rPr lang="es-ES" sz="1100" dirty="0" smtClean="0"/>
                        <a:t> </a:t>
                      </a:r>
                      <a:r>
                        <a:rPr lang="es-ES" sz="1100" dirty="0" err="1" smtClean="0"/>
                        <a:t>To</a:t>
                      </a:r>
                      <a:r>
                        <a:rPr lang="es-ES" sz="1100" dirty="0" smtClean="0"/>
                        <a:t>  </a:t>
                      </a:r>
                      <a:r>
                        <a:rPr lang="es-ES" sz="1100" dirty="0" smtClean="0"/>
                        <a:t>48° S</a:t>
                      </a:r>
                      <a:endParaRPr lang="es-AR" sz="1100" dirty="0" smtClean="0"/>
                    </a:p>
                    <a:p>
                      <a:r>
                        <a:rPr lang="es-ES" sz="1100" dirty="0" smtClean="0"/>
                        <a:t>PATAGONIA SUR </a:t>
                      </a:r>
                      <a:r>
                        <a:rPr lang="es-ES" sz="1100" dirty="0" smtClean="0"/>
                        <a:t>COAST </a:t>
                      </a:r>
                      <a:r>
                        <a:rPr lang="es-ES" sz="1100" dirty="0" smtClean="0"/>
                        <a:t>	E	</a:t>
                      </a:r>
                      <a:r>
                        <a:rPr lang="es-ES" sz="1100" dirty="0" err="1" smtClean="0"/>
                        <a:t>From</a:t>
                      </a:r>
                      <a:r>
                        <a:rPr lang="es-ES" sz="1100" dirty="0" smtClean="0"/>
                        <a:t>  48° S	</a:t>
                      </a:r>
                      <a:r>
                        <a:rPr lang="es-ES" sz="1100" dirty="0" smtClean="0"/>
                        <a:t> </a:t>
                      </a:r>
                      <a:r>
                        <a:rPr lang="es-ES" sz="1100" dirty="0" err="1" smtClean="0"/>
                        <a:t>To</a:t>
                      </a:r>
                      <a:r>
                        <a:rPr lang="es-ES" sz="1100" dirty="0" smtClean="0"/>
                        <a:t>  </a:t>
                      </a:r>
                      <a:r>
                        <a:rPr lang="es-ES" sz="1100" dirty="0" smtClean="0"/>
                        <a:t>54° S</a:t>
                      </a:r>
                      <a:endParaRPr lang="es-AR" sz="1100" dirty="0" smtClean="0"/>
                    </a:p>
                    <a:p>
                      <a:r>
                        <a:rPr lang="es-ES" sz="1100" dirty="0" smtClean="0"/>
                        <a:t>FIN DEL MUNDO </a:t>
                      </a:r>
                      <a:r>
                        <a:rPr lang="es-ES" sz="1100" dirty="0" smtClean="0"/>
                        <a:t>COAST </a:t>
                      </a:r>
                      <a:r>
                        <a:rPr lang="es-ES" sz="1100" dirty="0" smtClean="0"/>
                        <a:t>	F	</a:t>
                      </a:r>
                      <a:r>
                        <a:rPr lang="es-ES" sz="1100" dirty="0" err="1" smtClean="0"/>
                        <a:t>From</a:t>
                      </a:r>
                      <a:r>
                        <a:rPr lang="es-ES" sz="1100" dirty="0" smtClean="0"/>
                        <a:t> 54° S	</a:t>
                      </a:r>
                      <a:r>
                        <a:rPr lang="es-ES" sz="1100" dirty="0" smtClean="0"/>
                        <a:t> </a:t>
                      </a:r>
                      <a:r>
                        <a:rPr lang="es-ES" sz="1100" dirty="0" err="1" smtClean="0"/>
                        <a:t>To</a:t>
                      </a:r>
                      <a:r>
                        <a:rPr lang="es-ES" sz="1100" dirty="0" smtClean="0"/>
                        <a:t>  </a:t>
                      </a:r>
                      <a:r>
                        <a:rPr lang="es-ES" sz="1100" dirty="0" smtClean="0"/>
                        <a:t>55° S </a:t>
                      </a:r>
                      <a:endParaRPr lang="es-AR" sz="1100" dirty="0" smtClean="0"/>
                    </a:p>
                    <a:p>
                      <a:r>
                        <a:rPr lang="es-ES" sz="1100" dirty="0" smtClean="0"/>
                        <a:t>ZONA MALVINAS 		G</a:t>
                      </a:r>
                      <a:endParaRPr lang="en-US" sz="1100" dirty="0" smtClean="0"/>
                    </a:p>
                  </a:txBody>
                  <a:tcPr marL="53881" marR="53881" marT="26940" marB="26940"/>
                </a:tc>
                <a:tc hMerge="1">
                  <a:txBody>
                    <a:bodyPr/>
                    <a:lstStyle/>
                    <a:p>
                      <a:endParaRPr lang="es-ES"/>
                    </a:p>
                  </a:txBody>
                  <a:tcPr/>
                </a:tc>
              </a:tr>
              <a:tr h="216440">
                <a:tc>
                  <a:txBody>
                    <a:bodyPr/>
                    <a:lstStyle/>
                    <a:p>
                      <a:r>
                        <a:rPr lang="es-ES" sz="1100" dirty="0" smtClean="0"/>
                        <a:t>2</a:t>
                      </a:r>
                      <a:r>
                        <a:rPr lang="es-ES" sz="1100" dirty="0"/>
                        <a:t>)</a:t>
                      </a:r>
                    </a:p>
                  </a:txBody>
                  <a:tcPr marL="53881" marR="53881" marT="26940" marB="26940"/>
                </a:tc>
                <a:tc gridSpan="2">
                  <a:txBody>
                    <a:bodyPr/>
                    <a:lstStyle/>
                    <a:p>
                      <a:r>
                        <a:rPr lang="en-US" sz="1100" b="1" dirty="0"/>
                        <a:t>Sub-areas used in the CMAVM forecasts</a:t>
                      </a:r>
                      <a:r>
                        <a:rPr lang="en-US" sz="1100" b="1" dirty="0" smtClean="0"/>
                        <a:t>: </a:t>
                      </a:r>
                      <a:endParaRPr lang="en-US" sz="1100" b="1" dirty="0"/>
                    </a:p>
                  </a:txBody>
                  <a:tcPr marL="53881" marR="53881" marT="26940" marB="26940"/>
                </a:tc>
                <a:tc hMerge="1">
                  <a:txBody>
                    <a:bodyPr/>
                    <a:lstStyle/>
                    <a:p>
                      <a:endParaRPr lang="es-ES"/>
                    </a:p>
                  </a:txBody>
                  <a:tcPr/>
                </a:tc>
              </a:tr>
              <a:tr h="1516920">
                <a:tc>
                  <a:txBody>
                    <a:bodyPr/>
                    <a:lstStyle/>
                    <a:p>
                      <a:r>
                        <a:rPr lang="es-ES" sz="1100" dirty="0"/>
                        <a:t> </a:t>
                      </a:r>
                    </a:p>
                  </a:txBody>
                  <a:tcPr marL="53881" marR="53881" marT="26940" marB="26940"/>
                </a:tc>
                <a:tc>
                  <a:txBody>
                    <a:bodyPr/>
                    <a:lstStyle/>
                    <a:p>
                      <a:pPr marL="0" indent="0">
                        <a:buNone/>
                      </a:pPr>
                      <a:r>
                        <a:rPr lang="en-US" sz="1100" b="1" dirty="0" smtClean="0"/>
                        <a:t>OCEANIC AREAS:</a:t>
                      </a:r>
                      <a:r>
                        <a:rPr lang="en-US" sz="1100" dirty="0" smtClean="0"/>
                        <a:t/>
                      </a:r>
                      <a:br>
                        <a:rPr lang="en-US" sz="1100" dirty="0" smtClean="0"/>
                      </a:br>
                      <a:r>
                        <a:rPr lang="en-US" sz="1100" dirty="0" smtClean="0"/>
                        <a:t>Area1. Northern Bellingshausen Sea</a:t>
                      </a:r>
                    </a:p>
                    <a:p>
                      <a:pPr marL="0" indent="0">
                        <a:buNone/>
                      </a:pPr>
                      <a:r>
                        <a:rPr lang="en-US" sz="1100" dirty="0" smtClean="0"/>
                        <a:t>60°</a:t>
                      </a:r>
                      <a:r>
                        <a:rPr lang="en-US" sz="1100" baseline="0" dirty="0" smtClean="0"/>
                        <a:t> S – 66° S  and 70° W – 90° W</a:t>
                      </a:r>
                      <a:endParaRPr lang="en-US" sz="1100" dirty="0" smtClean="0"/>
                    </a:p>
                    <a:p>
                      <a:pPr marL="0" indent="0">
                        <a:buNone/>
                      </a:pPr>
                      <a:r>
                        <a:rPr lang="en-US" sz="1100" dirty="0" smtClean="0"/>
                        <a:t>Area2. Southern Bellingshausen Sea</a:t>
                      </a:r>
                      <a:br>
                        <a:rPr lang="en-US" sz="1100" dirty="0" smtClean="0"/>
                      </a:br>
                      <a:r>
                        <a:rPr lang="en-US" sz="1100" dirty="0" smtClean="0"/>
                        <a:t>66°</a:t>
                      </a:r>
                      <a:r>
                        <a:rPr lang="en-US" sz="1100" baseline="0" dirty="0" smtClean="0"/>
                        <a:t> S - 73° S and 70° W - 90° W </a:t>
                      </a:r>
                      <a:endParaRPr lang="en-US" sz="1100" dirty="0" smtClean="0"/>
                    </a:p>
                    <a:p>
                      <a:pPr marL="0" indent="0">
                        <a:buNone/>
                      </a:pPr>
                      <a:r>
                        <a:rPr lang="en-US" sz="1100" dirty="0" smtClean="0"/>
                        <a:t>Area3. Northern Weddell Sea</a:t>
                      </a:r>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60°</a:t>
                      </a:r>
                      <a:r>
                        <a:rPr lang="en-US" sz="1100" baseline="0" dirty="0" smtClean="0"/>
                        <a:t> S - 68° S and 20° W - 60° W </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Area4. Southern Weddell </a:t>
                      </a:r>
                      <a:br>
                        <a:rPr lang="en-US" sz="1100" dirty="0" smtClean="0"/>
                      </a:br>
                      <a:r>
                        <a:rPr lang="en-US" sz="1100" dirty="0" smtClean="0"/>
                        <a:t>68°</a:t>
                      </a:r>
                      <a:r>
                        <a:rPr lang="en-US" sz="1100" baseline="0" dirty="0" smtClean="0"/>
                        <a:t> S - 78° S and 20° W - 60° W </a:t>
                      </a:r>
                      <a:endParaRPr lang="en-US" sz="1100" dirty="0" smtClean="0"/>
                    </a:p>
                  </a:txBody>
                  <a:tcPr marL="53881" marR="53881" marT="26940" marB="26940"/>
                </a:tc>
                <a:tc>
                  <a:txBody>
                    <a:bodyPr/>
                    <a:lstStyle/>
                    <a:p>
                      <a:r>
                        <a:rPr lang="en-US" sz="1100" b="1" dirty="0" smtClean="0"/>
                        <a:t>COASTAL AREAS:</a:t>
                      </a:r>
                    </a:p>
                    <a:p>
                      <a:pPr marL="228600" indent="-228600">
                        <a:buAutoNum type="arabicPeriod"/>
                      </a:pPr>
                      <a:r>
                        <a:rPr lang="en-US" sz="1100" dirty="0" smtClean="0"/>
                        <a:t>Drake South (south of 60ºS)</a:t>
                      </a:r>
                    </a:p>
                    <a:p>
                      <a:pPr marL="228600" indent="-228600">
                        <a:buAutoNum type="arabicPeriod"/>
                      </a:pPr>
                      <a:r>
                        <a:rPr lang="en-US" sz="1100" dirty="0" smtClean="0"/>
                        <a:t>Mar de la </a:t>
                      </a:r>
                      <a:r>
                        <a:rPr lang="en-US" sz="1100" dirty="0" err="1" smtClean="0"/>
                        <a:t>Flota</a:t>
                      </a:r>
                      <a:r>
                        <a:rPr lang="en-US" sz="1100" dirty="0" smtClean="0"/>
                        <a:t> coastal area</a:t>
                      </a:r>
                    </a:p>
                    <a:p>
                      <a:pPr marL="228600" indent="-228600">
                        <a:buAutoNum type="arabicPeriod"/>
                      </a:pPr>
                      <a:r>
                        <a:rPr lang="en-US" sz="1100" dirty="0" err="1" smtClean="0"/>
                        <a:t>Gerlache</a:t>
                      </a:r>
                      <a:r>
                        <a:rPr lang="en-US" sz="1100" dirty="0" smtClean="0"/>
                        <a:t> Strait</a:t>
                      </a:r>
                    </a:p>
                    <a:p>
                      <a:pPr marL="228600" indent="-228600">
                        <a:buAutoNum type="arabicPeriod"/>
                      </a:pPr>
                      <a:r>
                        <a:rPr lang="en-US" sz="1100" dirty="0" smtClean="0"/>
                        <a:t>Margarita Bay area</a:t>
                      </a:r>
                    </a:p>
                    <a:p>
                      <a:pPr marL="228600" indent="-228600">
                        <a:buAutoNum type="arabicPeriod"/>
                      </a:pPr>
                      <a:r>
                        <a:rPr lang="en-US" sz="1100" dirty="0" smtClean="0"/>
                        <a:t>Erebus and Terror Gulf area</a:t>
                      </a:r>
                    </a:p>
                  </a:txBody>
                  <a:tcPr marL="53881" marR="53881" marT="26940" marB="26940"/>
                </a:tc>
              </a:tr>
            </a:tbl>
          </a:graphicData>
        </a:graphic>
      </p:graphicFrame>
      <p:sp>
        <p:nvSpPr>
          <p:cNvPr id="10" name="1 Título"/>
          <p:cNvSpPr>
            <a:spLocks noGrp="1"/>
          </p:cNvSpPr>
          <p:nvPr>
            <p:ph type="title"/>
          </p:nvPr>
        </p:nvSpPr>
        <p:spPr>
          <a:xfrm>
            <a:off x="269134" y="274639"/>
            <a:ext cx="8229600" cy="1143000"/>
          </a:xfrm>
        </p:spPr>
        <p:txBody>
          <a:bodyPr/>
          <a:lstStyle/>
          <a:p>
            <a:r>
              <a:rPr lang="es-ES" sz="2400" b="1" dirty="0"/>
              <a:t>METAREA </a:t>
            </a:r>
            <a:r>
              <a:rPr lang="es-ES" sz="2400" b="1" dirty="0" smtClean="0"/>
              <a:t>VI </a:t>
            </a:r>
            <a:r>
              <a:rPr lang="es-ES" sz="2400" dirty="0"/>
              <a:t>AREA OF RESPONSIBILITY</a:t>
            </a:r>
            <a:endParaRPr lang="es-AR" sz="2400" dirty="0"/>
          </a:p>
        </p:txBody>
      </p:sp>
    </p:spTree>
    <p:extLst>
      <p:ext uri="{BB962C8B-B14F-4D97-AF65-F5344CB8AC3E}">
        <p14:creationId xmlns:p14="http://schemas.microsoft.com/office/powerpoint/2010/main" val="31877251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6103860" y="846138"/>
            <a:ext cx="3065772" cy="4610790"/>
          </a:xfrm>
          <a:prstGeom prst="roundRect">
            <a:avLst>
              <a:gd name="adj" fmla="val 4681"/>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2">
                  <a:lumMod val="60000"/>
                  <a:lumOff val="40000"/>
                </a:schemeClr>
              </a:solidFill>
            </a:endParaRPr>
          </a:p>
        </p:txBody>
      </p:sp>
      <p:sp>
        <p:nvSpPr>
          <p:cNvPr id="2" name="1 Título"/>
          <p:cNvSpPr>
            <a:spLocks noGrp="1"/>
          </p:cNvSpPr>
          <p:nvPr>
            <p:ph type="title"/>
          </p:nvPr>
        </p:nvSpPr>
        <p:spPr/>
        <p:txBody>
          <a:bodyPr/>
          <a:lstStyle/>
          <a:p>
            <a:r>
              <a:rPr lang="es-ES" b="1" dirty="0"/>
              <a:t>METAREA VI</a:t>
            </a:r>
            <a:endParaRPr lang="es-AR" dirty="0"/>
          </a:p>
        </p:txBody>
      </p:sp>
      <p:pic>
        <p:nvPicPr>
          <p:cNvPr id="5" name="4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8583" b="1"/>
          <a:stretch/>
        </p:blipFill>
        <p:spPr>
          <a:xfrm>
            <a:off x="495300" y="846138"/>
            <a:ext cx="5591474" cy="4610790"/>
          </a:xfrm>
          <a:prstGeom prst="roundRect">
            <a:avLst>
              <a:gd name="adj" fmla="val 3115"/>
            </a:avLst>
          </a:prstGeom>
          <a:solidFill>
            <a:srgbClr val="FFFFFF">
              <a:shade val="85000"/>
            </a:srgbClr>
          </a:solidFill>
          <a:ln>
            <a:noFill/>
          </a:ln>
          <a:effectLst>
            <a:reflection blurRad="12700" stA="38000" endPos="28000" dist="5000" dir="5400000" sy="-100000" algn="bl" rotWithShape="0"/>
          </a:effectLst>
        </p:spPr>
      </p:pic>
      <p:graphicFrame>
        <p:nvGraphicFramePr>
          <p:cNvPr id="3" name="2 Tabla"/>
          <p:cNvGraphicFramePr>
            <a:graphicFrameLocks noGrp="1"/>
          </p:cNvGraphicFramePr>
          <p:nvPr>
            <p:extLst>
              <p:ext uri="{D42A27DB-BD31-4B8C-83A1-F6EECF244321}">
                <p14:modId xmlns:p14="http://schemas.microsoft.com/office/powerpoint/2010/main" val="3011591301"/>
              </p:ext>
            </p:extLst>
          </p:nvPr>
        </p:nvGraphicFramePr>
        <p:xfrm>
          <a:off x="6170064" y="940036"/>
          <a:ext cx="2982482" cy="4344910"/>
        </p:xfrm>
        <a:graphic>
          <a:graphicData uri="http://schemas.openxmlformats.org/drawingml/2006/table">
            <a:tbl>
              <a:tblPr>
                <a:effectLst/>
                <a:tableStyleId>{125E5076-3810-47DD-B79F-674D7AD40C01}</a:tableStyleId>
              </a:tblPr>
              <a:tblGrid>
                <a:gridCol w="1883673"/>
                <a:gridCol w="1098809"/>
              </a:tblGrid>
              <a:tr h="589661">
                <a:tc gridSpan="2">
                  <a:txBody>
                    <a:bodyPr/>
                    <a:lstStyle/>
                    <a:p>
                      <a:pPr marL="0" marR="0" indent="0" algn="l" defTabSz="914305" rtl="0" eaLnBrk="1" fontAlgn="auto" latinLnBrk="0" hangingPunct="1">
                        <a:lnSpc>
                          <a:spcPct val="100000"/>
                        </a:lnSpc>
                        <a:spcBef>
                          <a:spcPts val="0"/>
                        </a:spcBef>
                        <a:spcAft>
                          <a:spcPts val="0"/>
                        </a:spcAft>
                        <a:buClrTx/>
                        <a:buSzTx/>
                        <a:buFontTx/>
                        <a:buNone/>
                        <a:tabLst/>
                        <a:defRPr/>
                      </a:pPr>
                      <a:r>
                        <a:rPr lang="en-US" sz="1600" b="1" dirty="0" smtClean="0"/>
                        <a:t>Sub-areas </a:t>
                      </a:r>
                      <a:r>
                        <a:rPr lang="en-US" sz="1600" b="1" dirty="0"/>
                        <a:t>used in the CMAVM forecasts:</a:t>
                      </a:r>
                    </a:p>
                  </a:txBody>
                  <a:tcPr marL="53881" marR="53881" marT="26940" marB="26940"/>
                </a:tc>
                <a:tc hMerge="1">
                  <a:txBody>
                    <a:bodyPr/>
                    <a:lstStyle/>
                    <a:p>
                      <a:endParaRPr lang="es-ES"/>
                    </a:p>
                  </a:txBody>
                  <a:tcPr/>
                </a:tc>
              </a:tr>
              <a:tr h="3755249">
                <a:tc>
                  <a:txBody>
                    <a:bodyPr/>
                    <a:lstStyle/>
                    <a:p>
                      <a:pPr marL="0" indent="0">
                        <a:buNone/>
                      </a:pPr>
                      <a:r>
                        <a:rPr lang="en-US" sz="1100" b="1" dirty="0" smtClean="0"/>
                        <a:t>OCEANIC AREAS:</a:t>
                      </a:r>
                      <a:r>
                        <a:rPr lang="en-US" sz="1100" b="1" dirty="0"/>
                        <a:t/>
                      </a:r>
                      <a:br>
                        <a:rPr lang="en-US" sz="1100" b="1" dirty="0"/>
                      </a:br>
                      <a:r>
                        <a:rPr lang="en-US" sz="1100" dirty="0"/>
                        <a:t/>
                      </a:r>
                      <a:br>
                        <a:rPr lang="en-US" sz="1100" dirty="0"/>
                      </a:br>
                      <a:r>
                        <a:rPr lang="en-US" sz="1100" dirty="0" smtClean="0"/>
                        <a:t>Area1. Northern Bellingshausen Sea</a:t>
                      </a:r>
                    </a:p>
                    <a:p>
                      <a:pPr marL="0" indent="0">
                        <a:buNone/>
                      </a:pPr>
                      <a:r>
                        <a:rPr lang="en-US" sz="1100" dirty="0" smtClean="0"/>
                        <a:t>60°</a:t>
                      </a:r>
                      <a:r>
                        <a:rPr lang="en-US" sz="1100" baseline="0" dirty="0" smtClean="0"/>
                        <a:t> S – 66° S  and 70° W – 90° W</a:t>
                      </a:r>
                      <a:endParaRPr lang="en-US" sz="1100" dirty="0" smtClean="0"/>
                    </a:p>
                    <a:p>
                      <a:pPr marL="0" indent="0">
                        <a:buNone/>
                      </a:pPr>
                      <a:r>
                        <a:rPr lang="en-US" sz="1100" dirty="0" smtClean="0"/>
                        <a:t>Area2. Southern Bellingshausen Sea</a:t>
                      </a:r>
                      <a:br>
                        <a:rPr lang="en-US" sz="1100" dirty="0" smtClean="0"/>
                      </a:br>
                      <a:r>
                        <a:rPr lang="en-US" sz="1100" dirty="0" smtClean="0"/>
                        <a:t>66°</a:t>
                      </a:r>
                      <a:r>
                        <a:rPr lang="en-US" sz="1100" baseline="0" dirty="0" smtClean="0"/>
                        <a:t> S - 73° S and 70° W - 90° W </a:t>
                      </a:r>
                      <a:endParaRPr lang="en-US" sz="1100" dirty="0" smtClean="0"/>
                    </a:p>
                    <a:p>
                      <a:pPr marL="0" indent="0">
                        <a:buNone/>
                      </a:pPr>
                      <a:r>
                        <a:rPr lang="en-US" sz="1100" dirty="0" smtClean="0"/>
                        <a:t>Area3. Northern Weddell Sea</a:t>
                      </a:r>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60°</a:t>
                      </a:r>
                      <a:r>
                        <a:rPr lang="en-US" sz="1100" baseline="0" dirty="0" smtClean="0"/>
                        <a:t> S - 68° S and 20° W - 60° W </a:t>
                      </a:r>
                      <a:endParaRPr lang="en-US" sz="1100" dirty="0" smtClean="0"/>
                    </a:p>
                    <a:p>
                      <a:pPr marL="0" marR="0" indent="0" algn="l" defTabSz="914305" rtl="0" eaLnBrk="1" fontAlgn="auto" latinLnBrk="0" hangingPunct="1">
                        <a:lnSpc>
                          <a:spcPct val="100000"/>
                        </a:lnSpc>
                        <a:spcBef>
                          <a:spcPts val="0"/>
                        </a:spcBef>
                        <a:spcAft>
                          <a:spcPts val="0"/>
                        </a:spcAft>
                        <a:buClrTx/>
                        <a:buSzTx/>
                        <a:buFontTx/>
                        <a:buNone/>
                        <a:tabLst/>
                        <a:defRPr/>
                      </a:pPr>
                      <a:r>
                        <a:rPr lang="en-US" sz="1100" dirty="0" smtClean="0"/>
                        <a:t>Area4. Southern Weddell </a:t>
                      </a:r>
                      <a:r>
                        <a:rPr lang="en-US" sz="1100" dirty="0"/>
                        <a:t/>
                      </a:r>
                      <a:br>
                        <a:rPr lang="en-US" sz="1100" dirty="0"/>
                      </a:br>
                      <a:r>
                        <a:rPr lang="en-US" sz="1100" dirty="0" smtClean="0"/>
                        <a:t>68°</a:t>
                      </a:r>
                      <a:r>
                        <a:rPr lang="en-US" sz="1100" baseline="0" dirty="0" smtClean="0"/>
                        <a:t> S - 78° S and 20° W - 60° W </a:t>
                      </a:r>
                      <a:endParaRPr lang="en-US" sz="1100" dirty="0" smtClean="0"/>
                    </a:p>
                    <a:p>
                      <a:pPr marL="0" indent="0">
                        <a:buNone/>
                      </a:pPr>
                      <a:endParaRPr lang="en-US" sz="1100" dirty="0" smtClean="0"/>
                    </a:p>
                    <a:p>
                      <a:r>
                        <a:rPr lang="en-US" sz="1100" b="1" dirty="0" smtClean="0"/>
                        <a:t>COASTAL ZONES:</a:t>
                      </a:r>
                    </a:p>
                    <a:p>
                      <a:endParaRPr lang="en-US" sz="1100" b="1" dirty="0" smtClean="0"/>
                    </a:p>
                    <a:p>
                      <a:pPr marL="228600" indent="-228600">
                        <a:buAutoNum type="arabicPeriod"/>
                      </a:pPr>
                      <a:r>
                        <a:rPr lang="en-US" sz="1100" dirty="0" smtClean="0"/>
                        <a:t>Drake South (south of 60ºS)</a:t>
                      </a:r>
                    </a:p>
                    <a:p>
                      <a:pPr marL="228600" indent="-228600">
                        <a:buAutoNum type="arabicPeriod"/>
                      </a:pPr>
                      <a:r>
                        <a:rPr lang="en-US" sz="1100" dirty="0" smtClean="0"/>
                        <a:t>Mar de la </a:t>
                      </a:r>
                      <a:r>
                        <a:rPr lang="en-US" sz="1100" dirty="0" err="1" smtClean="0"/>
                        <a:t>Flota</a:t>
                      </a:r>
                      <a:r>
                        <a:rPr lang="en-US" sz="1100" dirty="0" smtClean="0"/>
                        <a:t> </a:t>
                      </a:r>
                    </a:p>
                    <a:p>
                      <a:pPr marL="228600" indent="-228600">
                        <a:buAutoNum type="arabicPeriod"/>
                      </a:pPr>
                      <a:r>
                        <a:rPr lang="en-US" sz="1100" dirty="0" err="1" smtClean="0"/>
                        <a:t>Gerlache</a:t>
                      </a:r>
                      <a:r>
                        <a:rPr lang="en-US" sz="1100" dirty="0" smtClean="0"/>
                        <a:t> Strait</a:t>
                      </a:r>
                    </a:p>
                    <a:p>
                      <a:pPr marL="228600" indent="-228600">
                        <a:buAutoNum type="arabicPeriod"/>
                      </a:pPr>
                      <a:r>
                        <a:rPr lang="en-US" sz="1100" dirty="0" smtClean="0"/>
                        <a:t>Margarita Bay </a:t>
                      </a:r>
                    </a:p>
                    <a:p>
                      <a:pPr marL="228600" indent="-228600">
                        <a:buAutoNum type="arabicPeriod"/>
                      </a:pPr>
                      <a:r>
                        <a:rPr lang="en-US" sz="1100" dirty="0" smtClean="0"/>
                        <a:t>Erebus and Terror Gulf </a:t>
                      </a:r>
                    </a:p>
                  </a:txBody>
                  <a:tcPr marL="53881" marR="53881" marT="26940" marB="26940"/>
                </a:tc>
                <a:tc>
                  <a:txBody>
                    <a:bodyPr/>
                    <a:lstStyle/>
                    <a:p>
                      <a:endParaRPr lang="en-US" sz="1100" dirty="0"/>
                    </a:p>
                  </a:txBody>
                  <a:tcPr marL="53881" marR="53881" marT="26940" marB="26940"/>
                </a:tc>
              </a:tr>
            </a:tbl>
          </a:graphicData>
        </a:graphic>
      </p:graphicFrame>
    </p:spTree>
    <p:extLst>
      <p:ext uri="{BB962C8B-B14F-4D97-AF65-F5344CB8AC3E}">
        <p14:creationId xmlns:p14="http://schemas.microsoft.com/office/powerpoint/2010/main" val="32813661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sz="1800" b="1" i="0" u="none" strike="noStrike" kern="1200" baseline="0">
                <a:solidFill>
                  <a:prstClr val="black"/>
                </a:solidFill>
                <a:latin typeface="+mn-lt"/>
                <a:ea typeface="+mn-ea"/>
                <a:cs typeface="+mn-cs"/>
              </a:defRPr>
            </a:pPr>
            <a:r>
              <a:rPr lang="en-US" sz="2400" dirty="0">
                <a:solidFill>
                  <a:schemeClr val="accent1"/>
                </a:solidFill>
              </a:rPr>
              <a:t>WARNINGS ISSUED OVER METAREA VI DURING 2014</a:t>
            </a:r>
            <a:endParaRPr lang="es-AR" dirty="0">
              <a:solidFill>
                <a:schemeClr val="accent1"/>
              </a:solidFill>
            </a:endParaRPr>
          </a:p>
        </p:txBody>
      </p:sp>
      <p:graphicFrame>
        <p:nvGraphicFramePr>
          <p:cNvPr id="3" name="25 Gráfico"/>
          <p:cNvGraphicFramePr>
            <a:graphicFrameLocks/>
          </p:cNvGraphicFramePr>
          <p:nvPr>
            <p:extLst>
              <p:ext uri="{D42A27DB-BD31-4B8C-83A1-F6EECF244321}">
                <p14:modId xmlns:p14="http://schemas.microsoft.com/office/powerpoint/2010/main" val="1741308556"/>
              </p:ext>
            </p:extLst>
          </p:nvPr>
        </p:nvGraphicFramePr>
        <p:xfrm>
          <a:off x="495300" y="931492"/>
          <a:ext cx="7762875" cy="4369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77424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579941"/>
          </a:xfrm>
        </p:spPr>
        <p:txBody>
          <a:bodyPr/>
          <a:lstStyle/>
          <a:p>
            <a:pPr algn="ctr"/>
            <a:r>
              <a:rPr lang="es-AR" sz="2800" dirty="0" smtClean="0"/>
              <a:t>ISSUED WARNINGS PER LATITUDE DURING 2014</a:t>
            </a:r>
            <a:endParaRPr lang="es-AR" sz="2800" dirty="0"/>
          </a:p>
        </p:txBody>
      </p:sp>
      <p:graphicFrame>
        <p:nvGraphicFramePr>
          <p:cNvPr id="4" name="1 Gráfico"/>
          <p:cNvGraphicFramePr>
            <a:graphicFrameLocks noGrp="1"/>
          </p:cNvGraphicFramePr>
          <p:nvPr>
            <p:ph idx="1"/>
            <p:extLst>
              <p:ext uri="{D42A27DB-BD31-4B8C-83A1-F6EECF244321}">
                <p14:modId xmlns:p14="http://schemas.microsoft.com/office/powerpoint/2010/main" val="3273696325"/>
              </p:ext>
            </p:extLst>
          </p:nvPr>
        </p:nvGraphicFramePr>
        <p:xfrm>
          <a:off x="666572" y="863125"/>
          <a:ext cx="8461049" cy="47502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3406863"/>
      </p:ext>
    </p:extLst>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3465" y="274638"/>
            <a:ext cx="9357645" cy="1143000"/>
          </a:xfrm>
        </p:spPr>
        <p:txBody>
          <a:bodyPr/>
          <a:lstStyle/>
          <a:p>
            <a:pPr algn="ctr"/>
            <a:r>
              <a:rPr lang="en-US" dirty="0" smtClean="0"/>
              <a:t>NUMBER OF ISSUED WARNINGS EVERY TRIMESTER ALONG THE YEAR 2014</a:t>
            </a:r>
            <a:endParaRPr lang="es-AR" dirty="0"/>
          </a:p>
        </p:txBody>
      </p:sp>
      <p:graphicFrame>
        <p:nvGraphicFramePr>
          <p:cNvPr id="3" name="1 Gráfico"/>
          <p:cNvGraphicFramePr>
            <a:graphicFrameLocks noGrp="1"/>
          </p:cNvGraphicFramePr>
          <p:nvPr>
            <p:extLst>
              <p:ext uri="{D42A27DB-BD31-4B8C-83A1-F6EECF244321}">
                <p14:modId xmlns:p14="http://schemas.microsoft.com/office/powerpoint/2010/main" val="106310437"/>
              </p:ext>
            </p:extLst>
          </p:nvPr>
        </p:nvGraphicFramePr>
        <p:xfrm>
          <a:off x="346197" y="617294"/>
          <a:ext cx="9213606" cy="562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1748970"/>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375857" y="1167182"/>
            <a:ext cx="7128792" cy="4320479"/>
          </a:xfrm>
          <a:prstGeom prst="roundRect">
            <a:avLst>
              <a:gd name="adj" fmla="val 2814"/>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lIns="91430" tIns="45715" rIns="91430" bIns="45715" rtlCol="0" anchor="ctr"/>
          <a:lstStyle/>
          <a:p>
            <a:pPr algn="ctr"/>
            <a:endParaRPr lang="es-ES">
              <a:solidFill>
                <a:prstClr val="white"/>
              </a:solidFill>
            </a:endParaRPr>
          </a:p>
        </p:txBody>
      </p:sp>
      <p:sp>
        <p:nvSpPr>
          <p:cNvPr id="2" name="1 Título"/>
          <p:cNvSpPr>
            <a:spLocks noGrp="1"/>
          </p:cNvSpPr>
          <p:nvPr>
            <p:ph type="title"/>
          </p:nvPr>
        </p:nvSpPr>
        <p:spPr>
          <a:xfrm>
            <a:off x="170917" y="260648"/>
            <a:ext cx="9511468" cy="559748"/>
          </a:xfrm>
        </p:spPr>
        <p:txBody>
          <a:bodyPr>
            <a:normAutofit/>
          </a:bodyPr>
          <a:lstStyle/>
          <a:p>
            <a:pPr algn="ctr"/>
            <a:r>
              <a:rPr lang="es-ES" sz="2800" dirty="0" smtClean="0"/>
              <a:t>MESSAGE ISSUED BY PREFECTURA NAVAL ARGENTINA</a:t>
            </a:r>
            <a:endParaRPr lang="es-ES" sz="2700" dirty="0"/>
          </a:p>
        </p:txBody>
      </p:sp>
      <p:sp>
        <p:nvSpPr>
          <p:cNvPr id="3" name="2 Marcador de contenido"/>
          <p:cNvSpPr>
            <a:spLocks noGrp="1"/>
          </p:cNvSpPr>
          <p:nvPr>
            <p:ph idx="1"/>
          </p:nvPr>
        </p:nvSpPr>
        <p:spPr>
          <a:xfrm>
            <a:off x="1295286" y="1167181"/>
            <a:ext cx="6777317" cy="817316"/>
          </a:xfrm>
        </p:spPr>
        <p:txBody>
          <a:bodyPr>
            <a:normAutofit/>
          </a:bodyPr>
          <a:lstStyle/>
          <a:p>
            <a:pPr marL="68573" indent="0">
              <a:buNone/>
            </a:pPr>
            <a:r>
              <a:rPr lang="en-GB" dirty="0" smtClean="0"/>
              <a:t>NAVTEX Coverage:</a:t>
            </a:r>
            <a:endParaRPr lang="es-ES" dirty="0" smtClean="0"/>
          </a:p>
          <a:p>
            <a:pPr marL="68573" indent="0">
              <a:buNone/>
            </a:pP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327113039"/>
              </p:ext>
            </p:extLst>
          </p:nvPr>
        </p:nvGraphicFramePr>
        <p:xfrm>
          <a:off x="1447865" y="1887260"/>
          <a:ext cx="6984776" cy="3240367"/>
        </p:xfrm>
        <a:graphic>
          <a:graphicData uri="http://schemas.openxmlformats.org/drawingml/2006/table">
            <a:tbl>
              <a:tblPr firstRow="1" firstCol="1" bandRow="1">
                <a:tableStyleId>{5C22544A-7EE6-4342-B048-85BDC9FD1C3A}</a:tableStyleId>
              </a:tblPr>
              <a:tblGrid>
                <a:gridCol w="1180608"/>
                <a:gridCol w="1555696"/>
                <a:gridCol w="2476146"/>
                <a:gridCol w="1772326"/>
              </a:tblGrid>
              <a:tr h="249259">
                <a:tc>
                  <a:txBody>
                    <a:bodyPr/>
                    <a:lstStyle/>
                    <a:p>
                      <a:pPr>
                        <a:spcAft>
                          <a:spcPts val="0"/>
                        </a:spcAft>
                      </a:pPr>
                      <a:r>
                        <a:rPr lang="en-GB" sz="1500" dirty="0">
                          <a:effectLst/>
                        </a:rPr>
                        <a:t>Country</a:t>
                      </a:r>
                      <a:endParaRPr lang="es-ES" sz="1500" dirty="0">
                        <a:effectLst/>
                        <a:latin typeface="Times New Roman"/>
                        <a:ea typeface="Times New Roman"/>
                      </a:endParaRPr>
                    </a:p>
                  </a:txBody>
                  <a:tcPr marL="8945" marR="8945" marT="8945" marB="8945" anchor="ctr"/>
                </a:tc>
                <a:tc>
                  <a:txBody>
                    <a:bodyPr/>
                    <a:lstStyle/>
                    <a:p>
                      <a:pPr algn="ctr">
                        <a:spcAft>
                          <a:spcPts val="0"/>
                        </a:spcAft>
                      </a:pPr>
                      <a:r>
                        <a:rPr lang="en-GB" sz="1500">
                          <a:effectLst/>
                        </a:rPr>
                        <a:t>Station ID</a:t>
                      </a:r>
                      <a:endParaRPr lang="es-ES" sz="1500">
                        <a:effectLst/>
                        <a:latin typeface="Times New Roman"/>
                        <a:ea typeface="Times New Roman"/>
                      </a:endParaRPr>
                    </a:p>
                  </a:txBody>
                  <a:tcPr marL="8945" marR="8945" marT="8945" marB="8945" anchor="ctr"/>
                </a:tc>
                <a:tc>
                  <a:txBody>
                    <a:bodyPr/>
                    <a:lstStyle/>
                    <a:p>
                      <a:pPr>
                        <a:spcAft>
                          <a:spcPts val="0"/>
                        </a:spcAft>
                      </a:pPr>
                      <a:r>
                        <a:rPr lang="en-GB" sz="1500">
                          <a:effectLst/>
                        </a:rPr>
                        <a:t>Name</a:t>
                      </a:r>
                      <a:endParaRPr lang="es-ES" sz="1500">
                        <a:effectLst/>
                        <a:latin typeface="Times New Roman"/>
                        <a:ea typeface="Times New Roman"/>
                      </a:endParaRPr>
                    </a:p>
                  </a:txBody>
                  <a:tcPr marL="8945" marR="8945" marT="8945" marB="8945" anchor="ctr"/>
                </a:tc>
                <a:tc>
                  <a:txBody>
                    <a:bodyPr/>
                    <a:lstStyle/>
                    <a:p>
                      <a:pPr>
                        <a:spcAft>
                          <a:spcPts val="0"/>
                        </a:spcAft>
                      </a:pPr>
                      <a:r>
                        <a:rPr lang="en-GB" sz="1500">
                          <a:effectLst/>
                        </a:rPr>
                        <a:t>Frequency (kHz) </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A</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Ushuaia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dirty="0">
                          <a:effectLst/>
                        </a:rPr>
                        <a:t>490</a:t>
                      </a:r>
                      <a:endParaRPr lang="es-ES" sz="1500" dirty="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B</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Rio Gallegos</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490</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C</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Comodoro Rivadavia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490</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D</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Bahia Blanca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dirty="0">
                          <a:effectLst/>
                        </a:rPr>
                        <a:t>490</a:t>
                      </a:r>
                      <a:endParaRPr lang="es-ES" sz="1500" dirty="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E</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Mar del Plata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490</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F</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dirty="0">
                          <a:effectLst/>
                        </a:rPr>
                        <a:t>Buenos Aires</a:t>
                      </a:r>
                      <a:endParaRPr lang="es-ES" sz="1500" dirty="0">
                        <a:effectLst/>
                        <a:latin typeface="Times New Roman"/>
                        <a:ea typeface="Times New Roman"/>
                      </a:endParaRPr>
                    </a:p>
                  </a:txBody>
                  <a:tcPr marL="8945" marR="8945" marT="8945" marB="8945" anchor="ctr"/>
                </a:tc>
                <a:tc>
                  <a:txBody>
                    <a:bodyPr/>
                    <a:lstStyle/>
                    <a:p>
                      <a:pPr algn="ctr">
                        <a:spcAft>
                          <a:spcPts val="0"/>
                        </a:spcAft>
                      </a:pPr>
                      <a:r>
                        <a:rPr lang="en-GB" sz="1500" dirty="0">
                          <a:effectLst/>
                        </a:rPr>
                        <a:t>490</a:t>
                      </a:r>
                      <a:endParaRPr lang="es-ES" sz="1500" dirty="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M</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Ushuaia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518</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N</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Rio Gallegos</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518</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O</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Comodoro Rivadavia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518</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dirty="0">
                          <a:effectLst/>
                        </a:rPr>
                        <a:t>P</a:t>
                      </a:r>
                      <a:endParaRPr lang="es-ES" sz="1500" dirty="0">
                        <a:effectLst/>
                        <a:latin typeface="Times New Roman"/>
                        <a:ea typeface="Times New Roman"/>
                      </a:endParaRPr>
                    </a:p>
                  </a:txBody>
                  <a:tcPr marL="8945" marR="8945" marT="8945" marB="8945" anchor="ctr"/>
                </a:tc>
                <a:tc>
                  <a:txBody>
                    <a:bodyPr/>
                    <a:lstStyle/>
                    <a:p>
                      <a:pPr>
                        <a:spcAft>
                          <a:spcPts val="0"/>
                        </a:spcAft>
                      </a:pPr>
                      <a:r>
                        <a:rPr lang="en-GB" sz="1500" u="sng">
                          <a:effectLst/>
                        </a:rPr>
                        <a:t>Bahia Blanca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518</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Q</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Mar del Plata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518</a:t>
                      </a:r>
                      <a:endParaRPr lang="es-ES" sz="1500">
                        <a:effectLst/>
                        <a:latin typeface="Times New Roman"/>
                        <a:ea typeface="Times New Roman"/>
                      </a:endParaRPr>
                    </a:p>
                  </a:txBody>
                  <a:tcPr marL="8945" marR="8945" marT="8945" marB="8945" anchor="ctr"/>
                </a:tc>
              </a:tr>
              <a:tr h="249259">
                <a:tc>
                  <a:txBody>
                    <a:bodyPr/>
                    <a:lstStyle/>
                    <a:p>
                      <a:pPr>
                        <a:spcAft>
                          <a:spcPts val="0"/>
                        </a:spcAft>
                      </a:pPr>
                      <a:r>
                        <a:rPr lang="en-GB" sz="1500">
                          <a:effectLst/>
                        </a:rPr>
                        <a:t>Argentina</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a:effectLst/>
                        </a:rPr>
                        <a:t>R</a:t>
                      </a:r>
                      <a:endParaRPr lang="es-ES" sz="1500">
                        <a:effectLst/>
                        <a:latin typeface="Times New Roman"/>
                        <a:ea typeface="Times New Roman"/>
                      </a:endParaRPr>
                    </a:p>
                  </a:txBody>
                  <a:tcPr marL="8945" marR="8945" marT="8945" marB="8945" anchor="ctr"/>
                </a:tc>
                <a:tc>
                  <a:txBody>
                    <a:bodyPr/>
                    <a:lstStyle/>
                    <a:p>
                      <a:pPr>
                        <a:spcAft>
                          <a:spcPts val="0"/>
                        </a:spcAft>
                      </a:pPr>
                      <a:r>
                        <a:rPr lang="en-GB" sz="1500" u="sng">
                          <a:effectLst/>
                        </a:rPr>
                        <a:t>Buenos Aires</a:t>
                      </a:r>
                      <a:endParaRPr lang="es-ES" sz="1500">
                        <a:effectLst/>
                        <a:latin typeface="Times New Roman"/>
                        <a:ea typeface="Times New Roman"/>
                      </a:endParaRPr>
                    </a:p>
                  </a:txBody>
                  <a:tcPr marL="8945" marR="8945" marT="8945" marB="8945" anchor="ctr"/>
                </a:tc>
                <a:tc>
                  <a:txBody>
                    <a:bodyPr/>
                    <a:lstStyle/>
                    <a:p>
                      <a:pPr algn="ctr">
                        <a:spcAft>
                          <a:spcPts val="0"/>
                        </a:spcAft>
                      </a:pPr>
                      <a:r>
                        <a:rPr lang="en-GB" sz="1500" dirty="0">
                          <a:effectLst/>
                        </a:rPr>
                        <a:t>518</a:t>
                      </a:r>
                      <a:endParaRPr lang="es-ES" sz="1500" dirty="0">
                        <a:effectLst/>
                        <a:latin typeface="Times New Roman"/>
                        <a:ea typeface="Times New Roman"/>
                      </a:endParaRPr>
                    </a:p>
                  </a:txBody>
                  <a:tcPr marL="8945" marR="8945" marT="8945" marB="8945" anchor="ctr"/>
                </a:tc>
              </a:tr>
            </a:tbl>
          </a:graphicData>
        </a:graphic>
      </p:graphicFrame>
    </p:spTree>
    <p:extLst>
      <p:ext uri="{BB962C8B-B14F-4D97-AF65-F5344CB8AC3E}">
        <p14:creationId xmlns:p14="http://schemas.microsoft.com/office/powerpoint/2010/main" val="257320678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TotalTime>
  <Words>1214</Words>
  <Application>Microsoft Office PowerPoint</Application>
  <PresentationFormat>A4 (210 x 297 mm)</PresentationFormat>
  <Paragraphs>223</Paragraphs>
  <Slides>27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Times New Roman</vt:lpstr>
      <vt:lpstr>Office Theme</vt:lpstr>
      <vt:lpstr>Presentación de PowerPoint</vt:lpstr>
      <vt:lpstr>NATIONAL WEATHER SERVICE METAREA VI: MARINE WEATHER  FORECASTS </vt:lpstr>
      <vt:lpstr>Presentación de PowerPoint</vt:lpstr>
      <vt:lpstr>METAREA VI AREA OF RESPONSIBILITY</vt:lpstr>
      <vt:lpstr>METAREA VI</vt:lpstr>
      <vt:lpstr>WARNINGS ISSUED OVER METAREA VI DURING 2014</vt:lpstr>
      <vt:lpstr>ISSUED WARNINGS PER LATITUDE DURING 2014</vt:lpstr>
      <vt:lpstr>NUMBER OF ISSUED WARNINGS EVERY TRIMESTER ALONG THE YEAR 2014</vt:lpstr>
      <vt:lpstr>MESSAGE ISSUED BY PREFECTURA NAVAL ARGENTINA</vt:lpstr>
      <vt:lpstr>ARGENTINA NATIONAL WEATHER SERVICE Scheduled Bulletins By Inmarsat</vt:lpstr>
      <vt:lpstr>Presentación de PowerPoint</vt:lpstr>
      <vt:lpstr>NAVAL HYDROGRAPHIC SERVICE: MAREOGRAPHIC STATIONS </vt:lpstr>
      <vt:lpstr>Presentación de PowerPoint</vt:lpstr>
      <vt:lpstr>GLACIOLOGICAL BULLETINS AND WAVE FORECAST </vt:lpstr>
      <vt:lpstr>NAVAL HYDROGRAPHIC SERVICE: </vt:lpstr>
      <vt:lpstr>WARNING JUNE 15-16</vt:lpstr>
      <vt:lpstr>METAREA VI BULLETINS ISSUED JUNE 15, 09:00 UTC 21:00 UTC AND JUNE 16 09:00 UTC</vt:lpstr>
      <vt:lpstr>METAREA VI BULLETINS ISSUED JUNE 15, 09:00 UTC 21:00 UTC AND JUNE 16 09:00 UTC</vt:lpstr>
      <vt:lpstr>SURFACE ANALYSIS:  June 15, 12:00 UTC      June 16, 12:00 UTC</vt:lpstr>
      <vt:lpstr>GOES-13 SATELLITE IMAGES</vt:lpstr>
      <vt:lpstr>Presentación de PowerPoint</vt:lpstr>
      <vt:lpstr>SURFACE OBSERVATIONS FROM RÍO GALLEGOS</vt:lpstr>
      <vt:lpstr>SURFACE OBSERVATIONS FROM USHUAIA</vt:lpstr>
      <vt:lpstr>MSI INFORMATION</vt:lpstr>
      <vt:lpstr> METAREA VI PRIORITIES:</vt:lpstr>
      <vt:lpstr>Presentación de PowerPoint</vt:lpstr>
      <vt:lpstr>Presentación de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 Casa</dc:creator>
  <cp:lastModifiedBy>Apri3D</cp:lastModifiedBy>
  <cp:revision>54</cp:revision>
  <dcterms:created xsi:type="dcterms:W3CDTF">2014-09-29T15:53:40Z</dcterms:created>
  <dcterms:modified xsi:type="dcterms:W3CDTF">2015-07-09T05:09:00Z</dcterms:modified>
</cp:coreProperties>
</file>