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7" r:id="rId6"/>
    <p:sldId id="263" r:id="rId7"/>
    <p:sldId id="288" r:id="rId8"/>
    <p:sldId id="268" r:id="rId9"/>
    <p:sldId id="270" r:id="rId10"/>
    <p:sldId id="290" r:id="rId11"/>
    <p:sldId id="282" r:id="rId12"/>
    <p:sldId id="272" r:id="rId13"/>
    <p:sldId id="266" r:id="rId14"/>
    <p:sldId id="292" r:id="rId15"/>
    <p:sldId id="265" r:id="rId16"/>
    <p:sldId id="284" r:id="rId17"/>
    <p:sldId id="291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CE7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7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F875AD-73E4-4FE8-81F2-8AF9C299C969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D27862-0476-4387-8533-0AE0EFCB1E7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pages/prog/www/IMOP/publications/CIMO-Guide/Provisional2014Edition.html" TargetMode="External"/><Relationship Id="rId2" Type="http://schemas.openxmlformats.org/officeDocument/2006/relationships/hyperlink" Target="http://www.wmo.int/pages/prog/www/IMOP/CIMO-Guid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28800"/>
            <a:ext cx="8001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 Meteorological Officer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- Chile</a:t>
            </a:r>
          </a:p>
          <a:p>
            <a:endParaRPr lang="en-US" sz="3200" b="1" dirty="0" smtClean="0"/>
          </a:p>
          <a:p>
            <a:endParaRPr lang="en-US" sz="1000" b="1" dirty="0"/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anose="020B0604030504040204" pitchFamily="34" charset="0"/>
              </a:rPr>
              <a:t>Instrument Standards and Practices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800600"/>
            <a:ext cx="2667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Chris Fakes</a:t>
            </a:r>
          </a:p>
          <a:p>
            <a:r>
              <a:rPr lang="en-US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PMO Houston/Galveston</a:t>
            </a:r>
            <a:endParaRPr lang="en-US" sz="1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67489"/>
            <a:ext cx="2482272" cy="9547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90" y="5528863"/>
            <a:ext cx="493820" cy="492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71" y="5474703"/>
            <a:ext cx="609600" cy="60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70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8066" y="762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Some large vessels, such as tankers and bulk carriers will require two to three different corrections since large draft changes can cause considerable pressure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199" y="1524000"/>
            <a:ext cx="8000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If a ship is showing up on MeteoFrance Pressure Blacklist, you can send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 E-Mail to correct a vessels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pressure. It is </a:t>
            </a:r>
            <a:r>
              <a:rPr lang="en-US" sz="1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strongly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recommend you attach the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MeteoFrance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Air Pressure QC graphic to show the Mates exactly what we are seeing. This will also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reaffirm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the Mates that we do in fact look at their observations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8733" y="5029200"/>
            <a:ext cx="8136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the ship is using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TurboWin+,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you can request the Mates to input the required correction on the “Barometer Reading” page under “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instrument correction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”. The correction will be factored in by the software until changed by the PMO. Once the PMO visits the ship, they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either adjust the barometer, or annotate a correction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inspection sticker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 Ensure the instrument correction value in TurboWin+ is changed to zero ( Ø ) when completed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532" y="2400300"/>
            <a:ext cx="3505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6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391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THERMOMETERS</a:t>
            </a:r>
          </a:p>
          <a:p>
            <a:endParaRPr lang="en-US" dirty="0" smtClean="0"/>
          </a:p>
          <a:p>
            <a:r>
              <a:rPr lang="en-US" dirty="0" smtClean="0"/>
              <a:t>  Mercury        </a:t>
            </a:r>
            <a:r>
              <a:rPr lang="en-US" sz="1200" dirty="0" smtClean="0"/>
              <a:t>discouraged for shipboard use by WMO for environmental reasons</a:t>
            </a:r>
          </a:p>
          <a:p>
            <a:r>
              <a:rPr lang="en-US" dirty="0" smtClean="0"/>
              <a:t>  Alcohol</a:t>
            </a:r>
          </a:p>
          <a:p>
            <a:r>
              <a:rPr lang="en-US" dirty="0" smtClean="0"/>
              <a:t>  Digital Hand Held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2547070"/>
            <a:ext cx="3993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WMO Target Accuracy Requirements</a:t>
            </a:r>
            <a:r>
              <a:rPr lang="en-US" sz="1400" i="1" dirty="0" smtClean="0"/>
              <a:t>  </a:t>
            </a:r>
            <a:endParaRPr lang="en-US" sz="1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800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Read from the windward side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Best to have one set on each bridge wing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Thermoscreens </a:t>
            </a:r>
            <a:r>
              <a:rPr lang="en-US" sz="1600" dirty="0" smtClean="0"/>
              <a:t>(louvered shelters) required </a:t>
            </a:r>
            <a:r>
              <a:rPr lang="en-US" sz="1600" dirty="0"/>
              <a:t>for glass </a:t>
            </a:r>
            <a:r>
              <a:rPr lang="en-US" sz="1600" dirty="0" smtClean="0"/>
              <a:t>thermometers (</a:t>
            </a:r>
            <a:r>
              <a:rPr lang="en-US" sz="1600" dirty="0"/>
              <a:t>Psychrometers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09073"/>
              </p:ext>
            </p:extLst>
          </p:nvPr>
        </p:nvGraphicFramePr>
        <p:xfrm>
          <a:off x="1248385" y="3124200"/>
          <a:ext cx="6032500" cy="1358265"/>
        </p:xfrm>
        <a:graphic>
          <a:graphicData uri="http://schemas.openxmlformats.org/drawingml/2006/table">
            <a:tbl>
              <a:tblPr firstRow="1" firstCol="1" bandRow="1"/>
              <a:tblGrid>
                <a:gridCol w="3783330"/>
                <a:gridCol w="2249170"/>
              </a:tblGrid>
              <a:tr h="31559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THERMOMETER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Range </a:t>
                      </a: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(˚C)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–30 to 45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Maximum error  (˚C)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&lt; 0.2 °C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 variation of correction within any interval of 10˚C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0.1 °C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Reading Precision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+/- 0.1 °C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631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490871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Common Problems Encountered:</a:t>
            </a:r>
          </a:p>
          <a:p>
            <a:endParaRPr lang="en-US" sz="900" b="1" dirty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Glass thermometers hard to read to the tenth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Poor mounting location (blocked from wind)</a:t>
            </a:r>
            <a:endParaRPr lang="en-US" sz="1400" dirty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Door missing from thermoscreen</a:t>
            </a:r>
            <a:endParaRPr lang="en-US" sz="1400" dirty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Wicking dirty</a:t>
            </a:r>
            <a:endParaRPr lang="en-US" sz="1400" dirty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Wet bulb water container dry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67613"/>
            <a:ext cx="3656091" cy="23421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91" y="1676400"/>
            <a:ext cx="4161956" cy="400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5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ANEMOMETER</a:t>
            </a:r>
          </a:p>
          <a:p>
            <a:endParaRPr lang="en-US" sz="1050" dirty="0"/>
          </a:p>
          <a:p>
            <a:r>
              <a:rPr lang="en-US" dirty="0" smtClean="0"/>
              <a:t>	Propeller</a:t>
            </a:r>
          </a:p>
          <a:p>
            <a:r>
              <a:rPr lang="en-US" dirty="0" smtClean="0"/>
              <a:t>	Cup</a:t>
            </a:r>
          </a:p>
          <a:p>
            <a:r>
              <a:rPr lang="en-US" dirty="0" smtClean="0"/>
              <a:t>	Sonic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244275"/>
            <a:ext cx="3993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i="1" dirty="0">
                <a:solidFill>
                  <a:prstClr val="black"/>
                </a:solidFill>
              </a:rPr>
              <a:t>WMO Target Accuracy Requirements</a:t>
            </a:r>
            <a:r>
              <a:rPr lang="en-US" sz="1400" i="1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776" y="5105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Correct Metadata is important. Most anemometers are higher than 20 m. NMS reduce winds to 10 m.</a:t>
            </a:r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32018"/>
              </p:ext>
            </p:extLst>
          </p:nvPr>
        </p:nvGraphicFramePr>
        <p:xfrm>
          <a:off x="1251531" y="2895600"/>
          <a:ext cx="6032500" cy="1569085"/>
        </p:xfrm>
        <a:graphic>
          <a:graphicData uri="http://schemas.openxmlformats.org/drawingml/2006/table">
            <a:tbl>
              <a:tblPr firstRow="1" firstCol="1" bandRow="1"/>
              <a:tblGrid>
                <a:gridCol w="2811780"/>
                <a:gridCol w="3220720"/>
              </a:tblGrid>
              <a:tr h="31559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ANEMOMETER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Wind Speed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less than    10 kts        1 kt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more than 10 kts       10%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Wind Direction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5 °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Reading Precision Speed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whole knot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Reading Precision Direction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whole degree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831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911" y="2153697"/>
            <a:ext cx="800068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Common Problems Encountered:</a:t>
            </a:r>
          </a:p>
          <a:p>
            <a:endParaRPr lang="en-US" sz="700" b="1" dirty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Never calibrated since ship was built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Poor mounting </a:t>
            </a:r>
            <a:r>
              <a:rPr lang="en-US" dirty="0" smtClean="0"/>
              <a:t>location </a:t>
            </a:r>
            <a:r>
              <a:rPr lang="en-US" sz="1400" dirty="0" smtClean="0"/>
              <a:t>(blocked by antennas, stacks, etc..)</a:t>
            </a:r>
            <a:endParaRPr lang="en-US" dirty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Incorrect or missing Metadata 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Indicators displaying apparent wind </a:t>
            </a:r>
            <a:r>
              <a:rPr lang="en-US" sz="1400" dirty="0" smtClean="0"/>
              <a:t>(Mates </a:t>
            </a:r>
            <a:r>
              <a:rPr lang="en-US" sz="1400" dirty="0"/>
              <a:t>do not convert to </a:t>
            </a:r>
            <a:r>
              <a:rPr lang="en-US" sz="1400" dirty="0" smtClean="0"/>
              <a:t>true)</a:t>
            </a:r>
            <a:r>
              <a:rPr lang="en-US" dirty="0" smtClean="0"/>
              <a:t>        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03366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MeteoFrance QC stats good way to show Masters and Shipping Companies that their anemometer requires calibration.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85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MT"/>
                <a:ea typeface="Times New Roman"/>
                <a:cs typeface="ArialMT"/>
              </a:rPr>
              <a:t>Observations of wind speed and direction may be made either by visual estimates or by means of </a:t>
            </a:r>
            <a:r>
              <a:rPr lang="en-US" sz="1600" dirty="0" smtClean="0">
                <a:latin typeface="ArialMT"/>
                <a:ea typeface="Times New Roman"/>
                <a:cs typeface="ArialMT"/>
              </a:rPr>
              <a:t>an anemometer. Desirable for measured </a:t>
            </a:r>
            <a:r>
              <a:rPr lang="en-US" sz="1600" dirty="0">
                <a:latin typeface="ArialMT"/>
                <a:ea typeface="Times New Roman"/>
                <a:cs typeface="ArialMT"/>
              </a:rPr>
              <a:t>winds </a:t>
            </a:r>
            <a:r>
              <a:rPr lang="en-US" sz="1600" dirty="0" smtClean="0">
                <a:latin typeface="ArialMT"/>
                <a:ea typeface="Times New Roman"/>
                <a:cs typeface="ArialMT"/>
              </a:rPr>
              <a:t>be </a:t>
            </a:r>
            <a:r>
              <a:rPr lang="en-US" sz="1600" dirty="0">
                <a:latin typeface="ArialMT"/>
                <a:ea typeface="Times New Roman"/>
                <a:cs typeface="ArialMT"/>
              </a:rPr>
              <a:t>made using a well-maintained and recently calibrated instrument sited in a well-exposed location away from the influence of the superstructure, mast </a:t>
            </a:r>
            <a:r>
              <a:rPr lang="en-US" sz="1600" dirty="0" smtClean="0">
                <a:latin typeface="ArialMT"/>
                <a:ea typeface="Times New Roman"/>
                <a:cs typeface="ArialMT"/>
              </a:rPr>
              <a:t>or stacks.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1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79214"/>
            <a:ext cx="541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SURFACE TEMPERATURE (SST)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690945"/>
            <a:ext cx="3993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WMO Target Accuracy Requirements</a:t>
            </a:r>
            <a:r>
              <a:rPr lang="en-US" sz="1400" i="1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466" y="1371600"/>
            <a:ext cx="762846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Intake                </a:t>
            </a:r>
            <a:r>
              <a:rPr lang="en-US" sz="1400" dirty="0" smtClean="0">
                <a:latin typeface="Calibri" panose="020F0502020204030204" pitchFamily="34" charset="0"/>
              </a:rPr>
              <a:t>most common method - least accurate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/>
              <a:t>Bucket                </a:t>
            </a:r>
            <a:r>
              <a:rPr lang="en-US" sz="1400" dirty="0" smtClean="0">
                <a:latin typeface="Calibri" panose="020F0502020204030204" pitchFamily="34" charset="0"/>
              </a:rPr>
              <a:t>better accuracy - not feasible on most commercial ships. </a:t>
            </a:r>
          </a:p>
          <a:p>
            <a:r>
              <a:rPr lang="en-US" sz="1400" dirty="0" smtClean="0">
                <a:latin typeface="Calibri" panose="020F0502020204030204" pitchFamily="34" charset="0"/>
              </a:rPr>
              <a:t>                                                    Time, personnel and safety constraints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Hull Mounted       </a:t>
            </a:r>
            <a:r>
              <a:rPr lang="en-US" sz="1400" dirty="0" smtClean="0">
                <a:latin typeface="Calibri" panose="020F0502020204030204" pitchFamily="34" charset="0"/>
              </a:rPr>
              <a:t>desirable - must overcome installation/cabling problems </a:t>
            </a:r>
          </a:p>
          <a:p>
            <a:pPr>
              <a:lnSpc>
                <a:spcPct val="150000"/>
              </a:lnSpc>
            </a:pPr>
            <a:endParaRPr lang="en-US" sz="600" dirty="0" smtClean="0">
              <a:latin typeface="Calibri" panose="020F0502020204030204" pitchFamily="34" charset="0"/>
            </a:endParaRPr>
          </a:p>
          <a:p>
            <a:r>
              <a:rPr lang="en-US" dirty="0" smtClean="0"/>
              <a:t>Radiometer IR     </a:t>
            </a:r>
            <a:r>
              <a:rPr lang="en-US" sz="1400" dirty="0" smtClean="0">
                <a:latin typeface="Calibri" panose="020F0502020204030204" pitchFamily="34" charset="0"/>
              </a:rPr>
              <a:t>limited  - in smooth water measures first 1mm of water surface </a:t>
            </a:r>
            <a:endParaRPr lang="en-US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952021"/>
              </p:ext>
            </p:extLst>
          </p:nvPr>
        </p:nvGraphicFramePr>
        <p:xfrm>
          <a:off x="1556331" y="4191000"/>
          <a:ext cx="6012180" cy="889635"/>
        </p:xfrm>
        <a:graphic>
          <a:graphicData uri="http://schemas.openxmlformats.org/drawingml/2006/table">
            <a:tbl>
              <a:tblPr firstRow="1" firstCol="1" bandRow="1"/>
              <a:tblGrid>
                <a:gridCol w="3783330"/>
                <a:gridCol w="2228850"/>
              </a:tblGrid>
              <a:tr h="31559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SEA SURFACE 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TEMPERATURE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Target Accuracy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  +/- 0.1 °C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Reading Precision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0.1 °C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581400"/>
            <a:ext cx="4598694" cy="2896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457200"/>
            <a:ext cx="76200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SST </a:t>
            </a:r>
            <a:r>
              <a:rPr lang="en-US" sz="1400" dirty="0"/>
              <a:t>temperatures are </a:t>
            </a:r>
            <a:r>
              <a:rPr lang="en-US" sz="1400" dirty="0" smtClean="0"/>
              <a:t>usually taken </a:t>
            </a:r>
            <a:r>
              <a:rPr lang="en-US" sz="1400" dirty="0"/>
              <a:t>from the </a:t>
            </a:r>
            <a:r>
              <a:rPr lang="en-US" sz="1400" dirty="0" smtClean="0"/>
              <a:t>seawater </a:t>
            </a:r>
            <a:r>
              <a:rPr lang="en-US" sz="1400" dirty="0"/>
              <a:t>intake pipe. Quality of temperature instruments vary from ship to ship and in most part are not standardized and poorly documented.</a:t>
            </a:r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Most </a:t>
            </a:r>
            <a:r>
              <a:rPr lang="en-US" sz="1400" dirty="0"/>
              <a:t>intake thermometers are mounted </a:t>
            </a:r>
            <a:r>
              <a:rPr lang="en-US" sz="1400" dirty="0" smtClean="0"/>
              <a:t>4 </a:t>
            </a:r>
            <a:r>
              <a:rPr lang="en-US" sz="1400" dirty="0"/>
              <a:t>to </a:t>
            </a:r>
            <a:r>
              <a:rPr lang="en-US" sz="1400" dirty="0" smtClean="0"/>
              <a:t>10m </a:t>
            </a:r>
            <a:r>
              <a:rPr lang="en-US" sz="1400" dirty="0"/>
              <a:t>inboard of the intake </a:t>
            </a:r>
            <a:r>
              <a:rPr lang="en-US" sz="1400" dirty="0" smtClean="0"/>
              <a:t>grate and 2 to 4 m above the keel. </a:t>
            </a:r>
            <a:r>
              <a:rPr lang="en-US" sz="1400" dirty="0"/>
              <a:t>On more modern vessels seawater is first piped aboard through a sea </a:t>
            </a:r>
            <a:r>
              <a:rPr lang="en-US" sz="1400" dirty="0" smtClean="0"/>
              <a:t>chest where the intake thermometers are sometimes mounted. Some </a:t>
            </a:r>
            <a:r>
              <a:rPr lang="en-US" sz="1400" dirty="0"/>
              <a:t>ships could have 2 to 3 </a:t>
            </a:r>
            <a:r>
              <a:rPr lang="en-US" sz="1400" dirty="0" smtClean="0"/>
              <a:t>intakes or multiple lines which SST temperature can be taken. </a:t>
            </a:r>
          </a:p>
          <a:p>
            <a:endParaRPr lang="en-US" sz="1400" dirty="0"/>
          </a:p>
          <a:p>
            <a:r>
              <a:rPr lang="en-US" sz="1400" dirty="0" smtClean="0"/>
              <a:t>The intake </a:t>
            </a:r>
            <a:r>
              <a:rPr lang="en-US" sz="1400" dirty="0"/>
              <a:t>closest to Bow provides more accurate readings.</a:t>
            </a:r>
          </a:p>
          <a:p>
            <a:r>
              <a:rPr lang="en-US" sz="1400" dirty="0" smtClean="0"/>
              <a:t> </a:t>
            </a:r>
            <a:endParaRPr lang="en-US" sz="1400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4381351"/>
            <a:ext cx="0" cy="30056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084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22" y="571500"/>
            <a:ext cx="3886200" cy="407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4" y="609600"/>
            <a:ext cx="3886200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5169932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Hull Mounted Sensor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169932"/>
            <a:ext cx="169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Ship’s Intake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58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4639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VOS Challenges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1733" y="3429000"/>
            <a:ext cx="58721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 Accuracy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Reliability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Constraints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85800"/>
            <a:ext cx="2476500" cy="1144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4453" y="5655733"/>
            <a:ext cx="730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marine environment is harsh. Higher quality equipment lasts longer. 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1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77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To Meteorological Instruments and Methods of Observation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(WMO-No. 8)  (7</a:t>
            </a:r>
            <a:r>
              <a:rPr lang="en-US" sz="1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 2008, updated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2010)</a:t>
            </a:r>
          </a:p>
          <a:p>
            <a:endParaRPr lang="en-US" sz="1200" dirty="0" smtClean="0"/>
          </a:p>
          <a:p>
            <a:pPr algn="ctr"/>
            <a:r>
              <a:rPr lang="en-US" sz="1100" b="1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sz="1100" b="1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sz="1100" b="1" dirty="0" smtClean="0">
                <a:solidFill>
                  <a:srgbClr val="0070C0"/>
                </a:solidFill>
                <a:hlinkClick r:id="rId2"/>
              </a:rPr>
              <a:t>www.wmo.int/pages/prog/www/IMOP/CIMO-Guide.html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CIMO-16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approved the Provisional 2014 Edition of the CIMO Guide</a:t>
            </a:r>
            <a:r>
              <a:rPr lang="en-US" sz="1600" dirty="0"/>
              <a:t> </a:t>
            </a:r>
            <a:endParaRPr lang="en-US" sz="1600" dirty="0" smtClean="0"/>
          </a:p>
          <a:p>
            <a:endParaRPr lang="en-US" sz="10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   </a:t>
            </a:r>
            <a:r>
              <a:rPr lang="en-US" sz="1200" b="1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n-US" sz="1200" b="1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US" sz="1200" b="1" dirty="0" smtClean="0">
                <a:solidFill>
                  <a:srgbClr val="0070C0"/>
                </a:solidFill>
                <a:hlinkClick r:id="rId3"/>
              </a:rPr>
              <a:t>www.wmo.int/pages/prog/www/IMOP/publications/CIMO-Guide/Provisional2014Edition.html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276600"/>
            <a:ext cx="75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Guide </a:t>
            </a:r>
            <a:r>
              <a:rPr lang="en-US" dirty="0"/>
              <a:t>describes most </a:t>
            </a:r>
            <a:r>
              <a:rPr lang="en-US" dirty="0" smtClean="0"/>
              <a:t>meteorological instruments</a:t>
            </a:r>
            <a:r>
              <a:rPr lang="en-US" dirty="0"/>
              <a:t>, systems </a:t>
            </a:r>
            <a:r>
              <a:rPr lang="en-US" dirty="0" smtClean="0"/>
              <a:t>and techniques </a:t>
            </a:r>
            <a:r>
              <a:rPr lang="en-US" dirty="0"/>
              <a:t>in </a:t>
            </a:r>
            <a:r>
              <a:rPr lang="en-US" dirty="0" smtClean="0"/>
              <a:t>use today, </a:t>
            </a:r>
            <a:r>
              <a:rPr lang="en-US" dirty="0"/>
              <a:t>and provides the basis for the preparation and implementation of observing systems</a:t>
            </a:r>
            <a:r>
              <a:rPr lang="en-US" dirty="0" smtClean="0"/>
              <a:t>. </a:t>
            </a:r>
          </a:p>
          <a:p>
            <a:pPr marL="514350"/>
            <a:endParaRPr lang="en-US" sz="1200" b="1" dirty="0" smtClean="0"/>
          </a:p>
          <a:p>
            <a:pPr marL="514350"/>
            <a:r>
              <a:rPr lang="en-US" sz="1200" b="1" dirty="0" smtClean="0"/>
              <a:t>Part I      Measurement Of Meteorological Variables </a:t>
            </a:r>
          </a:p>
          <a:p>
            <a:pPr marL="514350"/>
            <a:endParaRPr lang="en-US" sz="1200" b="1" dirty="0" smtClean="0"/>
          </a:p>
          <a:p>
            <a:pPr marL="514350"/>
            <a:r>
              <a:rPr lang="en-US" sz="1200" b="1" dirty="0" smtClean="0"/>
              <a:t>Part II     Observing Systems </a:t>
            </a:r>
          </a:p>
          <a:p>
            <a:pPr marL="514350"/>
            <a:r>
              <a:rPr lang="en-US" sz="1200" dirty="0" smtClean="0"/>
              <a:t>                    </a:t>
            </a:r>
            <a:r>
              <a:rPr lang="en-US" sz="1100" b="1" dirty="0" smtClean="0">
                <a:solidFill>
                  <a:srgbClr val="0070C0"/>
                </a:solidFill>
              </a:rPr>
              <a:t>Chapter </a:t>
            </a:r>
            <a:r>
              <a:rPr lang="en-US" sz="1100" b="1" dirty="0">
                <a:solidFill>
                  <a:srgbClr val="0070C0"/>
                </a:solidFill>
              </a:rPr>
              <a:t>4 </a:t>
            </a:r>
            <a:r>
              <a:rPr lang="en-US" sz="1100" b="1" dirty="0" smtClean="0">
                <a:solidFill>
                  <a:srgbClr val="0070C0"/>
                </a:solidFill>
              </a:rPr>
              <a:t>   Marine </a:t>
            </a:r>
            <a:r>
              <a:rPr lang="en-US" sz="1100" b="1" dirty="0">
                <a:solidFill>
                  <a:srgbClr val="0070C0"/>
                </a:solidFill>
              </a:rPr>
              <a:t>Observations</a:t>
            </a:r>
            <a:endParaRPr lang="en-US" sz="1200" b="1" dirty="0">
              <a:solidFill>
                <a:srgbClr val="0070C0"/>
              </a:solidFill>
            </a:endParaRPr>
          </a:p>
          <a:p>
            <a:pPr marL="514350"/>
            <a:endParaRPr lang="en-US" sz="1200" b="1" dirty="0" smtClean="0"/>
          </a:p>
          <a:p>
            <a:pPr marL="514350"/>
            <a:r>
              <a:rPr lang="en-US" sz="1200" b="1" dirty="0" smtClean="0"/>
              <a:t>Part III    Quality Assurance and Management of Observing Systems </a:t>
            </a:r>
          </a:p>
          <a:p>
            <a:endParaRPr lang="en-US" b="1" dirty="0"/>
          </a:p>
          <a:p>
            <a:pPr algn="ctr"/>
            <a:r>
              <a:rPr lang="en-US" sz="1200" b="1" dirty="0" smtClean="0"/>
              <a:t>This document is a good starting point in developing and starting a VOS program.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17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5181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 Instrument Standards</a:t>
            </a:r>
          </a:p>
          <a:p>
            <a:pPr marL="338138"/>
            <a:endParaRPr lang="en-US" sz="1200" b="1" dirty="0"/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Barometer</a:t>
            </a:r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Thermometer</a:t>
            </a:r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Anemometer</a:t>
            </a:r>
          </a:p>
          <a:p>
            <a:pPr marL="681038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Sea Surface Temperature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729691"/>
            <a:ext cx="15240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70" y="3022600"/>
            <a:ext cx="70104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2" y="3048000"/>
            <a:ext cx="13716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90" y="4584699"/>
            <a:ext cx="1623060" cy="15322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10" y="4665029"/>
            <a:ext cx="105918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733674"/>
            <a:ext cx="1495425" cy="149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143000"/>
            <a:ext cx="226695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7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8895"/>
              </p:ext>
            </p:extLst>
          </p:nvPr>
        </p:nvGraphicFramePr>
        <p:xfrm>
          <a:off x="380999" y="908487"/>
          <a:ext cx="8382000" cy="5195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768"/>
                <a:gridCol w="1889356"/>
                <a:gridCol w="1331199"/>
                <a:gridCol w="1745231"/>
                <a:gridCol w="1909446"/>
              </a:tblGrid>
              <a:tr h="4718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NATIONAL VOS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BAROMETER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BAROMETER TYPE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BAROMETER SETTING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TYPE OF CORRECTION TABLES USED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Australia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Height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235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Australia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Precision 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Pressure/Temperature, Drift &amp; Height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396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Croatia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Barigo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Fisher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SUNDO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Ship's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Ship's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Ship's 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Ecuador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NIL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France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Height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264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Germany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Fuess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PTB330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Greece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Belfort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Height / Temperature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376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Hong Kong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Hisamatsu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OTA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Precision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Precision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Ship's 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U.K. Met. O. 740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U.K. Met. O. 740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U.K. Met. O. 740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264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Iceland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Fuess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PA11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Ship's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Air Pressure Dependent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264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Ireland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Ship's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296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Japan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Pressure/Temperature/Height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Pressure/Temperature/Height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367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Netherlands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Fuess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Vaisala PTB330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Aneroid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396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New Zealand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Fuess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Vaisala PTB330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Precision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Station Level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Instrument &amp; Height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Height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Norway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NIL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Singapore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PAB MK2 M2236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Precision 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U.K. Met. O. 740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South Africa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Fuess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NIL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132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Sweden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Height or TurboWin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396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United Kingdom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Negretti &amp; Zambra PAB MK2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PTB220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Vaisala PTB330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Precision Aneroid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Station Level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NIL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  <a:tr h="396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United States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Belfort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Meteograf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Mintaka </a:t>
                      </a:r>
                      <a:r>
                        <a:rPr lang="en-US" sz="800" kern="1200" dirty="0" smtClean="0">
                          <a:effectLst/>
                        </a:rPr>
                        <a:t>Duo Precision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Aneroid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Digital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MSL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Height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Height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Height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3646" marR="63646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67000" y="304800"/>
            <a:ext cx="32004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rial" pitchFamily="34" charset="0"/>
              </a:rPr>
              <a:t>VOS BAROMETERS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rial" pitchFamily="34" charset="0"/>
              </a:rPr>
              <a:t>National Practices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172200"/>
            <a:ext cx="43973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http://www.bom.gov.au/jcomm/vos/national_practices_pressure.html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3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673962"/>
              </p:ext>
            </p:extLst>
          </p:nvPr>
        </p:nvGraphicFramePr>
        <p:xfrm>
          <a:off x="457200" y="945599"/>
          <a:ext cx="8305801" cy="5029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/>
                <a:gridCol w="3733046"/>
                <a:gridCol w="3124955"/>
              </a:tblGrid>
              <a:tr h="322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NATIONAL VOS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BAROMETER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FREQUENCY OF BAROMETER COMPARISON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Australia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Vaisala PTB220B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Ecuador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OACI mercury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6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France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3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Germany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Vaisala </a:t>
                      </a:r>
                      <a:r>
                        <a:rPr lang="en-US" sz="1000" dirty="0" smtClean="0">
                          <a:effectLst/>
                        </a:rPr>
                        <a:t>PTB330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Druck </a:t>
                      </a:r>
                      <a:r>
                        <a:rPr lang="en-US" sz="1000" dirty="0">
                          <a:effectLst/>
                        </a:rPr>
                        <a:t>DPI 740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 </a:t>
                      </a:r>
                      <a:r>
                        <a:rPr lang="en-US" sz="1000" dirty="0" smtClean="0">
                          <a:effectLst/>
                        </a:rPr>
                        <a:t>monthly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 </a:t>
                      </a:r>
                      <a:r>
                        <a:rPr lang="en-US" sz="1000" dirty="0">
                          <a:effectLst/>
                        </a:rPr>
                        <a:t>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Greece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Belfort Aneroid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3 -6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Hong Kong, China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Digital Aneroid Barometer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1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Japan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Vaisala Digital </a:t>
                      </a:r>
                      <a:r>
                        <a:rPr lang="en-US" sz="1000" dirty="0" smtClean="0">
                          <a:effectLst/>
                        </a:rPr>
                        <a:t>Barometer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Paroscientific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Zealand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Vaisala PTB220AD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Norway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Digiquartz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South Africa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Vaisala PA11 </a:t>
                      </a:r>
                      <a:r>
                        <a:rPr lang="en-US" sz="1000" dirty="0">
                          <a:effectLst/>
                        </a:rPr>
                        <a:t>&amp; Precision Aneroid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3 -6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Sweden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Vaisala PA11A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36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United Kingdom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Precision Aneroid </a:t>
                      </a:r>
                      <a:r>
                        <a:rPr lang="en-US" sz="1000" dirty="0" smtClean="0">
                          <a:effectLst/>
                        </a:rPr>
                        <a:t>Barometer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Vaisala PTB330TS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en-US" sz="1000" dirty="0">
                          <a:effectLst/>
                        </a:rPr>
                        <a:t>also includes temp/humidity </a:t>
                      </a:r>
                      <a:r>
                        <a:rPr lang="en-US" sz="1000" dirty="0" smtClean="0">
                          <a:effectLst/>
                        </a:rPr>
                        <a:t>output to </a:t>
                      </a:r>
                      <a:r>
                        <a:rPr lang="en-US" sz="1000" dirty="0">
                          <a:effectLst/>
                        </a:rPr>
                        <a:t>handheld device)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 </a:t>
                      </a:r>
                      <a:r>
                        <a:rPr lang="en-US" sz="1000" dirty="0" smtClean="0">
                          <a:effectLst/>
                        </a:rPr>
                        <a:t>monthly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 </a:t>
                      </a:r>
                      <a:r>
                        <a:rPr lang="en-US" sz="1000" dirty="0">
                          <a:effectLst/>
                        </a:rPr>
                        <a:t>–12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United States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Digiquartz / Portable Kestral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 monthly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0" y="299268"/>
            <a:ext cx="3486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</a:rPr>
              <a:t>VOS Transfer Standard Barometers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National Practices</a:t>
            </a:r>
            <a:endParaRPr lang="en-US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745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55595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BAROMETERS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1600" b="1" dirty="0" smtClean="0"/>
              <a:t>Aneroid</a:t>
            </a:r>
            <a:r>
              <a:rPr lang="en-US" sz="1600" dirty="0" smtClean="0"/>
              <a:t>	  -   Most common (Belfort, Fuess, Fischer)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Digital</a:t>
            </a:r>
            <a:r>
              <a:rPr lang="en-US" sz="1600" dirty="0" smtClean="0"/>
              <a:t>	  -   Vaisala, Mintaka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549098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WMO Target Accuracy Requirements</a:t>
            </a:r>
            <a:r>
              <a:rPr lang="en-US" sz="1400" i="1" dirty="0" smtClean="0"/>
              <a:t>  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562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barometer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should be supplied with a certificate giving the corrections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(if any)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that must be applied to the readings of each individual instrument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724400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Adjustments made to Aneroid Barometers must be within +/- .3 hPa. If the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aneroid barometer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is already within +/- .3 hPa an adjustment is not necessary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Barometers should be checked every six months.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371"/>
              </p:ext>
            </p:extLst>
          </p:nvPr>
        </p:nvGraphicFramePr>
        <p:xfrm>
          <a:off x="1250950" y="3125875"/>
          <a:ext cx="6032500" cy="1184275"/>
        </p:xfrm>
        <a:graphic>
          <a:graphicData uri="http://schemas.openxmlformats.org/drawingml/2006/table">
            <a:tbl>
              <a:tblPr firstRow="1" firstCol="1" bandRow="1"/>
              <a:tblGrid>
                <a:gridCol w="3783330"/>
                <a:gridCol w="2249170"/>
              </a:tblGrid>
              <a:tr h="2286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BAROMETER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Measuring Range 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  500 – 1080 hPa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Aneroid Pressure Accuracy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+/- 0.3 hPa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Digital Pressure Accuracy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+/- 0.1 hPa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Reading Precision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  +/- 0.1 hPa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31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9794" y="9144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Problems Encountered:</a:t>
            </a:r>
          </a:p>
          <a:p>
            <a:endParaRPr lang="en-US" sz="900" b="1" dirty="0" smtClean="0"/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Mounted in direct </a:t>
            </a:r>
            <a:r>
              <a:rPr lang="en-US" dirty="0"/>
              <a:t>sunlight or </a:t>
            </a:r>
            <a:r>
              <a:rPr lang="en-US" dirty="0" smtClean="0"/>
              <a:t>near a heat </a:t>
            </a:r>
            <a:r>
              <a:rPr lang="en-US" dirty="0"/>
              <a:t>source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Not at </a:t>
            </a:r>
            <a:r>
              <a:rPr lang="en-US" dirty="0"/>
              <a:t>Eye </a:t>
            </a:r>
            <a:r>
              <a:rPr lang="en-US" dirty="0" smtClean="0"/>
              <a:t>level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Pressurized Bridge: </a:t>
            </a:r>
            <a:r>
              <a:rPr lang="en-US" dirty="0"/>
              <a:t>A/C can </a:t>
            </a:r>
            <a:r>
              <a:rPr lang="en-US" dirty="0" smtClean="0"/>
              <a:t>cause errors up </a:t>
            </a:r>
            <a:r>
              <a:rPr lang="en-US" dirty="0"/>
              <a:t>to </a:t>
            </a:r>
            <a:r>
              <a:rPr lang="en-US" dirty="0" smtClean="0"/>
              <a:t>+5 hPa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Incorrect barometer height</a:t>
            </a:r>
          </a:p>
          <a:p>
            <a:pPr marL="574675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Some ship owned barometers no adjustment screw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7395" y="4119265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PMOs should always check Air Pressure Quality Control provided by Meteo-France before each visit. This will give you a good idea if there’s a problem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Barometers can be set to Mean Sea Level Pressure (MSL) or Station Pressure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6858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MSLP Method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At dock read pressure from portable standard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Adjust reading for dock height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Adjust </a:t>
            </a:r>
            <a:r>
              <a:rPr lang="en-US" sz="1200" dirty="0" smtClean="0"/>
              <a:t>barometer </a:t>
            </a:r>
            <a:r>
              <a:rPr lang="en-US" sz="1200" dirty="0" smtClean="0"/>
              <a:t>to read MSLP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Barometer can not be </a:t>
            </a:r>
            <a:r>
              <a:rPr lang="en-US" sz="1200" dirty="0" smtClean="0"/>
              <a:t>adjusted; </a:t>
            </a:r>
            <a:r>
              <a:rPr lang="en-US" sz="1200" dirty="0" smtClean="0"/>
              <a:t>input instrument correction in TurboWin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Apply certification sticker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886200"/>
            <a:ext cx="702733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SLL Method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Must have accurate Barometer Metadata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            Height of Barometer from SLL, Keel to SLL and Departure of Reference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Read station pressure from portable transfer standard at barometer height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Adjust barometer reading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Barometer </a:t>
            </a:r>
            <a:r>
              <a:rPr lang="en-US" sz="1200" dirty="0"/>
              <a:t>can not be </a:t>
            </a:r>
            <a:r>
              <a:rPr lang="en-US" sz="1200" dirty="0" smtClean="0"/>
              <a:t>adjusted; </a:t>
            </a:r>
            <a:r>
              <a:rPr lang="en-US" sz="1200" dirty="0"/>
              <a:t>input instrument correction in TurboWin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smtClean="0"/>
              <a:t>Apply </a:t>
            </a:r>
            <a:r>
              <a:rPr lang="en-US" sz="1200" dirty="0"/>
              <a:t>certification sticker 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9526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"/>
            <a:ext cx="6166282" cy="35667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793724"/>
            <a:ext cx="5973110" cy="2300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/>
              <a:t>a  =   </a:t>
            </a:r>
            <a:r>
              <a:rPr lang="en-US" sz="1100" b="1" dirty="0" smtClean="0"/>
              <a:t> Height </a:t>
            </a:r>
            <a:r>
              <a:rPr lang="en-US" sz="1100" b="1" dirty="0"/>
              <a:t>of keel to SLL (m</a:t>
            </a:r>
            <a:r>
              <a:rPr lang="en-US" sz="1100" b="1" dirty="0" smtClean="0"/>
              <a:t>)</a:t>
            </a:r>
            <a:endParaRPr lang="en-US" sz="11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100" b="1" dirty="0" smtClean="0"/>
              <a:t>b  </a:t>
            </a:r>
            <a:r>
              <a:rPr lang="en-US" sz="1100" b="1" dirty="0"/>
              <a:t>=   </a:t>
            </a:r>
            <a:r>
              <a:rPr lang="en-US" sz="1100" b="1" dirty="0" smtClean="0"/>
              <a:t> Height </a:t>
            </a:r>
            <a:r>
              <a:rPr lang="en-US" sz="1100" b="1" dirty="0"/>
              <a:t>of Barometer above SLL (m</a:t>
            </a:r>
            <a:r>
              <a:rPr lang="en-US" sz="1100" b="1" dirty="0" smtClean="0"/>
              <a:t>)</a:t>
            </a:r>
            <a:endParaRPr lang="en-US" sz="11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100" b="1" dirty="0"/>
              <a:t>c  =    Mean ship’s draft (m</a:t>
            </a:r>
            <a:r>
              <a:rPr lang="en-US" sz="1100" b="1" dirty="0" smtClean="0"/>
              <a:t>)</a:t>
            </a:r>
            <a:endParaRPr lang="en-US" sz="1100" b="1" dirty="0"/>
          </a:p>
          <a:p>
            <a:pPr>
              <a:lnSpc>
                <a:spcPct val="150000"/>
              </a:lnSpc>
            </a:pPr>
            <a:r>
              <a:rPr lang="en-US" sz="400" dirty="0" smtClean="0"/>
              <a:t>  </a:t>
            </a:r>
            <a:endParaRPr lang="en-US" sz="400" dirty="0"/>
          </a:p>
          <a:p>
            <a:r>
              <a:rPr lang="en-US" sz="1100" dirty="0">
                <a:latin typeface="MS Reference Sans Serif" panose="020B0604030504040204" pitchFamily="34" charset="0"/>
              </a:rPr>
              <a:t>        </a:t>
            </a:r>
            <a:r>
              <a:rPr lang="en-US" sz="1100" b="1" dirty="0" smtClean="0">
                <a:latin typeface="MS Reference Sans Serif" panose="020B0604030504040204" pitchFamily="34" charset="0"/>
              </a:rPr>
              <a:t>          </a:t>
            </a:r>
            <a:r>
              <a:rPr lang="en-US" sz="1000" b="1" dirty="0">
                <a:latin typeface="MS Reference Sans Serif" panose="020B0604030504040204" pitchFamily="34" charset="0"/>
              </a:rPr>
              <a:t>Height of Barometer   =   a  +  b  –  c</a:t>
            </a:r>
          </a:p>
          <a:p>
            <a:endParaRPr lang="en-US" sz="1000" b="1" dirty="0">
              <a:latin typeface="MS Reference Sans Serif" panose="020B0604030504040204" pitchFamily="34" charset="0"/>
            </a:endParaRPr>
          </a:p>
          <a:p>
            <a:r>
              <a:rPr lang="en-US" sz="1000" b="1" dirty="0">
                <a:latin typeface="MS Reference Sans Serif" panose="020B0604030504040204" pitchFamily="34" charset="0"/>
              </a:rPr>
              <a:t>              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    </a:t>
            </a:r>
            <a:r>
              <a:rPr lang="en-US" sz="1000" b="1" dirty="0">
                <a:latin typeface="MS Reference Sans Serif" panose="020B0604030504040204" pitchFamily="34" charset="0"/>
              </a:rPr>
              <a:t>example:    a =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12 </a:t>
            </a:r>
            <a:r>
              <a:rPr lang="en-US" sz="1000" b="1" dirty="0">
                <a:latin typeface="MS Reference Sans Serif" panose="020B0604030504040204" pitchFamily="34" charset="0"/>
              </a:rPr>
              <a:t>m    b =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20 </a:t>
            </a:r>
            <a:r>
              <a:rPr lang="en-US" sz="1000" b="1" dirty="0">
                <a:latin typeface="MS Reference Sans Serif" panose="020B0604030504040204" pitchFamily="34" charset="0"/>
              </a:rPr>
              <a:t>m    c =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8 </a:t>
            </a:r>
            <a:r>
              <a:rPr lang="en-US" sz="1000" b="1" dirty="0">
                <a:latin typeface="MS Reference Sans Serif" panose="020B0604030504040204" pitchFamily="34" charset="0"/>
              </a:rPr>
              <a:t>m  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(12  </a:t>
            </a:r>
            <a:r>
              <a:rPr lang="en-US" sz="1000" b="1" dirty="0">
                <a:latin typeface="MS Reference Sans Serif" panose="020B0604030504040204" pitchFamily="34" charset="0"/>
              </a:rPr>
              <a:t>+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20  </a:t>
            </a:r>
            <a:r>
              <a:rPr lang="en-US" sz="1000" b="1" dirty="0">
                <a:latin typeface="MS Reference Sans Serif" panose="020B0604030504040204" pitchFamily="34" charset="0"/>
              </a:rPr>
              <a:t>–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8  </a:t>
            </a:r>
            <a:r>
              <a:rPr lang="en-US" sz="1000" b="1" dirty="0">
                <a:latin typeface="MS Reference Sans Serif" panose="020B0604030504040204" pitchFamily="34" charset="0"/>
              </a:rPr>
              <a:t>=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24 </a:t>
            </a:r>
            <a:r>
              <a:rPr lang="en-US" sz="1000" b="1" dirty="0">
                <a:latin typeface="MS Reference Sans Serif" panose="020B0604030504040204" pitchFamily="34" charset="0"/>
              </a:rPr>
              <a:t>m)</a:t>
            </a:r>
          </a:p>
          <a:p>
            <a:endParaRPr lang="en-US" sz="1000" b="1" dirty="0" smtClean="0">
              <a:latin typeface="MS Reference Sans Serif" panose="020B0604030504040204" pitchFamily="34" charset="0"/>
            </a:endParaRPr>
          </a:p>
          <a:p>
            <a:r>
              <a:rPr lang="en-US" sz="1000" b="1" dirty="0" smtClean="0">
                <a:latin typeface="MS Reference Sans Serif" panose="020B0604030504040204" pitchFamily="34" charset="0"/>
              </a:rPr>
              <a:t>                    </a:t>
            </a:r>
            <a:r>
              <a:rPr lang="en-US" sz="1000" b="1" dirty="0">
                <a:latin typeface="MS Reference Sans Serif" panose="020B0604030504040204" pitchFamily="34" charset="0"/>
              </a:rPr>
              <a:t>Height of Barometer  =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24 </a:t>
            </a:r>
            <a:r>
              <a:rPr lang="en-US" sz="1000" b="1" dirty="0">
                <a:latin typeface="MS Reference Sans Serif" panose="020B0604030504040204" pitchFamily="34" charset="0"/>
              </a:rPr>
              <a:t>m        Height correction for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24 </a:t>
            </a:r>
            <a:r>
              <a:rPr lang="en-US" sz="1000" b="1" dirty="0">
                <a:latin typeface="MS Reference Sans Serif" panose="020B0604030504040204" pitchFamily="34" charset="0"/>
              </a:rPr>
              <a:t>m  =  </a:t>
            </a:r>
            <a:r>
              <a:rPr lang="en-US" sz="1000" b="1" dirty="0" smtClean="0">
                <a:latin typeface="MS Reference Sans Serif" panose="020B0604030504040204" pitchFamily="34" charset="0"/>
              </a:rPr>
              <a:t>+2.9 </a:t>
            </a:r>
            <a:r>
              <a:rPr lang="en-US" sz="1000" b="1" dirty="0">
                <a:latin typeface="MS Reference Sans Serif" panose="020B0604030504040204" pitchFamily="34" charset="0"/>
              </a:rPr>
              <a:t>hPa</a:t>
            </a:r>
          </a:p>
          <a:p>
            <a:endParaRPr lang="en-US" sz="1100" b="1" dirty="0"/>
          </a:p>
          <a:p>
            <a:r>
              <a:rPr lang="en-US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 ACCURATE  MEASUREMENTS  ARE  CRUCIAL  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226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802</TotalTime>
  <Words>1506</Words>
  <Application>Microsoft Office PowerPoint</Application>
  <PresentationFormat>On-screen Show (4:3)</PresentationFormat>
  <Paragraphs>372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SR-S-SMS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Chris.Fakes</dc:creator>
  <cp:lastModifiedBy>Chris.Fakes</cp:lastModifiedBy>
  <cp:revision>69</cp:revision>
  <dcterms:created xsi:type="dcterms:W3CDTF">2015-07-06T15:58:05Z</dcterms:created>
  <dcterms:modified xsi:type="dcterms:W3CDTF">2015-07-10T18:11:42Z</dcterms:modified>
</cp:coreProperties>
</file>