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2" r:id="rId9"/>
    <p:sldId id="281" r:id="rId10"/>
    <p:sldId id="301" r:id="rId11"/>
    <p:sldId id="283" r:id="rId12"/>
    <p:sldId id="293" r:id="rId13"/>
    <p:sldId id="294" r:id="rId14"/>
    <p:sldId id="295" r:id="rId15"/>
    <p:sldId id="296" r:id="rId16"/>
    <p:sldId id="298" r:id="rId17"/>
    <p:sldId id="291" r:id="rId18"/>
    <p:sldId id="270" r:id="rId19"/>
    <p:sldId id="264" r:id="rId20"/>
    <p:sldId id="287" r:id="rId21"/>
    <p:sldId id="286" r:id="rId22"/>
    <p:sldId id="305" r:id="rId23"/>
    <p:sldId id="304" r:id="rId24"/>
    <p:sldId id="285" r:id="rId25"/>
    <p:sldId id="289" r:id="rId26"/>
    <p:sldId id="290" r:id="rId27"/>
    <p:sldId id="303" r:id="rId28"/>
    <p:sldId id="269" r:id="rId29"/>
    <p:sldId id="292" r:id="rId30"/>
    <p:sldId id="267" r:id="rId31"/>
    <p:sldId id="26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00" y="-1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05AA8-1E90-47CB-A0B0-2B322F809009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40581-80CF-4B30-A80A-A2961843E6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6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40581-80CF-4B30-A80A-A2961843E62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8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40581-80CF-4B30-A80A-A2961843E62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5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5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4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7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9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5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8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1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6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B32C-A249-45BB-AA48-FCBABD95ECD3}" type="datetimeFigureOut">
              <a:rPr lang="en-US" smtClean="0"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B94A-48DF-418E-BFDB-4ED31E76D1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3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8.jp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jp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 r="7994"/>
          <a:stretch/>
        </p:blipFill>
        <p:spPr>
          <a:xfrm>
            <a:off x="0" y="-30749"/>
            <a:ext cx="9144000" cy="6889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15240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TRAINING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5791200"/>
            <a:ext cx="4048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Niemeyer, PMO,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Jacksonville, FL,  United States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4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855040" y="461417"/>
            <a:ext cx="543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OVERWHELMED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48" y="6125528"/>
            <a:ext cx="3810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1"/>
            <a:ext cx="4201494" cy="320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64201" y="5300365"/>
            <a:ext cx="2854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Patience and Persistence!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Build Relationships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17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Opportunities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941255"/>
            <a:ext cx="89666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Direct Contact with Ship Officers aboard Ships</a:t>
            </a:r>
          </a:p>
          <a:p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Shipping Companies,  Formal Training and Talks to Masters and Mates (Outreach) 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Port Exchange and Coast Guard Quarterly Meetings (Outreach)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Merchant Marine Academies (Outreach)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87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86" y="4648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I Begin?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Training, Direct Contact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27" y="1413641"/>
            <a:ext cx="4211145" cy="315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7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VOS &amp; The Big Picture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2005_pl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399"/>
            <a:ext cx="3771899" cy="230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opc.ncep.noaa.gov/A_sfc_full_ocean_co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0" r="63515" b="2487"/>
          <a:stretch>
            <a:fillRect/>
          </a:stretch>
        </p:blipFill>
        <p:spPr bwMode="auto">
          <a:xfrm>
            <a:off x="4723509" y="3845399"/>
            <a:ext cx="4114800" cy="283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7018503" y="4119863"/>
            <a:ext cx="1595123" cy="1594783"/>
          </a:xfrm>
          <a:prstGeom prst="ellipse">
            <a:avLst/>
          </a:prstGeom>
          <a:solidFill>
            <a:srgbClr val="FFFF00">
              <a:alpha val="3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>
            <a:off x="7815705" y="4133043"/>
            <a:ext cx="0" cy="1588648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04173" y="4735242"/>
            <a:ext cx="423783" cy="168290"/>
          </a:xfrm>
          <a:prstGeom prst="rect">
            <a:avLst/>
          </a:prstGeom>
          <a:solidFill>
            <a:srgbClr val="C00000">
              <a:alpha val="3098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780 NM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35756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" y="3827736"/>
            <a:ext cx="3822192" cy="286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3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VOS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 Their Relevance/Importance</a:t>
            </a:r>
            <a:endParaRPr lang="en-US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499039" y="1632832"/>
            <a:ext cx="2109466" cy="2343723"/>
            <a:chOff x="2815" y="644"/>
            <a:chExt cx="1602" cy="1887"/>
          </a:xfrm>
        </p:grpSpPr>
        <p:sp>
          <p:nvSpPr>
            <p:cNvPr id="5" name="Puzzle3"/>
            <p:cNvSpPr>
              <a:spLocks noEditPoints="1" noChangeArrowheads="1"/>
            </p:cNvSpPr>
            <p:nvPr/>
          </p:nvSpPr>
          <p:spPr bwMode="auto">
            <a:xfrm>
              <a:off x="2852" y="644"/>
              <a:ext cx="1565" cy="18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7 w 21600"/>
                <a:gd name="T25" fmla="*/ 7715 h 21600"/>
                <a:gd name="T26" fmla="*/ 19143 w 21600"/>
                <a:gd name="T27" fmla="*/ 202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815" y="1289"/>
              <a:ext cx="1546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Satellite Data</a:t>
              </a: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948563" y="3315505"/>
            <a:ext cx="3290437" cy="2136120"/>
            <a:chOff x="2377" y="1649"/>
            <a:chExt cx="2711" cy="1883"/>
          </a:xfrm>
        </p:grpSpPr>
        <p:sp>
          <p:nvSpPr>
            <p:cNvPr id="8" name="Puzzle2"/>
            <p:cNvSpPr>
              <a:spLocks noEditPoints="1" noChangeArrowheads="1"/>
            </p:cNvSpPr>
            <p:nvPr/>
          </p:nvSpPr>
          <p:spPr bwMode="auto">
            <a:xfrm>
              <a:off x="2377" y="1649"/>
              <a:ext cx="2711" cy="188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86 w 21600"/>
                <a:gd name="T25" fmla="*/ 6745 h 21600"/>
                <a:gd name="T26" fmla="*/ 16174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881" y="2400"/>
              <a:ext cx="1675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Buoys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635148" y="3289555"/>
            <a:ext cx="2034966" cy="2730245"/>
            <a:chOff x="1296" y="1626"/>
            <a:chExt cx="1676" cy="2406"/>
          </a:xfrm>
        </p:grpSpPr>
        <p:sp>
          <p:nvSpPr>
            <p:cNvPr id="11" name="Puzzle4"/>
            <p:cNvSpPr>
              <a:spLocks noEditPoints="1" noChangeArrowheads="1"/>
            </p:cNvSpPr>
            <p:nvPr/>
          </p:nvSpPr>
          <p:spPr bwMode="auto">
            <a:xfrm>
              <a:off x="1329" y="1626"/>
              <a:ext cx="1634" cy="240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5 h 21600"/>
                <a:gd name="T26" fmla="*/ 20199 w 21600"/>
                <a:gd name="T27" fmla="*/ 159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296" y="2360"/>
              <a:ext cx="1676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Model Data</a:t>
              </a:r>
            </a:p>
          </p:txBody>
        </p:sp>
      </p:grp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1981200" y="2338954"/>
            <a:ext cx="3331826" cy="1628040"/>
            <a:chOff x="912" y="1203"/>
            <a:chExt cx="2531" cy="1310"/>
          </a:xfrm>
        </p:grpSpPr>
        <p:sp>
          <p:nvSpPr>
            <p:cNvPr id="14" name="Puzzle1"/>
            <p:cNvSpPr>
              <a:spLocks noEditPoints="1" noChangeArrowheads="1"/>
            </p:cNvSpPr>
            <p:nvPr/>
          </p:nvSpPr>
          <p:spPr bwMode="auto">
            <a:xfrm>
              <a:off x="912" y="1203"/>
              <a:ext cx="2531" cy="13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5 w 21600"/>
                <a:gd name="T25" fmla="*/ 2572 h 21600"/>
                <a:gd name="T26" fmla="*/ 16130 w 21600"/>
                <a:gd name="T27" fmla="*/ 1955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399" y="1693"/>
              <a:ext cx="1546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Ship Data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3" r="26272"/>
          <a:stretch/>
        </p:blipFill>
        <p:spPr>
          <a:xfrm>
            <a:off x="6776657" y="5646773"/>
            <a:ext cx="570186" cy="108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819400" y="6188149"/>
            <a:ext cx="389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Their Data Fits into The Big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 Use of Instruments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84" y="1452621"/>
            <a:ext cx="2270328" cy="227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U:\My Documents\METADATA\SHIP PICTURES\STAR GRAN\photo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85531"/>
            <a:ext cx="2868881" cy="215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G_0039.JPG"/>
          <p:cNvPicPr>
            <a:picLocks noChangeAspect="1"/>
          </p:cNvPicPr>
          <p:nvPr/>
        </p:nvPicPr>
        <p:blipFill rotWithShape="1">
          <a:blip r:embed="rId4" cstate="print"/>
          <a:srcRect l="1" r="3242"/>
          <a:stretch/>
        </p:blipFill>
        <p:spPr>
          <a:xfrm>
            <a:off x="4619022" y="5937684"/>
            <a:ext cx="897900" cy="69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wind3"/>
          <p:cNvPicPr>
            <a:picLocks noChangeAspect="1" noChangeArrowheads="1"/>
          </p:cNvPicPr>
          <p:nvPr/>
        </p:nvPicPr>
        <p:blipFill rotWithShape="1">
          <a:blip r:embed="rId5" cstate="print"/>
          <a:srcRect l="26332" t="19443" r="10188" b="21889"/>
          <a:stretch/>
        </p:blipFill>
        <p:spPr bwMode="auto">
          <a:xfrm>
            <a:off x="3491374" y="5905154"/>
            <a:ext cx="852026" cy="59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hindmanoldbarome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785531"/>
            <a:ext cx="2533746" cy="202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U:\My Documents\METADATA\SHIP PICTURES\STAR GRAN\photo 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84" y="4344316"/>
            <a:ext cx="1934044" cy="145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4316"/>
            <a:ext cx="3052474" cy="228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57" y="4344316"/>
            <a:ext cx="3039389" cy="227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U:\My Documents\My Pictures\EQUIPMENT\ZE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26538"/>
            <a:ext cx="573913" cy="208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E-Logbook &amp; Transmission Training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7"/>
          <a:stretch/>
        </p:blipFill>
        <p:spPr bwMode="auto">
          <a:xfrm>
            <a:off x="304800" y="1828801"/>
            <a:ext cx="4177849" cy="286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3822192" cy="286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92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 r="7994"/>
          <a:stretch/>
        </p:blipFill>
        <p:spPr>
          <a:xfrm>
            <a:off x="686826" y="1495014"/>
            <a:ext cx="3208829" cy="254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43" y="1526687"/>
            <a:ext cx="3289977" cy="251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Meteorological Observation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5105400" y="4125422"/>
            <a:ext cx="3297620" cy="2453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3" y="4111859"/>
            <a:ext cx="3289977" cy="2467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"/>
          <a:stretch/>
        </p:blipFill>
        <p:spPr>
          <a:xfrm>
            <a:off x="686826" y="1505421"/>
            <a:ext cx="3208829" cy="239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5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9782"/>
            <a:ext cx="8570420" cy="482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1587"/>
            <a:ext cx="8229600" cy="1143000"/>
          </a:xfrm>
        </p:spPr>
        <p:txBody>
          <a:bodyPr/>
          <a:lstStyle/>
          <a:p>
            <a:r>
              <a:rPr lang="en-US" dirty="0" smtClean="0"/>
              <a:t>Training Aids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066800"/>
            <a:ext cx="6934199" cy="5257800"/>
            <a:chOff x="691800" y="306183"/>
            <a:chExt cx="7954592" cy="624051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00" y="306183"/>
              <a:ext cx="3943262" cy="62405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6" t="10422" r="33966" b="2529"/>
            <a:stretch/>
          </p:blipFill>
          <p:spPr bwMode="auto">
            <a:xfrm>
              <a:off x="4692869" y="306184"/>
              <a:ext cx="3953523" cy="62405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158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Aids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Observing Handbook No. 1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8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877" y="460791"/>
            <a:ext cx="7544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SOME OF THE CHALLENGES/BARRIERS?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926" y="1353343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TIME / SHIPS SCHEDULE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3926" y="1828800"/>
            <a:ext cx="248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LANGUAGE BARRIERS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3926" y="2362200"/>
            <a:ext cx="28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CREW EDUCATION/SKILLS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3925" y="2819400"/>
            <a:ext cx="231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REW MOTIVATION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43926" y="3276600"/>
            <a:ext cx="381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ONLY 1 PERSON TO TRAIN PER VISIT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2005" y="3733800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CREW CHANGE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2005" y="4191000"/>
            <a:ext cx="403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CREW OVERWHELMED (</a:t>
            </a:r>
            <a:r>
              <a:rPr lang="en-US" i="1" dirty="0" smtClean="0"/>
              <a:t>MOTIVATION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58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Aids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State, Wind, &amp; Cloud Handbook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9239" r="8458" b="2629"/>
          <a:stretch/>
        </p:blipFill>
        <p:spPr>
          <a:xfrm rot="5400000">
            <a:off x="2007032" y="1590860"/>
            <a:ext cx="5010520" cy="39624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3994" y="1291401"/>
            <a:ext cx="8272805" cy="4816909"/>
            <a:chOff x="413994" y="1291401"/>
            <a:chExt cx="8272805" cy="48169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3" t="2340" r="2929" b="2137"/>
            <a:stretch/>
          </p:blipFill>
          <p:spPr>
            <a:xfrm rot="5400000">
              <a:off x="-128563" y="1833959"/>
              <a:ext cx="4785919" cy="3700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1" t="8978" r="2101"/>
            <a:stretch/>
          </p:blipFill>
          <p:spPr>
            <a:xfrm rot="5400000">
              <a:off x="4282712" y="1704223"/>
              <a:ext cx="4816909" cy="3991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082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00200"/>
            <a:ext cx="4775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3831" r="13769"/>
          <a:stretch/>
        </p:blipFill>
        <p:spPr>
          <a:xfrm rot="5400000">
            <a:off x="42054" y="1710547"/>
            <a:ext cx="4114800" cy="358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158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Aids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8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10267" r="25000" b="9119"/>
          <a:stretch/>
        </p:blipFill>
        <p:spPr bwMode="auto">
          <a:xfrm>
            <a:off x="801408" y="1429403"/>
            <a:ext cx="76200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1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 and Provide Feedback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919288"/>
            <a:ext cx="534352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nline image 1"/>
          <p:cNvSpPr>
            <a:spLocks noChangeAspect="1" noChangeArrowheads="1"/>
          </p:cNvSpPr>
          <p:nvPr/>
        </p:nvSpPr>
        <p:spPr bwMode="auto">
          <a:xfrm>
            <a:off x="307975" y="-1766888"/>
            <a:ext cx="534352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9" r="70086" b="49874"/>
          <a:stretch/>
        </p:blipFill>
        <p:spPr bwMode="auto">
          <a:xfrm>
            <a:off x="1743403" y="1600200"/>
            <a:ext cx="5470634" cy="192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2" r="59554" b="14060"/>
          <a:stretch/>
        </p:blipFill>
        <p:spPr bwMode="auto">
          <a:xfrm>
            <a:off x="1741818" y="4038601"/>
            <a:ext cx="6639820" cy="220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0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3400" y="1073764"/>
            <a:ext cx="7626921" cy="5518908"/>
            <a:chOff x="0" y="0"/>
            <a:chExt cx="9144000" cy="68580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29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37" y="2315387"/>
              <a:ext cx="1926660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57" y="3705113"/>
              <a:ext cx="3172426" cy="17304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546" b="54240"/>
            <a:stretch/>
          </p:blipFill>
          <p:spPr bwMode="auto">
            <a:xfrm>
              <a:off x="179085" y="457200"/>
              <a:ext cx="1953119" cy="1267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57" y="1905000"/>
              <a:ext cx="1911947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37" y="511413"/>
              <a:ext cx="1871663" cy="17113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837" y="4267200"/>
              <a:ext cx="2405062" cy="214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609600"/>
              <a:ext cx="2284509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525" y="3705113"/>
              <a:ext cx="2265459" cy="15112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475" y="2133600"/>
              <a:ext cx="2284509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-158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Aids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TurboWin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55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25" y="459175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Presentations and Training to Shipping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Companies, 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Managers, Masters, Mates, Agents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487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0422" y="5651212"/>
            <a:ext cx="2127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8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Exchange and Coast Guard Quarterly Meetings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9951" r="25522" b="39635"/>
          <a:stretch/>
        </p:blipFill>
        <p:spPr bwMode="auto">
          <a:xfrm>
            <a:off x="533400" y="5087616"/>
            <a:ext cx="2422478" cy="131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635" r="23583" b="28751"/>
          <a:stretch/>
        </p:blipFill>
        <p:spPr bwMode="auto">
          <a:xfrm>
            <a:off x="5710744" y="2542820"/>
            <a:ext cx="2984843" cy="1927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86" y="1048284"/>
            <a:ext cx="5914153" cy="72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9900" r="24179" b="28751"/>
          <a:stretch/>
        </p:blipFill>
        <p:spPr bwMode="auto">
          <a:xfrm>
            <a:off x="5867400" y="5087616"/>
            <a:ext cx="2402566" cy="138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48" y="3833277"/>
            <a:ext cx="2226525" cy="73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00020"/>
            <a:ext cx="2201200" cy="195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11360" r="26567" b="64815"/>
          <a:stretch/>
        </p:blipFill>
        <p:spPr bwMode="auto">
          <a:xfrm>
            <a:off x="6346761" y="4492351"/>
            <a:ext cx="1940835" cy="54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7" y="999655"/>
            <a:ext cx="824205" cy="824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34" y="4191000"/>
            <a:ext cx="3009791" cy="202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22934" r="8371" b="23040"/>
          <a:stretch/>
        </p:blipFill>
        <p:spPr>
          <a:xfrm>
            <a:off x="822673" y="1958439"/>
            <a:ext cx="1911927" cy="8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5392" r="259"/>
          <a:stretch/>
        </p:blipFill>
        <p:spPr>
          <a:xfrm>
            <a:off x="4124995" y="5765979"/>
            <a:ext cx="1530630" cy="80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17" y="1914406"/>
            <a:ext cx="2343695" cy="54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755854"/>
            <a:ext cx="854121" cy="85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63" y="953029"/>
            <a:ext cx="942698" cy="82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48" y="1951512"/>
            <a:ext cx="1972600" cy="78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03" y="2455259"/>
            <a:ext cx="1957917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4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64" y="2057400"/>
            <a:ext cx="4774898" cy="395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3225" y="361872"/>
            <a:ext cx="77689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 Marine Tradeshows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Outreach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8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66"/>
          <a:stretch/>
        </p:blipFill>
        <p:spPr>
          <a:xfrm>
            <a:off x="763979" y="1143000"/>
            <a:ext cx="7620000" cy="520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875035" y="197753"/>
            <a:ext cx="5397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Merchant Marine Academy Training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Masters and Mates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0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-38100" y="16590"/>
            <a:chExt cx="9261843" cy="6816010"/>
          </a:xfrm>
        </p:grpSpPr>
        <p:sp>
          <p:nvSpPr>
            <p:cNvPr id="5" name="Rectangle 4"/>
            <p:cNvSpPr/>
            <p:nvPr/>
          </p:nvSpPr>
          <p:spPr>
            <a:xfrm>
              <a:off x="1752600" y="312717"/>
              <a:ext cx="5486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Merchant Marine Academy Training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100" y="685800"/>
              <a:ext cx="9220200" cy="614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8" b="23951"/>
            <a:stretch/>
          </p:blipFill>
          <p:spPr>
            <a:xfrm>
              <a:off x="-38100" y="16590"/>
              <a:ext cx="9261843" cy="1736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53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73372"/>
            <a:ext cx="3643150" cy="236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AND SHIP SCHEDULE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031" y="4047460"/>
            <a:ext cx="85499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PLAN AHEAD –  Set a Date (Mutual Commitments)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          -  Follow-up Emails &amp; Feedback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          -  Prioritize Training Topics, Building Blocks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          -  Maximize Your Time, Time is of the Essence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          -  QA Observations, know their Strengths &amp; Weaknesses for Future Visits/Training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                         -  Revisit Ship and Continue Training, The Training Never Ends</a:t>
            </a:r>
          </a:p>
          <a:p>
            <a:endParaRPr lang="en-US" sz="1600" b="1" dirty="0"/>
          </a:p>
          <a:p>
            <a:r>
              <a:rPr lang="en-US" sz="1600" b="1" dirty="0" smtClean="0"/>
              <a:t>                                                    </a:t>
            </a:r>
            <a:r>
              <a:rPr lang="en-US" sz="2000" b="1" dirty="0" smtClean="0"/>
              <a:t>FOLLOW UP, FOLLOW UP, FOLLOW UP!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5626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4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" y="-76200"/>
            <a:ext cx="9296400" cy="701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"/>
          <a:stretch/>
        </p:blipFill>
        <p:spPr>
          <a:xfrm>
            <a:off x="79612" y="1219200"/>
            <a:ext cx="900777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"/>
          <a:stretch/>
        </p:blipFill>
        <p:spPr>
          <a:xfrm>
            <a:off x="-35256" y="0"/>
            <a:ext cx="92012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0119" y="685800"/>
            <a:ext cx="2670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0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012934" y="461417"/>
            <a:ext cx="5118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 BARRIERS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39" y="1676398"/>
            <a:ext cx="4248729" cy="30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32721" y="5257800"/>
            <a:ext cx="3764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Utilize International PMO’s</a:t>
            </a:r>
          </a:p>
          <a:p>
            <a:endParaRPr lang="en-US" dirty="0"/>
          </a:p>
          <a:p>
            <a:r>
              <a:rPr lang="en-US" dirty="0" smtClean="0"/>
              <a:t>Use Your Best Judgement and 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EDUCATION/SKILLS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Mariners are Created Equal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5" b="11860"/>
          <a:stretch/>
        </p:blipFill>
        <p:spPr>
          <a:xfrm>
            <a:off x="838200" y="1816395"/>
            <a:ext cx="7597835" cy="216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2301" y="4370990"/>
            <a:ext cx="84506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Through Interactions With Crew, Evaluate their Level of Meteorological Knowledge/Skills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Upon Evaluation, Tailor Your Training For That Person(s)</a:t>
            </a:r>
          </a:p>
          <a:p>
            <a:pPr algn="ctr"/>
            <a:endParaRPr lang="en-US" dirty="0"/>
          </a:p>
          <a:p>
            <a:pPr algn="ctr"/>
            <a:r>
              <a:rPr lang="en-US" sz="2800" dirty="0" smtClean="0"/>
              <a:t>Do Not Assume They Know How!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93" y="3677787"/>
            <a:ext cx="169140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2905125" cy="278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92094" y="5537537"/>
            <a:ext cx="2895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Patience and Persistence!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Build Strong Relationships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712986" cy="278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44196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Always Reinforce The Importance of Sending Meteorological Reports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Provide Feedback, Frequent Visits, &amp; Correspondence Via Email  (</a:t>
            </a:r>
            <a:r>
              <a:rPr lang="en-US" dirty="0"/>
              <a:t>Weekly Observer Tips)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1 PERSON TO TRAIN PER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66800"/>
            <a:ext cx="1695274" cy="329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4267200"/>
            <a:ext cx="59568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Work With What You Have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 Well Informed &amp; Motivated Captain Motivates his/her Crew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Attaining Senior Officer Support is Critical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Schedule Crew Training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Follow Up &amp; Start All Over Again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21" y="635306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5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735600" y="461417"/>
            <a:ext cx="3672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CREW CHANGE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0"/>
            <a:ext cx="4034279" cy="284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74047" y="4572000"/>
            <a:ext cx="53959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Refer to Step 1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Continue to Follow Up &amp; Provide Guidance and Training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This is a Continuous &amp; Ever Lasting Cycle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48" y="5668328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 noGrp="1"/>
          </p:cNvSpPr>
          <p:nvPr>
            <p:ph type="title"/>
          </p:nvPr>
        </p:nvSpPr>
        <p:spPr>
          <a:xfrm>
            <a:off x="1234260" y="381000"/>
            <a:ext cx="6865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CREW CHANGE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04900" y="1143000"/>
            <a:ext cx="7144397" cy="5471615"/>
            <a:chOff x="1219200" y="1143000"/>
            <a:chExt cx="7144397" cy="547161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9" t="10216" r="26418" b="22521"/>
            <a:stretch/>
          </p:blipFill>
          <p:spPr bwMode="auto">
            <a:xfrm>
              <a:off x="1219200" y="1143000"/>
              <a:ext cx="7144397" cy="5471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 t="53147" r="37110" b="27264"/>
            <a:stretch/>
          </p:blipFill>
          <p:spPr bwMode="auto">
            <a:xfrm>
              <a:off x="4905375" y="4634904"/>
              <a:ext cx="353085" cy="159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59" t="53147" r="43874" b="27264"/>
            <a:stretch/>
          </p:blipFill>
          <p:spPr bwMode="auto">
            <a:xfrm>
              <a:off x="5269069" y="4635375"/>
              <a:ext cx="255431" cy="159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9" t="39958" r="56325" b="27262"/>
            <a:stretch/>
          </p:blipFill>
          <p:spPr bwMode="auto">
            <a:xfrm>
              <a:off x="6436309" y="3562349"/>
              <a:ext cx="355016" cy="2666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www.meteo2.shom.fr/images/tmp/histo_17306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1" t="39441" r="61445" b="8129"/>
            <a:stretch/>
          </p:blipFill>
          <p:spPr bwMode="auto">
            <a:xfrm>
              <a:off x="5803666" y="4724399"/>
              <a:ext cx="372512" cy="148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505200" y="2133600"/>
              <a:ext cx="685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91000" y="2247900"/>
              <a:ext cx="1985178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24500" y="2057400"/>
              <a:ext cx="651678" cy="190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91001" y="2990850"/>
              <a:ext cx="14478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061596" y="2152650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53068" y="2190750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50508" y="2185766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2040000">
              <a:off x="4724672" y="2214784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414616" y="2220322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230872" y="2190750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2040000">
              <a:off x="5535968" y="2167822"/>
              <a:ext cx="0" cy="952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88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9822</TotalTime>
  <Words>407</Words>
  <Application>Microsoft Office PowerPoint</Application>
  <PresentationFormat>On-screen Show (4:3)</PresentationFormat>
  <Paragraphs>97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TIME AND SHIP SCHEDULE</vt:lpstr>
      <vt:lpstr>LANGUAGE BARRIERS</vt:lpstr>
      <vt:lpstr>CREW EDUCATION/SKILLS Not All Mariners are Created Equal</vt:lpstr>
      <vt:lpstr>CREW MOTIVATION</vt:lpstr>
      <vt:lpstr>ONLY 1 PERSON TO TRAIN PER VISIT</vt:lpstr>
      <vt:lpstr>CREW CHANGE</vt:lpstr>
      <vt:lpstr>EVIDENCE OF CREW CHANGE</vt:lpstr>
      <vt:lpstr>CREW OVERWHELMED</vt:lpstr>
      <vt:lpstr>Training Opportunities</vt:lpstr>
      <vt:lpstr>Where Do I Begin?</vt:lpstr>
      <vt:lpstr>Introduction to VOS &amp; The Big Picture</vt:lpstr>
      <vt:lpstr>Introduction to VOS Explain Their Relevance/Importance</vt:lpstr>
      <vt:lpstr>Proper Use of Instruments</vt:lpstr>
      <vt:lpstr>E-Logbook &amp; Transmission Training</vt:lpstr>
      <vt:lpstr>The Meteorological Observation</vt:lpstr>
      <vt:lpstr>Training Aids</vt:lpstr>
      <vt:lpstr>Training Aids Observing Handbook No. 1</vt:lpstr>
      <vt:lpstr>Training Aids Sea State, Wind, &amp; Cloud Handbook</vt:lpstr>
      <vt:lpstr>Training Aids Posters</vt:lpstr>
      <vt:lpstr>Training Aids</vt:lpstr>
      <vt:lpstr>Training Aids Evaluate and Provide Feedback </vt:lpstr>
      <vt:lpstr>Training Aids TurboWin</vt:lpstr>
      <vt:lpstr>Presentations and Training to Shipping Companies,  to Managers, Masters, Mates, Agents </vt:lpstr>
      <vt:lpstr>Port Exchange and Coast Guard Quarterly Meetings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SR-S-SMS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Niemeyer</dc:creator>
  <cp:lastModifiedBy>Rob Niemeyer</cp:lastModifiedBy>
  <cp:revision>90</cp:revision>
  <dcterms:created xsi:type="dcterms:W3CDTF">2015-06-10T13:04:27Z</dcterms:created>
  <dcterms:modified xsi:type="dcterms:W3CDTF">2015-07-09T14:34:42Z</dcterms:modified>
</cp:coreProperties>
</file>