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67" r:id="rId3"/>
    <p:sldId id="268" r:id="rId4"/>
    <p:sldId id="269" r:id="rId5"/>
    <p:sldId id="270" r:id="rId6"/>
    <p:sldId id="271" r:id="rId7"/>
    <p:sldId id="272" r:id="rId8"/>
    <p:sldId id="273" r:id="rId9"/>
    <p:sldId id="274"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1508" autoAdjust="0"/>
  </p:normalViewPr>
  <p:slideViewPr>
    <p:cSldViewPr snapToGrid="0">
      <p:cViewPr varScale="1">
        <p:scale>
          <a:sx n="74" d="100"/>
          <a:sy n="74" d="100"/>
        </p:scale>
        <p:origin x="372" y="72"/>
      </p:cViewPr>
      <p:guideLst/>
    </p:cSldViewPr>
  </p:slideViewPr>
  <p:outlineViewPr>
    <p:cViewPr>
      <p:scale>
        <a:sx n="33" d="100"/>
        <a:sy n="33" d="100"/>
      </p:scale>
      <p:origin x="0" y="-7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0FBCD-2379-4785-971C-C30B8E2BC8AA}" type="datetimeFigureOut">
              <a:rPr lang="en-US" smtClean="0"/>
              <a:t>7/9/2015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88831-E8AE-4DA3-ADE0-83E5698B1905}" type="slidenum">
              <a:rPr lang="en-US" smtClean="0"/>
              <a:t>‹#›</a:t>
            </a:fld>
            <a:endParaRPr lang="en-US"/>
          </a:p>
        </p:txBody>
      </p:sp>
    </p:spTree>
    <p:extLst>
      <p:ext uri="{BB962C8B-B14F-4D97-AF65-F5344CB8AC3E}">
        <p14:creationId xmlns:p14="http://schemas.microsoft.com/office/powerpoint/2010/main" val="284988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88831-E8AE-4DA3-ADE0-83E5698B1905}" type="slidenum">
              <a:rPr lang="en-US" smtClean="0"/>
              <a:t>3</a:t>
            </a:fld>
            <a:endParaRPr lang="en-US"/>
          </a:p>
        </p:txBody>
      </p:sp>
    </p:spTree>
    <p:extLst>
      <p:ext uri="{BB962C8B-B14F-4D97-AF65-F5344CB8AC3E}">
        <p14:creationId xmlns:p14="http://schemas.microsoft.com/office/powerpoint/2010/main" val="8903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7B588831-E8AE-4DA3-ADE0-83E5698B1905}" type="slidenum">
              <a:rPr lang="en-US" smtClean="0"/>
              <a:t>4</a:t>
            </a:fld>
            <a:endParaRPr lang="en-US"/>
          </a:p>
        </p:txBody>
      </p:sp>
    </p:spTree>
    <p:extLst>
      <p:ext uri="{BB962C8B-B14F-4D97-AF65-F5344CB8AC3E}">
        <p14:creationId xmlns:p14="http://schemas.microsoft.com/office/powerpoint/2010/main" val="134361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88831-E8AE-4DA3-ADE0-83E5698B1905}" type="slidenum">
              <a:rPr lang="en-US" smtClean="0"/>
              <a:t>5</a:t>
            </a:fld>
            <a:endParaRPr lang="en-US"/>
          </a:p>
        </p:txBody>
      </p:sp>
    </p:spTree>
    <p:extLst>
      <p:ext uri="{BB962C8B-B14F-4D97-AF65-F5344CB8AC3E}">
        <p14:creationId xmlns:p14="http://schemas.microsoft.com/office/powerpoint/2010/main" val="400965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88831-E8AE-4DA3-ADE0-83E5698B1905}" type="slidenum">
              <a:rPr lang="en-US" smtClean="0"/>
              <a:t>6</a:t>
            </a:fld>
            <a:endParaRPr lang="en-US"/>
          </a:p>
        </p:txBody>
      </p:sp>
    </p:spTree>
    <p:extLst>
      <p:ext uri="{BB962C8B-B14F-4D97-AF65-F5344CB8AC3E}">
        <p14:creationId xmlns:p14="http://schemas.microsoft.com/office/powerpoint/2010/main" val="384711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88831-E8AE-4DA3-ADE0-83E5698B1905}" type="slidenum">
              <a:rPr lang="en-US" smtClean="0"/>
              <a:t>7</a:t>
            </a:fld>
            <a:endParaRPr lang="en-US"/>
          </a:p>
        </p:txBody>
      </p:sp>
    </p:spTree>
    <p:extLst>
      <p:ext uri="{BB962C8B-B14F-4D97-AF65-F5344CB8AC3E}">
        <p14:creationId xmlns:p14="http://schemas.microsoft.com/office/powerpoint/2010/main" val="97863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88831-E8AE-4DA3-ADE0-83E5698B1905}" type="slidenum">
              <a:rPr lang="en-US" smtClean="0"/>
              <a:t>8</a:t>
            </a:fld>
            <a:endParaRPr lang="en-US"/>
          </a:p>
        </p:txBody>
      </p:sp>
    </p:spTree>
    <p:extLst>
      <p:ext uri="{BB962C8B-B14F-4D97-AF65-F5344CB8AC3E}">
        <p14:creationId xmlns:p14="http://schemas.microsoft.com/office/powerpoint/2010/main" val="350298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88831-E8AE-4DA3-ADE0-83E5698B1905}" type="slidenum">
              <a:rPr lang="en-US" smtClean="0"/>
              <a:t>9</a:t>
            </a:fld>
            <a:endParaRPr lang="en-US"/>
          </a:p>
        </p:txBody>
      </p:sp>
    </p:spTree>
    <p:extLst>
      <p:ext uri="{BB962C8B-B14F-4D97-AF65-F5344CB8AC3E}">
        <p14:creationId xmlns:p14="http://schemas.microsoft.com/office/powerpoint/2010/main" val="165964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B588831-E8AE-4DA3-ADE0-83E5698B1905}" type="slidenum">
              <a:rPr lang="en-US" smtClean="0"/>
              <a:t>10</a:t>
            </a:fld>
            <a:endParaRPr lang="en-US"/>
          </a:p>
        </p:txBody>
      </p:sp>
    </p:spTree>
    <p:extLst>
      <p:ext uri="{BB962C8B-B14F-4D97-AF65-F5344CB8AC3E}">
        <p14:creationId xmlns:p14="http://schemas.microsoft.com/office/powerpoint/2010/main" val="229379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88831-E8AE-4DA3-ADE0-83E5698B1905}" type="slidenum">
              <a:rPr lang="en-US" smtClean="0"/>
              <a:t>11</a:t>
            </a:fld>
            <a:endParaRPr lang="en-US"/>
          </a:p>
        </p:txBody>
      </p:sp>
    </p:spTree>
    <p:extLst>
      <p:ext uri="{BB962C8B-B14F-4D97-AF65-F5344CB8AC3E}">
        <p14:creationId xmlns:p14="http://schemas.microsoft.com/office/powerpoint/2010/main" val="50381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F2AB43-903D-4EF3-BF7F-D08FA2898B0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211946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2AB43-903D-4EF3-BF7F-D08FA2898B0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388974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2AB43-903D-4EF3-BF7F-D08FA2898B0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299305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2AB43-903D-4EF3-BF7F-D08FA2898B0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64145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2AB43-903D-4EF3-BF7F-D08FA2898B0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36271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F2AB43-903D-4EF3-BF7F-D08FA2898B03}"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246380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F2AB43-903D-4EF3-BF7F-D08FA2898B03}" type="datetimeFigureOut">
              <a:rPr lang="en-US" smtClean="0"/>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376371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F2AB43-903D-4EF3-BF7F-D08FA2898B03}" type="datetimeFigureOut">
              <a:rPr lang="en-US" smtClean="0"/>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257780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2AB43-903D-4EF3-BF7F-D08FA2898B03}" type="datetimeFigureOut">
              <a:rPr lang="en-US" smtClean="0"/>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420072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2AB43-903D-4EF3-BF7F-D08FA2898B03}"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341753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2AB43-903D-4EF3-BF7F-D08FA2898B03}"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1B86A-A376-49A2-999A-B02EC1BA2506}" type="slidenum">
              <a:rPr lang="en-US" smtClean="0"/>
              <a:t>‹#›</a:t>
            </a:fld>
            <a:endParaRPr lang="en-US"/>
          </a:p>
        </p:txBody>
      </p:sp>
    </p:spTree>
    <p:extLst>
      <p:ext uri="{BB962C8B-B14F-4D97-AF65-F5344CB8AC3E}">
        <p14:creationId xmlns:p14="http://schemas.microsoft.com/office/powerpoint/2010/main" val="41932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2AB43-903D-4EF3-BF7F-D08FA2898B03}" type="datetimeFigureOut">
              <a:rPr lang="en-US" smtClean="0"/>
              <a:t>7/9/2015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1B86A-A376-49A2-999A-B02EC1BA2506}" type="slidenum">
              <a:rPr lang="en-US" smtClean="0"/>
              <a:t>‹#›</a:t>
            </a:fld>
            <a:endParaRPr lang="en-US"/>
          </a:p>
        </p:txBody>
      </p:sp>
    </p:spTree>
    <p:extLst>
      <p:ext uri="{BB962C8B-B14F-4D97-AF65-F5344CB8AC3E}">
        <p14:creationId xmlns:p14="http://schemas.microsoft.com/office/powerpoint/2010/main" val="2296004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ISO Certification</a:t>
            </a:r>
            <a:endParaRPr lang="en-US" dirty="0"/>
          </a:p>
        </p:txBody>
      </p:sp>
      <p:sp>
        <p:nvSpPr>
          <p:cNvPr id="3" name="Subtitle 2"/>
          <p:cNvSpPr>
            <a:spLocks noGrp="1"/>
          </p:cNvSpPr>
          <p:nvPr>
            <p:ph type="subTitle" idx="1"/>
          </p:nvPr>
        </p:nvSpPr>
        <p:spPr/>
        <p:txBody>
          <a:bodyPr/>
          <a:lstStyle/>
          <a:p>
            <a:r>
              <a:rPr lang="en-US" dirty="0" smtClean="0"/>
              <a:t>Compiled and Presented by: </a:t>
            </a:r>
            <a:r>
              <a:rPr lang="en-US" dirty="0" err="1" smtClean="0"/>
              <a:t>Mardené</a:t>
            </a:r>
            <a:r>
              <a:rPr lang="en-US" dirty="0" smtClean="0"/>
              <a:t> de Villiers</a:t>
            </a:r>
          </a:p>
          <a:p>
            <a:r>
              <a:rPr lang="en-US" dirty="0" smtClean="0"/>
              <a:t>South African Weather Service</a:t>
            </a:r>
            <a:endParaRPr lang="en-US" dirty="0"/>
          </a:p>
        </p:txBody>
      </p:sp>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10744878" y="6008914"/>
            <a:ext cx="1239616" cy="849086"/>
          </a:xfrm>
          <a:prstGeom prst="rect">
            <a:avLst/>
          </a:prstGeom>
        </p:spPr>
      </p:pic>
    </p:spTree>
    <p:extLst>
      <p:ext uri="{BB962C8B-B14F-4D97-AF65-F5344CB8AC3E}">
        <p14:creationId xmlns:p14="http://schemas.microsoft.com/office/powerpoint/2010/main" val="317987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dirty="0" smtClean="0">
                <a:solidFill>
                  <a:srgbClr val="0033CC"/>
                </a:solidFill>
                <a:latin typeface="Arial" panose="020B0604020202020204" pitchFamily="34" charset="0"/>
                <a:cs typeface="Arial" panose="020B0604020202020204" pitchFamily="34" charset="0"/>
              </a:rPr>
              <a:t>Training Evaluation Form</a:t>
            </a:r>
            <a:endParaRPr lang="en-US" sz="2800" b="1" kern="0" dirty="0">
              <a:solidFill>
                <a:srgbClr val="0033CC"/>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35" y="687387"/>
            <a:ext cx="4093129" cy="5332413"/>
          </a:xfrm>
          <a:prstGeom prst="rect">
            <a:avLst/>
          </a:prstGeom>
        </p:spPr>
      </p:pic>
    </p:spTree>
    <p:extLst>
      <p:ext uri="{BB962C8B-B14F-4D97-AF65-F5344CB8AC3E}">
        <p14:creationId xmlns:p14="http://schemas.microsoft.com/office/powerpoint/2010/main" val="21853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744878" y="6008914"/>
            <a:ext cx="1239616" cy="849086"/>
          </a:xfrm>
          <a:prstGeom prst="rect">
            <a:avLst/>
          </a:prstGeom>
        </p:spPr>
      </p:pic>
      <p:sp>
        <p:nvSpPr>
          <p:cNvPr id="2" name="Title 1"/>
          <p:cNvSpPr>
            <a:spLocks noGrp="1"/>
          </p:cNvSpPr>
          <p:nvPr>
            <p:ph type="title"/>
          </p:nvPr>
        </p:nvSpPr>
        <p:spPr>
          <a:xfrm>
            <a:off x="838200" y="2545618"/>
            <a:ext cx="10515600" cy="1325563"/>
          </a:xfrm>
        </p:spPr>
        <p:txBody>
          <a:bodyPr/>
          <a:lstStyle/>
          <a:p>
            <a:pPr algn="ctr"/>
            <a:r>
              <a:rPr lang="en-US" dirty="0" smtClean="0"/>
              <a:t>Sustainable ISO certification as a PMO by up keeping good Quality Management</a:t>
            </a:r>
            <a:endParaRPr lang="en-US" dirty="0"/>
          </a:p>
        </p:txBody>
      </p:sp>
      <p:sp>
        <p:nvSpPr>
          <p:cNvPr id="9"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spTree>
    <p:extLst>
      <p:ext uri="{BB962C8B-B14F-4D97-AF65-F5344CB8AC3E}">
        <p14:creationId xmlns:p14="http://schemas.microsoft.com/office/powerpoint/2010/main" val="46981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824139"/>
            <a:ext cx="10515600" cy="5184775"/>
          </a:xfrm>
        </p:spPr>
        <p:txBody>
          <a:bodyPr>
            <a:normAutofit lnSpcReduction="10000"/>
          </a:bodyPr>
          <a:lstStyle/>
          <a:p>
            <a:r>
              <a:rPr lang="en-US" dirty="0"/>
              <a:t>What is ISO </a:t>
            </a:r>
            <a:r>
              <a:rPr lang="en-US" dirty="0" smtClean="0"/>
              <a:t>certification</a:t>
            </a:r>
          </a:p>
          <a:p>
            <a:pPr lvl="1"/>
            <a:r>
              <a:rPr lang="en-US" dirty="0" smtClean="0"/>
              <a:t>ISO 9000 family – Quality Management</a:t>
            </a:r>
          </a:p>
          <a:p>
            <a:endParaRPr lang="en-US" dirty="0"/>
          </a:p>
          <a:p>
            <a:r>
              <a:rPr lang="en-US" dirty="0" smtClean="0"/>
              <a:t>Where PMO implement TQM</a:t>
            </a:r>
          </a:p>
          <a:p>
            <a:pPr lvl="1"/>
            <a:r>
              <a:rPr lang="en-US" dirty="0" smtClean="0"/>
              <a:t>Standard Operation Procedures</a:t>
            </a:r>
          </a:p>
          <a:p>
            <a:pPr lvl="1"/>
            <a:r>
              <a:rPr lang="en-US" dirty="0" smtClean="0"/>
              <a:t>Verification Form</a:t>
            </a:r>
          </a:p>
          <a:p>
            <a:pPr lvl="1"/>
            <a:r>
              <a:rPr lang="en-US" dirty="0" smtClean="0"/>
              <a:t>Maintenance Schedule</a:t>
            </a:r>
          </a:p>
          <a:p>
            <a:pPr lvl="1"/>
            <a:r>
              <a:rPr lang="en-US" dirty="0" smtClean="0"/>
              <a:t>Buoy Deployment Form</a:t>
            </a:r>
            <a:endParaRPr lang="en-US" dirty="0"/>
          </a:p>
          <a:p>
            <a:pPr lvl="1"/>
            <a:r>
              <a:rPr lang="en-US" dirty="0" smtClean="0"/>
              <a:t>Group Leader Report</a:t>
            </a:r>
            <a:endParaRPr lang="en-US" dirty="0"/>
          </a:p>
          <a:p>
            <a:pPr lvl="1"/>
            <a:r>
              <a:rPr lang="en-US" dirty="0" smtClean="0"/>
              <a:t>Training Evaluation Form</a:t>
            </a:r>
          </a:p>
          <a:p>
            <a:endParaRPr lang="en-US" dirty="0"/>
          </a:p>
          <a:p>
            <a:r>
              <a:rPr lang="en-US" dirty="0" smtClean="0"/>
              <a:t>Implement Total Quality Management as PMO</a:t>
            </a:r>
          </a:p>
          <a:p>
            <a:endParaRPr lang="en-US" dirty="0"/>
          </a:p>
          <a:p>
            <a:endParaRPr lang="en-US" dirty="0" smtClean="0"/>
          </a:p>
          <a:p>
            <a:endParaRPr lang="en-US" dirty="0"/>
          </a:p>
        </p:txBody>
      </p:sp>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dirty="0">
                <a:solidFill>
                  <a:srgbClr val="0033CC"/>
                </a:solidFill>
                <a:latin typeface="Arial" panose="020B0604020202020204" pitchFamily="34" charset="0"/>
                <a:cs typeface="Arial" panose="020B0604020202020204" pitchFamily="34" charset="0"/>
              </a:rPr>
              <a:t> </a:t>
            </a:r>
            <a:r>
              <a:rPr lang="en-US" sz="2800" b="1" kern="0" dirty="0" smtClean="0">
                <a:solidFill>
                  <a:srgbClr val="0033CC"/>
                </a:solidFill>
                <a:latin typeface="Arial" panose="020B0604020202020204" pitchFamily="34" charset="0"/>
                <a:cs typeface="Arial" panose="020B0604020202020204" pitchFamily="34" charset="0"/>
              </a:rPr>
              <a:t>Index</a:t>
            </a:r>
            <a:endParaRPr lang="en-US" sz="2800" b="1" kern="0" dirty="0">
              <a:solidFill>
                <a:srgbClr val="0033CC"/>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spTree>
    <p:extLst>
      <p:ext uri="{BB962C8B-B14F-4D97-AF65-F5344CB8AC3E}">
        <p14:creationId xmlns:p14="http://schemas.microsoft.com/office/powerpoint/2010/main" val="198488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a:solidFill>
                  <a:srgbClr val="0033CC"/>
                </a:solidFill>
                <a:latin typeface="Arial" panose="020B0604020202020204" pitchFamily="34" charset="0"/>
                <a:cs typeface="Arial" panose="020B0604020202020204" pitchFamily="34" charset="0"/>
              </a:rPr>
              <a:t>What is ISO certification</a:t>
            </a:r>
            <a:endParaRPr lang="en-US" sz="2800" b="1" kern="0" dirty="0">
              <a:solidFill>
                <a:srgbClr val="0033CC"/>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sp>
        <p:nvSpPr>
          <p:cNvPr id="11" name="Content Placeholder 2"/>
          <p:cNvSpPr>
            <a:spLocks noGrp="1"/>
          </p:cNvSpPr>
          <p:nvPr>
            <p:ph idx="1"/>
          </p:nvPr>
        </p:nvSpPr>
        <p:spPr>
          <a:xfrm>
            <a:off x="170481" y="974922"/>
            <a:ext cx="11794211" cy="5253925"/>
          </a:xfrm>
        </p:spPr>
        <p:txBody>
          <a:bodyPr>
            <a:normAutofit fontScale="92500" lnSpcReduction="10000"/>
          </a:bodyPr>
          <a:lstStyle/>
          <a:p>
            <a:r>
              <a:rPr lang="en-US" dirty="0" smtClean="0"/>
              <a:t>ISO is an independent, non-governmental membership organization and the world's largest developer of voluntary International Standards.</a:t>
            </a:r>
          </a:p>
          <a:p>
            <a:r>
              <a:rPr lang="en-US" dirty="0" smtClean="0"/>
              <a:t>ISO develop International Standards, such as ISO 9001 and ISO 14001, but are not involved in their certification, and do not issue certificates. This is performed by external certification bodies, thus a company or organization cannot be certified by ISO. </a:t>
            </a:r>
          </a:p>
          <a:p>
            <a:r>
              <a:rPr lang="en-US" dirty="0" smtClean="0"/>
              <a:t>ISO management system standards provide a model to follow when setting up and operating a management system.</a:t>
            </a:r>
          </a:p>
          <a:p>
            <a:pPr lvl="1"/>
            <a:r>
              <a:rPr lang="en-US" dirty="0" smtClean="0"/>
              <a:t>Different management system standards are:</a:t>
            </a:r>
          </a:p>
          <a:p>
            <a:pPr lvl="2"/>
            <a:r>
              <a:rPr lang="en-US" dirty="0" smtClean="0"/>
              <a:t>ISO 50001 - Energy management</a:t>
            </a:r>
          </a:p>
          <a:p>
            <a:pPr lvl="2"/>
            <a:r>
              <a:rPr lang="en-US" dirty="0" smtClean="0"/>
              <a:t>ISO 14000 family - Environmental management</a:t>
            </a:r>
          </a:p>
          <a:p>
            <a:pPr lvl="2"/>
            <a:r>
              <a:rPr lang="en-US" dirty="0" smtClean="0"/>
              <a:t>ISO 9000 family - Quality management</a:t>
            </a:r>
          </a:p>
          <a:p>
            <a:pPr lvl="2"/>
            <a:r>
              <a:rPr lang="en-US" dirty="0" smtClean="0"/>
              <a:t>ISO 22000 - Food safety management</a:t>
            </a:r>
          </a:p>
          <a:p>
            <a:pPr lvl="2"/>
            <a:r>
              <a:rPr lang="en-US" dirty="0" smtClean="0"/>
              <a:t>ISO/IEC 27001 - Information security management</a:t>
            </a:r>
          </a:p>
          <a:p>
            <a:pPr lvl="2"/>
            <a:r>
              <a:rPr lang="en-US" dirty="0" smtClean="0"/>
              <a:t>ISO 20121 - Sustainable events management</a:t>
            </a:r>
          </a:p>
          <a:p>
            <a:pPr lvl="2"/>
            <a:endParaRPr lang="en-US" dirty="0"/>
          </a:p>
        </p:txBody>
      </p:sp>
    </p:spTree>
    <p:extLst>
      <p:ext uri="{BB962C8B-B14F-4D97-AF65-F5344CB8AC3E}">
        <p14:creationId xmlns:p14="http://schemas.microsoft.com/office/powerpoint/2010/main" val="2542984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dirty="0">
                <a:solidFill>
                  <a:srgbClr val="0033CC"/>
                </a:solidFill>
                <a:latin typeface="Arial" panose="020B0604020202020204" pitchFamily="34" charset="0"/>
                <a:cs typeface="Arial" panose="020B0604020202020204" pitchFamily="34" charset="0"/>
              </a:rPr>
              <a:t>ISO 9000 family - Quality management</a:t>
            </a: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sp>
        <p:nvSpPr>
          <p:cNvPr id="9" name="Content Placeholder 2"/>
          <p:cNvSpPr>
            <a:spLocks noGrp="1"/>
          </p:cNvSpPr>
          <p:nvPr>
            <p:ph idx="1"/>
          </p:nvPr>
        </p:nvSpPr>
        <p:spPr>
          <a:xfrm>
            <a:off x="838200" y="1150714"/>
            <a:ext cx="10515600" cy="4351338"/>
          </a:xfrm>
        </p:spPr>
        <p:txBody>
          <a:bodyPr/>
          <a:lstStyle/>
          <a:p>
            <a:r>
              <a:rPr lang="en-US" dirty="0" smtClean="0"/>
              <a:t>ISO 9001:2008 - sets out the requirements of a quality management system</a:t>
            </a:r>
          </a:p>
          <a:p>
            <a:pPr lvl="1"/>
            <a:r>
              <a:rPr lang="en-US" dirty="0" smtClean="0"/>
              <a:t> Using ISO 9001:2008 helps ensure that customers get consistent, good quality products and services, which in turn brings many business benefits.</a:t>
            </a:r>
          </a:p>
          <a:p>
            <a:endParaRPr lang="en-US" dirty="0" smtClean="0"/>
          </a:p>
          <a:p>
            <a:pPr lvl="1"/>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676" y="3118081"/>
            <a:ext cx="2537493" cy="2383971"/>
          </a:xfrm>
          <a:prstGeom prst="rect">
            <a:avLst/>
          </a:prstGeom>
        </p:spPr>
      </p:pic>
      <p:sp>
        <p:nvSpPr>
          <p:cNvPr id="5" name="Rectangle 4"/>
          <p:cNvSpPr/>
          <p:nvPr/>
        </p:nvSpPr>
        <p:spPr>
          <a:xfrm>
            <a:off x="1065676" y="4917959"/>
            <a:ext cx="2537493" cy="668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0645" y="4917959"/>
            <a:ext cx="7488248" cy="830997"/>
          </a:xfrm>
          <a:prstGeom prst="rect">
            <a:avLst/>
          </a:prstGeom>
          <a:noFill/>
        </p:spPr>
        <p:txBody>
          <a:bodyPr wrap="square" rtlCol="0">
            <a:spAutoFit/>
          </a:bodyPr>
          <a:lstStyle/>
          <a:p>
            <a:r>
              <a:rPr lang="en-US" sz="2400" dirty="0" smtClean="0"/>
              <a:t>How does this influence me as a Port Meteorological Officer</a:t>
            </a:r>
            <a:endParaRPr lang="en-US" sz="2400" dirty="0"/>
          </a:p>
        </p:txBody>
      </p:sp>
    </p:spTree>
    <p:extLst>
      <p:ext uri="{BB962C8B-B14F-4D97-AF65-F5344CB8AC3E}">
        <p14:creationId xmlns:p14="http://schemas.microsoft.com/office/powerpoint/2010/main" val="3613001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dirty="0" smtClean="0">
                <a:solidFill>
                  <a:srgbClr val="0033CC"/>
                </a:solidFill>
                <a:latin typeface="Arial" panose="020B0604020202020204" pitchFamily="34" charset="0"/>
                <a:cs typeface="Arial" panose="020B0604020202020204" pitchFamily="34" charset="0"/>
              </a:rPr>
              <a:t>Standard Operation Procedures (SOP)</a:t>
            </a:r>
            <a:endParaRPr lang="en-US" sz="2800" b="1" kern="0" dirty="0">
              <a:solidFill>
                <a:srgbClr val="0033CC"/>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pic>
        <p:nvPicPr>
          <p:cNvPr id="6" name="Content Placeholder 5"/>
          <p:cNvPicPr>
            <a:picLocks noGrp="1" noChangeAspect="1"/>
          </p:cNvPicPr>
          <p:nvPr>
            <p:ph idx="1"/>
          </p:nvPr>
        </p:nvPicPr>
        <p:blipFill>
          <a:blip r:embed="rId5"/>
          <a:stretch>
            <a:fillRect/>
          </a:stretch>
        </p:blipFill>
        <p:spPr>
          <a:xfrm>
            <a:off x="0" y="687387"/>
            <a:ext cx="3755882" cy="5321527"/>
          </a:xfrm>
          <a:prstGeom prst="rect">
            <a:avLst/>
          </a:prstGeom>
        </p:spPr>
      </p:pic>
      <p:sp>
        <p:nvSpPr>
          <p:cNvPr id="11" name="Rectangle 10"/>
          <p:cNvSpPr/>
          <p:nvPr/>
        </p:nvSpPr>
        <p:spPr>
          <a:xfrm>
            <a:off x="152400" y="4943959"/>
            <a:ext cx="2311831" cy="759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0" y="3588045"/>
            <a:ext cx="3755882" cy="992626"/>
          </a:xfrm>
          <a:prstGeom prst="rect">
            <a:avLst/>
          </a:prstGeom>
          <a:ln w="3175">
            <a:solidFill>
              <a:schemeClr val="tx1"/>
            </a:solidFill>
          </a:ln>
        </p:spPr>
      </p:pic>
      <p:pic>
        <p:nvPicPr>
          <p:cNvPr id="15" name="Picture 14"/>
          <p:cNvPicPr>
            <a:picLocks noChangeAspect="1"/>
          </p:cNvPicPr>
          <p:nvPr/>
        </p:nvPicPr>
        <p:blipFill>
          <a:blip r:embed="rId7"/>
          <a:stretch>
            <a:fillRect/>
          </a:stretch>
        </p:blipFill>
        <p:spPr>
          <a:xfrm>
            <a:off x="3952875" y="687387"/>
            <a:ext cx="3753429" cy="5321527"/>
          </a:xfrm>
          <a:prstGeom prst="rect">
            <a:avLst/>
          </a:prstGeom>
        </p:spPr>
      </p:pic>
      <p:pic>
        <p:nvPicPr>
          <p:cNvPr id="16" name="Picture 15"/>
          <p:cNvPicPr>
            <a:picLocks noChangeAspect="1"/>
          </p:cNvPicPr>
          <p:nvPr/>
        </p:nvPicPr>
        <p:blipFill>
          <a:blip r:embed="rId8"/>
          <a:stretch>
            <a:fillRect/>
          </a:stretch>
        </p:blipFill>
        <p:spPr>
          <a:xfrm>
            <a:off x="7903297" y="687387"/>
            <a:ext cx="3751428" cy="5335364"/>
          </a:xfrm>
          <a:prstGeom prst="rect">
            <a:avLst/>
          </a:prstGeom>
        </p:spPr>
      </p:pic>
    </p:spTree>
    <p:extLst>
      <p:ext uri="{BB962C8B-B14F-4D97-AF65-F5344CB8AC3E}">
        <p14:creationId xmlns:p14="http://schemas.microsoft.com/office/powerpoint/2010/main" val="2511638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962" y="700233"/>
            <a:ext cx="4040116" cy="5284410"/>
          </a:xfrm>
          <a:prstGeom prst="rect">
            <a:avLst/>
          </a:prstGeom>
          <a:ln>
            <a:solidFill>
              <a:schemeClr val="tx1"/>
            </a:solid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785" y="711660"/>
            <a:ext cx="4116534" cy="5321754"/>
          </a:xfrm>
          <a:prstGeom prst="rect">
            <a:avLst/>
          </a:prstGeom>
          <a:ln>
            <a:solidFill>
              <a:schemeClr val="tx1"/>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9694" y="689045"/>
            <a:ext cx="4117569" cy="5331390"/>
          </a:xfrm>
          <a:prstGeom prst="rect">
            <a:avLst/>
          </a:prstGeom>
          <a:ln w="3175">
            <a:solidFill>
              <a:schemeClr val="tx1"/>
            </a:solid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6087" y="700810"/>
            <a:ext cx="4101952" cy="5294682"/>
          </a:xfrm>
          <a:prstGeom prst="rect">
            <a:avLst/>
          </a:prstGeom>
          <a:ln w="3175">
            <a:solidFill>
              <a:schemeClr val="tx1"/>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1308" y="700233"/>
            <a:ext cx="4055746" cy="5311587"/>
          </a:xfrm>
          <a:prstGeom prst="rect">
            <a:avLst/>
          </a:prstGeom>
          <a:ln w="3175">
            <a:solidFill>
              <a:schemeClr val="tx1"/>
            </a:solidFill>
          </a:ln>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2792" y="674953"/>
            <a:ext cx="4138378" cy="5332746"/>
          </a:xfrm>
          <a:prstGeom prst="rect">
            <a:avLst/>
          </a:prstGeom>
          <a:ln w="3175">
            <a:solidFill>
              <a:schemeClr val="tx1"/>
            </a:solidFill>
          </a:ln>
        </p:spPr>
      </p:pic>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10"/>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dirty="0" smtClean="0">
                <a:solidFill>
                  <a:srgbClr val="0033CC"/>
                </a:solidFill>
                <a:latin typeface="Arial" panose="020B0604020202020204" pitchFamily="34" charset="0"/>
                <a:cs typeface="Arial" panose="020B0604020202020204" pitchFamily="34" charset="0"/>
              </a:rPr>
              <a:t>Verification forms</a:t>
            </a:r>
            <a:endParaRPr lang="en-US" sz="2800" b="1" kern="0" dirty="0">
              <a:solidFill>
                <a:srgbClr val="0033CC"/>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33372" y="700233"/>
            <a:ext cx="4090214" cy="5309015"/>
          </a:xfrm>
          <a:prstGeom prst="rect">
            <a:avLst/>
          </a:prstGeom>
          <a:ln w="3175">
            <a:solidFill>
              <a:schemeClr val="tx1"/>
            </a:solidFill>
          </a:ln>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9904" y="711660"/>
            <a:ext cx="4068135" cy="5298874"/>
          </a:xfrm>
          <a:prstGeom prst="rect">
            <a:avLst/>
          </a:prstGeom>
          <a:ln w="3175">
            <a:solidFill>
              <a:schemeClr val="tx1"/>
            </a:solidFill>
          </a:ln>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24" y="687388"/>
            <a:ext cx="4147120" cy="5321526"/>
          </a:xfrm>
          <a:prstGeom prst="rect">
            <a:avLst/>
          </a:prstGeom>
          <a:ln w="3175">
            <a:solidFill>
              <a:schemeClr val="tx1"/>
            </a:solidFill>
          </a:ln>
        </p:spPr>
      </p:pic>
    </p:spTree>
    <p:extLst>
      <p:ext uri="{BB962C8B-B14F-4D97-AF65-F5344CB8AC3E}">
        <p14:creationId xmlns:p14="http://schemas.microsoft.com/office/powerpoint/2010/main" val="321503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75E-6 3.7037E-6 L -0.40221 0.00046 " pathEditMode="relative" rAng="0" ptsTypes="AA">
                                      <p:cBhvr>
                                        <p:cTn id="11" dur="2000" fill="hold"/>
                                        <p:tgtEl>
                                          <p:spTgt spid="5"/>
                                        </p:tgtEl>
                                        <p:attrNameLst>
                                          <p:attrName>ppt_x</p:attrName>
                                          <p:attrName>ppt_y</p:attrName>
                                        </p:attrNameLst>
                                      </p:cBhvr>
                                      <p:rCtr x="-20117" y="23"/>
                                    </p:animMotion>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3.7037E-7 L -0.40469 -0.00208 " pathEditMode="relative" rAng="0" ptsTypes="AA">
                                      <p:cBhvr>
                                        <p:cTn id="18" dur="2000" fill="hold"/>
                                        <p:tgtEl>
                                          <p:spTgt spid="6"/>
                                        </p:tgtEl>
                                        <p:attrNameLst>
                                          <p:attrName>ppt_x</p:attrName>
                                          <p:attrName>ppt_y</p:attrName>
                                        </p:attrNameLst>
                                      </p:cBhvr>
                                      <p:rCtr x="-20234" y="-116"/>
                                    </p:animMotion>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79167E-6 2.96296E-6 L -0.40182 0.00069 " pathEditMode="relative" rAng="0" ptsTypes="AA">
                                      <p:cBhvr>
                                        <p:cTn id="25" dur="2000" fill="hold"/>
                                        <p:tgtEl>
                                          <p:spTgt spid="9"/>
                                        </p:tgtEl>
                                        <p:attrNameLst>
                                          <p:attrName>ppt_x</p:attrName>
                                          <p:attrName>ppt_y</p:attrName>
                                        </p:attrNameLst>
                                      </p:cBhvr>
                                      <p:rCtr x="-20091" y="23"/>
                                    </p:animMotion>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45833E-6 -1.85185E-6 L -0.4013 -0.00324 " pathEditMode="relative" rAng="0" ptsTypes="AA">
                                      <p:cBhvr>
                                        <p:cTn id="32" dur="2000" fill="hold"/>
                                        <p:tgtEl>
                                          <p:spTgt spid="11"/>
                                        </p:tgtEl>
                                        <p:attrNameLst>
                                          <p:attrName>ppt_x</p:attrName>
                                          <p:attrName>ppt_y</p:attrName>
                                        </p:attrNameLst>
                                      </p:cBhvr>
                                      <p:rCtr x="-20065" y="-162"/>
                                    </p:animMotion>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1.66667E-6 -4.44444E-6 L -0.40273 0.00301 " pathEditMode="relative" rAng="0" ptsTypes="AA">
                                      <p:cBhvr>
                                        <p:cTn id="39" dur="2000" fill="hold"/>
                                        <p:tgtEl>
                                          <p:spTgt spid="13"/>
                                        </p:tgtEl>
                                        <p:attrNameLst>
                                          <p:attrName>ppt_x</p:attrName>
                                          <p:attrName>ppt_y</p:attrName>
                                        </p:attrNameLst>
                                      </p:cBhvr>
                                      <p:rCtr x="-20143" y="139"/>
                                    </p:animMotion>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4.16667E-6 -3.7037E-7 L -0.40248 -0.00139 " pathEditMode="relative" rAng="0" ptsTypes="AA">
                                      <p:cBhvr>
                                        <p:cTn id="46" dur="2000" fill="hold"/>
                                        <p:tgtEl>
                                          <p:spTgt spid="14"/>
                                        </p:tgtEl>
                                        <p:attrNameLst>
                                          <p:attrName>ppt_x</p:attrName>
                                          <p:attrName>ppt_y</p:attrName>
                                        </p:attrNameLst>
                                      </p:cBhvr>
                                      <p:rCtr x="-20130" y="-69"/>
                                    </p:animMotion>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3.125E-6 3.33333E-6 L -0.40078 -0.00232 " pathEditMode="relative" rAng="0" ptsTypes="AA">
                                      <p:cBhvr>
                                        <p:cTn id="53" dur="2000" fill="hold"/>
                                        <p:tgtEl>
                                          <p:spTgt spid="15"/>
                                        </p:tgtEl>
                                        <p:attrNameLst>
                                          <p:attrName>ppt_x</p:attrName>
                                          <p:attrName>ppt_y</p:attrName>
                                        </p:attrNameLst>
                                      </p:cBhvr>
                                      <p:rCtr x="-20039" y="-116"/>
                                    </p:animMotion>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4.79167E-6 1.48148E-6 L -0.403 -0.00278 " pathEditMode="relative" rAng="0" ptsTypes="AA">
                                      <p:cBhvr>
                                        <p:cTn id="60" dur="2000" fill="hold"/>
                                        <p:tgtEl>
                                          <p:spTgt spid="16"/>
                                        </p:tgtEl>
                                        <p:attrNameLst>
                                          <p:attrName>ppt_x</p:attrName>
                                          <p:attrName>ppt_y</p:attrName>
                                        </p:attrNameLst>
                                      </p:cBhvr>
                                      <p:rCtr x="-20156"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dirty="0" smtClean="0">
                <a:solidFill>
                  <a:srgbClr val="0033CC"/>
                </a:solidFill>
                <a:latin typeface="Arial" panose="020B0604020202020204" pitchFamily="34" charset="0"/>
                <a:cs typeface="Arial" panose="020B0604020202020204" pitchFamily="34" charset="0"/>
              </a:rPr>
              <a:t>Maintenance Schedule</a:t>
            </a:r>
            <a:endParaRPr lang="en-US" sz="2800" b="1" kern="0" dirty="0">
              <a:solidFill>
                <a:srgbClr val="0033CC"/>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979" y="687388"/>
            <a:ext cx="9949577" cy="5321526"/>
          </a:xfrm>
          <a:prstGeom prst="rect">
            <a:avLst/>
          </a:prstGeom>
        </p:spPr>
      </p:pic>
    </p:spTree>
    <p:extLst>
      <p:ext uri="{BB962C8B-B14F-4D97-AF65-F5344CB8AC3E}">
        <p14:creationId xmlns:p14="http://schemas.microsoft.com/office/powerpoint/2010/main" val="29510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dirty="0" smtClean="0">
                <a:solidFill>
                  <a:srgbClr val="0033CC"/>
                </a:solidFill>
                <a:latin typeface="Arial" panose="020B0604020202020204" pitchFamily="34" charset="0"/>
                <a:cs typeface="Arial" panose="020B0604020202020204" pitchFamily="34" charset="0"/>
              </a:rPr>
              <a:t>Buoy Deployment Form</a:t>
            </a:r>
            <a:endParaRPr lang="en-US" sz="2800" b="1" kern="0" dirty="0">
              <a:solidFill>
                <a:srgbClr val="0033CC"/>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900" y="685074"/>
            <a:ext cx="9982200" cy="5323840"/>
          </a:xfrm>
          <a:prstGeom prst="rect">
            <a:avLst/>
          </a:prstGeom>
        </p:spPr>
      </p:pic>
    </p:spTree>
    <p:extLst>
      <p:ext uri="{BB962C8B-B14F-4D97-AF65-F5344CB8AC3E}">
        <p14:creationId xmlns:p14="http://schemas.microsoft.com/office/powerpoint/2010/main" val="1511384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0" y="6008914"/>
            <a:ext cx="12192000" cy="1088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744878" y="6008914"/>
            <a:ext cx="1239616" cy="849086"/>
          </a:xfrm>
          <a:prstGeom prst="rect">
            <a:avLst/>
          </a:prstGeom>
        </p:spPr>
      </p:pic>
      <p:sp>
        <p:nvSpPr>
          <p:cNvPr id="8" name="TextBox 7"/>
          <p:cNvSpPr txBox="1"/>
          <p:nvPr/>
        </p:nvSpPr>
        <p:spPr>
          <a:xfrm>
            <a:off x="0" y="0"/>
            <a:ext cx="12192000" cy="687388"/>
          </a:xfrm>
          <a:prstGeom prst="rect">
            <a:avLst/>
          </a:prstGeom>
          <a:solidFill>
            <a:srgbClr val="4F81BD">
              <a:lumMod val="40000"/>
              <a:lumOff val="60000"/>
            </a:srgbClr>
          </a:solidFill>
        </p:spPr>
        <p:txBody>
          <a:bodyPr tIns="274320" bIns="274320" anchor="ctr"/>
          <a:lstStyle/>
          <a:p>
            <a:pPr algn="ctr">
              <a:defRPr/>
            </a:pPr>
            <a:r>
              <a:rPr lang="en-US" sz="2800" b="1" kern="0" dirty="0" smtClean="0">
                <a:solidFill>
                  <a:srgbClr val="0033CC"/>
                </a:solidFill>
                <a:latin typeface="Arial" panose="020B0604020202020204" pitchFamily="34" charset="0"/>
                <a:cs typeface="Arial" panose="020B0604020202020204" pitchFamily="34" charset="0"/>
              </a:rPr>
              <a:t>Group Leader Report</a:t>
            </a:r>
            <a:endParaRPr lang="en-US" sz="2800" b="1" kern="0" dirty="0">
              <a:solidFill>
                <a:srgbClr val="0033CC"/>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52400" y="6324600"/>
            <a:ext cx="5867400" cy="365125"/>
          </a:xfrm>
        </p:spPr>
        <p:txBody>
          <a:bodyPr/>
          <a:lstStyle/>
          <a:p>
            <a:pPr algn="l">
              <a:defRPr/>
            </a:pPr>
            <a:r>
              <a:rPr lang="en-US" b="1" dirty="0">
                <a:solidFill>
                  <a:prstClr val="black">
                    <a:tint val="75000"/>
                  </a:prstClr>
                </a:solidFill>
              </a:rPr>
              <a:t>Document Reference: </a:t>
            </a:r>
            <a:r>
              <a:rPr lang="en-US" b="1" dirty="0" smtClean="0">
                <a:solidFill>
                  <a:prstClr val="black">
                    <a:tint val="75000"/>
                  </a:prstClr>
                </a:solidFill>
              </a:rPr>
              <a:t>BCS-PSN-001-2015-06-19</a:t>
            </a:r>
            <a:endParaRPr lang="en-US" b="1" dirty="0">
              <a:solidFill>
                <a:prstClr val="black">
                  <a:tint val="75000"/>
                </a:prstClr>
              </a:solidFill>
            </a:endParaRPr>
          </a:p>
          <a:p>
            <a:pPr algn="l">
              <a:defRPr/>
            </a:pPr>
            <a:r>
              <a:rPr lang="en-US" b="1" dirty="0">
                <a:solidFill>
                  <a:prstClr val="black">
                    <a:tint val="75000"/>
                  </a:prstClr>
                </a:solidFill>
              </a:rPr>
              <a:t>Document Template Reference:  BCS-PSN-001.1 	Date of last revision: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049" y="686651"/>
            <a:ext cx="4106943" cy="53222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5276" y="675765"/>
            <a:ext cx="4083716" cy="533314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5276" y="740546"/>
            <a:ext cx="4083716" cy="527064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0430" y="687791"/>
            <a:ext cx="4090180" cy="532226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1292" y="684451"/>
            <a:ext cx="4109318" cy="5335349"/>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3021" y="696074"/>
            <a:ext cx="4145860" cy="531585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5276" y="696075"/>
            <a:ext cx="4075334" cy="5297098"/>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92305" y="696074"/>
            <a:ext cx="4068305" cy="5297099"/>
          </a:xfrm>
          <a:prstGeom prst="rect">
            <a:avLst/>
          </a:prstGeom>
        </p:spPr>
      </p:pic>
    </p:spTree>
    <p:extLst>
      <p:ext uri="{BB962C8B-B14F-4D97-AF65-F5344CB8AC3E}">
        <p14:creationId xmlns:p14="http://schemas.microsoft.com/office/powerpoint/2010/main" val="1466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6"/>
                                        </p:tgtEl>
                                      </p:cBhvr>
                                    </p:animEffect>
                                    <p:anim calcmode="lin" valueType="num">
                                      <p:cBhvr>
                                        <p:cTn id="32" dur="1000"/>
                                        <p:tgtEl>
                                          <p:spTgt spid="6"/>
                                        </p:tgtEl>
                                        <p:attrNameLst>
                                          <p:attrName>ppt_x</p:attrName>
                                        </p:attrNameLst>
                                      </p:cBhvr>
                                      <p:tavLst>
                                        <p:tav tm="0">
                                          <p:val>
                                            <p:strVal val="ppt_x"/>
                                          </p:val>
                                        </p:tav>
                                        <p:tav tm="100000">
                                          <p:val>
                                            <p:strVal val="ppt_x"/>
                                          </p:val>
                                        </p:tav>
                                      </p:tavLst>
                                    </p:anim>
                                    <p:anim calcmode="lin" valueType="num">
                                      <p:cBhvr>
                                        <p:cTn id="33" dur="1000"/>
                                        <p:tgtEl>
                                          <p:spTgt spid="6"/>
                                        </p:tgtEl>
                                        <p:attrNameLst>
                                          <p:attrName>ppt_y</p:attrName>
                                        </p:attrNameLst>
                                      </p:cBhvr>
                                      <p:tavLst>
                                        <p:tav tm="0">
                                          <p:val>
                                            <p:strVal val="ppt_y"/>
                                          </p:val>
                                        </p:tav>
                                        <p:tav tm="100000">
                                          <p:val>
                                            <p:strVal val="ppt_y+.1"/>
                                          </p:val>
                                        </p:tav>
                                      </p:tavLst>
                                    </p:anim>
                                    <p:set>
                                      <p:cBhvr>
                                        <p:cTn id="34" dur="1" fill="hold">
                                          <p:stCondLst>
                                            <p:cond delay="999"/>
                                          </p:stCondLst>
                                        </p:cTn>
                                        <p:tgtEl>
                                          <p:spTgt spid="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nodeType="clickEffect">
                                  <p:stCondLst>
                                    <p:cond delay="0"/>
                                  </p:stCondLst>
                                  <p:childTnLst>
                                    <p:animEffect transition="out" filter="fade">
                                      <p:cBhvr>
                                        <p:cTn id="51" dur="1000"/>
                                        <p:tgtEl>
                                          <p:spTgt spid="11"/>
                                        </p:tgtEl>
                                      </p:cBhvr>
                                    </p:animEffect>
                                    <p:anim calcmode="lin" valueType="num">
                                      <p:cBhvr>
                                        <p:cTn id="52" dur="1000"/>
                                        <p:tgtEl>
                                          <p:spTgt spid="11"/>
                                        </p:tgtEl>
                                        <p:attrNameLst>
                                          <p:attrName>ppt_x</p:attrName>
                                        </p:attrNameLst>
                                      </p:cBhvr>
                                      <p:tavLst>
                                        <p:tav tm="0">
                                          <p:val>
                                            <p:strVal val="ppt_x"/>
                                          </p:val>
                                        </p:tav>
                                        <p:tav tm="100000">
                                          <p:val>
                                            <p:strVal val="ppt_x"/>
                                          </p:val>
                                        </p:tav>
                                      </p:tavLst>
                                    </p:anim>
                                    <p:anim calcmode="lin" valueType="num">
                                      <p:cBhvr>
                                        <p:cTn id="53" dur="1000"/>
                                        <p:tgtEl>
                                          <p:spTgt spid="11"/>
                                        </p:tgtEl>
                                        <p:attrNameLst>
                                          <p:attrName>ppt_y</p:attrName>
                                        </p:attrNameLst>
                                      </p:cBhvr>
                                      <p:tavLst>
                                        <p:tav tm="0">
                                          <p:val>
                                            <p:strVal val="ppt_y"/>
                                          </p:val>
                                        </p:tav>
                                        <p:tav tm="100000">
                                          <p:val>
                                            <p:strVal val="ppt_y+.1"/>
                                          </p:val>
                                        </p:tav>
                                      </p:tavLst>
                                    </p:anim>
                                    <p:set>
                                      <p:cBhvr>
                                        <p:cTn id="54" dur="1" fill="hold">
                                          <p:stCondLst>
                                            <p:cond delay="999"/>
                                          </p:stCondLst>
                                        </p:cTn>
                                        <p:tgtEl>
                                          <p:spTgt spid="11"/>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nodeType="clickEffect">
                                  <p:stCondLst>
                                    <p:cond delay="0"/>
                                  </p:stCondLst>
                                  <p:childTnLst>
                                    <p:animEffect transition="out" filter="fade">
                                      <p:cBhvr>
                                        <p:cTn id="61" dur="1000"/>
                                        <p:tgtEl>
                                          <p:spTgt spid="12"/>
                                        </p:tgtEl>
                                      </p:cBhvr>
                                    </p:animEffect>
                                    <p:anim calcmode="lin" valueType="num">
                                      <p:cBhvr>
                                        <p:cTn id="62" dur="1000"/>
                                        <p:tgtEl>
                                          <p:spTgt spid="12"/>
                                        </p:tgtEl>
                                        <p:attrNameLst>
                                          <p:attrName>ppt_x</p:attrName>
                                        </p:attrNameLst>
                                      </p:cBhvr>
                                      <p:tavLst>
                                        <p:tav tm="0">
                                          <p:val>
                                            <p:strVal val="ppt_x"/>
                                          </p:val>
                                        </p:tav>
                                        <p:tav tm="100000">
                                          <p:val>
                                            <p:strVal val="ppt_x"/>
                                          </p:val>
                                        </p:tav>
                                      </p:tavLst>
                                    </p:anim>
                                    <p:anim calcmode="lin" valueType="num">
                                      <p:cBhvr>
                                        <p:cTn id="63" dur="1000"/>
                                        <p:tgtEl>
                                          <p:spTgt spid="12"/>
                                        </p:tgtEl>
                                        <p:attrNameLst>
                                          <p:attrName>ppt_y</p:attrName>
                                        </p:attrNameLst>
                                      </p:cBhvr>
                                      <p:tavLst>
                                        <p:tav tm="0">
                                          <p:val>
                                            <p:strVal val="ppt_y"/>
                                          </p:val>
                                        </p:tav>
                                        <p:tav tm="100000">
                                          <p:val>
                                            <p:strVal val="ppt_y+.1"/>
                                          </p:val>
                                        </p:tav>
                                      </p:tavLst>
                                    </p:anim>
                                    <p:set>
                                      <p:cBhvr>
                                        <p:cTn id="64" dur="1" fill="hold">
                                          <p:stCondLst>
                                            <p:cond delay="999"/>
                                          </p:stCondLst>
                                        </p:cTn>
                                        <p:tgtEl>
                                          <p:spTgt spid="12"/>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xit" presetSubtype="0" fill="hold" nodeType="clickEffect">
                                  <p:stCondLst>
                                    <p:cond delay="0"/>
                                  </p:stCondLst>
                                  <p:childTnLst>
                                    <p:animEffect transition="out" filter="fade">
                                      <p:cBhvr>
                                        <p:cTn id="71" dur="1000"/>
                                        <p:tgtEl>
                                          <p:spTgt spid="13"/>
                                        </p:tgtEl>
                                      </p:cBhvr>
                                    </p:animEffect>
                                    <p:anim calcmode="lin" valueType="num">
                                      <p:cBhvr>
                                        <p:cTn id="72" dur="1000"/>
                                        <p:tgtEl>
                                          <p:spTgt spid="13"/>
                                        </p:tgtEl>
                                        <p:attrNameLst>
                                          <p:attrName>ppt_x</p:attrName>
                                        </p:attrNameLst>
                                      </p:cBhvr>
                                      <p:tavLst>
                                        <p:tav tm="0">
                                          <p:val>
                                            <p:strVal val="ppt_x"/>
                                          </p:val>
                                        </p:tav>
                                        <p:tav tm="100000">
                                          <p:val>
                                            <p:strVal val="ppt_x"/>
                                          </p:val>
                                        </p:tav>
                                      </p:tavLst>
                                    </p:anim>
                                    <p:anim calcmode="lin" valueType="num">
                                      <p:cBhvr>
                                        <p:cTn id="73" dur="1000"/>
                                        <p:tgtEl>
                                          <p:spTgt spid="13"/>
                                        </p:tgtEl>
                                        <p:attrNameLst>
                                          <p:attrName>ppt_y</p:attrName>
                                        </p:attrNameLst>
                                      </p:cBhvr>
                                      <p:tavLst>
                                        <p:tav tm="0">
                                          <p:val>
                                            <p:strVal val="ppt_y"/>
                                          </p:val>
                                        </p:tav>
                                        <p:tav tm="100000">
                                          <p:val>
                                            <p:strVal val="ppt_y+.1"/>
                                          </p:val>
                                        </p:tav>
                                      </p:tavLst>
                                    </p:anim>
                                    <p:set>
                                      <p:cBhvr>
                                        <p:cTn id="74" dur="1" fill="hold">
                                          <p:stCondLst>
                                            <p:cond delay="999"/>
                                          </p:stCondLst>
                                        </p:cTn>
                                        <p:tgtEl>
                                          <p:spTgt spid="13"/>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14"/>
                                        </p:tgtEl>
                                      </p:cBhvr>
                                    </p:animEffect>
                                    <p:anim calcmode="lin" valueType="num">
                                      <p:cBhvr>
                                        <p:cTn id="82" dur="1000"/>
                                        <p:tgtEl>
                                          <p:spTgt spid="14"/>
                                        </p:tgtEl>
                                        <p:attrNameLst>
                                          <p:attrName>ppt_x</p:attrName>
                                        </p:attrNameLst>
                                      </p:cBhvr>
                                      <p:tavLst>
                                        <p:tav tm="0">
                                          <p:val>
                                            <p:strVal val="ppt_x"/>
                                          </p:val>
                                        </p:tav>
                                        <p:tav tm="100000">
                                          <p:val>
                                            <p:strVal val="ppt_x"/>
                                          </p:val>
                                        </p:tav>
                                      </p:tavLst>
                                    </p:anim>
                                    <p:anim calcmode="lin" valueType="num">
                                      <p:cBhvr>
                                        <p:cTn id="83" dur="1000"/>
                                        <p:tgtEl>
                                          <p:spTgt spid="14"/>
                                        </p:tgtEl>
                                        <p:attrNameLst>
                                          <p:attrName>ppt_y</p:attrName>
                                        </p:attrNameLst>
                                      </p:cBhvr>
                                      <p:tavLst>
                                        <p:tav tm="0">
                                          <p:val>
                                            <p:strVal val="ppt_y"/>
                                          </p:val>
                                        </p:tav>
                                        <p:tav tm="100000">
                                          <p:val>
                                            <p:strVal val="ppt_y+.1"/>
                                          </p:val>
                                        </p:tav>
                                      </p:tavLst>
                                    </p:anim>
                                    <p:set>
                                      <p:cBhvr>
                                        <p:cTn id="8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363</Words>
  <Application>Microsoft Office PowerPoint</Application>
  <PresentationFormat>Widescreen</PresentationFormat>
  <Paragraphs>68</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Sustainable ISO Certification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Sustainable ISO certification as a PMO by up keeping good Quality Management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Mardene de Villiers</dc:creator>
  <cp:lastModifiedBy>Mardene de Villiers</cp:lastModifiedBy>
  <cp:revision>27</cp:revision>
  <dcterms:created xsi:type="dcterms:W3CDTF">2015-07-03T09:37:40Z</dcterms:created>
  <dcterms:modified xsi:type="dcterms:W3CDTF">2015-07-09T19:26:18Z</dcterms:modified>
</cp:coreProperties>
</file>