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16" r:id="rId3"/>
  </p:sldMasterIdLst>
  <p:notesMasterIdLst>
    <p:notesMasterId r:id="rId12"/>
  </p:notesMasterIdLst>
  <p:sldIdLst>
    <p:sldId id="314" r:id="rId4"/>
    <p:sldId id="315" r:id="rId5"/>
    <p:sldId id="319" r:id="rId6"/>
    <p:sldId id="318" r:id="rId7"/>
    <p:sldId id="317" r:id="rId8"/>
    <p:sldId id="316" r:id="rId9"/>
    <p:sldId id="320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56" autoAdjust="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546A5-B269-4976-A1E7-41B4615E58D1}" type="datetimeFigureOut">
              <a:rPr lang="en-GB" smtClean="0"/>
              <a:pPr/>
              <a:t>14/07/2015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47B5-E015-4D1D-BA31-77C71233ED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78225"/>
            <a:ext cx="8591550" cy="20193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645150"/>
            <a:ext cx="7896225" cy="6635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26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773238"/>
            <a:ext cx="6934200" cy="47513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246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412875"/>
            <a:ext cx="79248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D0"/>
                </a:solidFill>
                <a:ea typeface="ＭＳ Ｐゴシック" charset="0"/>
                <a:cs typeface="Times New Roman" pitchFamily="18" charset="0"/>
              </a:defRPr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/>
              <a:t>Seventh Session of the JCOMM Ship Observations Team (SOT), Victoria, Canada, 22-26 April 2013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246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4"/>
            <a:ext cx="7924800" cy="544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D0"/>
                </a:solidFill>
                <a:ea typeface="ＭＳ Ｐゴシック" charset="0"/>
                <a:cs typeface="Times New Roman" pitchFamily="18" charset="0"/>
              </a:defRPr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/>
              <a:t>Seventh Session of the JCOMM Ship Observations Team (SOT), Victoria, Canada, 22-26 April 2013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8013" cy="3990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28013" cy="1066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839075" y="6619875"/>
            <a:ext cx="1304925" cy="474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D0"/>
                </a:solidFill>
                <a:ea typeface="ＭＳ Ｐゴシック" charset="0"/>
                <a:cs typeface="Times New Roman" pitchFamily="18" charset="0"/>
              </a:defRPr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B5AC955E-5539-4A2E-BE97-D30B01AC7C17}" type="slidenum">
              <a:rPr lang="de-DE" sz="4400"/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4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DD0"/>
                </a:solidFill>
                <a:ea typeface="ＭＳ Ｐゴシック" charset="0"/>
                <a:cs typeface="Times New Roman" pitchFamily="18" charset="0"/>
              </a:defRPr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/>
              <a:t>Seventh Session of the JCOMM Ship Observations Team (SOT), Victoria, Canada, 22-26 April 2013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913" y="1412875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913" y="152400"/>
            <a:ext cx="1981200" cy="613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52400"/>
            <a:ext cx="5791200" cy="613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347663"/>
            <a:ext cx="6934200" cy="617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26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2051" name="Picture 2" descr="MO_RGB_transpbackg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ciel et mer-bann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5559425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6624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4"/>
            <a:ext cx="79248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0" y="6613525"/>
            <a:ext cx="612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D40B08CB-92C5-42DA-91D6-1DEF2CF9FBFC}" type="slidenum">
              <a:rPr lang="en-GB" sz="1000">
                <a:solidFill>
                  <a:srgbClr val="FFFFFF"/>
                </a:solidFill>
                <a:latin typeface="Arial Unicode MS" pitchFamily="34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000">
              <a:solidFill>
                <a:srgbClr val="FFFFFF"/>
              </a:solidFill>
              <a:latin typeface="Arial Unicode MS" pitchFamily="34" charset="-128"/>
            </a:endParaRPr>
          </a:p>
        </p:txBody>
      </p:sp>
      <p:pic>
        <p:nvPicPr>
          <p:cNvPr id="6151" name="Picture 20" descr="jcomm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154781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4" descr="sotlogo24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67625" y="0"/>
            <a:ext cx="14763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 bwMode="auto">
          <a:xfrm>
            <a:off x="2124075" y="1628775"/>
            <a:ext cx="7019925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Sarah North - </a:t>
            </a:r>
            <a:r>
              <a:rPr lang="en-US" b="1" smtClean="0">
                <a:latin typeface="Calibri" pitchFamily="34" charset="0"/>
                <a:cs typeface="Arial" charset="0"/>
              </a:rPr>
              <a:t>Chair  Ship Observations Team  (SOT) VOS Panel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2195513" y="2060575"/>
            <a:ext cx="6769100" cy="3603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PMO 5 – Chile – July 2015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ctrTitle"/>
          </p:nvPr>
        </p:nvSpPr>
        <p:spPr bwMode="auto">
          <a:xfrm>
            <a:off x="2124075" y="608013"/>
            <a:ext cx="6911975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Status of Actions </a:t>
            </a:r>
            <a:r>
              <a:rPr lang="en-A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arising from PMO-4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192590" cy="1143000"/>
          </a:xfrm>
        </p:spPr>
        <p:txBody>
          <a:bodyPr/>
          <a:lstStyle/>
          <a:p>
            <a:pPr algn="l"/>
            <a:r>
              <a:rPr lang="en-GB" sz="3200" dirty="0" smtClean="0"/>
              <a:t>Recommendations from PMO IV</a:t>
            </a:r>
            <a:br>
              <a:rPr lang="en-GB" sz="3200" dirty="0" smtClean="0"/>
            </a:br>
            <a:r>
              <a:rPr lang="en-GB" sz="2000" b="1" i="1" dirty="0" smtClean="0"/>
              <a:t>December </a:t>
            </a:r>
            <a:r>
              <a:rPr lang="en-GB" sz="2000" b="1" i="1" dirty="0" smtClean="0"/>
              <a:t>2010, </a:t>
            </a:r>
            <a:r>
              <a:rPr lang="en-GB" sz="2000" b="1" i="1" dirty="0" err="1" smtClean="0"/>
              <a:t>Orlando</a:t>
            </a:r>
            <a:r>
              <a:rPr lang="en-GB" sz="2000" b="1" i="1" dirty="0" smtClean="0"/>
              <a:t>, Florida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875"/>
            <a:ext cx="8568183" cy="5445125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1</a:t>
            </a:r>
            <a:r>
              <a:rPr lang="en-GB" sz="2000" b="1" dirty="0" smtClean="0"/>
              <a:t>) Recommendations by the PMO workshop</a:t>
            </a:r>
            <a:endParaRPr lang="en-GB" sz="2000" dirty="0" smtClean="0"/>
          </a:p>
          <a:p>
            <a:endParaRPr lang="en-GB" sz="800" dirty="0" smtClean="0"/>
          </a:p>
          <a:p>
            <a:pPr lvl="0"/>
            <a:r>
              <a:rPr lang="en-GB" sz="1800" dirty="0" smtClean="0"/>
              <a:t>Develop a web site where the names of ships wanting to join VOS (including de-recruited ships) can be advertised so the nearest PMO can recruit the ship;</a:t>
            </a:r>
          </a:p>
          <a:p>
            <a:pPr>
              <a:buNone/>
            </a:pPr>
            <a:r>
              <a:rPr lang="en-GB" sz="900" dirty="0" smtClean="0">
                <a:solidFill>
                  <a:srgbClr val="FF0000"/>
                </a:solidFill>
              </a:rPr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DONE BUT NOT USED IN PRACTICE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Review the classification of all ships in national VOS fleets to ensure that all ships are assigned to the correct VOS Class</a:t>
            </a:r>
            <a:r>
              <a:rPr lang="en-GB" sz="1800" dirty="0" smtClean="0"/>
              <a:t>;</a:t>
            </a:r>
            <a:endParaRPr lang="en-GB" sz="1800" dirty="0" smtClean="0"/>
          </a:p>
          <a:p>
            <a:pPr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ONGOING – SOT WILL CONSIDER RATIONALISING NUMBER OF CLASSES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Work towards upgrading as many ships as possible to VOSClim Class standard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ONGOING - BUT NOT AS MANY UPGRADED AS HAD BEEN HOPED</a:t>
            </a:r>
            <a:endParaRPr lang="en-GB" sz="900" dirty="0" smtClean="0"/>
          </a:p>
          <a:p>
            <a:pPr lvl="0"/>
            <a:r>
              <a:rPr lang="en-GB" sz="1800" dirty="0" smtClean="0"/>
              <a:t>US to upgrade SEAS software so that it is VOSClim compliant (or use TurboWin</a:t>
            </a:r>
            <a:r>
              <a:rPr lang="en-GB" sz="1800" dirty="0" smtClean="0"/>
              <a:t>);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SUPERSEDED </a:t>
            </a:r>
            <a:endParaRPr lang="en-GB" sz="900" dirty="0" smtClean="0"/>
          </a:p>
          <a:p>
            <a:pPr lvl="0"/>
            <a:r>
              <a:rPr lang="en-GB" sz="1800" dirty="0" smtClean="0"/>
              <a:t>Target existing ships which are doing only one observation per day to increase their daily reporting frequency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ONGOING – MOST MANNED VOS OPERATORS RELIATICALLY AIM FOR ONE OBS/DAY</a:t>
            </a:r>
            <a:endParaRPr lang="en-GB" sz="900" b="1" dirty="0" smtClean="0">
              <a:solidFill>
                <a:srgbClr val="FF0000"/>
              </a:solidFill>
            </a:endParaRPr>
          </a:p>
          <a:p>
            <a:endParaRPr lang="en-GB" sz="1200" dirty="0" smtClean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dirty="0" smtClean="0"/>
              <a:t>Get existing VOS  to report along their total route, including coastal voyages and coastal transits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dirty="0" smtClean="0">
                <a:solidFill>
                  <a:srgbClr val="FF0000"/>
                </a:solidFill>
              </a:rPr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SHOULD BE ENCOURAGED BUT NOT ENFORCED – SAFE NAVIGATION COMES FIRST</a:t>
            </a:r>
            <a:endParaRPr lang="en-GB" sz="900" dirty="0" smtClean="0"/>
          </a:p>
          <a:p>
            <a:pPr lvl="0"/>
            <a:r>
              <a:rPr lang="en-GB" sz="1800" dirty="0" smtClean="0"/>
              <a:t>Encourage countries with no database to use the WMO pub 47 metadata tools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dirty="0" smtClean="0"/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ONGOING _ BUT MOST VOS OPERATORS NOW USE IT OR DATA FED FROM WMO TO DATABASE</a:t>
            </a:r>
          </a:p>
          <a:p>
            <a:pPr lvl="0"/>
            <a:r>
              <a:rPr lang="en-GB" sz="1800" dirty="0" smtClean="0"/>
              <a:t>Submit national VOS Pub47 metadata to WMO monthly or at least quarterly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ONGOING – MAJOR VOS OPERATORS UPDATE MONTHLY</a:t>
            </a:r>
            <a:endParaRPr lang="en-GB" sz="900" dirty="0" smtClean="0"/>
          </a:p>
          <a:p>
            <a:pPr lvl="0"/>
            <a:r>
              <a:rPr lang="en-GB" sz="1800" dirty="0" smtClean="0"/>
              <a:t>Use the Foreign VOS Inspection Form</a:t>
            </a:r>
            <a:r>
              <a:rPr lang="en-GB" sz="1800" dirty="0" smtClean="0"/>
              <a:t>;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ONGOING - INCREASINGLY BEING USED BUT NOT BY ALL PMOs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Post </a:t>
            </a:r>
            <a:r>
              <a:rPr lang="en-GB" sz="1800" dirty="0" smtClean="0"/>
              <a:t>inspection details on existing international VOS databases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NOT BEING DONE </a:t>
            </a:r>
            <a:endParaRPr lang="en-GB" sz="900" dirty="0" smtClean="0"/>
          </a:p>
          <a:p>
            <a:pPr lvl="0"/>
            <a:r>
              <a:rPr lang="en-GB" sz="1800" dirty="0" smtClean="0"/>
              <a:t>All countries to monitor the quality and quantity of their Observations using the QC monitoring tools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USED BY ALL MAJOR VOS OPERATORS – BUT FEEDBACK TO OBSERVERS NEEDS TO BE IMPROVED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/>
              <a:t>Recommendations from PMO IV</a:t>
            </a:r>
            <a:br>
              <a:rPr lang="en-GB" sz="3200" dirty="0" smtClean="0"/>
            </a:br>
            <a:r>
              <a:rPr lang="en-GB" sz="2000" b="1" i="1" dirty="0" smtClean="0"/>
              <a:t>December </a:t>
            </a:r>
            <a:r>
              <a:rPr lang="en-GB" sz="2000" b="1" i="1" dirty="0" smtClean="0"/>
              <a:t>2010, </a:t>
            </a:r>
            <a:r>
              <a:rPr lang="en-GB" sz="2000" b="1" i="1" dirty="0" err="1" smtClean="0"/>
              <a:t>Orlando</a:t>
            </a:r>
            <a:r>
              <a:rPr lang="en-GB" sz="2000" b="1" i="1" dirty="0" smtClean="0"/>
              <a:t>, Florida</a:t>
            </a:r>
            <a:endParaRPr lang="en-GB" sz="2000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84784"/>
            <a:ext cx="813690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>
              <a:buFont typeface="Arial" pitchFamily="34" charset="0"/>
              <a:buChar char="•"/>
            </a:pPr>
            <a:r>
              <a:rPr lang="en-GB" dirty="0" smtClean="0"/>
              <a:t>Make </a:t>
            </a:r>
            <a:r>
              <a:rPr lang="en-GB" dirty="0" smtClean="0"/>
              <a:t>use of the tools and resources on the VOS web site</a:t>
            </a:r>
            <a:r>
              <a:rPr lang="en-GB" dirty="0" smtClean="0"/>
              <a:t>;</a:t>
            </a:r>
          </a:p>
          <a:p>
            <a:pPr marL="357188" lvl="0" indent="-357188"/>
            <a:r>
              <a:rPr lang="en-GB" sz="900" b="1" dirty="0" smtClean="0">
                <a:solidFill>
                  <a:srgbClr val="FF0000"/>
                </a:solidFill>
              </a:rPr>
              <a:t>	ONGOING – WEBSITE TO TRANSFER TO JCOMMOPS</a:t>
            </a:r>
            <a:r>
              <a:rPr lang="en-GB" sz="900" dirty="0" smtClean="0"/>
              <a:t> </a:t>
            </a:r>
            <a:endParaRPr lang="en-GB" sz="900" dirty="0" smtClean="0"/>
          </a:p>
          <a:p>
            <a:pPr marL="357188" lvl="0" indent="-357188">
              <a:buFont typeface="Arial" pitchFamily="34" charset="0"/>
              <a:buChar char="•"/>
            </a:pPr>
            <a:r>
              <a:rPr lang="en-GB" dirty="0" smtClean="0"/>
              <a:t>WMO to write to all NMS which receive and disseminate Obs from LES to request that these NMS produce intermediate and non-standard ship bulletins for all geographical areas, so that non-synoptic (</a:t>
            </a:r>
            <a:r>
              <a:rPr lang="en-GB" dirty="0" err="1" smtClean="0"/>
              <a:t>asynoptic</a:t>
            </a:r>
            <a:r>
              <a:rPr lang="en-GB" dirty="0" smtClean="0"/>
              <a:t>) Obs are captured and sent on GTS;</a:t>
            </a:r>
          </a:p>
          <a:p>
            <a:pPr marL="357188" lvl="0" indent="-357188"/>
            <a:r>
              <a:rPr lang="en-GB" sz="900" b="1" dirty="0" smtClean="0">
                <a:solidFill>
                  <a:srgbClr val="FF0000"/>
                </a:solidFill>
              </a:rPr>
              <a:t>	DONE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marL="357188" indent="-357188">
              <a:buFont typeface="Arial" pitchFamily="34" charset="0"/>
              <a:buChar char="•"/>
            </a:pPr>
            <a:r>
              <a:rPr lang="en-GB" dirty="0" smtClean="0"/>
              <a:t>Promote </a:t>
            </a:r>
            <a:r>
              <a:rPr lang="en-GB" dirty="0" smtClean="0"/>
              <a:t>PMO international exchange programmes </a:t>
            </a:r>
            <a:r>
              <a:rPr lang="en-GB" dirty="0" smtClean="0"/>
              <a:t>;</a:t>
            </a:r>
          </a:p>
          <a:p>
            <a:pPr marL="357188" lvl="0" indent="-357188"/>
            <a:r>
              <a:rPr lang="en-GB" sz="900" b="1" dirty="0" smtClean="0">
                <a:solidFill>
                  <a:srgbClr val="FF0000"/>
                </a:solidFill>
              </a:rPr>
              <a:t>	STILL TO DO</a:t>
            </a:r>
            <a:endParaRPr lang="en-GB" sz="900" dirty="0" smtClean="0"/>
          </a:p>
          <a:p>
            <a:pPr marL="357188" lvl="0" indent="-357188">
              <a:buFont typeface="Arial" pitchFamily="34" charset="0"/>
              <a:buChar char="•"/>
            </a:pPr>
            <a:r>
              <a:rPr lang="en-GB" dirty="0" smtClean="0"/>
              <a:t>Install a Drifting Buoy as an autonomous AWS on ships to provide a low cost, quality observation solution</a:t>
            </a:r>
            <a:r>
              <a:rPr lang="en-GB" dirty="0" smtClean="0"/>
              <a:t>;</a:t>
            </a:r>
          </a:p>
          <a:p>
            <a:pPr marL="357188" lvl="0" indent="-357188"/>
            <a:r>
              <a:rPr lang="en-GB" sz="900" b="1" dirty="0" smtClean="0">
                <a:solidFill>
                  <a:srgbClr val="FF0000"/>
                </a:solidFill>
              </a:rPr>
              <a:t>	DRIFTER DONATION PROGRAMME IN PLACE – BUT HAS FAILED TO TAKE OFF</a:t>
            </a:r>
            <a:endParaRPr lang="en-GB" sz="900" dirty="0" smtClean="0"/>
          </a:p>
          <a:p>
            <a:pPr marL="357188" lvl="0" indent="-357188">
              <a:buFont typeface="Arial" pitchFamily="34" charset="0"/>
              <a:buChar char="•"/>
            </a:pPr>
            <a:r>
              <a:rPr lang="en-GB" dirty="0" smtClean="0"/>
              <a:t>Avoid over tasking the same ships repeatedly for ocean deployments;</a:t>
            </a:r>
          </a:p>
          <a:p>
            <a:pPr marL="357188" indent="-357188"/>
            <a:r>
              <a:rPr lang="en-GB" sz="900" dirty="0" smtClean="0"/>
              <a:t> </a:t>
            </a:r>
            <a:r>
              <a:rPr lang="en-GB" sz="900" dirty="0" smtClean="0"/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ONGOING – CLEAR METADATA NEEDED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marL="357188" lvl="0" indent="-357188">
              <a:buFont typeface="Arial" pitchFamily="34" charset="0"/>
              <a:buChar char="•"/>
            </a:pPr>
            <a:r>
              <a:rPr lang="en-GB" dirty="0" smtClean="0"/>
              <a:t>Use PMOs to recruit ships so as to avoid multiple people communicating with the shipping staff and company</a:t>
            </a:r>
            <a:r>
              <a:rPr lang="en-GB" dirty="0" smtClean="0"/>
              <a:t>;</a:t>
            </a:r>
          </a:p>
          <a:p>
            <a:pPr marL="357188" lvl="0" indent="-357188"/>
            <a:r>
              <a:rPr lang="en-GB" sz="900" b="1" dirty="0" smtClean="0">
                <a:solidFill>
                  <a:srgbClr val="FF0000"/>
                </a:solidFill>
              </a:rPr>
              <a:t>	ONGOING - BUT NOT HAPPENING IN PRACTICE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/>
              <a:t>Recommendations from PMO IV</a:t>
            </a:r>
            <a:br>
              <a:rPr lang="en-GB" sz="3200" dirty="0" smtClean="0"/>
            </a:br>
            <a:r>
              <a:rPr lang="en-GB" sz="2000" b="1" i="1" dirty="0" smtClean="0"/>
              <a:t>December </a:t>
            </a:r>
            <a:r>
              <a:rPr lang="en-GB" sz="2000" b="1" i="1" dirty="0" smtClean="0"/>
              <a:t>2010, </a:t>
            </a:r>
            <a:r>
              <a:rPr lang="en-GB" sz="2000" b="1" i="1" dirty="0" err="1" smtClean="0"/>
              <a:t>Orlando</a:t>
            </a:r>
            <a:r>
              <a:rPr lang="en-GB" sz="2000" b="1" i="1" dirty="0" smtClean="0"/>
              <a:t>, Florida</a:t>
            </a:r>
            <a:endParaRPr lang="en-GB" sz="2000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sz="1800" dirty="0" smtClean="0"/>
              <a:t>Encourage </a:t>
            </a:r>
            <a:r>
              <a:rPr lang="en-GB" sz="1800" dirty="0" smtClean="0"/>
              <a:t>SOOP ships to do VOS observations as well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dirty="0" smtClean="0">
                <a:solidFill>
                  <a:srgbClr val="FF0000"/>
                </a:solidFill>
              </a:rPr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ONGOING</a:t>
            </a:r>
            <a:endParaRPr lang="en-GB" sz="900" dirty="0" smtClean="0"/>
          </a:p>
          <a:p>
            <a:pPr lvl="0">
              <a:buFont typeface="Arial" pitchFamily="34" charset="0"/>
              <a:buChar char="•"/>
            </a:pPr>
            <a:r>
              <a:rPr lang="en-GB" sz="1800" dirty="0" smtClean="0"/>
              <a:t>Explore virtual PMO workshops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dirty="0" smtClean="0"/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STILL TO DO ?? – WEBEX/TELECONFERENCING OPTIONS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800" dirty="0" smtClean="0"/>
              <a:t>Approach </a:t>
            </a:r>
            <a:r>
              <a:rPr lang="en-GB" sz="1800" dirty="0" smtClean="0"/>
              <a:t>insurance companies and advertise programme; liability issues; benefits in terms of maritime safety</a:t>
            </a:r>
            <a:r>
              <a:rPr lang="en-GB" sz="1800" dirty="0" smtClean="0"/>
              <a:t>;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NOT DONE</a:t>
            </a:r>
            <a:endParaRPr lang="en-GB" sz="900" dirty="0" smtClean="0"/>
          </a:p>
          <a:p>
            <a:pPr lvl="0">
              <a:buFont typeface="Arial" pitchFamily="34" charset="0"/>
              <a:buChar char="•"/>
            </a:pPr>
            <a:r>
              <a:rPr lang="en-GB" sz="1800" dirty="0" smtClean="0"/>
              <a:t>Approach maritime routing companies who also collect ocean observations</a:t>
            </a:r>
            <a:r>
              <a:rPr lang="en-GB" sz="1800" dirty="0" smtClean="0"/>
              <a:t>.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NOT DONE</a:t>
            </a:r>
          </a:p>
          <a:p>
            <a:pPr lvl="0"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2000" b="1" dirty="0" smtClean="0"/>
              <a:t>2) Advisory to </a:t>
            </a:r>
            <a:r>
              <a:rPr lang="en-GB" sz="2000" b="1" dirty="0" smtClean="0"/>
              <a:t>PMO’s</a:t>
            </a:r>
            <a:endParaRPr lang="en-GB" sz="2000" dirty="0" smtClean="0"/>
          </a:p>
          <a:p>
            <a:pPr>
              <a:buNone/>
            </a:pPr>
            <a:endParaRPr lang="en-GB" sz="1000" dirty="0" smtClean="0"/>
          </a:p>
          <a:p>
            <a:pPr lvl="0"/>
            <a:r>
              <a:rPr lang="en-GB" sz="1800" dirty="0" smtClean="0"/>
              <a:t>Beware that migration to BUFR is to be completed by 2012 and that some metadata will need to be collected and assembled for distribution</a:t>
            </a:r>
            <a:r>
              <a:rPr lang="en-GB" sz="1800" dirty="0" smtClean="0"/>
              <a:t>.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BUFR VOS TEMPLATES NOW IN FORCE AND BUFR DATA BEING EXCHANGED INTERNATIONALLY</a:t>
            </a:r>
            <a:endParaRPr lang="en-GB" sz="900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/>
              <a:t>Recommendations from PMO IV</a:t>
            </a:r>
            <a:br>
              <a:rPr lang="en-GB" sz="3200" dirty="0" smtClean="0"/>
            </a:br>
            <a:r>
              <a:rPr lang="en-GB" sz="2000" b="1" i="1" dirty="0" smtClean="0"/>
              <a:t>December </a:t>
            </a:r>
            <a:r>
              <a:rPr lang="en-GB" sz="2000" b="1" i="1" dirty="0" smtClean="0"/>
              <a:t>2010, </a:t>
            </a:r>
            <a:r>
              <a:rPr lang="en-GB" sz="2000" b="1" i="1" dirty="0" err="1" smtClean="0"/>
              <a:t>Orlando</a:t>
            </a:r>
            <a:r>
              <a:rPr lang="en-GB" sz="2000" b="1" i="1" dirty="0" smtClean="0"/>
              <a:t>, Florida</a:t>
            </a:r>
            <a:endParaRPr lang="en-GB" sz="2000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12874"/>
            <a:ext cx="8496176" cy="5445125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3</a:t>
            </a:r>
            <a:r>
              <a:rPr lang="en-GB" sz="2000" b="1" dirty="0" smtClean="0"/>
              <a:t>) Recommendations by the workshop in terms of ship support to global ocean observations:</a:t>
            </a:r>
            <a:endParaRPr lang="en-GB" sz="2000" dirty="0" smtClean="0"/>
          </a:p>
          <a:p>
            <a:pPr>
              <a:buNone/>
            </a:pPr>
            <a:endParaRPr lang="en-GB" sz="900" dirty="0" smtClean="0"/>
          </a:p>
          <a:p>
            <a:pPr lvl="0"/>
            <a:r>
              <a:rPr lang="en-GB" sz="1800" dirty="0" smtClean="0"/>
              <a:t>Create a unique database, or a web page, with all available links to research and cargo ship schedules</a:t>
            </a:r>
          </a:p>
          <a:p>
            <a:pPr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NOT DONE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Have an updated list of PMOs from around the globe, with their pictures, email, phone numbers, addresses, etc, all their contact information </a:t>
            </a:r>
          </a:p>
          <a:p>
            <a:pPr>
              <a:buNone/>
            </a:pPr>
            <a:r>
              <a:rPr lang="en-GB" sz="900" dirty="0" smtClean="0"/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DONE - FIND A PMO ON GOOGLE EARTH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Have and maintain an updated list of ships that are being served by each PMO</a:t>
            </a:r>
          </a:p>
          <a:p>
            <a:pPr>
              <a:buNone/>
            </a:pPr>
            <a:r>
              <a:rPr lang="en-GB" sz="900" dirty="0" smtClean="0"/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NOT DONE – SHOULD SHIPS BE ASSIGNED TO PMO RESPONSIBILITY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Continue having the SOOP community involved in collaboration with the international VOS and PMO </a:t>
            </a:r>
            <a:r>
              <a:rPr lang="en-GB" sz="1800" dirty="0" smtClean="0"/>
              <a:t>communities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ONGOING (VIA SOT)</a:t>
            </a:r>
            <a:endParaRPr lang="en-GB" sz="900" dirty="0" smtClean="0"/>
          </a:p>
          <a:p>
            <a:pPr lvl="0"/>
            <a:r>
              <a:rPr lang="en-GB" sz="1800" dirty="0" smtClean="0"/>
              <a:t>Encourage international PMOs to brief their IOC representatives on work being done on ocean observations and equipment </a:t>
            </a:r>
            <a:r>
              <a:rPr lang="en-GB" sz="1800" dirty="0" smtClean="0"/>
              <a:t>deployment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NOT BEING DONE ??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9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/>
              <a:t>Recommendations from PMO IV</a:t>
            </a:r>
            <a:br>
              <a:rPr lang="en-GB" sz="3200" dirty="0" smtClean="0"/>
            </a:br>
            <a:r>
              <a:rPr lang="en-GB" sz="2000" b="1" i="1" dirty="0" smtClean="0"/>
              <a:t>December </a:t>
            </a:r>
            <a:r>
              <a:rPr lang="en-GB" sz="2000" b="1" i="1" dirty="0" smtClean="0"/>
              <a:t>2010, </a:t>
            </a:r>
            <a:r>
              <a:rPr lang="en-GB" sz="2000" b="1" i="1" dirty="0" err="1" smtClean="0"/>
              <a:t>Orlando</a:t>
            </a:r>
            <a:r>
              <a:rPr lang="en-GB" sz="2000" b="1" i="1" dirty="0" smtClean="0"/>
              <a:t>, Florida</a:t>
            </a:r>
            <a:endParaRPr lang="en-GB" sz="2000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lvl="0"/>
            <a:r>
              <a:rPr lang="en-GB" sz="1800" dirty="0" smtClean="0"/>
              <a:t>Create awareness of international law, restrictions for deployment of instruments, observations, and data distribution</a:t>
            </a:r>
          </a:p>
          <a:p>
            <a:pPr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NOT DONE ? (UNCLOS _ MARPOL ETC?)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Support the design of smaller Argo floats that can be easily deployed by the crew of a </a:t>
            </a:r>
            <a:r>
              <a:rPr lang="en-GB" sz="1800" dirty="0" smtClean="0"/>
              <a:t>ship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NOT DONE ?????</a:t>
            </a:r>
            <a:endParaRPr lang="en-GB" sz="900" dirty="0" smtClean="0"/>
          </a:p>
          <a:p>
            <a:pPr lvl="0"/>
            <a:r>
              <a:rPr lang="en-GB" sz="1800" dirty="0" smtClean="0"/>
              <a:t>Enhance the international participation in SOOP</a:t>
            </a:r>
            <a:r>
              <a:rPr lang="en-GB" sz="1800" dirty="0" smtClean="0"/>
              <a:t>.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ONGOING</a:t>
            </a:r>
            <a:endParaRPr lang="en-GB" sz="900" dirty="0" smtClean="0"/>
          </a:p>
          <a:p>
            <a:pPr lvl="0"/>
            <a:r>
              <a:rPr lang="en-GB" sz="1800" dirty="0" smtClean="0"/>
              <a:t>Include drifter and float deployments in VOS log sheets</a:t>
            </a:r>
          </a:p>
          <a:p>
            <a:pPr>
              <a:buNone/>
            </a:pPr>
            <a:r>
              <a:rPr lang="en-GB" sz="900" dirty="0" smtClean="0"/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DONE – INCLUDED IN TURBOWIN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Continue strong collaboration among different programs, VOS, XBTs, drifter, floats, etc.</a:t>
            </a:r>
          </a:p>
          <a:p>
            <a:pPr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ONGOING</a:t>
            </a:r>
            <a:endParaRPr lang="en-GB" sz="900" dirty="0" smtClean="0"/>
          </a:p>
          <a:p>
            <a:pPr lvl="0"/>
            <a:r>
              <a:rPr lang="en-GB" sz="1800" dirty="0" smtClean="0"/>
              <a:t>Continue having other programs involved in PMO meetings.</a:t>
            </a:r>
          </a:p>
          <a:p>
            <a:pPr>
              <a:buNone/>
            </a:pPr>
            <a:r>
              <a:rPr lang="en-GB" sz="900" dirty="0" smtClean="0"/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MARINE SERVICES INVOLVED IN THIS MEETING – BUT SCOPE TO ENCOURAGE CLOSER LINKS WITH PMOs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Encourage PMOs to participate at SEAS annual workshop in Miami</a:t>
            </a:r>
          </a:p>
          <a:p>
            <a:pPr>
              <a:buNone/>
            </a:pPr>
            <a:r>
              <a:rPr lang="en-GB" sz="900" dirty="0" smtClean="0"/>
              <a:t>	</a:t>
            </a:r>
            <a:r>
              <a:rPr lang="en-GB" sz="900" b="1" dirty="0" smtClean="0">
                <a:solidFill>
                  <a:srgbClr val="FF0000"/>
                </a:solidFill>
              </a:rPr>
              <a:t>NOT DONE ???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 lvl="0"/>
            <a:r>
              <a:rPr lang="en-GB" sz="1800" dirty="0" smtClean="0"/>
              <a:t>AOML will receive a list of recommendations from VOS on needs to enhance SEAS</a:t>
            </a:r>
            <a:r>
              <a:rPr lang="en-GB" sz="1800" dirty="0" smtClean="0"/>
              <a:t>.</a:t>
            </a:r>
          </a:p>
          <a:p>
            <a:pPr lvl="0">
              <a:buNone/>
            </a:pPr>
            <a:r>
              <a:rPr lang="en-GB" sz="900" b="1" dirty="0" smtClean="0">
                <a:solidFill>
                  <a:srgbClr val="FF0000"/>
                </a:solidFill>
              </a:rPr>
              <a:t>	SUPERSEDED</a:t>
            </a:r>
            <a:endParaRPr lang="en-GB" sz="9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/>
              <a:t>Recommendations from PMO IV</a:t>
            </a:r>
            <a:br>
              <a:rPr lang="en-GB" sz="3200" dirty="0" smtClean="0"/>
            </a:br>
            <a:r>
              <a:rPr lang="en-GB" sz="2000" b="1" i="1" dirty="0" smtClean="0"/>
              <a:t>December </a:t>
            </a:r>
            <a:r>
              <a:rPr lang="en-GB" sz="2000" b="1" i="1" dirty="0" smtClean="0"/>
              <a:t>2010, </a:t>
            </a:r>
            <a:r>
              <a:rPr lang="en-GB" sz="2000" b="1" i="1" dirty="0" err="1" smtClean="0"/>
              <a:t>Orlando</a:t>
            </a:r>
            <a:r>
              <a:rPr lang="en-GB" sz="2000" b="1" i="1" dirty="0" smtClean="0"/>
              <a:t>, Florida</a:t>
            </a:r>
            <a:endParaRPr lang="en-GB" sz="2000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357563"/>
            <a:ext cx="2879725" cy="1008062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Questions</a:t>
            </a:r>
            <a:endParaRPr lang="en-US" altLang="en-US" smtClean="0"/>
          </a:p>
        </p:txBody>
      </p:sp>
      <p:sp>
        <p:nvSpPr>
          <p:cNvPr id="35842" name="Rectangle 4"/>
          <p:cNvSpPr>
            <a:spLocks noGrp="1" noChangeArrowheads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altLang="en-US" sz="1000" smtClean="0">
                <a:solidFill>
                  <a:schemeClr val="tx1"/>
                </a:solidFill>
              </a:rPr>
              <a:t>© Crown copyright   Met Office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52963"/>
            <a:ext cx="1200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4716463" y="4221163"/>
            <a:ext cx="15097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Real World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11188" y="4292600"/>
            <a:ext cx="18335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Perfect World</a:t>
            </a:r>
            <a:endParaRPr lang="en-GB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T">
  <a:themeElements>
    <a:clrScheme name="DBCP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DBCP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BC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C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189</Words>
  <Application>Microsoft Office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Theme1</vt:lpstr>
      <vt:lpstr>MO_standard_template_14_0085</vt:lpstr>
      <vt:lpstr>SOT</vt:lpstr>
      <vt:lpstr>Status of Actions arising from PMO-4</vt:lpstr>
      <vt:lpstr>Recommendations from PMO IV December 2010, Orlando, Florida</vt:lpstr>
      <vt:lpstr>Recommendations from PMO IV December 2010, Orlando, Florida</vt:lpstr>
      <vt:lpstr>Recommendations from PMO IV December 2010, Orlando, Florida</vt:lpstr>
      <vt:lpstr>Recommendations from PMO IV December 2010, Orlando, Florida</vt:lpstr>
      <vt:lpstr>Recommendations from PMO IV December 2010, Orlando, Florida</vt:lpstr>
      <vt:lpstr>Recommendations from PMO IV December 2010, Orlando, Florida</vt:lpstr>
      <vt:lpstr>Questions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VOS Fleet - VOS Classes</dc:title>
  <dc:creator>sarah.north</dc:creator>
  <cp:lastModifiedBy>sarah.north</cp:lastModifiedBy>
  <cp:revision>42</cp:revision>
  <dcterms:created xsi:type="dcterms:W3CDTF">2015-07-10T18:15:50Z</dcterms:created>
  <dcterms:modified xsi:type="dcterms:W3CDTF">2015-07-14T17:31:30Z</dcterms:modified>
</cp:coreProperties>
</file>