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0" r:id="rId6"/>
    <p:sldId id="264" r:id="rId7"/>
    <p:sldId id="266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2B716-F69B-4C6D-A475-7466A641D9B9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6BE08-D5E2-439B-B275-6B1FD6B641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F22F6-15A0-44EC-96C6-1D82E61E4F73}" type="datetime1">
              <a:rPr lang="en-US" smtClean="0"/>
              <a:t>7/10/2015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9D4E4B-391A-4314-B350-A5A28BB1DEAE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0B4CD0-FFD8-4348-AB74-DD5EED6769A8}" type="datetime1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9D4E4B-391A-4314-B350-A5A28BB1D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B1912-7DC6-4224-93F1-3AC26B7F8633}" type="datetime1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9D4E4B-391A-4314-B350-A5A28BB1D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74DAC-F03B-4748-83BB-43DEAA38C480}" type="datetime1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9D4E4B-391A-4314-B350-A5A28BB1D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161FB-3183-4DF9-9B2E-6EB99C66F5E8}" type="datetime1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9D4E4B-391A-4314-B350-A5A28BB1DE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005C4-E71E-4124-B227-AEF3BB3B5E2C}" type="datetime1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9D4E4B-391A-4314-B350-A5A28BB1D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52BBF-00A5-4434-9163-4435D92CC711}" type="datetime1">
              <a:rPr lang="en-US" smtClean="0"/>
              <a:t>7/10/2015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9D4E4B-391A-4314-B350-A5A28BB1DEA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06E3C7-E59A-4583-A7A1-0A464F3F5C5C}" type="datetime1">
              <a:rPr lang="en-US" smtClean="0"/>
              <a:t>7/10/2015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9D4E4B-391A-4314-B350-A5A28BB1D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4FB1C-C18F-4F53-8D8C-970D15C39E0D}" type="datetime1">
              <a:rPr lang="en-US" smtClean="0"/>
              <a:t>7/10/2015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9D4E4B-391A-4314-B350-A5A28BB1D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A2053-454A-4259-90BA-D179D41F992A}" type="datetime1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9D4E4B-391A-4314-B350-A5A28BB1D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81FF2F1-F68D-4B57-9F82-60E33515A6B3}" type="datetime1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19D4E4B-391A-4314-B350-A5A28BB1D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AA4C07E-101F-4A48-805F-739FE5817959}" type="datetime1">
              <a:rPr lang="en-US" smtClean="0"/>
              <a:t>7/10/2015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19D4E4B-391A-4314-B350-A5A28BB1DEA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772400" cy="1975104"/>
          </a:xfrm>
        </p:spPr>
        <p:txBody>
          <a:bodyPr/>
          <a:lstStyle/>
          <a:p>
            <a:r>
              <a:rPr lang="en-US" sz="4800" dirty="0" smtClean="0"/>
              <a:t>JCOMM SOT 8 TT-Training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057400"/>
            <a:ext cx="8077200" cy="1508760"/>
          </a:xfrm>
        </p:spPr>
        <p:txBody>
          <a:bodyPr/>
          <a:lstStyle/>
          <a:p>
            <a:r>
              <a:rPr lang="en-US" dirty="0" smtClean="0"/>
              <a:t>…</a:t>
            </a:r>
            <a:r>
              <a:rPr lang="en-US" b="1" i="1" dirty="0" smtClean="0"/>
              <a:t>PMO’s play an important role in all the observing programs of the SOT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4E4B-391A-4314-B350-A5A28BB1DEAE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48200" y="4267200"/>
            <a:ext cx="40541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Paula M. Rychtar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SOT Chair on the Task Team for Training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Deputy Program Manager, U.S. VOS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Building…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Strengthening skills</a:t>
            </a:r>
          </a:p>
          <a:p>
            <a:r>
              <a:rPr lang="en-US" dirty="0" smtClean="0"/>
              <a:t>Strengthening and developing competencies and abilities to overcome obstacles that may inhibit internal, external development and strategic activities/goals.</a:t>
            </a:r>
          </a:p>
          <a:p>
            <a:r>
              <a:rPr lang="en-US" dirty="0" smtClean="0"/>
              <a:t>Provide a measure to gauge measurable and sustainable results.</a:t>
            </a:r>
          </a:p>
          <a:p>
            <a:r>
              <a:rPr lang="en-US" dirty="0" smtClean="0"/>
              <a:t>Provide aid to developing VOS programs, supporting them in forming sound policies, organizational structure and effective methods of program management.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4E4B-391A-4314-B350-A5A28BB1DEAE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 descr="capacity buil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81000"/>
            <a:ext cx="4324350" cy="1722765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4E4B-391A-4314-B350-A5A28BB1DEAE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 descr="TT Train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685800"/>
            <a:ext cx="5333999" cy="486228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7" name="TextBox 6"/>
          <p:cNvSpPr txBox="1"/>
          <p:nvPr/>
        </p:nvSpPr>
        <p:spPr>
          <a:xfrm>
            <a:off x="2971800" y="5257800"/>
            <a:ext cx="3487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Questions?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of the TT-Training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467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Paula M. Rychtar, Chair-USA</a:t>
            </a:r>
          </a:p>
          <a:p>
            <a:r>
              <a:rPr lang="en-US" sz="2800" dirty="0" smtClean="0"/>
              <a:t>Steve Bond, PMO-UK</a:t>
            </a:r>
          </a:p>
          <a:p>
            <a:r>
              <a:rPr lang="en-US" sz="2800" dirty="0" smtClean="0"/>
              <a:t>Francis Bringas, Oceanographer-USA</a:t>
            </a:r>
          </a:p>
          <a:p>
            <a:r>
              <a:rPr lang="en-US" sz="2800" dirty="0" smtClean="0"/>
              <a:t>Joel Cabrie, Technical Officer-AU</a:t>
            </a:r>
          </a:p>
          <a:p>
            <a:r>
              <a:rPr lang="en-US" sz="2800" dirty="0" smtClean="0"/>
              <a:t>Henry Kleta, Senior Field Engineer-DE</a:t>
            </a:r>
          </a:p>
          <a:p>
            <a:r>
              <a:rPr lang="en-US" sz="2800" dirty="0" smtClean="0"/>
              <a:t>Matthew Thompson, PMO-USA</a:t>
            </a:r>
          </a:p>
          <a:p>
            <a:r>
              <a:rPr lang="en-US" sz="2800" dirty="0" smtClean="0"/>
              <a:t>Martin Kramp, JCOMM Ship Coordinator-DE</a:t>
            </a:r>
          </a:p>
          <a:p>
            <a:r>
              <a:rPr lang="en-US" sz="2800" dirty="0" smtClean="0"/>
              <a:t>Ron Williams, PMO-USA</a:t>
            </a:r>
          </a:p>
          <a:p>
            <a:r>
              <a:rPr lang="en-US" sz="2800" dirty="0" smtClean="0"/>
              <a:t>Ben Lemon, PMO-CA</a:t>
            </a:r>
          </a:p>
          <a:p>
            <a:r>
              <a:rPr lang="en-US" sz="2800" dirty="0" smtClean="0"/>
              <a:t>James Luciani, PMO-USA</a:t>
            </a:r>
          </a:p>
          <a:p>
            <a:r>
              <a:rPr lang="en-US" sz="2800" dirty="0" smtClean="0"/>
              <a:t>Sarah North, Ship Observations Manager-UK</a:t>
            </a:r>
          </a:p>
          <a:p>
            <a:r>
              <a:rPr lang="en-US" sz="2800" dirty="0" smtClean="0"/>
              <a:t>Shawn Rickard, PMO-CA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4E4B-391A-4314-B350-A5A28BB1DEA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i="1" dirty="0" smtClean="0"/>
              <a:t>Terms of Reference:</a:t>
            </a:r>
            <a:endParaRPr lang="en-US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772400" cy="4983960"/>
          </a:xfrm>
        </p:spPr>
        <p:txBody>
          <a:bodyPr>
            <a:normAutofit fontScale="92500" lnSpcReduction="20000"/>
          </a:bodyPr>
          <a:lstStyle/>
          <a:p>
            <a:endParaRPr lang="en-US" sz="1200" dirty="0" smtClean="0"/>
          </a:p>
          <a:p>
            <a:endParaRPr lang="en-US" sz="1200" dirty="0" smtClean="0"/>
          </a:p>
          <a:p>
            <a:pPr>
              <a:buNone/>
            </a:pPr>
            <a:r>
              <a:rPr lang="en-US" sz="1800" dirty="0" smtClean="0"/>
              <a:t>1.	Develop </a:t>
            </a:r>
            <a:r>
              <a:rPr lang="en-US" sz="1800" dirty="0" smtClean="0"/>
              <a:t>global standards, practices and functions for Port Meteorological </a:t>
            </a:r>
            <a:r>
              <a:rPr lang="en-US" sz="1800" dirty="0" smtClean="0"/>
              <a:t>Officers</a:t>
            </a:r>
          </a:p>
          <a:p>
            <a:pPr>
              <a:buNone/>
            </a:pPr>
            <a:r>
              <a:rPr lang="en-US" sz="1800" dirty="0" smtClean="0"/>
              <a:t>2.	Maintain </a:t>
            </a:r>
            <a:r>
              <a:rPr lang="en-US" sz="1800" dirty="0" smtClean="0"/>
              <a:t>Reference Guides for PMOs and national VOS, SOOP and ASAP Program </a:t>
            </a:r>
            <a:r>
              <a:rPr lang="en-US" sz="1800" dirty="0" smtClean="0"/>
              <a:t>Managers</a:t>
            </a:r>
          </a:p>
          <a:p>
            <a:pPr>
              <a:buNone/>
            </a:pPr>
            <a:r>
              <a:rPr lang="en-US" sz="1800" dirty="0" smtClean="0"/>
              <a:t>3.	Coordinate </a:t>
            </a:r>
            <a:r>
              <a:rPr lang="en-US" sz="1800" dirty="0" smtClean="0"/>
              <a:t>international PMO Training </a:t>
            </a:r>
            <a:r>
              <a:rPr lang="en-US" sz="1800" dirty="0" smtClean="0"/>
              <a:t>Workshops</a:t>
            </a:r>
          </a:p>
          <a:p>
            <a:pPr>
              <a:buNone/>
            </a:pPr>
            <a:r>
              <a:rPr lang="en-US" sz="1800" dirty="0" smtClean="0"/>
              <a:t>4.	Encourage </a:t>
            </a:r>
            <a:r>
              <a:rPr lang="en-US" sz="1800" dirty="0" smtClean="0"/>
              <a:t>the development of VOS </a:t>
            </a:r>
            <a:r>
              <a:rPr lang="en-US" sz="1800" dirty="0" smtClean="0"/>
              <a:t>Programs </a:t>
            </a:r>
            <a:r>
              <a:rPr lang="en-US" sz="1800" dirty="0" smtClean="0"/>
              <a:t>in data sparse areas by supporting and participating in the drifter donation </a:t>
            </a:r>
            <a:r>
              <a:rPr lang="en-US" sz="1800" dirty="0" smtClean="0"/>
              <a:t>program as </a:t>
            </a:r>
            <a:r>
              <a:rPr lang="en-US" sz="1800" dirty="0" smtClean="0"/>
              <a:t>well as the PMO buddy </a:t>
            </a:r>
            <a:r>
              <a:rPr lang="en-US" sz="1800" dirty="0" smtClean="0"/>
              <a:t>program</a:t>
            </a:r>
          </a:p>
          <a:p>
            <a:pPr>
              <a:buNone/>
            </a:pPr>
            <a:r>
              <a:rPr lang="en-US" sz="1800" dirty="0" smtClean="0"/>
              <a:t>5.	Assist </a:t>
            </a:r>
            <a:r>
              <a:rPr lang="en-US" sz="1800" dirty="0" smtClean="0"/>
              <a:t>the TT-VRPP in the development of PMO </a:t>
            </a:r>
            <a:r>
              <a:rPr lang="en-US" sz="1800" dirty="0" smtClean="0"/>
              <a:t>resources</a:t>
            </a:r>
          </a:p>
          <a:p>
            <a:pPr>
              <a:buNone/>
            </a:pPr>
            <a:r>
              <a:rPr lang="en-US" sz="1800" dirty="0" smtClean="0"/>
              <a:t>6.	Provide </a:t>
            </a:r>
            <a:r>
              <a:rPr lang="en-US" sz="1800" dirty="0" smtClean="0"/>
              <a:t>advice to Nautical Colleges about training syllabuses and assist with the training or the provision of training </a:t>
            </a:r>
            <a:r>
              <a:rPr lang="en-US" sz="1800" dirty="0" smtClean="0"/>
              <a:t>material</a:t>
            </a:r>
          </a:p>
          <a:p>
            <a:pPr>
              <a:buNone/>
            </a:pPr>
            <a:r>
              <a:rPr lang="en-US" sz="1800" dirty="0" smtClean="0"/>
              <a:t>7.	Maintain </a:t>
            </a:r>
            <a:r>
              <a:rPr lang="en-US" sz="1800" dirty="0" smtClean="0"/>
              <a:t>User Manuals, Best Practices, and Reference Guides for ship riders collecting XBT data or performing drifter and Argo float deployments</a:t>
            </a:r>
            <a:r>
              <a:rPr lang="en-US" sz="1800" dirty="0" smtClean="0"/>
              <a:t>.</a:t>
            </a:r>
          </a:p>
          <a:p>
            <a:pPr>
              <a:buAutoNum type="arabicPeriod" startAt="8"/>
            </a:pPr>
            <a:r>
              <a:rPr lang="en-US" sz="1800" dirty="0" smtClean="0"/>
              <a:t>Maintain </a:t>
            </a:r>
            <a:r>
              <a:rPr lang="en-US" sz="1800" dirty="0" smtClean="0"/>
              <a:t>a website with relevant training documents</a:t>
            </a:r>
            <a:r>
              <a:rPr lang="en-US" sz="1800" dirty="0" smtClean="0"/>
              <a:t>.</a:t>
            </a:r>
          </a:p>
          <a:p>
            <a:pPr>
              <a:buAutoNum type="arabicPeriod" startAt="8"/>
            </a:pPr>
            <a:r>
              <a:rPr lang="en-US" sz="1800" dirty="0" smtClean="0"/>
              <a:t>In </a:t>
            </a:r>
            <a:r>
              <a:rPr lang="en-US" sz="1800" dirty="0" smtClean="0"/>
              <a:t>collaboration with the Task Team on VOS Recruitment and </a:t>
            </a:r>
            <a:r>
              <a:rPr lang="en-US" sz="1800" dirty="0" smtClean="0"/>
              <a:t>Program </a:t>
            </a:r>
            <a:r>
              <a:rPr lang="en-US" sz="1800" dirty="0" smtClean="0"/>
              <a:t>Promotion, develop a new JCOMM guidance document to address, </a:t>
            </a:r>
            <a:r>
              <a:rPr lang="en-US" sz="1800" dirty="0" smtClean="0"/>
              <a:t>as </a:t>
            </a:r>
            <a:r>
              <a:rPr lang="en-US" sz="1800" dirty="0" smtClean="0"/>
              <a:t>is practicable, the full scope of PMO work instructions, duties and responsibilities.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4E4B-391A-4314-B350-A5A28BB1DEA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xchange progr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819400"/>
            <a:ext cx="2323724" cy="2709862"/>
          </a:xfrm>
          <a:prstGeom prst="rect">
            <a:avLst/>
          </a:prstGeom>
          <a:ln w="38100">
            <a:solidFill>
              <a:schemeClr val="accent2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001000" cy="1524000"/>
          </a:xfrm>
        </p:spPr>
        <p:txBody>
          <a:bodyPr/>
          <a:lstStyle/>
          <a:p>
            <a:r>
              <a:rPr lang="en-US" sz="3600" dirty="0" smtClean="0"/>
              <a:t>To Develop global standards, practices and functions for Port Meteorological Officers…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905000"/>
            <a:ext cx="60960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PMO exchange program: </a:t>
            </a:r>
            <a:endParaRPr lang="en-US" sz="4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deliverable from PMO-5 is the initiation of PMO exchange program between countries. This would provide an extraordinary opportunity to broaden the experience, techniques and </a:t>
            </a:r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a full appreciation towards a </a:t>
            </a:r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perspective in VOS support strategies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4E4B-391A-4314-B350-A5A28BB1DEA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Training cadets at the various maritime academies…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4114800" cy="3733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Work with the various maritime academies (worldwide) to insure that the training that we (PMO’s) provide concurs with the methodology and training syllabuses that are accepted by each institution.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4E4B-391A-4314-B350-A5A28BB1DEAE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 descr="maritime acade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1524000"/>
            <a:ext cx="4591050" cy="2657475"/>
          </a:xfrm>
          <a:prstGeom prst="rect">
            <a:avLst/>
          </a:prstGeom>
          <a:ln>
            <a:noFill/>
          </a:ln>
          <a:effectLst>
            <a:softEdge rad="635000"/>
          </a:effectLst>
          <a:scene3d>
            <a:camera prst="isometricOffAxis2Left"/>
            <a:lightRig rig="threePt" dir="t"/>
          </a:scene3d>
        </p:spPr>
      </p:pic>
      <p:sp>
        <p:nvSpPr>
          <p:cNvPr id="8" name="Rectangle 7"/>
          <p:cNvSpPr/>
          <p:nvPr/>
        </p:nvSpPr>
        <p:spPr>
          <a:xfrm>
            <a:off x="4572000" y="4419600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varied power point’s: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PMO activities and the service(s) they provide to the observing ships.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 of VOS as well as other observing practices (XBT, SOOP, ASAP)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Training cadets at the various maritime academies…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PMO’s provide the full spectrum of how to properly observe marine weather, input these parameters into compliant E-logbook software and (how to) transmit these observations in a timely fashion, real time.</a:t>
            </a:r>
          </a:p>
          <a:p>
            <a:pPr lvl="1"/>
            <a:r>
              <a:rPr lang="en-US" dirty="0" smtClean="0"/>
              <a:t>Instructions and overview of the importance to compile the IMMT file and transmit this delayed mode data to the appropriate contact.</a:t>
            </a:r>
          </a:p>
          <a:p>
            <a:pPr lvl="1"/>
            <a:r>
              <a:rPr lang="en-US" dirty="0" smtClean="0"/>
              <a:t>Insure that the International Maritime Organization (IMO) International Convention on Standards of training, certification and watch keeping for seafarers is current.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4E4B-391A-4314-B350-A5A28BB1DEA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sz="3600" dirty="0" smtClean="0"/>
              <a:t>Training cadets at the various maritime academies…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49530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Provide a solid understanding for the cadets as to why the marine weather observations  (including ASAP, SOOP, XBT) are so critical.</a:t>
            </a:r>
          </a:p>
          <a:p>
            <a:r>
              <a:rPr lang="en-US" dirty="0" smtClean="0"/>
              <a:t>Introduction to forecasts and analysis derived from collected environmental data.</a:t>
            </a:r>
          </a:p>
          <a:p>
            <a:r>
              <a:rPr lang="en-US" dirty="0" smtClean="0"/>
              <a:t>Emphasis on quality.</a:t>
            </a:r>
          </a:p>
          <a:p>
            <a:r>
              <a:rPr lang="en-US" dirty="0" smtClean="0"/>
              <a:t>Emphasis on safety at sea.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4E4B-391A-4314-B350-A5A28BB1DEAE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 descr="academy stud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3048000"/>
            <a:ext cx="3027124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TurboWin Software – E-logbook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/>
          <a:lstStyle/>
          <a:p>
            <a:r>
              <a:rPr lang="en-US" dirty="0" smtClean="0"/>
              <a:t>TurboWin software, developed and maintained by the Royal Netherlands Meteorological Institute (KNMI), fulfills the compliancy and observing scheme required by the World Meteorological Organization (WMO).</a:t>
            </a:r>
          </a:p>
          <a:p>
            <a:pPr lvl="1"/>
            <a:r>
              <a:rPr lang="en-US" dirty="0" smtClean="0"/>
              <a:t>TurboWin is now the primary tool for compiling marine weather reports. </a:t>
            </a:r>
          </a:p>
          <a:p>
            <a:pPr lvl="2"/>
            <a:r>
              <a:rPr lang="en-US" dirty="0" smtClean="0"/>
              <a:t>Distribution and training on this software is recommended.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4E4B-391A-4314-B350-A5A28BB1DEAE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/>
          <a:lstStyle/>
          <a:p>
            <a:r>
              <a:rPr lang="en-US" sz="3600" dirty="0" smtClean="0"/>
              <a:t>Revision is needed for the Marine Observers Handbook (UK) and the NWS Handbook No. 1 (US)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686800" cy="129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Establish a sub-committee to accomplish the revision and include all updates necessary.  </a:t>
            </a:r>
          </a:p>
          <a:p>
            <a:pPr lvl="1"/>
            <a:r>
              <a:rPr lang="en-US" i="1" u="sng" dirty="0" smtClean="0"/>
              <a:t>ASAP….  Any volunteers to become part of this team?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4E4B-391A-4314-B350-A5A28BB1DEAE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 descr="revi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3657600"/>
            <a:ext cx="5900738" cy="2775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1483</TotalTime>
  <Words>711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JCOMM SOT 8 TT-Training</vt:lpstr>
      <vt:lpstr>Members of the TT-Training</vt:lpstr>
      <vt:lpstr>Terms of Reference:</vt:lpstr>
      <vt:lpstr>To Develop global standards, practices and functions for Port Meteorological Officers…</vt:lpstr>
      <vt:lpstr>Training cadets at the various maritime academies…</vt:lpstr>
      <vt:lpstr>Training cadets at the various maritime academies…</vt:lpstr>
      <vt:lpstr>Training cadets at the various maritime academies…</vt:lpstr>
      <vt:lpstr>TurboWin Software – E-logbook </vt:lpstr>
      <vt:lpstr>Revision is needed for the Marine Observers Handbook (UK) and the NWS Handbook No. 1 (US)</vt:lpstr>
      <vt:lpstr>Capacity Building…</vt:lpstr>
      <vt:lpstr>Slide 11</vt:lpstr>
    </vt:vector>
  </TitlesOfParts>
  <Company>NDBC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NDBC</dc:creator>
  <cp:lastModifiedBy>NDBC</cp:lastModifiedBy>
  <cp:revision>22</cp:revision>
  <dcterms:created xsi:type="dcterms:W3CDTF">2015-07-09T16:10:32Z</dcterms:created>
  <dcterms:modified xsi:type="dcterms:W3CDTF">2015-07-10T16:53:52Z</dcterms:modified>
</cp:coreProperties>
</file>