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63" r:id="rId5"/>
    <p:sldId id="264" r:id="rId6"/>
    <p:sldId id="265" r:id="rId7"/>
    <p:sldId id="266" r:id="rId8"/>
    <p:sldId id="267" r:id="rId9"/>
    <p:sldId id="268" r:id="rId10"/>
    <p:sldId id="269" r:id="rId11"/>
    <p:sldId id="271" r:id="rId12"/>
    <p:sldId id="272" r:id="rId13"/>
    <p:sldId id="273"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7C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0FB055-CBDF-4826-A74C-B8DB7E403A23}" type="datetimeFigureOut">
              <a:rPr lang="en-GB" smtClean="0"/>
              <a:t>2015-06-11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83A97B-3F0F-4E07-A4DB-EF79D5E47F72}" type="slidenum">
              <a:rPr lang="en-GB" smtClean="0"/>
              <a:t>‹#›</a:t>
            </a:fld>
            <a:endParaRPr lang="en-GB"/>
          </a:p>
        </p:txBody>
      </p:sp>
    </p:spTree>
    <p:extLst>
      <p:ext uri="{BB962C8B-B14F-4D97-AF65-F5344CB8AC3E}">
        <p14:creationId xmlns:p14="http://schemas.microsoft.com/office/powerpoint/2010/main" val="629135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12AA3B-27CE-4519-A1DB-5F7EE7E2A8B2}" type="datetime1">
              <a:rPr lang="en-GB" smtClean="0"/>
              <a:t>2015-06-11</a:t>
            </a:fld>
            <a:endParaRPr lang="en-GB" dirty="0"/>
          </a:p>
        </p:txBody>
      </p:sp>
      <p:sp>
        <p:nvSpPr>
          <p:cNvPr id="5" name="Footer Placeholder 4"/>
          <p:cNvSpPr>
            <a:spLocks noGrp="1"/>
          </p:cNvSpPr>
          <p:nvPr>
            <p:ph type="ftr" sz="quarter" idx="11"/>
          </p:nvPr>
        </p:nvSpPr>
        <p:spPr/>
        <p:txBody>
          <a:bodyPr/>
          <a:lstStyle/>
          <a:p>
            <a:r>
              <a:rPr lang="es-ES" dirty="0" smtClean="0"/>
              <a:t>PMO-5, Viña del Mar, Chile, 20-24 </a:t>
            </a:r>
            <a:r>
              <a:rPr lang="es-ES" dirty="0" err="1" smtClean="0"/>
              <a:t>July</a:t>
            </a:r>
            <a:r>
              <a:rPr lang="es-ES" dirty="0" smtClean="0"/>
              <a:t> 2015</a:t>
            </a:r>
            <a:endParaRPr lang="en-GB" dirty="0"/>
          </a:p>
        </p:txBody>
      </p:sp>
      <p:sp>
        <p:nvSpPr>
          <p:cNvPr id="6" name="Slide Number Placeholder 5"/>
          <p:cNvSpPr>
            <a:spLocks noGrp="1"/>
          </p:cNvSpPr>
          <p:nvPr>
            <p:ph type="sldNum" sz="quarter" idx="12"/>
          </p:nvPr>
        </p:nvSpPr>
        <p:spPr/>
        <p:txBody>
          <a:bodyPr/>
          <a:lstStyle/>
          <a:p>
            <a:fld id="{1940CC50-E966-4237-ACA6-1D8737A4DA0D}" type="slidenum">
              <a:rPr lang="en-GB" smtClean="0"/>
              <a:t>‹#›</a:t>
            </a:fld>
            <a:endParaRPr lang="en-GB" dirty="0"/>
          </a:p>
        </p:txBody>
      </p:sp>
    </p:spTree>
    <p:extLst>
      <p:ext uri="{BB962C8B-B14F-4D97-AF65-F5344CB8AC3E}">
        <p14:creationId xmlns:p14="http://schemas.microsoft.com/office/powerpoint/2010/main" val="944385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FC104A-84BE-4507-A94D-064CB1FCEDC3}"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108642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B2191A-A322-42B2-9898-A2815C2FE2B5}"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237712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C80ADC-CE31-4259-B97A-6F4B96FA5C17}"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a:t>
            </a:fld>
            <a:r>
              <a:rPr lang="en-GB" dirty="0" smtClean="0"/>
              <a:t> </a:t>
            </a:r>
            <a:endParaRPr lang="en-GB" dirty="0"/>
          </a:p>
        </p:txBody>
      </p:sp>
    </p:spTree>
    <p:extLst>
      <p:ext uri="{BB962C8B-B14F-4D97-AF65-F5344CB8AC3E}">
        <p14:creationId xmlns:p14="http://schemas.microsoft.com/office/powerpoint/2010/main" val="389071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425F8F-84EA-44B9-B1D9-CE18334B99A7}"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58680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BDBA2AC-81E8-46CF-B41A-D1E75F6C721E}" type="datetime1">
              <a:rPr lang="en-GB" smtClean="0"/>
              <a:t>2015-06-11</a:t>
            </a:fld>
            <a:endParaRPr lang="en-GB"/>
          </a:p>
        </p:txBody>
      </p:sp>
      <p:sp>
        <p:nvSpPr>
          <p:cNvPr id="6" name="Footer Placeholder 5"/>
          <p:cNvSpPr>
            <a:spLocks noGrp="1"/>
          </p:cNvSpPr>
          <p:nvPr>
            <p:ph type="ftr" sz="quarter" idx="11"/>
          </p:nvPr>
        </p:nvSpPr>
        <p:spPr/>
        <p:txBody>
          <a:bodyPr/>
          <a:lstStyle/>
          <a:p>
            <a:r>
              <a:rPr lang="es-ES" smtClean="0"/>
              <a:t>PMO-5, Viña del Mar, Chile, 20-24 July 2015</a:t>
            </a:r>
            <a:endParaRPr lang="en-GB"/>
          </a:p>
        </p:txBody>
      </p:sp>
      <p:sp>
        <p:nvSpPr>
          <p:cNvPr id="7" name="Slide Number Placeholder 6"/>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754988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575639-555E-4225-BC42-6093E1E98D26}" type="datetime1">
              <a:rPr lang="en-GB" smtClean="0"/>
              <a:t>2015-06-11</a:t>
            </a:fld>
            <a:endParaRPr lang="en-GB"/>
          </a:p>
        </p:txBody>
      </p:sp>
      <p:sp>
        <p:nvSpPr>
          <p:cNvPr id="8" name="Footer Placeholder 7"/>
          <p:cNvSpPr>
            <a:spLocks noGrp="1"/>
          </p:cNvSpPr>
          <p:nvPr>
            <p:ph type="ftr" sz="quarter" idx="11"/>
          </p:nvPr>
        </p:nvSpPr>
        <p:spPr/>
        <p:txBody>
          <a:bodyPr/>
          <a:lstStyle/>
          <a:p>
            <a:r>
              <a:rPr lang="es-ES" smtClean="0"/>
              <a:t>PMO-5, Viña del Mar, Chile, 20-24 July 2015</a:t>
            </a:r>
            <a:endParaRPr lang="en-GB"/>
          </a:p>
        </p:txBody>
      </p:sp>
      <p:sp>
        <p:nvSpPr>
          <p:cNvPr id="9" name="Slide Number Placeholder 8"/>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137819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34EB6B-25BD-4068-B4CC-0CF89CF3C77F}" type="datetime1">
              <a:rPr lang="en-GB" smtClean="0"/>
              <a:t>2015-06-11</a:t>
            </a:fld>
            <a:endParaRPr lang="en-GB"/>
          </a:p>
        </p:txBody>
      </p:sp>
      <p:sp>
        <p:nvSpPr>
          <p:cNvPr id="4" name="Footer Placeholder 3"/>
          <p:cNvSpPr>
            <a:spLocks noGrp="1"/>
          </p:cNvSpPr>
          <p:nvPr>
            <p:ph type="ftr" sz="quarter" idx="11"/>
          </p:nvPr>
        </p:nvSpPr>
        <p:spPr/>
        <p:txBody>
          <a:bodyPr/>
          <a:lstStyle/>
          <a:p>
            <a:r>
              <a:rPr lang="es-ES" smtClean="0"/>
              <a:t>PMO-5, Viña del Mar, Chile, 20-24 July 2015</a:t>
            </a:r>
            <a:endParaRPr lang="en-GB"/>
          </a:p>
        </p:txBody>
      </p:sp>
      <p:sp>
        <p:nvSpPr>
          <p:cNvPr id="5" name="Slide Number Placeholder 4"/>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52489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EF4A83-17E8-4339-8434-234BD7BCEBBD}" type="datetime1">
              <a:rPr lang="en-GB" smtClean="0"/>
              <a:t>2015-06-11</a:t>
            </a:fld>
            <a:endParaRPr lang="en-GB"/>
          </a:p>
        </p:txBody>
      </p:sp>
      <p:sp>
        <p:nvSpPr>
          <p:cNvPr id="3" name="Footer Placeholder 2"/>
          <p:cNvSpPr>
            <a:spLocks noGrp="1"/>
          </p:cNvSpPr>
          <p:nvPr>
            <p:ph type="ftr" sz="quarter" idx="11"/>
          </p:nvPr>
        </p:nvSpPr>
        <p:spPr/>
        <p:txBody>
          <a:bodyPr/>
          <a:lstStyle/>
          <a:p>
            <a:r>
              <a:rPr lang="es-ES" smtClean="0"/>
              <a:t>PMO-5, Viña del Mar, Chile, 20-24 July 2015</a:t>
            </a:r>
            <a:endParaRPr lang="en-GB"/>
          </a:p>
        </p:txBody>
      </p:sp>
      <p:sp>
        <p:nvSpPr>
          <p:cNvPr id="4" name="Slide Number Placeholder 3"/>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376044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4B6DAE-8537-4B49-82FA-B01F7C9B6E5F}" type="datetime1">
              <a:rPr lang="en-GB" smtClean="0"/>
              <a:t>2015-06-11</a:t>
            </a:fld>
            <a:endParaRPr lang="en-GB"/>
          </a:p>
        </p:txBody>
      </p:sp>
      <p:sp>
        <p:nvSpPr>
          <p:cNvPr id="6" name="Footer Placeholder 5"/>
          <p:cNvSpPr>
            <a:spLocks noGrp="1"/>
          </p:cNvSpPr>
          <p:nvPr>
            <p:ph type="ftr" sz="quarter" idx="11"/>
          </p:nvPr>
        </p:nvSpPr>
        <p:spPr/>
        <p:txBody>
          <a:bodyPr/>
          <a:lstStyle/>
          <a:p>
            <a:r>
              <a:rPr lang="es-ES" smtClean="0"/>
              <a:t>PMO-5, Viña del Mar, Chile, 20-24 July 2015</a:t>
            </a:r>
            <a:endParaRPr lang="en-GB"/>
          </a:p>
        </p:txBody>
      </p:sp>
      <p:sp>
        <p:nvSpPr>
          <p:cNvPr id="7" name="Slide Number Placeholder 6"/>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48450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5A20E-2306-43C4-A1AF-70FD84E1802C}" type="datetime1">
              <a:rPr lang="en-GB" smtClean="0"/>
              <a:t>2015-06-11</a:t>
            </a:fld>
            <a:endParaRPr lang="en-GB"/>
          </a:p>
        </p:txBody>
      </p:sp>
      <p:sp>
        <p:nvSpPr>
          <p:cNvPr id="6" name="Footer Placeholder 5"/>
          <p:cNvSpPr>
            <a:spLocks noGrp="1"/>
          </p:cNvSpPr>
          <p:nvPr>
            <p:ph type="ftr" sz="quarter" idx="11"/>
          </p:nvPr>
        </p:nvSpPr>
        <p:spPr/>
        <p:txBody>
          <a:bodyPr/>
          <a:lstStyle/>
          <a:p>
            <a:r>
              <a:rPr lang="es-ES" smtClean="0"/>
              <a:t>PMO-5, Viña del Mar, Chile, 20-24 July 2015</a:t>
            </a:r>
            <a:endParaRPr lang="en-GB"/>
          </a:p>
        </p:txBody>
      </p:sp>
      <p:sp>
        <p:nvSpPr>
          <p:cNvPr id="7" name="Slide Number Placeholder 6"/>
          <p:cNvSpPr>
            <a:spLocks noGrp="1"/>
          </p:cNvSpPr>
          <p:nvPr>
            <p:ph type="sldNum" sz="quarter" idx="12"/>
          </p:nvPr>
        </p:nvSpPr>
        <p:spPr/>
        <p:txBody>
          <a:bodyPr/>
          <a:lstStyle/>
          <a:p>
            <a:fld id="{1940CC50-E966-4237-ACA6-1D8737A4DA0D}" type="slidenum">
              <a:rPr lang="en-GB" smtClean="0"/>
              <a:t>‹#›</a:t>
            </a:fld>
            <a:endParaRPr lang="en-GB"/>
          </a:p>
        </p:txBody>
      </p:sp>
    </p:spTree>
    <p:extLst>
      <p:ext uri="{BB962C8B-B14F-4D97-AF65-F5344CB8AC3E}">
        <p14:creationId xmlns:p14="http://schemas.microsoft.com/office/powerpoint/2010/main" val="215538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12" descr="ciel et mer-bann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559425"/>
            <a:ext cx="9144000" cy="129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1547664" y="274638"/>
            <a:ext cx="6048672"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95000"/>
                    <a:lumOff val="5000"/>
                  </a:schemeClr>
                </a:solidFill>
              </a:defRPr>
            </a:lvl1pPr>
          </a:lstStyle>
          <a:p>
            <a:fld id="{0CCDB6FC-4F95-4606-8F16-2306208803BE}" type="datetime1">
              <a:rPr lang="en-GB" smtClean="0"/>
              <a:pPr/>
              <a:t>2015-06-11</a:t>
            </a:fld>
            <a:endParaRPr lang="en-GB" dirty="0"/>
          </a:p>
        </p:txBody>
      </p:sp>
      <p:sp>
        <p:nvSpPr>
          <p:cNvPr id="5" name="Footer Placeholder 4"/>
          <p:cNvSpPr>
            <a:spLocks noGrp="1"/>
          </p:cNvSpPr>
          <p:nvPr>
            <p:ph type="ftr" sz="quarter" idx="3"/>
          </p:nvPr>
        </p:nvSpPr>
        <p:spPr>
          <a:xfrm>
            <a:off x="2915816" y="6356350"/>
            <a:ext cx="3312368" cy="365125"/>
          </a:xfrm>
          <a:prstGeom prst="rect">
            <a:avLst/>
          </a:prstGeom>
        </p:spPr>
        <p:txBody>
          <a:bodyPr vert="horz" lIns="91440" tIns="45720" rIns="91440" bIns="45720" rtlCol="0" anchor="ctr"/>
          <a:lstStyle>
            <a:lvl1pPr algn="ctr">
              <a:defRPr sz="1200" b="1" i="1">
                <a:solidFill>
                  <a:schemeClr val="tx1">
                    <a:lumMod val="95000"/>
                    <a:lumOff val="5000"/>
                  </a:schemeClr>
                </a:solidFill>
              </a:defRPr>
            </a:lvl1pPr>
          </a:lstStyle>
          <a:p>
            <a:r>
              <a:rPr lang="en-GB" dirty="0" smtClean="0"/>
              <a:t>PMO-5, </a:t>
            </a:r>
            <a:r>
              <a:rPr lang="en-GB" dirty="0" err="1" smtClean="0"/>
              <a:t>Viña</a:t>
            </a:r>
            <a:r>
              <a:rPr lang="en-GB" dirty="0" smtClean="0"/>
              <a:t> del Mar, Chile, 20-24 July 2015</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95000"/>
                    <a:lumOff val="5000"/>
                  </a:schemeClr>
                </a:solidFill>
              </a:defRPr>
            </a:lvl1pPr>
          </a:lstStyle>
          <a:p>
            <a:fld id="{1940CC50-E966-4237-ACA6-1D8737A4DA0D}" type="slidenum">
              <a:rPr lang="en-GB" smtClean="0"/>
              <a:pPr/>
              <a:t>‹#›</a:t>
            </a:fld>
            <a:endParaRPr lang="en-GB" dirty="0"/>
          </a:p>
        </p:txBody>
      </p:sp>
      <p:pic>
        <p:nvPicPr>
          <p:cNvPr id="7" name="Picture 2" descr="C:\Documents\work\Images\logos\JCOMM\jcommlogo.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7384"/>
            <a:ext cx="1475656" cy="12486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Documents\work\Images\logos\SOT\sotlogo180.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40352" y="16757"/>
            <a:ext cx="1403648" cy="1396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73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jcomm.info/471"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jcomm.info/index.php?option=com_oe&amp;task=viewDocumentRecord&amp;docID=6423" TargetMode="External"/><Relationship Id="rId2" Type="http://schemas.openxmlformats.org/officeDocument/2006/relationships/hyperlink" Target="http://www.jcomm.info/index.php?option=com_oe&amp;task=viewDocumentRecord&amp;docID=47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wmo.int/pages/prog/www/ois/Operational_Information/VolumeD/VolumeD.pdf" TargetMode="External"/><Relationship Id="rId2" Type="http://schemas.openxmlformats.org/officeDocument/2006/relationships/hyperlink" Target="http://www.wmo.int/inmarsat_les"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0BwdvoC9AeWjUV2dIQmlSUkpOYm8/edit?pli=1"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0e4eb4f5e8798db398ea7bb58a9de4a6e0b4480.googledrive.com/host/0BwdvoC9AeWjURlFWdC1qSzRNdkE/wmo_488-2013_en.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wmo.int/pages/prog/www/IMOP/publications/CIMO-Guide/Provisional2014Edition.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jcomm.info/558"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352928" cy="1470025"/>
          </a:xfrm>
        </p:spPr>
        <p:txBody>
          <a:bodyPr>
            <a:normAutofit fontScale="90000"/>
          </a:bodyPr>
          <a:lstStyle/>
          <a:p>
            <a:r>
              <a:rPr lang="en-GB" dirty="0" smtClean="0"/>
              <a:t>WMO Technical Regulations relevant to </a:t>
            </a:r>
            <a:br>
              <a:rPr lang="en-GB" dirty="0" smtClean="0"/>
            </a:br>
            <a:r>
              <a:rPr lang="en-GB" dirty="0" smtClean="0"/>
              <a:t>Port Meteorological Officers</a:t>
            </a:r>
            <a:endParaRPr lang="en-GB" dirty="0"/>
          </a:p>
        </p:txBody>
      </p:sp>
      <p:sp>
        <p:nvSpPr>
          <p:cNvPr id="3" name="Subtitle 2"/>
          <p:cNvSpPr>
            <a:spLocks noGrp="1"/>
          </p:cNvSpPr>
          <p:nvPr>
            <p:ph type="subTitle" idx="1"/>
          </p:nvPr>
        </p:nvSpPr>
        <p:spPr>
          <a:xfrm>
            <a:off x="251520" y="4340696"/>
            <a:ext cx="8640960" cy="1752600"/>
          </a:xfrm>
        </p:spPr>
        <p:txBody>
          <a:bodyPr>
            <a:normAutofit/>
          </a:bodyPr>
          <a:lstStyle/>
          <a:p>
            <a:r>
              <a:rPr lang="en-GB" sz="2800" i="1" dirty="0" smtClean="0">
                <a:solidFill>
                  <a:schemeClr val="tx1">
                    <a:lumMod val="85000"/>
                    <a:lumOff val="15000"/>
                  </a:schemeClr>
                </a:solidFill>
              </a:rPr>
              <a:t>(Etienne Charpentier, WMO Observing Systems Division)</a:t>
            </a:r>
            <a:endParaRPr lang="en-GB" sz="2800" dirty="0">
              <a:solidFill>
                <a:schemeClr val="tx1">
                  <a:lumMod val="85000"/>
                  <a:lumOff val="15000"/>
                </a:schemeClr>
              </a:solidFill>
            </a:endParaRPr>
          </a:p>
        </p:txBody>
      </p:sp>
      <p:sp>
        <p:nvSpPr>
          <p:cNvPr id="4" name="Subtitle 2"/>
          <p:cNvSpPr>
            <a:spLocks noGrp="1"/>
          </p:cNvSpPr>
          <p:nvPr/>
        </p:nvSpPr>
        <p:spPr>
          <a:xfrm>
            <a:off x="1545432" y="260648"/>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2400" b="1" i="1" dirty="0" smtClean="0">
                <a:solidFill>
                  <a:schemeClr val="accent3">
                    <a:lumMod val="50000"/>
                  </a:schemeClr>
                </a:solidFill>
              </a:rPr>
              <a:t>Fifth International Workshop of Port Meteorological Officers (PMO-5)</a:t>
            </a:r>
          </a:p>
          <a:p>
            <a:r>
              <a:rPr lang="en-GB" sz="2400" b="1" i="1" dirty="0" smtClean="0">
                <a:solidFill>
                  <a:schemeClr val="accent3">
                    <a:lumMod val="50000"/>
                  </a:schemeClr>
                </a:solidFill>
              </a:rPr>
              <a:t>(</a:t>
            </a:r>
            <a:r>
              <a:rPr lang="en-GB" sz="2400" b="1" i="1" dirty="0" err="1" smtClean="0">
                <a:solidFill>
                  <a:schemeClr val="accent3">
                    <a:lumMod val="50000"/>
                  </a:schemeClr>
                </a:solidFill>
              </a:rPr>
              <a:t>Viña</a:t>
            </a:r>
            <a:r>
              <a:rPr lang="en-GB" sz="2400" b="1" i="1" dirty="0" smtClean="0">
                <a:solidFill>
                  <a:schemeClr val="accent3">
                    <a:lumMod val="50000"/>
                  </a:schemeClr>
                </a:solidFill>
              </a:rPr>
              <a:t> del Mar, Chile, 20-24 July 2015)</a:t>
            </a:r>
            <a:endParaRPr lang="en-GB" sz="2400" b="1" i="1" dirty="0">
              <a:solidFill>
                <a:schemeClr val="accent3">
                  <a:lumMod val="50000"/>
                </a:schemeClr>
              </a:solidFill>
            </a:endParaRPr>
          </a:p>
        </p:txBody>
      </p:sp>
    </p:spTree>
    <p:extLst>
      <p:ext uri="{BB962C8B-B14F-4D97-AF65-F5344CB8AC3E}">
        <p14:creationId xmlns:p14="http://schemas.microsoft.com/office/powerpoint/2010/main" val="1691078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6048672" cy="792088"/>
          </a:xfrm>
        </p:spPr>
        <p:txBody>
          <a:bodyPr>
            <a:noAutofit/>
          </a:bodyPr>
          <a:lstStyle/>
          <a:p>
            <a:r>
              <a:rPr lang="en-GB" sz="2800" dirty="0"/>
              <a:t>WMO No. </a:t>
            </a:r>
            <a:r>
              <a:rPr lang="en-GB" sz="2800" dirty="0" smtClean="0"/>
              <a:t>471 – Guide </a:t>
            </a:r>
            <a:r>
              <a:rPr lang="en-GB" sz="2800" dirty="0"/>
              <a:t>to Marine </a:t>
            </a:r>
            <a:r>
              <a:rPr lang="en-GB" sz="2800" dirty="0" smtClean="0"/>
              <a:t/>
            </a:r>
            <a:br>
              <a:rPr lang="en-GB" sz="2800" dirty="0" smtClean="0"/>
            </a:br>
            <a:r>
              <a:rPr lang="en-GB" sz="2800" dirty="0" smtClean="0"/>
              <a:t>Meteorological Services</a:t>
            </a:r>
            <a:endParaRPr lang="en-GB" sz="2800" dirty="0"/>
          </a:p>
        </p:txBody>
      </p:sp>
      <p:sp>
        <p:nvSpPr>
          <p:cNvPr id="3" name="Content Placeholder 2"/>
          <p:cNvSpPr>
            <a:spLocks noGrp="1"/>
          </p:cNvSpPr>
          <p:nvPr>
            <p:ph idx="1"/>
          </p:nvPr>
        </p:nvSpPr>
        <p:spPr>
          <a:xfrm>
            <a:off x="323528" y="1451917"/>
            <a:ext cx="8363272" cy="4857403"/>
          </a:xfrm>
        </p:spPr>
        <p:txBody>
          <a:bodyPr>
            <a:normAutofit fontScale="55000" lnSpcReduction="20000"/>
          </a:bodyPr>
          <a:lstStyle/>
          <a:p>
            <a:pPr marL="0" indent="0">
              <a:buNone/>
            </a:pPr>
            <a:r>
              <a:rPr lang="en-US" b="1" dirty="0"/>
              <a:t>Foreword, Introduction</a:t>
            </a:r>
          </a:p>
          <a:p>
            <a:pPr marL="514350" indent="-514350">
              <a:buFont typeface="+mj-lt"/>
              <a:buAutoNum type="arabicPeriod"/>
            </a:pPr>
            <a:r>
              <a:rPr lang="en-US" b="1" dirty="0" smtClean="0"/>
              <a:t>Marine </a:t>
            </a:r>
            <a:r>
              <a:rPr lang="en-US" b="1" dirty="0"/>
              <a:t>Meteorological </a:t>
            </a:r>
            <a:r>
              <a:rPr lang="en-US" b="1" dirty="0" smtClean="0"/>
              <a:t>Services</a:t>
            </a:r>
          </a:p>
          <a:p>
            <a:pPr marL="0" indent="0">
              <a:buNone/>
            </a:pPr>
            <a:r>
              <a:rPr lang="en-US" dirty="0" smtClean="0"/>
              <a:t>	</a:t>
            </a:r>
            <a:r>
              <a:rPr lang="en-US" dirty="0" smtClean="0">
                <a:solidFill>
                  <a:srgbClr val="FF0000"/>
                </a:solidFill>
              </a:rPr>
              <a:t>1.4.8 – Port Meteorological Officers (PMOs)</a:t>
            </a:r>
          </a:p>
          <a:p>
            <a:pPr marL="0" indent="0">
              <a:buNone/>
            </a:pPr>
            <a:r>
              <a:rPr lang="en-US" sz="2500" i="1" dirty="0" smtClean="0">
                <a:solidFill>
                  <a:srgbClr val="FF0000"/>
                </a:solidFill>
              </a:rPr>
              <a:t>PMOs fulfil a highly important role in the liaison between NMSs and the shipping community. Their functions are truly international in nature- wherever a ship may find itself in the world, it must be able to obtain the assistance it needs to serve as a meteorological observing station, and also must be able to obtain the information about the marine meteorological services available in the country, region or abroad. International coordination is arranged by WMO.</a:t>
            </a:r>
            <a:endParaRPr lang="en-US" sz="2500" i="1" dirty="0">
              <a:solidFill>
                <a:srgbClr val="FF0000"/>
              </a:solidFill>
            </a:endParaRPr>
          </a:p>
          <a:p>
            <a:pPr marL="514350" indent="-514350">
              <a:buFont typeface="+mj-lt"/>
              <a:buAutoNum type="arabicPeriod" startAt="2"/>
            </a:pPr>
            <a:r>
              <a:rPr lang="en-US" b="1" dirty="0" smtClean="0"/>
              <a:t>Marine </a:t>
            </a:r>
            <a:r>
              <a:rPr lang="en-US" b="1" dirty="0"/>
              <a:t>Meteorological Services for the High Seas</a:t>
            </a:r>
          </a:p>
          <a:p>
            <a:pPr marL="514350" indent="-514350">
              <a:buFont typeface="+mj-lt"/>
              <a:buAutoNum type="arabicPeriod" startAt="2"/>
            </a:pPr>
            <a:r>
              <a:rPr lang="en-US" b="1" dirty="0" smtClean="0"/>
              <a:t>Marine </a:t>
            </a:r>
            <a:r>
              <a:rPr lang="en-US" b="1" dirty="0"/>
              <a:t>Climatology</a:t>
            </a:r>
          </a:p>
          <a:p>
            <a:pPr marL="514350" indent="-514350">
              <a:buFont typeface="+mj-lt"/>
              <a:buAutoNum type="arabicPeriod" startAt="2"/>
            </a:pPr>
            <a:r>
              <a:rPr lang="en-US" b="1" dirty="0" smtClean="0"/>
              <a:t>Marine </a:t>
            </a:r>
            <a:r>
              <a:rPr lang="en-US" b="1" dirty="0"/>
              <a:t>Meteorological Services for Coastal and Offshore Areas</a:t>
            </a:r>
          </a:p>
          <a:p>
            <a:pPr marL="514350" indent="-514350">
              <a:buFont typeface="+mj-lt"/>
              <a:buAutoNum type="arabicPeriod" startAt="2"/>
            </a:pPr>
            <a:r>
              <a:rPr lang="en-US" dirty="0" smtClean="0">
                <a:solidFill>
                  <a:srgbClr val="FF0000"/>
                </a:solidFill>
              </a:rPr>
              <a:t>Marine </a:t>
            </a:r>
            <a:r>
              <a:rPr lang="en-US" dirty="0">
                <a:solidFill>
                  <a:srgbClr val="FF0000"/>
                </a:solidFill>
              </a:rPr>
              <a:t>Meteorological Services for Main Ports and </a:t>
            </a:r>
            <a:r>
              <a:rPr lang="en-US" dirty="0" err="1">
                <a:solidFill>
                  <a:srgbClr val="FF0000"/>
                </a:solidFill>
              </a:rPr>
              <a:t>Harbour</a:t>
            </a:r>
            <a:r>
              <a:rPr lang="en-US" dirty="0">
                <a:solidFill>
                  <a:srgbClr val="FF0000"/>
                </a:solidFill>
              </a:rPr>
              <a:t> </a:t>
            </a:r>
            <a:r>
              <a:rPr lang="en-US" dirty="0" smtClean="0">
                <a:solidFill>
                  <a:srgbClr val="FF0000"/>
                </a:solidFill>
              </a:rPr>
              <a:t>Areas</a:t>
            </a:r>
          </a:p>
          <a:p>
            <a:pPr marL="0" indent="0">
              <a:buNone/>
            </a:pPr>
            <a:r>
              <a:rPr lang="en-US" dirty="0">
                <a:solidFill>
                  <a:srgbClr val="FF0000"/>
                </a:solidFill>
              </a:rPr>
              <a:t>	</a:t>
            </a:r>
            <a:r>
              <a:rPr lang="en-US" dirty="0" smtClean="0">
                <a:solidFill>
                  <a:srgbClr val="FF0000"/>
                </a:solidFill>
              </a:rPr>
              <a:t>5.4.1 – </a:t>
            </a:r>
            <a:r>
              <a:rPr lang="en-US" dirty="0">
                <a:solidFill>
                  <a:srgbClr val="FF0000"/>
                </a:solidFill>
              </a:rPr>
              <a:t> Port Meteorological Officers (PMOs</a:t>
            </a:r>
            <a:r>
              <a:rPr lang="en-US" dirty="0" smtClean="0">
                <a:solidFill>
                  <a:srgbClr val="FF0000"/>
                </a:solidFill>
              </a:rPr>
              <a:t>) activities</a:t>
            </a:r>
          </a:p>
          <a:p>
            <a:pPr marL="0" indent="0">
              <a:buNone/>
            </a:pPr>
            <a:r>
              <a:rPr lang="en-US" sz="2900" i="1" dirty="0" smtClean="0">
                <a:solidFill>
                  <a:srgbClr val="FF0000"/>
                </a:solidFill>
              </a:rPr>
              <a:t>The main functions of the PMO are concerned with assistance to the WMO Voluntary Observing Ships’ Scheme … the duties are described in Chapter 6 of this Guide.</a:t>
            </a:r>
            <a:endParaRPr lang="en-US" sz="2900" i="1" dirty="0">
              <a:solidFill>
                <a:srgbClr val="FF0000"/>
              </a:solidFill>
            </a:endParaRPr>
          </a:p>
          <a:p>
            <a:pPr marL="514350" indent="-514350">
              <a:buFont typeface="+mj-lt"/>
              <a:buAutoNum type="arabicPeriod" startAt="6"/>
            </a:pPr>
            <a:r>
              <a:rPr lang="en-US" b="1" dirty="0" smtClean="0">
                <a:solidFill>
                  <a:srgbClr val="FF0000"/>
                </a:solidFill>
              </a:rPr>
              <a:t>The </a:t>
            </a:r>
            <a:r>
              <a:rPr lang="en-US" b="1" dirty="0">
                <a:solidFill>
                  <a:srgbClr val="FF0000"/>
                </a:solidFill>
              </a:rPr>
              <a:t>WMO Voluntary Observing Ship's Scheme</a:t>
            </a:r>
          </a:p>
          <a:p>
            <a:pPr marL="514350" indent="-514350">
              <a:buFont typeface="+mj-lt"/>
              <a:buAutoNum type="arabicPeriod" startAt="6"/>
            </a:pPr>
            <a:r>
              <a:rPr lang="en-US" b="1" dirty="0" smtClean="0"/>
              <a:t>Training </a:t>
            </a:r>
            <a:r>
              <a:rPr lang="en-US" b="1" dirty="0"/>
              <a:t>in Marine Meteorology</a:t>
            </a:r>
          </a:p>
          <a:p>
            <a:pPr marL="0" indent="0">
              <a:buNone/>
            </a:pPr>
            <a:r>
              <a:rPr lang="en-US" b="1" dirty="0"/>
              <a:t>Appendices </a:t>
            </a:r>
            <a:r>
              <a:rPr lang="en-US" dirty="0"/>
              <a:t>(list of selected publications, international marine affairs, acronyms</a:t>
            </a:r>
            <a:r>
              <a:rPr lang="en-US" dirty="0" smtClean="0"/>
              <a:t>)</a:t>
            </a:r>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10</a:t>
            </a:fld>
            <a:r>
              <a:rPr lang="en-GB" smtClean="0"/>
              <a:t> </a:t>
            </a:r>
            <a:endParaRPr lang="en-GB" dirty="0"/>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7816" y="-20568"/>
            <a:ext cx="1576184" cy="222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7567816" y="1089754"/>
            <a:ext cx="1580568" cy="276999"/>
          </a:xfrm>
          <a:prstGeom prst="rect">
            <a:avLst/>
          </a:prstGeom>
        </p:spPr>
        <p:txBody>
          <a:bodyPr wrap="square">
            <a:spAutoFit/>
          </a:bodyPr>
          <a:lstStyle/>
          <a:p>
            <a:r>
              <a:rPr lang="en-GB" sz="1200" dirty="0" smtClean="0">
                <a:hlinkClick r:id="rId3"/>
              </a:rPr>
              <a:t>www.jcomm.info/471</a:t>
            </a:r>
            <a:endParaRPr lang="en-GB" sz="1200" dirty="0"/>
          </a:p>
        </p:txBody>
      </p:sp>
    </p:spTree>
    <p:extLst>
      <p:ext uri="{BB962C8B-B14F-4D97-AF65-F5344CB8AC3E}">
        <p14:creationId xmlns:p14="http://schemas.microsoft.com/office/powerpoint/2010/main" val="340772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25760"/>
            <a:ext cx="6408712" cy="1143000"/>
          </a:xfrm>
        </p:spPr>
        <p:txBody>
          <a:bodyPr>
            <a:noAutofit/>
          </a:bodyPr>
          <a:lstStyle/>
          <a:p>
            <a:r>
              <a:rPr lang="en-GB" sz="2800" dirty="0" smtClean="0"/>
              <a:t>JCOMM-4 updates of WMO </a:t>
            </a:r>
            <a:r>
              <a:rPr lang="en-GB" sz="2800" dirty="0"/>
              <a:t>No. </a:t>
            </a:r>
            <a:r>
              <a:rPr lang="en-GB" sz="2800" dirty="0" smtClean="0"/>
              <a:t>558 – </a:t>
            </a:r>
            <a:br>
              <a:rPr lang="en-GB" sz="2800" dirty="0" smtClean="0"/>
            </a:br>
            <a:r>
              <a:rPr lang="en-GB" sz="2800" dirty="0" smtClean="0"/>
              <a:t>Manual on Marine Meteorological </a:t>
            </a:r>
            <a:r>
              <a:rPr lang="en-GB" sz="2800" dirty="0"/>
              <a:t>Services</a:t>
            </a:r>
          </a:p>
        </p:txBody>
      </p:sp>
      <p:sp>
        <p:nvSpPr>
          <p:cNvPr id="3" name="Content Placeholder 2"/>
          <p:cNvSpPr>
            <a:spLocks noGrp="1"/>
          </p:cNvSpPr>
          <p:nvPr>
            <p:ph idx="1"/>
          </p:nvPr>
        </p:nvSpPr>
        <p:spPr>
          <a:xfrm>
            <a:off x="251520" y="1600200"/>
            <a:ext cx="8640960" cy="4525963"/>
          </a:xfrm>
        </p:spPr>
        <p:txBody>
          <a:bodyPr>
            <a:normAutofit fontScale="77500" lnSpcReduction="20000"/>
          </a:bodyPr>
          <a:lstStyle/>
          <a:p>
            <a:r>
              <a:rPr lang="en-GB" dirty="0" smtClean="0"/>
              <a:t>WMO No. 558, Volume I, Part I</a:t>
            </a:r>
          </a:p>
          <a:p>
            <a:pPr lvl="1"/>
            <a:r>
              <a:rPr lang="en-GB" dirty="0" smtClean="0"/>
              <a:t>Section 2: Dissemination of MSI on the GTS; role of the METAREA Coordinator; information on ice-edge being part of MSI for GMDSS</a:t>
            </a:r>
          </a:p>
          <a:p>
            <a:pPr lvl="1"/>
            <a:r>
              <a:rPr lang="en-GB" dirty="0" smtClean="0"/>
              <a:t>Section 5: Optional preparation of Marine Climatological Summaries Scheme by the Responsible Members</a:t>
            </a:r>
          </a:p>
          <a:p>
            <a:pPr lvl="1"/>
            <a:r>
              <a:rPr lang="en-GB" dirty="0" smtClean="0"/>
              <a:t>Section 6: Reference to Centres for Marine Meteorological and Oceanographic Climate Data (CMOCs)</a:t>
            </a:r>
          </a:p>
          <a:p>
            <a:pPr lvl="1"/>
            <a:r>
              <a:rPr lang="en-GB" dirty="0" smtClean="0"/>
              <a:t>Appendices I.2, I.8, I.11, I.12, I.15, I.15, I.17, I.20 (e.g. IMMT-5, MQCS-7)</a:t>
            </a:r>
          </a:p>
          <a:p>
            <a:r>
              <a:rPr lang="en-GB" dirty="0"/>
              <a:t>WMO No. 558, Volume I, Part </a:t>
            </a:r>
            <a:r>
              <a:rPr lang="en-GB" dirty="0" smtClean="0"/>
              <a:t>II</a:t>
            </a:r>
            <a:endParaRPr lang="en-GB" dirty="0"/>
          </a:p>
          <a:p>
            <a:pPr lvl="1"/>
            <a:r>
              <a:rPr lang="en-GB" dirty="0" smtClean="0"/>
              <a:t>Warnings for tropical cyclones, gales &amp; storms, ice accretion, restricted visibility, unusual and hazardous sea-ice conditions, storm induced water-level changes</a:t>
            </a:r>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11</a:t>
            </a:fld>
            <a:r>
              <a:rPr lang="en-GB" smtClean="0"/>
              <a:t> </a:t>
            </a:r>
            <a:endParaRPr lang="en-GB" dirty="0"/>
          </a:p>
        </p:txBody>
      </p:sp>
    </p:spTree>
    <p:extLst>
      <p:ext uri="{BB962C8B-B14F-4D97-AF65-F5344CB8AC3E}">
        <p14:creationId xmlns:p14="http://schemas.microsoft.com/office/powerpoint/2010/main" val="3916750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6192688" cy="1143000"/>
          </a:xfrm>
        </p:spPr>
        <p:txBody>
          <a:bodyPr>
            <a:noAutofit/>
          </a:bodyPr>
          <a:lstStyle/>
          <a:p>
            <a:r>
              <a:rPr lang="en-GB" sz="2800" dirty="0" smtClean="0"/>
              <a:t>JCOMM-4 updates of WMO </a:t>
            </a:r>
            <a:r>
              <a:rPr lang="en-GB" sz="2800" dirty="0"/>
              <a:t>No. </a:t>
            </a:r>
            <a:r>
              <a:rPr lang="en-GB" sz="2800" dirty="0" smtClean="0"/>
              <a:t>471 – </a:t>
            </a:r>
            <a:br>
              <a:rPr lang="en-GB" sz="2800" dirty="0" smtClean="0"/>
            </a:br>
            <a:r>
              <a:rPr lang="en-GB" sz="2800" dirty="0" smtClean="0"/>
              <a:t>Guide to Marine Meteorological </a:t>
            </a:r>
            <a:r>
              <a:rPr lang="en-GB" sz="2800" dirty="0"/>
              <a:t>Services</a:t>
            </a:r>
          </a:p>
        </p:txBody>
      </p:sp>
      <p:sp>
        <p:nvSpPr>
          <p:cNvPr id="3" name="Content Placeholder 2"/>
          <p:cNvSpPr>
            <a:spLocks noGrp="1"/>
          </p:cNvSpPr>
          <p:nvPr>
            <p:ph idx="1"/>
          </p:nvPr>
        </p:nvSpPr>
        <p:spPr>
          <a:xfrm>
            <a:off x="251520" y="1600200"/>
            <a:ext cx="8640960" cy="4525963"/>
          </a:xfrm>
        </p:spPr>
        <p:txBody>
          <a:bodyPr>
            <a:normAutofit/>
          </a:bodyPr>
          <a:lstStyle/>
          <a:p>
            <a:r>
              <a:rPr lang="en-GB" dirty="0" smtClean="0"/>
              <a:t>Chapter </a:t>
            </a:r>
            <a:r>
              <a:rPr lang="en-GB" dirty="0"/>
              <a:t>3, Marine </a:t>
            </a:r>
            <a:r>
              <a:rPr lang="en-GB" dirty="0" smtClean="0"/>
              <a:t>Climatology</a:t>
            </a:r>
          </a:p>
          <a:p>
            <a:pPr lvl="1"/>
            <a:r>
              <a:rPr lang="en-GB" dirty="0" smtClean="0"/>
              <a:t>IMMT-5 and MQCS-7</a:t>
            </a:r>
            <a:endParaRPr lang="en-GB" dirty="0"/>
          </a:p>
          <a:p>
            <a:pPr marL="0" indent="0">
              <a:buNone/>
            </a:pPr>
            <a:r>
              <a:rPr lang="en-GB" sz="1600" dirty="0">
                <a:hlinkClick r:id="rId2"/>
              </a:rPr>
              <a:t>http://www.jcomm.info/index.php?option=com_oe&amp;task=viewDocumentRecord&amp;docID=4714</a:t>
            </a:r>
            <a:r>
              <a:rPr lang="en-GB" sz="1600" dirty="0"/>
              <a:t> </a:t>
            </a:r>
          </a:p>
          <a:p>
            <a:r>
              <a:rPr lang="en-GB" dirty="0" smtClean="0"/>
              <a:t>Chapter 6, the VOS Scheme</a:t>
            </a:r>
          </a:p>
          <a:p>
            <a:pPr lvl="1"/>
            <a:r>
              <a:rPr lang="en-GB" dirty="0" smtClean="0"/>
              <a:t>SOT update</a:t>
            </a:r>
          </a:p>
          <a:p>
            <a:pPr marL="0" indent="0">
              <a:buNone/>
            </a:pPr>
            <a:r>
              <a:rPr lang="en-GB" sz="1600" dirty="0">
                <a:hlinkClick r:id="rId3"/>
              </a:rPr>
              <a:t>http://</a:t>
            </a:r>
            <a:r>
              <a:rPr lang="en-GB" sz="1600" dirty="0" smtClean="0">
                <a:hlinkClick r:id="rId3"/>
              </a:rPr>
              <a:t>www.jcomm.info/index.php?option=com_oe&amp;task=viewDocumentRecord&amp;docID=6423</a:t>
            </a:r>
            <a:r>
              <a:rPr lang="en-GB" sz="1600" dirty="0" smtClean="0"/>
              <a:t> </a:t>
            </a:r>
            <a:endParaRPr lang="en-GB" sz="1600" dirty="0"/>
          </a:p>
          <a:p>
            <a:pPr marL="0" indent="0">
              <a:buNone/>
            </a:pPr>
            <a:endParaRPr lang="en-GB" dirty="0" smtClean="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12</a:t>
            </a:fld>
            <a:r>
              <a:rPr lang="en-GB" smtClean="0"/>
              <a:t> </a:t>
            </a:r>
            <a:endParaRPr lang="en-GB" dirty="0"/>
          </a:p>
        </p:txBody>
      </p:sp>
    </p:spTree>
    <p:extLst>
      <p:ext uri="{BB962C8B-B14F-4D97-AF65-F5344CB8AC3E}">
        <p14:creationId xmlns:p14="http://schemas.microsoft.com/office/powerpoint/2010/main" val="2194774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16632"/>
            <a:ext cx="6048672" cy="1143000"/>
          </a:xfrm>
        </p:spPr>
        <p:txBody>
          <a:bodyPr>
            <a:normAutofit fontScale="90000"/>
          </a:bodyPr>
          <a:lstStyle/>
          <a:p>
            <a:r>
              <a:rPr lang="en-GB" dirty="0" smtClean="0"/>
              <a:t>WMO No. 9, Volume D, Information for Shipping</a:t>
            </a:r>
            <a:endParaRPr lang="en-GB" dirty="0"/>
          </a:p>
        </p:txBody>
      </p:sp>
      <p:sp>
        <p:nvSpPr>
          <p:cNvPr id="3" name="Content Placeholder 2"/>
          <p:cNvSpPr>
            <a:spLocks noGrp="1"/>
          </p:cNvSpPr>
          <p:nvPr>
            <p:ph idx="1"/>
          </p:nvPr>
        </p:nvSpPr>
        <p:spPr>
          <a:xfrm>
            <a:off x="35496" y="2276872"/>
            <a:ext cx="8229600" cy="4525963"/>
          </a:xfrm>
        </p:spPr>
        <p:txBody>
          <a:bodyPr>
            <a:normAutofit fontScale="77500" lnSpcReduction="20000"/>
          </a:bodyPr>
          <a:lstStyle/>
          <a:p>
            <a:r>
              <a:rPr lang="en-GB" dirty="0" smtClean="0"/>
              <a:t>Chapter 1 – GMDSS (METAREAS, Satellite and terrestrial communication systems)</a:t>
            </a:r>
          </a:p>
          <a:p>
            <a:r>
              <a:rPr lang="en-GB" dirty="0" smtClean="0"/>
              <a:t>Chapter 2 – MSI Broadcast Service (Satellites, NAVTEX, HF NBDP, Radio-Facsimile)</a:t>
            </a:r>
          </a:p>
          <a:p>
            <a:r>
              <a:rPr lang="en-GB" dirty="0" smtClean="0"/>
              <a:t>Chapter 3 – Visual Storm Warning Signals</a:t>
            </a:r>
          </a:p>
          <a:p>
            <a:r>
              <a:rPr lang="en-GB" dirty="0" smtClean="0"/>
              <a:t>Chapter 4 – Focal Point Contact Information</a:t>
            </a:r>
          </a:p>
          <a:p>
            <a:pPr lvl="1"/>
            <a:r>
              <a:rPr lang="en-GB" dirty="0" smtClean="0"/>
              <a:t>Part A – GMDSS Marine Broadcast Systems</a:t>
            </a:r>
          </a:p>
          <a:p>
            <a:pPr lvl="1"/>
            <a:r>
              <a:rPr lang="en-GB" dirty="0" smtClean="0">
                <a:solidFill>
                  <a:srgbClr val="FF0000"/>
                </a:solidFill>
              </a:rPr>
              <a:t>Part B – Ship Weather Routeing Services and PMOs</a:t>
            </a:r>
          </a:p>
          <a:p>
            <a:r>
              <a:rPr lang="en-GB" dirty="0" smtClean="0"/>
              <a:t>JCOMM-4 update:</a:t>
            </a:r>
          </a:p>
          <a:p>
            <a:pPr marL="357188" indent="0">
              <a:buNone/>
            </a:pPr>
            <a:r>
              <a:rPr lang="en-GB" sz="2400" i="1" dirty="0" smtClean="0"/>
              <a:t>The </a:t>
            </a:r>
            <a:r>
              <a:rPr lang="en-GB" sz="2400" i="1" dirty="0"/>
              <a:t>list of Inmarsat C Land Earth Stations (LES) accepting code 41 messages is maintained by the JCOMM Ship Observations Team (SOT) and provided on the WMO website at:</a:t>
            </a:r>
          </a:p>
          <a:p>
            <a:pPr marL="357188" indent="0">
              <a:buNone/>
            </a:pPr>
            <a:r>
              <a:rPr lang="en-GB" sz="2400" i="1" dirty="0">
                <a:hlinkClick r:id="rId2"/>
              </a:rPr>
              <a:t>http://www.wmo.int/inmarsat_les</a:t>
            </a:r>
            <a:r>
              <a:rPr lang="en-GB" sz="2400" i="1" dirty="0"/>
              <a:t> </a:t>
            </a:r>
            <a:endParaRPr lang="en-GB" sz="2400" i="1"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13</a:t>
            </a:fld>
            <a:r>
              <a:rPr lang="en-GB" smtClean="0"/>
              <a:t> </a:t>
            </a:r>
            <a:endParaRPr lang="en-GB" dirty="0"/>
          </a:p>
        </p:txBody>
      </p:sp>
      <p:sp>
        <p:nvSpPr>
          <p:cNvPr id="7" name="Rectangle 6"/>
          <p:cNvSpPr/>
          <p:nvPr/>
        </p:nvSpPr>
        <p:spPr>
          <a:xfrm>
            <a:off x="1835696" y="1414517"/>
            <a:ext cx="5472608" cy="646331"/>
          </a:xfrm>
          <a:prstGeom prst="rect">
            <a:avLst/>
          </a:prstGeom>
        </p:spPr>
        <p:txBody>
          <a:bodyPr wrap="square">
            <a:spAutoFit/>
          </a:bodyPr>
          <a:lstStyle/>
          <a:p>
            <a:r>
              <a:rPr lang="en-GB" dirty="0">
                <a:hlinkClick r:id="rId3"/>
              </a:rPr>
              <a:t>http://</a:t>
            </a:r>
            <a:r>
              <a:rPr lang="en-GB" dirty="0" smtClean="0">
                <a:hlinkClick r:id="rId3"/>
              </a:rPr>
              <a:t>www.wmo.int/pages/prog/www/ois/Operational_Information/VolumeD/VolumeD.pdf</a:t>
            </a:r>
            <a:r>
              <a:rPr lang="en-GB" dirty="0" smtClean="0"/>
              <a:t> </a:t>
            </a:r>
            <a:endParaRPr lang="en-GB" dirty="0"/>
          </a:p>
        </p:txBody>
      </p:sp>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3" y="0"/>
            <a:ext cx="1774016" cy="2321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9523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4624"/>
            <a:ext cx="6048672" cy="1143000"/>
          </a:xfrm>
        </p:spPr>
        <p:txBody>
          <a:bodyPr>
            <a:noAutofit/>
          </a:bodyPr>
          <a:lstStyle/>
          <a:p>
            <a:r>
              <a:rPr lang="en-GB" sz="2400" dirty="0" smtClean="0"/>
              <a:t>WMO No. 47 – International List of Selected, Supplementary and Auxiliary Ships</a:t>
            </a:r>
            <a:endParaRPr lang="en-GB" sz="2400"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14</a:t>
            </a:fld>
            <a:r>
              <a:rPr lang="en-GB" smtClean="0"/>
              <a:t> </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2" y="-27384"/>
            <a:ext cx="9122728"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4860032" y="519061"/>
            <a:ext cx="4211960" cy="261610"/>
          </a:xfrm>
          <a:prstGeom prst="rect">
            <a:avLst/>
          </a:prstGeom>
        </p:spPr>
        <p:txBody>
          <a:bodyPr wrap="square">
            <a:spAutoFit/>
          </a:bodyPr>
          <a:lstStyle/>
          <a:p>
            <a:r>
              <a:rPr lang="en-GB" sz="1100" dirty="0">
                <a:solidFill>
                  <a:schemeClr val="accent1">
                    <a:lumMod val="40000"/>
                    <a:lumOff val="60000"/>
                  </a:schemeClr>
                </a:solidFill>
              </a:rPr>
              <a:t>http://</a:t>
            </a:r>
            <a:r>
              <a:rPr lang="en-GB" sz="1100" dirty="0" smtClean="0">
                <a:solidFill>
                  <a:schemeClr val="accent1">
                    <a:lumMod val="40000"/>
                    <a:lumOff val="60000"/>
                  </a:schemeClr>
                </a:solidFill>
              </a:rPr>
              <a:t>www.wmo.int/pages/prog/www/ois/pub47/pub47-home.htm </a:t>
            </a:r>
            <a:endParaRPr lang="en-GB" sz="1100" dirty="0">
              <a:solidFill>
                <a:schemeClr val="accent1">
                  <a:lumMod val="40000"/>
                  <a:lumOff val="60000"/>
                </a:schemeClr>
              </a:solidFill>
            </a:endParaRPr>
          </a:p>
        </p:txBody>
      </p:sp>
    </p:spTree>
    <p:extLst>
      <p:ext uri="{BB962C8B-B14F-4D97-AF65-F5344CB8AC3E}">
        <p14:creationId xmlns:p14="http://schemas.microsoft.com/office/powerpoint/2010/main" val="3407530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4624"/>
            <a:ext cx="6048672" cy="1143000"/>
          </a:xfrm>
        </p:spPr>
        <p:txBody>
          <a:bodyPr>
            <a:normAutofit fontScale="90000"/>
          </a:bodyPr>
          <a:lstStyle/>
          <a:p>
            <a:r>
              <a:rPr lang="en-GB" dirty="0" smtClean="0"/>
              <a:t>WMO Technical Regulations</a:t>
            </a:r>
            <a:endParaRPr lang="en-GB" dirty="0"/>
          </a:p>
        </p:txBody>
      </p:sp>
      <p:sp>
        <p:nvSpPr>
          <p:cNvPr id="3" name="Content Placeholder 2"/>
          <p:cNvSpPr>
            <a:spLocks noGrp="1"/>
          </p:cNvSpPr>
          <p:nvPr>
            <p:ph idx="1"/>
          </p:nvPr>
        </p:nvSpPr>
        <p:spPr>
          <a:xfrm>
            <a:off x="457200" y="1412776"/>
            <a:ext cx="8229600" cy="4525963"/>
          </a:xfrm>
        </p:spPr>
        <p:txBody>
          <a:bodyPr>
            <a:normAutofit fontScale="62500" lnSpcReduction="20000"/>
          </a:bodyPr>
          <a:lstStyle/>
          <a:p>
            <a:r>
              <a:rPr lang="en-GB" dirty="0" smtClean="0"/>
              <a:t>WMO Provisions</a:t>
            </a:r>
          </a:p>
          <a:p>
            <a:pPr lvl="1"/>
            <a:r>
              <a:rPr lang="en-GB" dirty="0" smtClean="0"/>
              <a:t>Regulatory </a:t>
            </a:r>
          </a:p>
          <a:p>
            <a:pPr lvl="2"/>
            <a:r>
              <a:rPr lang="en-GB" dirty="0" smtClean="0"/>
              <a:t>Standard practices and procedures (SPP)</a:t>
            </a:r>
          </a:p>
          <a:p>
            <a:pPr lvl="3"/>
            <a:r>
              <a:rPr lang="en-GB" dirty="0"/>
              <a:t>Binding for Members (use of </a:t>
            </a:r>
            <a:r>
              <a:rPr lang="en-GB" i="1" dirty="0"/>
              <a:t>“shall”)</a:t>
            </a:r>
          </a:p>
          <a:p>
            <a:pPr lvl="3"/>
            <a:r>
              <a:rPr lang="en-GB" dirty="0"/>
              <a:t>Have status of requirements in a Resolution</a:t>
            </a:r>
          </a:p>
          <a:p>
            <a:pPr lvl="2"/>
            <a:r>
              <a:rPr lang="en-GB" dirty="0" smtClean="0"/>
              <a:t>Recommended practices and procedures (RPP)</a:t>
            </a:r>
          </a:p>
          <a:p>
            <a:pPr lvl="3"/>
            <a:r>
              <a:rPr lang="en-GB" dirty="0"/>
              <a:t>Non-binding for Members (use of </a:t>
            </a:r>
            <a:r>
              <a:rPr lang="en-GB" i="1" dirty="0"/>
              <a:t>“should”</a:t>
            </a:r>
            <a:r>
              <a:rPr lang="en-GB" dirty="0"/>
              <a:t>)</a:t>
            </a:r>
          </a:p>
          <a:p>
            <a:pPr lvl="3"/>
            <a:r>
              <a:rPr lang="en-GB" dirty="0"/>
              <a:t>Have status of recommendation (highly desirable)</a:t>
            </a:r>
          </a:p>
          <a:p>
            <a:pPr lvl="1"/>
            <a:r>
              <a:rPr lang="en-GB" dirty="0" smtClean="0"/>
              <a:t>Non-regulatory </a:t>
            </a:r>
          </a:p>
          <a:p>
            <a:pPr lvl="2"/>
            <a:r>
              <a:rPr lang="en-GB" dirty="0" smtClean="0"/>
              <a:t>Practices, procedures and specifications</a:t>
            </a:r>
          </a:p>
          <a:p>
            <a:pPr lvl="2"/>
            <a:r>
              <a:rPr lang="en-GB" dirty="0" smtClean="0"/>
              <a:t>Appear in WMO Guides</a:t>
            </a:r>
          </a:p>
          <a:p>
            <a:r>
              <a:rPr lang="en-GB" dirty="0" smtClean="0"/>
              <a:t>Hierarchy of publications</a:t>
            </a:r>
          </a:p>
          <a:p>
            <a:pPr lvl="1"/>
            <a:r>
              <a:rPr lang="en-GB" dirty="0" smtClean="0"/>
              <a:t>Technical Regulations (SPPs &amp; RPPs) approved by Congress</a:t>
            </a:r>
          </a:p>
          <a:p>
            <a:pPr lvl="1"/>
            <a:r>
              <a:rPr lang="en-GB" dirty="0" smtClean="0"/>
              <a:t>Manuals (annexes to Technical Regulations) (SPPs &amp; RPPs) approved by Congress</a:t>
            </a:r>
          </a:p>
          <a:p>
            <a:pPr lvl="1"/>
            <a:r>
              <a:rPr lang="en-GB" dirty="0" smtClean="0"/>
              <a:t>Guides (non-regulatory) approved by Executive Council</a:t>
            </a:r>
          </a:p>
          <a:p>
            <a:pPr lvl="1"/>
            <a:r>
              <a:rPr lang="en-GB" dirty="0" smtClean="0"/>
              <a:t>Other publications (non-regulatory) approved by Technical Commissions etc.</a:t>
            </a:r>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2</a:t>
            </a:fld>
            <a:r>
              <a:rPr lang="en-GB" smtClean="0"/>
              <a:t> </a:t>
            </a:r>
            <a:endParaRPr lang="en-GB" dirty="0"/>
          </a:p>
        </p:txBody>
      </p:sp>
    </p:spTree>
    <p:extLst>
      <p:ext uri="{BB962C8B-B14F-4D97-AF65-F5344CB8AC3E}">
        <p14:creationId xmlns:p14="http://schemas.microsoft.com/office/powerpoint/2010/main" val="219933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4624"/>
            <a:ext cx="6048672" cy="1143000"/>
          </a:xfrm>
        </p:spPr>
        <p:txBody>
          <a:bodyPr>
            <a:noAutofit/>
          </a:bodyPr>
          <a:lstStyle/>
          <a:p>
            <a:r>
              <a:rPr lang="en-GB" sz="3200" dirty="0" smtClean="0"/>
              <a:t>WMO Publications relevant to PMO activities</a:t>
            </a:r>
            <a:endParaRPr lang="en-GB" sz="3200" dirty="0"/>
          </a:p>
        </p:txBody>
      </p:sp>
      <p:sp>
        <p:nvSpPr>
          <p:cNvPr id="4" name="Date Placeholder 3"/>
          <p:cNvSpPr>
            <a:spLocks noGrp="1"/>
          </p:cNvSpPr>
          <p:nvPr>
            <p:ph type="dt" sz="half" idx="10"/>
          </p:nvPr>
        </p:nvSpPr>
        <p:spPr/>
        <p:txBody>
          <a:bodyPr/>
          <a:lstStyle/>
          <a:p>
            <a:fld id="{76C80ADC-CE31-4259-B97A-6F4B96FA5C17}" type="datetime1">
              <a:rPr lang="en-GB" smtClean="0"/>
              <a:t>2015-06-11</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3</a:t>
            </a:fld>
            <a:r>
              <a:rPr lang="en-GB" smtClean="0"/>
              <a:t> </a:t>
            </a:r>
            <a:endParaRPr lang="en-GB" dirty="0"/>
          </a:p>
        </p:txBody>
      </p:sp>
      <p:sp>
        <p:nvSpPr>
          <p:cNvPr id="11" name="Content Placeholder 2"/>
          <p:cNvSpPr>
            <a:spLocks noGrp="1"/>
          </p:cNvSpPr>
          <p:nvPr>
            <p:ph idx="1"/>
          </p:nvPr>
        </p:nvSpPr>
        <p:spPr>
          <a:xfrm>
            <a:off x="251520" y="1600200"/>
            <a:ext cx="8712968" cy="4525963"/>
          </a:xfrm>
        </p:spPr>
        <p:txBody>
          <a:bodyPr>
            <a:normAutofit fontScale="85000" lnSpcReduction="10000"/>
          </a:bodyPr>
          <a:lstStyle/>
          <a:p>
            <a:r>
              <a:rPr lang="en-GB" dirty="0" smtClean="0"/>
              <a:t>WMO No. 49, Technical Regulations</a:t>
            </a:r>
          </a:p>
          <a:p>
            <a:r>
              <a:rPr lang="en-GB" dirty="0" smtClean="0"/>
              <a:t>Manual on WIGOS (new)</a:t>
            </a:r>
          </a:p>
          <a:p>
            <a:r>
              <a:rPr lang="en-GB" dirty="0" smtClean="0"/>
              <a:t>WMO No. 544, Manual on the GOS</a:t>
            </a:r>
          </a:p>
          <a:p>
            <a:r>
              <a:rPr lang="en-GB" dirty="0" smtClean="0"/>
              <a:t>WMO No. 488, Guide to the GOS</a:t>
            </a:r>
          </a:p>
          <a:p>
            <a:r>
              <a:rPr lang="en-GB" dirty="0" smtClean="0"/>
              <a:t>WMO No. 8, Guide to Meteorological Instruments and Methods of Observation (CIMO Guide)</a:t>
            </a:r>
          </a:p>
          <a:p>
            <a:r>
              <a:rPr lang="en-GB" dirty="0" smtClean="0"/>
              <a:t>WMO No. 558, Manual on Marine Meteorological Services</a:t>
            </a:r>
          </a:p>
          <a:p>
            <a:r>
              <a:rPr lang="en-GB" dirty="0" smtClean="0"/>
              <a:t>WMO No. 471, Guide to Marine Meteorological Services</a:t>
            </a:r>
          </a:p>
          <a:p>
            <a:r>
              <a:rPr lang="en-GB" dirty="0" smtClean="0"/>
              <a:t>WMO No. 47, </a:t>
            </a:r>
            <a:endParaRPr lang="en-GB" dirty="0"/>
          </a:p>
        </p:txBody>
      </p:sp>
    </p:spTree>
    <p:extLst>
      <p:ext uri="{BB962C8B-B14F-4D97-AF65-F5344CB8AC3E}">
        <p14:creationId xmlns:p14="http://schemas.microsoft.com/office/powerpoint/2010/main" val="348140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6048672" cy="1143000"/>
          </a:xfrm>
        </p:spPr>
        <p:txBody>
          <a:bodyPr>
            <a:noAutofit/>
          </a:bodyPr>
          <a:lstStyle/>
          <a:p>
            <a:r>
              <a:rPr lang="en-GB" sz="3600" dirty="0" smtClean="0"/>
              <a:t>WMO No. 49 </a:t>
            </a:r>
            <a:r>
              <a:rPr lang="en-GB" sz="3600" dirty="0"/>
              <a:t>–</a:t>
            </a:r>
            <a:r>
              <a:rPr lang="en-GB" sz="3600" dirty="0" smtClean="0"/>
              <a:t/>
            </a:r>
            <a:br>
              <a:rPr lang="en-GB" sz="3600" dirty="0" smtClean="0"/>
            </a:br>
            <a:r>
              <a:rPr lang="en-GB" sz="3600" dirty="0" smtClean="0"/>
              <a:t>Technical Regulations</a:t>
            </a:r>
            <a:endParaRPr lang="en-GB" sz="3600" dirty="0"/>
          </a:p>
        </p:txBody>
      </p:sp>
      <p:sp>
        <p:nvSpPr>
          <p:cNvPr id="3" name="Content Placeholder 2"/>
          <p:cNvSpPr>
            <a:spLocks noGrp="1"/>
          </p:cNvSpPr>
          <p:nvPr>
            <p:ph idx="1"/>
          </p:nvPr>
        </p:nvSpPr>
        <p:spPr>
          <a:xfrm>
            <a:off x="323528" y="1600200"/>
            <a:ext cx="8640960" cy="4525963"/>
          </a:xfrm>
        </p:spPr>
        <p:txBody>
          <a:bodyPr>
            <a:normAutofit fontScale="62500" lnSpcReduction="20000"/>
          </a:bodyPr>
          <a:lstStyle/>
          <a:p>
            <a:r>
              <a:rPr lang="en-GB" dirty="0" smtClean="0"/>
              <a:t>Volume I – General Meteorological Standards and Recommended Practices</a:t>
            </a:r>
          </a:p>
          <a:p>
            <a:pPr lvl="1"/>
            <a:r>
              <a:rPr lang="en-GB" dirty="0" smtClean="0">
                <a:solidFill>
                  <a:srgbClr val="FF0000"/>
                </a:solidFill>
              </a:rPr>
              <a:t>Part I is on WIGOS … GOS, GAW, WHOS, GCW</a:t>
            </a:r>
          </a:p>
          <a:p>
            <a:r>
              <a:rPr lang="en-GB" dirty="0" smtClean="0"/>
              <a:t>Volume II – Meteorological Service for International Air Navigation</a:t>
            </a:r>
          </a:p>
          <a:p>
            <a:r>
              <a:rPr lang="en-GB" dirty="0" smtClean="0"/>
              <a:t>Volume III</a:t>
            </a:r>
            <a:r>
              <a:rPr lang="en-GB" dirty="0"/>
              <a:t> –</a:t>
            </a:r>
            <a:r>
              <a:rPr lang="en-GB" dirty="0" smtClean="0"/>
              <a:t> Hydrology</a:t>
            </a:r>
          </a:p>
          <a:p>
            <a:r>
              <a:rPr lang="en-GB" dirty="0" smtClean="0">
                <a:solidFill>
                  <a:srgbClr val="FF0000"/>
                </a:solidFill>
              </a:rPr>
              <a:t>Volume IV – Quality Management</a:t>
            </a:r>
          </a:p>
          <a:p>
            <a:r>
              <a:rPr lang="en-GB" dirty="0" smtClean="0"/>
              <a:t>Annexes</a:t>
            </a:r>
          </a:p>
          <a:p>
            <a:pPr marL="1028700" lvl="1" indent="-571500">
              <a:buFont typeface="+mj-lt"/>
              <a:buAutoNum type="romanUcPeriod"/>
            </a:pPr>
            <a:r>
              <a:rPr lang="en-GB" dirty="0" smtClean="0"/>
              <a:t>WMO No. 407, International Cloud Atlas</a:t>
            </a:r>
          </a:p>
          <a:p>
            <a:pPr marL="1028700" lvl="1" indent="-571500">
              <a:buFont typeface="+mj-lt"/>
              <a:buAutoNum type="romanUcPeriod"/>
            </a:pPr>
            <a:r>
              <a:rPr lang="en-GB" dirty="0" smtClean="0">
                <a:solidFill>
                  <a:srgbClr val="FF0000"/>
                </a:solidFill>
              </a:rPr>
              <a:t>WMO No. 306, Manual on Codes</a:t>
            </a:r>
          </a:p>
          <a:p>
            <a:pPr marL="1028700" lvl="1" indent="-571500">
              <a:buFont typeface="+mj-lt"/>
              <a:buAutoNum type="romanUcPeriod"/>
            </a:pPr>
            <a:r>
              <a:rPr lang="en-GB" dirty="0" smtClean="0"/>
              <a:t>WMO No. 386, Manual on the GTS</a:t>
            </a:r>
          </a:p>
          <a:p>
            <a:pPr marL="1028700" lvl="1" indent="-571500">
              <a:buFont typeface="+mj-lt"/>
              <a:buAutoNum type="romanUcPeriod"/>
            </a:pPr>
            <a:r>
              <a:rPr lang="en-GB" dirty="0" smtClean="0"/>
              <a:t>WMO No. 485, Manual on the GDPFS</a:t>
            </a:r>
          </a:p>
          <a:p>
            <a:pPr marL="1028700" lvl="1" indent="-571500">
              <a:buFont typeface="+mj-lt"/>
              <a:buAutoNum type="romanUcPeriod"/>
            </a:pPr>
            <a:r>
              <a:rPr lang="en-GB" dirty="0" smtClean="0">
                <a:solidFill>
                  <a:srgbClr val="FF0000"/>
                </a:solidFill>
              </a:rPr>
              <a:t>WMO No. 544, Manual on the GOS</a:t>
            </a:r>
          </a:p>
          <a:p>
            <a:pPr marL="1028700" lvl="1" indent="-571500">
              <a:buFont typeface="+mj-lt"/>
              <a:buAutoNum type="romanUcPeriod"/>
            </a:pPr>
            <a:r>
              <a:rPr lang="en-GB" dirty="0" smtClean="0">
                <a:solidFill>
                  <a:srgbClr val="FF0000"/>
                </a:solidFill>
              </a:rPr>
              <a:t>WMO No. 558, Manual on Marine Meteorological Services</a:t>
            </a:r>
          </a:p>
          <a:p>
            <a:pPr marL="1028700" lvl="1" indent="-571500">
              <a:buFont typeface="+mj-lt"/>
              <a:buAutoNum type="romanUcPeriod"/>
            </a:pPr>
            <a:r>
              <a:rPr lang="en-GB" dirty="0" smtClean="0"/>
              <a:t>WMO No. 2060, Manual on the WMO Information System (WIS)</a:t>
            </a:r>
          </a:p>
          <a:p>
            <a:pPr marL="1028700" lvl="1" indent="-571500">
              <a:buFont typeface="+mj-lt"/>
              <a:buAutoNum type="romanUcPeriod"/>
            </a:pPr>
            <a:r>
              <a:rPr lang="en-GB" dirty="0" smtClean="0"/>
              <a:t>WMO No. 1083, Manual on the Implementation of Education and Training Standards in Meteorology and Hydrology</a:t>
            </a:r>
          </a:p>
          <a:p>
            <a:pPr marL="1028700" lvl="1" indent="-571500">
              <a:buFont typeface="+mj-lt"/>
              <a:buAutoNum type="romanUcPeriod"/>
            </a:pPr>
            <a:r>
              <a:rPr lang="en-GB" dirty="0" smtClean="0">
                <a:solidFill>
                  <a:srgbClr val="FF0000"/>
                </a:solidFill>
              </a:rPr>
              <a:t>New: Manual on WIGOS</a:t>
            </a:r>
            <a:endParaRPr lang="en-GB" dirty="0">
              <a:solidFill>
                <a:srgbClr val="FF0000"/>
              </a:solidFill>
            </a:endParaRPr>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4</a:t>
            </a:fld>
            <a:r>
              <a:rPr lang="en-GB" smtClean="0"/>
              <a:t> </a:t>
            </a:r>
            <a:endParaRPr lang="en-GB" dirty="0"/>
          </a:p>
        </p:txBody>
      </p:sp>
    </p:spTree>
    <p:extLst>
      <p:ext uri="{BB962C8B-B14F-4D97-AF65-F5344CB8AC3E}">
        <p14:creationId xmlns:p14="http://schemas.microsoft.com/office/powerpoint/2010/main" val="420290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4624"/>
            <a:ext cx="6048672" cy="1143000"/>
          </a:xfrm>
        </p:spPr>
        <p:txBody>
          <a:bodyPr/>
          <a:lstStyle/>
          <a:p>
            <a:r>
              <a:rPr lang="en-GB" dirty="0" smtClean="0"/>
              <a:t>Manual on WIGOS</a:t>
            </a:r>
            <a:endParaRPr lang="en-GB" dirty="0"/>
          </a:p>
        </p:txBody>
      </p:sp>
      <p:sp>
        <p:nvSpPr>
          <p:cNvPr id="3" name="Content Placeholder 2"/>
          <p:cNvSpPr>
            <a:spLocks noGrp="1"/>
          </p:cNvSpPr>
          <p:nvPr>
            <p:ph idx="1"/>
          </p:nvPr>
        </p:nvSpPr>
        <p:spPr>
          <a:xfrm>
            <a:off x="457200" y="1523925"/>
            <a:ext cx="8435280" cy="4857403"/>
          </a:xfrm>
        </p:spPr>
        <p:txBody>
          <a:bodyPr>
            <a:normAutofit fontScale="55000" lnSpcReduction="20000"/>
          </a:bodyPr>
          <a:lstStyle/>
          <a:p>
            <a:pPr marL="0" indent="0">
              <a:buNone/>
            </a:pPr>
            <a:r>
              <a:rPr lang="en-US" dirty="0" smtClean="0"/>
              <a:t>Introduction, Definitions</a:t>
            </a:r>
            <a:endParaRPr lang="en-US" dirty="0"/>
          </a:p>
          <a:p>
            <a:pPr marL="360363" indent="-360363">
              <a:buFont typeface="+mj-lt"/>
              <a:buAutoNum type="arabicPeriod"/>
              <a:tabLst>
                <a:tab pos="357188" algn="l"/>
              </a:tabLst>
            </a:pPr>
            <a:r>
              <a:rPr lang="en-US" dirty="0" smtClean="0"/>
              <a:t>Introduction to WIGOS</a:t>
            </a:r>
            <a:endParaRPr lang="en-US" dirty="0"/>
          </a:p>
          <a:p>
            <a:pPr marL="360363" indent="-360363">
              <a:buFont typeface="+mj-lt"/>
              <a:buAutoNum type="arabicPeriod"/>
              <a:tabLst>
                <a:tab pos="357188" algn="l"/>
              </a:tabLst>
            </a:pPr>
            <a:r>
              <a:rPr lang="en-US" dirty="0" smtClean="0"/>
              <a:t>Common Attributes of WIGOS Component Systems</a:t>
            </a:r>
            <a:endParaRPr lang="en-US" dirty="0"/>
          </a:p>
          <a:p>
            <a:pPr marL="914400" lvl="1" indent="-514350">
              <a:buFont typeface="+mj-lt"/>
              <a:buAutoNum type="arabicPeriod"/>
            </a:pPr>
            <a:r>
              <a:rPr lang="en-US" dirty="0" smtClean="0"/>
              <a:t>Requirements</a:t>
            </a:r>
            <a:endParaRPr lang="en-US" dirty="0"/>
          </a:p>
          <a:p>
            <a:pPr marL="914400" lvl="1" indent="-514350">
              <a:buFont typeface="+mj-lt"/>
              <a:buAutoNum type="arabicPeriod"/>
            </a:pPr>
            <a:r>
              <a:rPr lang="en-US" dirty="0" smtClean="0"/>
              <a:t>Design</a:t>
            </a:r>
            <a:r>
              <a:rPr lang="en-US" dirty="0"/>
              <a:t>, Planning and </a:t>
            </a:r>
            <a:r>
              <a:rPr lang="en-US" dirty="0" smtClean="0"/>
              <a:t>Evolution</a:t>
            </a:r>
            <a:endParaRPr lang="en-US" dirty="0"/>
          </a:p>
          <a:p>
            <a:pPr marL="914400" lvl="1" indent="-514350">
              <a:buFont typeface="+mj-lt"/>
              <a:buAutoNum type="arabicPeriod"/>
            </a:pPr>
            <a:r>
              <a:rPr lang="en-US" dirty="0" smtClean="0"/>
              <a:t>Instrumentation </a:t>
            </a:r>
            <a:r>
              <a:rPr lang="en-US" dirty="0"/>
              <a:t>and Methods of </a:t>
            </a:r>
            <a:r>
              <a:rPr lang="en-US" dirty="0" smtClean="0"/>
              <a:t>Observation</a:t>
            </a:r>
          </a:p>
          <a:p>
            <a:pPr marL="893763" lvl="1" indent="0">
              <a:buNone/>
            </a:pPr>
            <a:r>
              <a:rPr lang="en-US" i="1" dirty="0">
                <a:solidFill>
                  <a:srgbClr val="FF0000"/>
                </a:solidFill>
              </a:rPr>
              <a:t>	</a:t>
            </a:r>
            <a:r>
              <a:rPr lang="en-GB" i="1" dirty="0" smtClean="0">
                <a:solidFill>
                  <a:srgbClr val="FF0000"/>
                </a:solidFill>
              </a:rPr>
              <a:t>Members </a:t>
            </a:r>
            <a:r>
              <a:rPr lang="en-GB" i="1" dirty="0">
                <a:solidFill>
                  <a:srgbClr val="FF0000"/>
                </a:solidFill>
              </a:rPr>
              <a:t>should ensure that observations and observational metadata are traceable to International Standards (SI), where these </a:t>
            </a:r>
            <a:r>
              <a:rPr lang="en-GB" i="1" dirty="0" smtClean="0">
                <a:solidFill>
                  <a:srgbClr val="FF0000"/>
                </a:solidFill>
              </a:rPr>
              <a:t>exist</a:t>
            </a:r>
          </a:p>
          <a:p>
            <a:pPr marL="893763" lvl="1" indent="0">
              <a:buNone/>
            </a:pPr>
            <a:r>
              <a:rPr lang="en-GB" i="1" dirty="0">
                <a:solidFill>
                  <a:srgbClr val="FF0000"/>
                </a:solidFill>
              </a:rPr>
              <a:t>Members should employ properly calibrated instruments and sensors that provide observations satisfying at least measurement uncertainties that meet the specified requirements</a:t>
            </a:r>
            <a:endParaRPr lang="en-US" i="1" dirty="0">
              <a:solidFill>
                <a:srgbClr val="FF0000"/>
              </a:solidFill>
            </a:endParaRPr>
          </a:p>
          <a:p>
            <a:pPr marL="914400" lvl="1" indent="-514350">
              <a:buFont typeface="+mj-lt"/>
              <a:buAutoNum type="arabicPeriod"/>
            </a:pPr>
            <a:r>
              <a:rPr lang="en-US" dirty="0" smtClean="0"/>
              <a:t>Operations</a:t>
            </a:r>
            <a:endParaRPr lang="en-US" dirty="0"/>
          </a:p>
          <a:p>
            <a:pPr marL="914400" lvl="1" indent="-514350">
              <a:buFont typeface="+mj-lt"/>
              <a:buAutoNum type="arabicPeriod"/>
            </a:pPr>
            <a:r>
              <a:rPr lang="en-US" dirty="0" smtClean="0"/>
              <a:t>Observational Metadata</a:t>
            </a:r>
          </a:p>
          <a:p>
            <a:pPr marL="893763" lvl="1" indent="0">
              <a:buNone/>
            </a:pPr>
            <a:r>
              <a:rPr lang="en-GB" sz="2700" i="1" dirty="0" smtClean="0">
                <a:solidFill>
                  <a:srgbClr val="FF0000"/>
                </a:solidFill>
              </a:rPr>
              <a:t>Members </a:t>
            </a:r>
            <a:r>
              <a:rPr lang="en-GB" sz="2700" i="1" dirty="0">
                <a:solidFill>
                  <a:srgbClr val="FF0000"/>
                </a:solidFill>
              </a:rPr>
              <a:t>shall make available internationally and without restriction, those mandatory and conditional (whenever the condition is met) observational metadata supporting observations that are made available internationally</a:t>
            </a:r>
            <a:endParaRPr lang="en-US" sz="2700" i="1" dirty="0">
              <a:solidFill>
                <a:srgbClr val="FF0000"/>
              </a:solidFill>
            </a:endParaRPr>
          </a:p>
          <a:p>
            <a:pPr marL="914400" lvl="1" indent="-514350">
              <a:buFont typeface="+mj-lt"/>
              <a:buAutoNum type="arabicPeriod"/>
            </a:pPr>
            <a:r>
              <a:rPr lang="en-US" dirty="0" smtClean="0"/>
              <a:t>Quality Management</a:t>
            </a:r>
            <a:endParaRPr lang="en-US" dirty="0"/>
          </a:p>
          <a:p>
            <a:pPr marL="914400" lvl="1" indent="-514350">
              <a:buFont typeface="+mj-lt"/>
              <a:buAutoNum type="arabicPeriod"/>
            </a:pPr>
            <a:r>
              <a:rPr lang="en-US" dirty="0" smtClean="0"/>
              <a:t>Capacity Development</a:t>
            </a:r>
            <a:endParaRPr lang="en-US" dirty="0"/>
          </a:p>
          <a:p>
            <a:pPr marL="0" indent="0">
              <a:buNone/>
              <a:tabLst>
                <a:tab pos="357188" algn="l"/>
              </a:tabLst>
            </a:pPr>
            <a:r>
              <a:rPr lang="en-US" dirty="0" smtClean="0"/>
              <a:t>3-7</a:t>
            </a:r>
            <a:r>
              <a:rPr lang="en-US" dirty="0"/>
              <a:t>	Attributes specific to the </a:t>
            </a:r>
            <a:r>
              <a:rPr lang="en-US" dirty="0" smtClean="0"/>
              <a:t>Surface-based, Space-based, GOS, GAW, WHOS, GCW components of WIGOS</a:t>
            </a:r>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5</a:t>
            </a:fld>
            <a:r>
              <a:rPr lang="en-GB" smtClean="0"/>
              <a:t> </a:t>
            </a:r>
            <a:endParaRPr lang="en-GB" dirty="0"/>
          </a:p>
        </p:txBody>
      </p:sp>
    </p:spTree>
    <p:extLst>
      <p:ext uri="{BB962C8B-B14F-4D97-AF65-F5344CB8AC3E}">
        <p14:creationId xmlns:p14="http://schemas.microsoft.com/office/powerpoint/2010/main" val="63246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6048672" cy="1143000"/>
          </a:xfrm>
        </p:spPr>
        <p:txBody>
          <a:bodyPr>
            <a:noAutofit/>
          </a:bodyPr>
          <a:lstStyle/>
          <a:p>
            <a:r>
              <a:rPr lang="en-GB" sz="3600" dirty="0"/>
              <a:t>WMO No. </a:t>
            </a:r>
            <a:r>
              <a:rPr lang="en-GB" sz="3600" dirty="0" smtClean="0"/>
              <a:t>544 – Manual </a:t>
            </a:r>
            <a:r>
              <a:rPr lang="en-GB" sz="3600" dirty="0"/>
              <a:t>on </a:t>
            </a:r>
            <a:r>
              <a:rPr lang="en-GB" sz="3600" dirty="0" smtClean="0"/>
              <a:t>the</a:t>
            </a:r>
            <a:br>
              <a:rPr lang="en-GB" sz="3600" dirty="0" smtClean="0"/>
            </a:br>
            <a:r>
              <a:rPr lang="en-GB" sz="3600" dirty="0" smtClean="0"/>
              <a:t>Global Observing System (GOS)</a:t>
            </a:r>
            <a:endParaRPr lang="en-GB" sz="3600" dirty="0"/>
          </a:p>
        </p:txBody>
      </p:sp>
      <p:sp>
        <p:nvSpPr>
          <p:cNvPr id="3" name="Content Placeholder 2"/>
          <p:cNvSpPr>
            <a:spLocks noGrp="1"/>
          </p:cNvSpPr>
          <p:nvPr>
            <p:ph idx="1"/>
          </p:nvPr>
        </p:nvSpPr>
        <p:spPr>
          <a:xfrm>
            <a:off x="3059832" y="1600200"/>
            <a:ext cx="5904656" cy="4525963"/>
          </a:xfrm>
        </p:spPr>
        <p:txBody>
          <a:bodyPr>
            <a:normAutofit fontScale="55000" lnSpcReduction="20000"/>
          </a:bodyPr>
          <a:lstStyle/>
          <a:p>
            <a:pPr marL="0" indent="0">
              <a:buNone/>
            </a:pPr>
            <a:r>
              <a:rPr lang="en-US" b="1" dirty="0"/>
              <a:t>Introduction</a:t>
            </a:r>
          </a:p>
          <a:p>
            <a:pPr marL="571500" indent="-571500">
              <a:buFont typeface="+mj-lt"/>
              <a:buAutoNum type="romanUcPeriod"/>
            </a:pPr>
            <a:r>
              <a:rPr lang="en-US" b="1" dirty="0" smtClean="0"/>
              <a:t>General </a:t>
            </a:r>
            <a:r>
              <a:rPr lang="en-US" b="1" dirty="0"/>
              <a:t>Principles Regarding the Organization and Implementation of the GOS</a:t>
            </a:r>
          </a:p>
          <a:p>
            <a:pPr marL="571500" indent="-571500">
              <a:buFont typeface="+mj-lt"/>
              <a:buAutoNum type="romanUcPeriod"/>
            </a:pPr>
            <a:r>
              <a:rPr lang="en-US" b="1" dirty="0" smtClean="0"/>
              <a:t>Requirements </a:t>
            </a:r>
            <a:r>
              <a:rPr lang="en-US" b="1" dirty="0"/>
              <a:t>for observational data</a:t>
            </a:r>
          </a:p>
          <a:p>
            <a:pPr marL="571500" indent="-571500">
              <a:buFont typeface="+mj-lt"/>
              <a:buAutoNum type="romanUcPeriod"/>
            </a:pPr>
            <a:r>
              <a:rPr lang="en-US" b="1" dirty="0" smtClean="0"/>
              <a:t>Surface-based </a:t>
            </a:r>
            <a:r>
              <a:rPr lang="en-US" b="1" dirty="0"/>
              <a:t>sub-system</a:t>
            </a:r>
          </a:p>
          <a:p>
            <a:pPr marL="898525"/>
            <a:r>
              <a:rPr lang="en-US" dirty="0"/>
              <a:t>Composition of the sub-system (... 2.3.3 sea stations, 2.7 Research and special purpose vessels</a:t>
            </a:r>
            <a:r>
              <a:rPr lang="en-US" dirty="0" smtClean="0"/>
              <a:t>)</a:t>
            </a:r>
          </a:p>
          <a:p>
            <a:pPr marL="555625" indent="0">
              <a:buNone/>
            </a:pPr>
            <a:r>
              <a:rPr lang="en-US" i="1" dirty="0" smtClean="0">
                <a:solidFill>
                  <a:srgbClr val="FF0000"/>
                </a:solidFill>
              </a:rPr>
              <a:t>Members shall recruit as mobile ship stations as many ships as possible that traverse data-sparse areas and regularly follow routes through areas of particular interest</a:t>
            </a:r>
            <a:endParaRPr lang="en-US" i="1" dirty="0">
              <a:solidFill>
                <a:srgbClr val="FF0000"/>
              </a:solidFill>
            </a:endParaRPr>
          </a:p>
          <a:p>
            <a:pPr marL="898525"/>
            <a:r>
              <a:rPr lang="en-US" dirty="0"/>
              <a:t>Implementation of elements of the sub-system</a:t>
            </a:r>
          </a:p>
          <a:p>
            <a:pPr marL="898525"/>
            <a:r>
              <a:rPr lang="en-US" dirty="0"/>
              <a:t>Equipment and methods of observation</a:t>
            </a:r>
          </a:p>
          <a:p>
            <a:pPr marL="571500" indent="-571500">
              <a:buFont typeface="+mj-lt"/>
              <a:buAutoNum type="romanUcPeriod" startAt="4"/>
            </a:pPr>
            <a:r>
              <a:rPr lang="en-US" sz="3100" b="1" dirty="0"/>
              <a:t>Space-based </a:t>
            </a:r>
            <a:r>
              <a:rPr lang="en-US" sz="3100" b="1" dirty="0"/>
              <a:t>sub-system</a:t>
            </a:r>
          </a:p>
          <a:p>
            <a:pPr marL="571500" indent="-571500">
              <a:buFont typeface="+mj-lt"/>
              <a:buAutoNum type="romanUcPeriod" startAt="4"/>
            </a:pPr>
            <a:r>
              <a:rPr lang="en-US" sz="3100" b="1" dirty="0"/>
              <a:t>Quality </a:t>
            </a:r>
            <a:r>
              <a:rPr lang="en-US" sz="3100" b="1" dirty="0" smtClean="0"/>
              <a:t>Control</a:t>
            </a:r>
          </a:p>
          <a:p>
            <a:pPr marL="0" indent="0">
              <a:buNone/>
            </a:pPr>
            <a:r>
              <a:rPr lang="en-US" sz="3100" b="1" dirty="0" smtClean="0"/>
              <a:t>Appendix - Definitions</a:t>
            </a:r>
            <a:endParaRPr lang="en-US" sz="3100" b="1" dirty="0"/>
          </a:p>
          <a:p>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6</a:t>
            </a:fld>
            <a:r>
              <a:rPr lang="en-GB" smtClean="0"/>
              <a:t> </a:t>
            </a:r>
            <a:endParaRPr lang="en-GB"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261" y="1412776"/>
            <a:ext cx="2597326" cy="367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06261" y="5157192"/>
            <a:ext cx="2597326" cy="646331"/>
          </a:xfrm>
          <a:prstGeom prst="rect">
            <a:avLst/>
          </a:prstGeom>
        </p:spPr>
        <p:txBody>
          <a:bodyPr wrap="square">
            <a:spAutoFit/>
          </a:bodyPr>
          <a:lstStyle/>
          <a:p>
            <a:r>
              <a:rPr lang="en-GB" sz="1200" dirty="0">
                <a:hlinkClick r:id="rId3"/>
              </a:rPr>
              <a:t>https://</a:t>
            </a:r>
            <a:r>
              <a:rPr lang="en-GB" sz="1200" dirty="0" smtClean="0">
                <a:hlinkClick r:id="rId3"/>
              </a:rPr>
              <a:t>drive.google.com/file/d/0BwdvoC9AeWjUV2dIQmlSUkpOYm8/edit?pli=1</a:t>
            </a:r>
            <a:r>
              <a:rPr lang="en-GB" sz="1200" dirty="0" smtClean="0"/>
              <a:t> </a:t>
            </a:r>
            <a:endParaRPr lang="en-GB" sz="1200" dirty="0"/>
          </a:p>
        </p:txBody>
      </p:sp>
    </p:spTree>
    <p:extLst>
      <p:ext uri="{BB962C8B-B14F-4D97-AF65-F5344CB8AC3E}">
        <p14:creationId xmlns:p14="http://schemas.microsoft.com/office/powerpoint/2010/main" val="304068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7384"/>
            <a:ext cx="6984776" cy="926976"/>
          </a:xfrm>
        </p:spPr>
        <p:txBody>
          <a:bodyPr>
            <a:noAutofit/>
          </a:bodyPr>
          <a:lstStyle/>
          <a:p>
            <a:r>
              <a:rPr lang="en-GB" sz="3200" dirty="0"/>
              <a:t>WMO No. </a:t>
            </a:r>
            <a:r>
              <a:rPr lang="en-GB" sz="3200" dirty="0" smtClean="0"/>
              <a:t>488 </a:t>
            </a:r>
            <a:r>
              <a:rPr lang="en-GB" sz="3200" dirty="0"/>
              <a:t>–</a:t>
            </a:r>
            <a:r>
              <a:rPr lang="en-GB" sz="3200" dirty="0" smtClean="0"/>
              <a:t> Guide </a:t>
            </a:r>
            <a:r>
              <a:rPr lang="en-GB" sz="3200" dirty="0"/>
              <a:t>to the </a:t>
            </a:r>
            <a:r>
              <a:rPr lang="en-GB" sz="3200" dirty="0" smtClean="0"/>
              <a:t/>
            </a:r>
            <a:br>
              <a:rPr lang="en-GB" sz="3200" dirty="0" smtClean="0"/>
            </a:br>
            <a:r>
              <a:rPr lang="en-GB" sz="3200" dirty="0" smtClean="0"/>
              <a:t>Global Observing System (GOS)</a:t>
            </a:r>
            <a:endParaRPr lang="en-GB" sz="3200" dirty="0"/>
          </a:p>
        </p:txBody>
      </p:sp>
      <p:sp>
        <p:nvSpPr>
          <p:cNvPr id="3" name="Content Placeholder 2"/>
          <p:cNvSpPr>
            <a:spLocks noGrp="1"/>
          </p:cNvSpPr>
          <p:nvPr>
            <p:ph idx="1"/>
          </p:nvPr>
        </p:nvSpPr>
        <p:spPr>
          <a:xfrm>
            <a:off x="2915816" y="980728"/>
            <a:ext cx="6120680" cy="5472608"/>
          </a:xfrm>
        </p:spPr>
        <p:txBody>
          <a:bodyPr>
            <a:normAutofit fontScale="47500" lnSpcReduction="20000"/>
          </a:bodyPr>
          <a:lstStyle/>
          <a:p>
            <a:pPr marL="0" indent="0">
              <a:buNone/>
            </a:pPr>
            <a:r>
              <a:rPr lang="en-US" dirty="0"/>
              <a:t>Introduction</a:t>
            </a:r>
          </a:p>
          <a:p>
            <a:pPr marL="571500" indent="-571500">
              <a:buFont typeface="+mj-lt"/>
              <a:buAutoNum type="romanUcPeriod"/>
            </a:pPr>
            <a:r>
              <a:rPr lang="en-US" dirty="0" smtClean="0"/>
              <a:t>Purpose</a:t>
            </a:r>
            <a:r>
              <a:rPr lang="en-US" dirty="0"/>
              <a:t>, scope, requirements and organization of the GOS</a:t>
            </a:r>
          </a:p>
          <a:p>
            <a:pPr marL="571500" indent="-571500">
              <a:buFont typeface="+mj-lt"/>
              <a:buAutoNum type="romanUcPeriod"/>
            </a:pPr>
            <a:r>
              <a:rPr lang="en-US" dirty="0" smtClean="0"/>
              <a:t>Observational </a:t>
            </a:r>
            <a:r>
              <a:rPr lang="en-US" dirty="0"/>
              <a:t>data requirements</a:t>
            </a:r>
          </a:p>
          <a:p>
            <a:pPr marL="571500" indent="-571500">
              <a:buFont typeface="+mj-lt"/>
              <a:buAutoNum type="romanUcPeriod"/>
            </a:pPr>
            <a:r>
              <a:rPr lang="en-US" dirty="0" smtClean="0"/>
              <a:t>The </a:t>
            </a:r>
            <a:r>
              <a:rPr lang="en-US" dirty="0"/>
              <a:t>surface-based sub-system</a:t>
            </a:r>
          </a:p>
          <a:p>
            <a:pPr marL="539750" indent="0">
              <a:buNone/>
              <a:tabLst>
                <a:tab pos="1079500" algn="l"/>
                <a:tab pos="1619250" algn="l"/>
                <a:tab pos="2422525" algn="l"/>
              </a:tabLst>
            </a:pPr>
            <a:r>
              <a:rPr lang="en-US" dirty="0"/>
              <a:t>3.2	Surface synoptic stations</a:t>
            </a:r>
          </a:p>
          <a:p>
            <a:pPr marL="539750" indent="0">
              <a:buNone/>
              <a:tabLst>
                <a:tab pos="1079500" algn="l"/>
                <a:tab pos="1619250" algn="l"/>
                <a:tab pos="2422525" algn="l"/>
              </a:tabLst>
            </a:pPr>
            <a:r>
              <a:rPr lang="en-US" dirty="0" smtClean="0"/>
              <a:t>	3.2.1</a:t>
            </a:r>
            <a:r>
              <a:rPr lang="en-US" dirty="0"/>
              <a:t>	Organizational aspects</a:t>
            </a:r>
          </a:p>
          <a:p>
            <a:pPr marL="539750" indent="0">
              <a:buNone/>
              <a:tabLst>
                <a:tab pos="1079500" algn="l"/>
                <a:tab pos="1619250" algn="l"/>
                <a:tab pos="2422525" algn="l"/>
              </a:tabLst>
            </a:pPr>
            <a:r>
              <a:rPr lang="en-US" dirty="0" smtClean="0"/>
              <a:t>		</a:t>
            </a:r>
            <a:r>
              <a:rPr lang="en-US" dirty="0" smtClean="0">
                <a:solidFill>
                  <a:srgbClr val="FF0000"/>
                </a:solidFill>
              </a:rPr>
              <a:t>3.2.1.3</a:t>
            </a:r>
            <a:r>
              <a:rPr lang="en-US" dirty="0">
                <a:solidFill>
                  <a:srgbClr val="FF0000"/>
                </a:solidFill>
              </a:rPr>
              <a:t>	Sea </a:t>
            </a:r>
            <a:r>
              <a:rPr lang="en-US" dirty="0" smtClean="0">
                <a:solidFill>
                  <a:srgbClr val="FF0000"/>
                </a:solidFill>
              </a:rPr>
              <a:t>stations </a:t>
            </a:r>
          </a:p>
          <a:p>
            <a:pPr marL="1619250" indent="-1079500">
              <a:buNone/>
              <a:tabLst>
                <a:tab pos="1079500" algn="l"/>
                <a:tab pos="1619250" algn="l"/>
                <a:tab pos="2422525" algn="l"/>
              </a:tabLst>
            </a:pPr>
            <a:r>
              <a:rPr lang="en-US" dirty="0">
                <a:solidFill>
                  <a:srgbClr val="FF0000"/>
                </a:solidFill>
              </a:rPr>
              <a:t>	</a:t>
            </a:r>
            <a:r>
              <a:rPr lang="en-US" dirty="0" smtClean="0">
                <a:solidFill>
                  <a:srgbClr val="FF0000"/>
                </a:solidFill>
              </a:rPr>
              <a:t>	Ocean weather stations, lightship, island and coastal stations, mobile sea stations (VOS) =&gt; Ref. to WMO No. 558, 471</a:t>
            </a:r>
          </a:p>
          <a:p>
            <a:pPr marL="1619250" indent="0">
              <a:buNone/>
              <a:tabLst>
                <a:tab pos="1079500" algn="l"/>
                <a:tab pos="1619250" algn="l"/>
                <a:tab pos="2422525" algn="l"/>
              </a:tabLst>
            </a:pPr>
            <a:r>
              <a:rPr lang="en-US" dirty="0" smtClean="0">
                <a:solidFill>
                  <a:srgbClr val="FF0000"/>
                </a:solidFill>
              </a:rPr>
              <a:t>Criteria for recruiting ships, collection of metadata (WMO No. 47)</a:t>
            </a:r>
            <a:endParaRPr lang="en-US" dirty="0">
              <a:solidFill>
                <a:srgbClr val="FF0000"/>
              </a:solidFill>
            </a:endParaRPr>
          </a:p>
          <a:p>
            <a:pPr marL="539750" indent="0">
              <a:buNone/>
              <a:tabLst>
                <a:tab pos="1079500" algn="l"/>
                <a:tab pos="1619250" algn="l"/>
                <a:tab pos="2422525" algn="l"/>
              </a:tabLst>
            </a:pPr>
            <a:r>
              <a:rPr lang="en-US" dirty="0" smtClean="0"/>
              <a:t>	3.2.2</a:t>
            </a:r>
            <a:r>
              <a:rPr lang="en-US" dirty="0"/>
              <a:t>	Observations/measurements</a:t>
            </a:r>
          </a:p>
          <a:p>
            <a:pPr marL="539750" indent="0">
              <a:buNone/>
              <a:tabLst>
                <a:tab pos="1079500" algn="l"/>
                <a:tab pos="1619250" algn="l"/>
                <a:tab pos="2422525" algn="l"/>
              </a:tabLst>
            </a:pPr>
            <a:r>
              <a:rPr lang="en-US" dirty="0" smtClean="0"/>
              <a:t>		</a:t>
            </a:r>
            <a:r>
              <a:rPr lang="en-US" dirty="0" smtClean="0">
                <a:solidFill>
                  <a:srgbClr val="FF0000"/>
                </a:solidFill>
              </a:rPr>
              <a:t>3.2.2.3</a:t>
            </a:r>
            <a:r>
              <a:rPr lang="en-US" dirty="0">
                <a:solidFill>
                  <a:srgbClr val="FF0000"/>
                </a:solidFill>
              </a:rPr>
              <a:t>	Observations at sea </a:t>
            </a:r>
            <a:r>
              <a:rPr lang="en-US" dirty="0" smtClean="0">
                <a:solidFill>
                  <a:srgbClr val="FF0000"/>
                </a:solidFill>
              </a:rPr>
              <a:t>stations </a:t>
            </a:r>
          </a:p>
          <a:p>
            <a:pPr marL="1619250" indent="0">
              <a:buNone/>
              <a:tabLst>
                <a:tab pos="1079500" algn="l"/>
                <a:tab pos="1619250" algn="l"/>
                <a:tab pos="2422525" algn="l"/>
              </a:tabLst>
            </a:pPr>
            <a:r>
              <a:rPr lang="en-US" dirty="0" smtClean="0">
                <a:solidFill>
                  <a:srgbClr val="FF0000"/>
                </a:solidFill>
              </a:rPr>
              <a:t>present/past weather, wind, clouds, visibility, T, U, P, SST, waves &amp; swell, ship’s course &amp; speed, sea-ice, special phenomena</a:t>
            </a:r>
            <a:endParaRPr lang="en-US" dirty="0">
              <a:solidFill>
                <a:srgbClr val="FF0000"/>
              </a:solidFill>
            </a:endParaRPr>
          </a:p>
          <a:p>
            <a:pPr marL="571500" indent="-571500">
              <a:buFont typeface="+mj-lt"/>
              <a:buAutoNum type="romanUcPeriod" startAt="4"/>
            </a:pPr>
            <a:r>
              <a:rPr lang="en-US" dirty="0" smtClean="0"/>
              <a:t>The </a:t>
            </a:r>
            <a:r>
              <a:rPr lang="en-US" dirty="0"/>
              <a:t>space-based sub-system</a:t>
            </a:r>
          </a:p>
          <a:p>
            <a:pPr marL="571500" indent="-571500">
              <a:buFont typeface="+mj-lt"/>
              <a:buAutoNum type="romanUcPeriod" startAt="4"/>
            </a:pPr>
            <a:r>
              <a:rPr lang="en-US" dirty="0" smtClean="0"/>
              <a:t>Reduction </a:t>
            </a:r>
            <a:r>
              <a:rPr lang="en-US" dirty="0"/>
              <a:t>of Level 1 data</a:t>
            </a:r>
          </a:p>
          <a:p>
            <a:pPr marL="571500" indent="-571500">
              <a:buFont typeface="+mj-lt"/>
              <a:buAutoNum type="romanUcPeriod" startAt="4"/>
            </a:pPr>
            <a:r>
              <a:rPr lang="en-US" dirty="0" smtClean="0"/>
              <a:t>Data </a:t>
            </a:r>
            <a:r>
              <a:rPr lang="en-US" dirty="0"/>
              <a:t>quality control</a:t>
            </a:r>
          </a:p>
          <a:p>
            <a:pPr marL="571500" indent="-571500">
              <a:buFont typeface="+mj-lt"/>
              <a:buAutoNum type="romanUcPeriod" startAt="4"/>
            </a:pPr>
            <a:r>
              <a:rPr lang="en-US" dirty="0" smtClean="0"/>
              <a:t>Monitoring </a:t>
            </a:r>
            <a:r>
              <a:rPr lang="en-US" dirty="0"/>
              <a:t>the operation of the GOS</a:t>
            </a:r>
          </a:p>
          <a:p>
            <a:pPr marL="571500" indent="-571500">
              <a:buFont typeface="+mj-lt"/>
              <a:buAutoNum type="romanUcPeriod" startAt="4"/>
            </a:pPr>
            <a:r>
              <a:rPr lang="en-US" dirty="0" smtClean="0"/>
              <a:t>quality </a:t>
            </a:r>
            <a:r>
              <a:rPr lang="en-US" dirty="0"/>
              <a:t>management</a:t>
            </a:r>
          </a:p>
          <a:p>
            <a:pPr marL="0" indent="0">
              <a:buNone/>
            </a:pPr>
            <a:r>
              <a:rPr lang="en-US" dirty="0"/>
              <a:t>Annex - Acronyms</a:t>
            </a:r>
          </a:p>
          <a:p>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7</a:t>
            </a:fld>
            <a:r>
              <a:rPr lang="en-GB" smtClean="0"/>
              <a:t> </a:t>
            </a:r>
            <a:endParaRPr lang="en-GB"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399" y="1340767"/>
            <a:ext cx="2604393" cy="366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95399" y="5157192"/>
            <a:ext cx="2604393" cy="792088"/>
          </a:xfrm>
          <a:prstGeom prst="rect">
            <a:avLst/>
          </a:prstGeom>
        </p:spPr>
        <p:txBody>
          <a:bodyPr wrap="square">
            <a:spAutoFit/>
          </a:bodyPr>
          <a:lstStyle/>
          <a:p>
            <a:r>
              <a:rPr lang="en-GB" sz="1100" dirty="0">
                <a:hlinkClick r:id="rId3"/>
              </a:rPr>
              <a:t>https://</a:t>
            </a:r>
            <a:r>
              <a:rPr lang="en-GB" sz="1100" dirty="0" smtClean="0">
                <a:hlinkClick r:id="rId3"/>
              </a:rPr>
              <a:t>a0e4eb4f5e8798db398ea7bb58a9de4a6e0b4480.googledrive.com/host/0BwdvoC9AeWjURlFWdC1qSzRNdkE/wmo_488-2013_en.pdf</a:t>
            </a:r>
            <a:r>
              <a:rPr lang="en-GB" sz="1100" dirty="0" smtClean="0"/>
              <a:t> </a:t>
            </a:r>
            <a:endParaRPr lang="en-GB" sz="1100" dirty="0"/>
          </a:p>
        </p:txBody>
      </p:sp>
    </p:spTree>
    <p:extLst>
      <p:ext uri="{BB962C8B-B14F-4D97-AF65-F5344CB8AC3E}">
        <p14:creationId xmlns:p14="http://schemas.microsoft.com/office/powerpoint/2010/main" val="389763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6048672" cy="1143000"/>
          </a:xfrm>
        </p:spPr>
        <p:txBody>
          <a:bodyPr>
            <a:noAutofit/>
          </a:bodyPr>
          <a:lstStyle/>
          <a:p>
            <a:r>
              <a:rPr lang="en-GB" sz="2800" dirty="0"/>
              <a:t>WMO No. </a:t>
            </a:r>
            <a:r>
              <a:rPr lang="en-GB" sz="2800" dirty="0" smtClean="0"/>
              <a:t>8 – </a:t>
            </a:r>
            <a:r>
              <a:rPr lang="en-GB" sz="2800" dirty="0"/>
              <a:t>Guide to Meteorological Instruments and Methods of Observation (CIMO Guide</a:t>
            </a:r>
            <a:r>
              <a:rPr lang="en-GB" sz="2800" dirty="0" smtClean="0"/>
              <a:t>)</a:t>
            </a:r>
            <a:endParaRPr lang="en-GB" sz="2800" dirty="0"/>
          </a:p>
        </p:txBody>
      </p:sp>
      <p:sp>
        <p:nvSpPr>
          <p:cNvPr id="3" name="Content Placeholder 2"/>
          <p:cNvSpPr>
            <a:spLocks noGrp="1"/>
          </p:cNvSpPr>
          <p:nvPr>
            <p:ph idx="1"/>
          </p:nvPr>
        </p:nvSpPr>
        <p:spPr>
          <a:xfrm>
            <a:off x="2627784" y="1600200"/>
            <a:ext cx="6059016" cy="4525963"/>
          </a:xfrm>
        </p:spPr>
        <p:txBody>
          <a:bodyPr>
            <a:normAutofit fontScale="70000" lnSpcReduction="20000"/>
          </a:bodyPr>
          <a:lstStyle/>
          <a:p>
            <a:pPr marL="571500" indent="-571500">
              <a:buFont typeface="+mj-lt"/>
              <a:buAutoNum type="romanUcPeriod"/>
            </a:pPr>
            <a:r>
              <a:rPr lang="en-US" dirty="0" smtClean="0">
                <a:solidFill>
                  <a:srgbClr val="FF0000"/>
                </a:solidFill>
              </a:rPr>
              <a:t>Measurement </a:t>
            </a:r>
            <a:r>
              <a:rPr lang="en-US" dirty="0">
                <a:solidFill>
                  <a:srgbClr val="FF0000"/>
                </a:solidFill>
              </a:rPr>
              <a:t>of Meteorological Variables</a:t>
            </a:r>
          </a:p>
          <a:p>
            <a:pPr marL="630238" indent="0">
              <a:buNone/>
            </a:pPr>
            <a:r>
              <a:rPr lang="en-US" dirty="0" err="1" smtClean="0"/>
              <a:t>Meaurement</a:t>
            </a:r>
            <a:r>
              <a:rPr lang="en-US" dirty="0" smtClean="0"/>
              <a:t> </a:t>
            </a:r>
            <a:r>
              <a:rPr lang="en-US" dirty="0"/>
              <a:t>of air temperature, atmospheric pressure ...</a:t>
            </a:r>
          </a:p>
          <a:p>
            <a:pPr marL="571500" indent="-571500">
              <a:buFont typeface="+mj-lt"/>
              <a:buAutoNum type="romanUcPeriod" startAt="2"/>
            </a:pPr>
            <a:r>
              <a:rPr lang="en-US" dirty="0" smtClean="0"/>
              <a:t>Observing </a:t>
            </a:r>
            <a:r>
              <a:rPr lang="en-US" dirty="0"/>
              <a:t>Systems</a:t>
            </a:r>
          </a:p>
          <a:p>
            <a:pPr marL="630238" indent="0">
              <a:buNone/>
              <a:tabLst>
                <a:tab pos="1162050" algn="l"/>
              </a:tabLst>
            </a:pPr>
            <a:r>
              <a:rPr lang="en-US" dirty="0" smtClean="0">
                <a:solidFill>
                  <a:srgbClr val="FF0000"/>
                </a:solidFill>
              </a:rPr>
              <a:t>1</a:t>
            </a:r>
            <a:r>
              <a:rPr lang="en-US" dirty="0">
                <a:solidFill>
                  <a:srgbClr val="FF0000"/>
                </a:solidFill>
              </a:rPr>
              <a:t>	Measurements at AWS</a:t>
            </a:r>
          </a:p>
          <a:p>
            <a:pPr marL="1144588" indent="-514350">
              <a:buAutoNum type="arabicPlain" startAt="4"/>
              <a:tabLst>
                <a:tab pos="1162050" algn="l"/>
              </a:tabLst>
            </a:pPr>
            <a:r>
              <a:rPr lang="en-US" dirty="0" smtClean="0"/>
              <a:t>Marine observations</a:t>
            </a:r>
          </a:p>
          <a:p>
            <a:pPr marL="630238" indent="0">
              <a:buNone/>
              <a:tabLst>
                <a:tab pos="1162050" algn="l"/>
              </a:tabLst>
            </a:pPr>
            <a:r>
              <a:rPr lang="en-US" dirty="0" smtClean="0">
                <a:solidFill>
                  <a:srgbClr val="FF0000"/>
                </a:solidFill>
              </a:rPr>
              <a:t>	4.2	Observations from ships (17 pages)</a:t>
            </a:r>
            <a:endParaRPr lang="en-US" dirty="0">
              <a:solidFill>
                <a:srgbClr val="FF0000"/>
              </a:solidFill>
            </a:endParaRPr>
          </a:p>
          <a:p>
            <a:pPr marL="571500" indent="-571500">
              <a:buFont typeface="+mj-lt"/>
              <a:buAutoNum type="romanUcPeriod" startAt="3"/>
            </a:pPr>
            <a:r>
              <a:rPr lang="en-US" dirty="0" smtClean="0"/>
              <a:t>Quality </a:t>
            </a:r>
            <a:r>
              <a:rPr lang="en-US" dirty="0"/>
              <a:t>Assurance</a:t>
            </a:r>
          </a:p>
          <a:p>
            <a:pPr marL="630238" indent="0">
              <a:buNone/>
              <a:tabLst>
                <a:tab pos="1162050" algn="l"/>
              </a:tabLst>
            </a:pPr>
            <a:r>
              <a:rPr lang="en-US" dirty="0" smtClean="0"/>
              <a:t>1</a:t>
            </a:r>
            <a:r>
              <a:rPr lang="en-US" dirty="0"/>
              <a:t>	Quality management</a:t>
            </a:r>
          </a:p>
          <a:p>
            <a:pPr marL="630238" indent="0">
              <a:buNone/>
              <a:tabLst>
                <a:tab pos="1162050" algn="l"/>
              </a:tabLst>
            </a:pPr>
            <a:r>
              <a:rPr lang="en-US" dirty="0" smtClean="0"/>
              <a:t>2</a:t>
            </a:r>
            <a:r>
              <a:rPr lang="en-US" dirty="0"/>
              <a:t>	Sampling meteorological variables</a:t>
            </a:r>
          </a:p>
          <a:p>
            <a:pPr marL="630238" indent="0">
              <a:buNone/>
              <a:tabLst>
                <a:tab pos="1162050" algn="l"/>
              </a:tabLst>
            </a:pPr>
            <a:r>
              <a:rPr lang="en-US" dirty="0" smtClean="0"/>
              <a:t>3</a:t>
            </a:r>
            <a:r>
              <a:rPr lang="en-US" dirty="0"/>
              <a:t>	Data reduction</a:t>
            </a:r>
          </a:p>
          <a:p>
            <a:pPr marL="630238" indent="0">
              <a:buNone/>
              <a:tabLst>
                <a:tab pos="1162050" algn="l"/>
              </a:tabLst>
            </a:pPr>
            <a:r>
              <a:rPr lang="en-US" dirty="0" smtClean="0">
                <a:solidFill>
                  <a:srgbClr val="FF0000"/>
                </a:solidFill>
              </a:rPr>
              <a:t>4</a:t>
            </a:r>
            <a:r>
              <a:rPr lang="en-US" dirty="0">
                <a:solidFill>
                  <a:srgbClr val="FF0000"/>
                </a:solidFill>
              </a:rPr>
              <a:t>	Testing, calibration and </a:t>
            </a:r>
            <a:r>
              <a:rPr lang="en-US" dirty="0" err="1">
                <a:solidFill>
                  <a:srgbClr val="FF0000"/>
                </a:solidFill>
              </a:rPr>
              <a:t>intercomparison</a:t>
            </a:r>
            <a:endParaRPr lang="en-US" dirty="0">
              <a:solidFill>
                <a:srgbClr val="FF0000"/>
              </a:solidFill>
            </a:endParaRPr>
          </a:p>
          <a:p>
            <a:pPr marL="630238" indent="0">
              <a:buNone/>
              <a:tabLst>
                <a:tab pos="1162050" algn="l"/>
              </a:tabLst>
            </a:pPr>
            <a:r>
              <a:rPr lang="en-US" dirty="0" smtClean="0">
                <a:solidFill>
                  <a:srgbClr val="FF0000"/>
                </a:solidFill>
              </a:rPr>
              <a:t>5</a:t>
            </a:r>
            <a:r>
              <a:rPr lang="en-US" dirty="0">
                <a:solidFill>
                  <a:srgbClr val="FF0000"/>
                </a:solidFill>
              </a:rPr>
              <a:t>	Training of instrument specialists</a:t>
            </a:r>
          </a:p>
          <a:p>
            <a:pPr marL="571500" indent="-571500">
              <a:buFont typeface="+mj-lt"/>
              <a:buAutoNum type="romanUcPeriod"/>
            </a:pPr>
            <a:endParaRPr lang="en-GB"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8</a:t>
            </a:fld>
            <a:r>
              <a:rPr lang="en-GB" smtClean="0"/>
              <a:t> </a:t>
            </a:r>
            <a:endParaRPr lang="en-GB" dirty="0"/>
          </a:p>
        </p:txBody>
      </p:sp>
      <p:sp>
        <p:nvSpPr>
          <p:cNvPr id="7" name="Rectangle 6"/>
          <p:cNvSpPr/>
          <p:nvPr/>
        </p:nvSpPr>
        <p:spPr>
          <a:xfrm>
            <a:off x="107503" y="5085184"/>
            <a:ext cx="2380889" cy="600164"/>
          </a:xfrm>
          <a:prstGeom prst="rect">
            <a:avLst/>
          </a:prstGeom>
        </p:spPr>
        <p:txBody>
          <a:bodyPr wrap="square">
            <a:spAutoFit/>
          </a:bodyPr>
          <a:lstStyle/>
          <a:p>
            <a:r>
              <a:rPr lang="en-GB" sz="1100" dirty="0">
                <a:hlinkClick r:id="rId2"/>
              </a:rPr>
              <a:t>http://</a:t>
            </a:r>
            <a:r>
              <a:rPr lang="en-GB" sz="1100" dirty="0" smtClean="0">
                <a:hlinkClick r:id="rId2"/>
              </a:rPr>
              <a:t>www.wmo.int/pages/prog/www/IMOP/publications/CIMO-Guide/Provisional2014Edition.html</a:t>
            </a:r>
            <a:r>
              <a:rPr lang="en-GB" sz="1100" dirty="0" smtClean="0"/>
              <a:t> </a:t>
            </a:r>
            <a:endParaRPr lang="en-GB" sz="1100"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57" y="1610793"/>
            <a:ext cx="2452636" cy="3477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945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88640"/>
            <a:ext cx="6480720" cy="792088"/>
          </a:xfrm>
        </p:spPr>
        <p:txBody>
          <a:bodyPr>
            <a:noAutofit/>
          </a:bodyPr>
          <a:lstStyle/>
          <a:p>
            <a:r>
              <a:rPr lang="en-GB" sz="2800" dirty="0"/>
              <a:t>WMO No. </a:t>
            </a:r>
            <a:r>
              <a:rPr lang="en-GB" sz="2800" dirty="0" smtClean="0"/>
              <a:t>558 – Manual </a:t>
            </a:r>
            <a:r>
              <a:rPr lang="en-GB" sz="2800" dirty="0"/>
              <a:t>on </a:t>
            </a:r>
            <a:r>
              <a:rPr lang="en-GB" sz="2800" dirty="0" smtClean="0"/>
              <a:t>Marine </a:t>
            </a:r>
            <a:br>
              <a:rPr lang="en-GB" sz="2800" dirty="0" smtClean="0"/>
            </a:br>
            <a:r>
              <a:rPr lang="en-GB" sz="2800" dirty="0" smtClean="0"/>
              <a:t>Meteorological Services</a:t>
            </a:r>
            <a:endParaRPr lang="en-GB" sz="2800" dirty="0"/>
          </a:p>
        </p:txBody>
      </p:sp>
      <p:sp>
        <p:nvSpPr>
          <p:cNvPr id="3" name="Content Placeholder 2"/>
          <p:cNvSpPr>
            <a:spLocks noGrp="1"/>
          </p:cNvSpPr>
          <p:nvPr>
            <p:ph idx="1"/>
          </p:nvPr>
        </p:nvSpPr>
        <p:spPr>
          <a:xfrm>
            <a:off x="251520" y="1514242"/>
            <a:ext cx="8892480" cy="5227126"/>
          </a:xfrm>
        </p:spPr>
        <p:txBody>
          <a:bodyPr>
            <a:normAutofit fontScale="55000" lnSpcReduction="20000"/>
          </a:bodyPr>
          <a:lstStyle/>
          <a:p>
            <a:r>
              <a:rPr lang="en-GB" b="1" dirty="0" smtClean="0"/>
              <a:t>Volume I – Global aspects</a:t>
            </a:r>
          </a:p>
          <a:p>
            <a:pPr marL="457200" lvl="1" indent="0">
              <a:buNone/>
            </a:pPr>
            <a:r>
              <a:rPr lang="en-US" dirty="0"/>
              <a:t>Introduction</a:t>
            </a:r>
          </a:p>
          <a:p>
            <a:pPr marL="457200" lvl="1" indent="0">
              <a:buNone/>
              <a:tabLst>
                <a:tab pos="1162050" algn="l"/>
              </a:tabLst>
            </a:pPr>
            <a:r>
              <a:rPr lang="en-US" b="1" dirty="0"/>
              <a:t>Part I	Services for the high seas</a:t>
            </a:r>
          </a:p>
          <a:p>
            <a:pPr lvl="1"/>
            <a:r>
              <a:rPr lang="en-US" dirty="0" smtClean="0"/>
              <a:t>GMDSS, Search </a:t>
            </a:r>
            <a:r>
              <a:rPr lang="en-US" dirty="0"/>
              <a:t>and rescue</a:t>
            </a:r>
          </a:p>
          <a:p>
            <a:pPr lvl="1"/>
            <a:r>
              <a:rPr lang="en-US" dirty="0"/>
              <a:t>Provision of information by radio facsimile</a:t>
            </a:r>
          </a:p>
          <a:p>
            <a:pPr lvl="1"/>
            <a:r>
              <a:rPr lang="en-US" dirty="0"/>
              <a:t>Marine Climatological Summaries Scheme</a:t>
            </a:r>
          </a:p>
          <a:p>
            <a:pPr lvl="1"/>
            <a:r>
              <a:rPr lang="en-US" dirty="0"/>
              <a:t>Special marine climatological information</a:t>
            </a:r>
          </a:p>
          <a:p>
            <a:pPr lvl="1"/>
            <a:r>
              <a:rPr lang="en-US" dirty="0"/>
              <a:t>Provision of marine meteorological and expert advice</a:t>
            </a:r>
          </a:p>
          <a:p>
            <a:pPr lvl="1"/>
            <a:r>
              <a:rPr lang="en-US" dirty="0"/>
              <a:t>Appendices (</a:t>
            </a:r>
            <a:r>
              <a:rPr lang="en-US" dirty="0" err="1"/>
              <a:t>Metareas</a:t>
            </a:r>
            <a:r>
              <a:rPr lang="en-US" dirty="0"/>
              <a:t>, terms, Beaufort scale, symbols for facsimile, MCSS areas, </a:t>
            </a:r>
            <a:r>
              <a:rPr lang="en-US" dirty="0">
                <a:solidFill>
                  <a:srgbClr val="FF0000"/>
                </a:solidFill>
              </a:rPr>
              <a:t>IMMT format</a:t>
            </a:r>
            <a:r>
              <a:rPr lang="en-US" dirty="0"/>
              <a:t>, MQCS</a:t>
            </a:r>
          </a:p>
          <a:p>
            <a:pPr marL="457200" lvl="1" indent="0">
              <a:buNone/>
              <a:tabLst>
                <a:tab pos="1162050" algn="l"/>
              </a:tabLst>
            </a:pPr>
            <a:r>
              <a:rPr lang="en-US" b="1" dirty="0"/>
              <a:t>Part II	Services for coastal and offshore areas</a:t>
            </a:r>
          </a:p>
          <a:p>
            <a:pPr marL="457200" lvl="1" indent="0">
              <a:buNone/>
              <a:tabLst>
                <a:tab pos="1162050" algn="l"/>
              </a:tabLst>
            </a:pPr>
            <a:r>
              <a:rPr lang="en-US" b="1" dirty="0" smtClean="0"/>
              <a:t>Part </a:t>
            </a:r>
            <a:r>
              <a:rPr lang="en-US" b="1" dirty="0"/>
              <a:t>III	Services for Main Ports and </a:t>
            </a:r>
            <a:r>
              <a:rPr lang="en-US" b="1" dirty="0" err="1"/>
              <a:t>Harbour</a:t>
            </a:r>
            <a:r>
              <a:rPr lang="en-US" b="1" dirty="0"/>
              <a:t> </a:t>
            </a:r>
            <a:r>
              <a:rPr lang="en-US" b="1" dirty="0" smtClean="0"/>
              <a:t>Areas</a:t>
            </a:r>
          </a:p>
          <a:p>
            <a:pPr marL="457200" lvl="1" indent="0">
              <a:buNone/>
            </a:pPr>
            <a:r>
              <a:rPr lang="en-US" dirty="0" smtClean="0"/>
              <a:t>(General and specialized services, principles and procedures e.g. bulletins, briefing, observations …)</a:t>
            </a:r>
          </a:p>
          <a:p>
            <a:pPr marL="457200" lvl="1" indent="0">
              <a:buNone/>
            </a:pPr>
            <a:r>
              <a:rPr lang="en-US" i="1" dirty="0">
                <a:solidFill>
                  <a:srgbClr val="FF0000"/>
                </a:solidFill>
              </a:rPr>
              <a:t>Marine meteorological services for main ports and </a:t>
            </a:r>
            <a:r>
              <a:rPr lang="en-US" i="1" dirty="0" smtClean="0">
                <a:solidFill>
                  <a:srgbClr val="FF0000"/>
                </a:solidFill>
              </a:rPr>
              <a:t>harbor </a:t>
            </a:r>
            <a:r>
              <a:rPr lang="en-US" i="1" dirty="0">
                <a:solidFill>
                  <a:srgbClr val="FF0000"/>
                </a:solidFill>
              </a:rPr>
              <a:t>areas shall preferably be provided by forecasting officers located in port </a:t>
            </a:r>
            <a:r>
              <a:rPr lang="en-US" i="1" dirty="0" smtClean="0">
                <a:solidFill>
                  <a:srgbClr val="FF0000"/>
                </a:solidFill>
              </a:rPr>
              <a:t>by </a:t>
            </a:r>
            <a:r>
              <a:rPr lang="en-US" i="1" dirty="0">
                <a:solidFill>
                  <a:srgbClr val="FF0000"/>
                </a:solidFill>
              </a:rPr>
              <a:t>the Port Meteorological Officer (PMO) or, if this is not possible, by a forecasting office located </a:t>
            </a:r>
            <a:r>
              <a:rPr lang="en-US" i="1" dirty="0" smtClean="0">
                <a:solidFill>
                  <a:srgbClr val="FF0000"/>
                </a:solidFill>
              </a:rPr>
              <a:t>outside </a:t>
            </a:r>
            <a:r>
              <a:rPr lang="en-US" i="1" dirty="0">
                <a:solidFill>
                  <a:srgbClr val="FF0000"/>
                </a:solidFill>
              </a:rPr>
              <a:t>the port</a:t>
            </a:r>
          </a:p>
          <a:p>
            <a:pPr marL="457200" lvl="1" indent="0">
              <a:buNone/>
              <a:tabLst>
                <a:tab pos="1162050" algn="l"/>
              </a:tabLst>
            </a:pPr>
            <a:r>
              <a:rPr lang="en-US" b="1" dirty="0" smtClean="0"/>
              <a:t>Part </a:t>
            </a:r>
            <a:r>
              <a:rPr lang="en-US" b="1" dirty="0"/>
              <a:t>IV	Training in the field of marine </a:t>
            </a:r>
            <a:r>
              <a:rPr lang="en-US" b="1" dirty="0" smtClean="0"/>
              <a:t>meteorology</a:t>
            </a:r>
          </a:p>
          <a:p>
            <a:pPr marL="457200" lvl="1" indent="0">
              <a:buNone/>
            </a:pPr>
            <a:r>
              <a:rPr lang="en-US" i="1" dirty="0">
                <a:solidFill>
                  <a:srgbClr val="FF0000"/>
                </a:solidFill>
              </a:rPr>
              <a:t>The objective of the meteorological training of a PMO is to keep up to date his knowledge of the principles and organization of meteorological forecasting for the marine environment, the use of marine meteorological instruments and methods of observing onboard ship, the use of codes and </a:t>
            </a:r>
            <a:r>
              <a:rPr lang="en-US" i="1" dirty="0" smtClean="0">
                <a:solidFill>
                  <a:srgbClr val="FF0000"/>
                </a:solidFill>
              </a:rPr>
              <a:t>meteorological </a:t>
            </a:r>
            <a:r>
              <a:rPr lang="en-US" i="1" dirty="0">
                <a:solidFill>
                  <a:srgbClr val="FF0000"/>
                </a:solidFill>
              </a:rPr>
              <a:t>logbooks, as well as the procedures for recording and transmitting </a:t>
            </a:r>
            <a:r>
              <a:rPr lang="en-US" i="1" dirty="0" smtClean="0">
                <a:solidFill>
                  <a:srgbClr val="FF0000"/>
                </a:solidFill>
              </a:rPr>
              <a:t>observations</a:t>
            </a:r>
            <a:endParaRPr lang="en-GB" i="1" dirty="0" smtClean="0">
              <a:solidFill>
                <a:srgbClr val="FF0000"/>
              </a:solidFill>
            </a:endParaRPr>
          </a:p>
          <a:p>
            <a:r>
              <a:rPr lang="en-GB" b="1" dirty="0" smtClean="0"/>
              <a:t>Volume II – Regional aspects</a:t>
            </a:r>
            <a:endParaRPr lang="en-GB" b="1" dirty="0"/>
          </a:p>
        </p:txBody>
      </p:sp>
      <p:sp>
        <p:nvSpPr>
          <p:cNvPr id="4" name="Date Placeholder 3"/>
          <p:cNvSpPr>
            <a:spLocks noGrp="1"/>
          </p:cNvSpPr>
          <p:nvPr>
            <p:ph type="dt" sz="half" idx="10"/>
          </p:nvPr>
        </p:nvSpPr>
        <p:spPr/>
        <p:txBody>
          <a:bodyPr/>
          <a:lstStyle/>
          <a:p>
            <a:fld id="{76C80ADC-CE31-4259-B97A-6F4B96FA5C17}" type="datetime1">
              <a:rPr lang="en-GB" smtClean="0"/>
              <a:t>2015-06-12</a:t>
            </a:fld>
            <a:endParaRPr lang="en-GB"/>
          </a:p>
        </p:txBody>
      </p:sp>
      <p:sp>
        <p:nvSpPr>
          <p:cNvPr id="5" name="Footer Placeholder 4"/>
          <p:cNvSpPr>
            <a:spLocks noGrp="1"/>
          </p:cNvSpPr>
          <p:nvPr>
            <p:ph type="ftr" sz="quarter" idx="11"/>
          </p:nvPr>
        </p:nvSpPr>
        <p:spPr/>
        <p:txBody>
          <a:bodyPr/>
          <a:lstStyle/>
          <a:p>
            <a:r>
              <a:rPr lang="es-ES" smtClean="0"/>
              <a:t>PMO-5, Viña del Mar, Chile, 20-24 July 2015</a:t>
            </a:r>
            <a:endParaRPr lang="en-GB"/>
          </a:p>
        </p:txBody>
      </p:sp>
      <p:sp>
        <p:nvSpPr>
          <p:cNvPr id="6" name="Slide Number Placeholder 5"/>
          <p:cNvSpPr>
            <a:spLocks noGrp="1"/>
          </p:cNvSpPr>
          <p:nvPr>
            <p:ph type="sldNum" sz="quarter" idx="12"/>
          </p:nvPr>
        </p:nvSpPr>
        <p:spPr/>
        <p:txBody>
          <a:bodyPr/>
          <a:lstStyle/>
          <a:p>
            <a:fld id="{1940CC50-E966-4237-ACA6-1D8737A4DA0D}" type="slidenum">
              <a:rPr lang="en-GB" smtClean="0"/>
              <a:pPr/>
              <a:t>9</a:t>
            </a:fld>
            <a:r>
              <a:rPr lang="en-GB" smtClean="0"/>
              <a:t> </a:t>
            </a:r>
            <a:endParaRPr lang="en-GB"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5742" y="0"/>
            <a:ext cx="1728258" cy="243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7488505" y="2564904"/>
            <a:ext cx="1582731" cy="276999"/>
          </a:xfrm>
          <a:prstGeom prst="rect">
            <a:avLst/>
          </a:prstGeom>
        </p:spPr>
        <p:txBody>
          <a:bodyPr wrap="square">
            <a:spAutoFit/>
          </a:bodyPr>
          <a:lstStyle/>
          <a:p>
            <a:r>
              <a:rPr lang="en-GB" sz="1200" dirty="0" smtClean="0">
                <a:hlinkClick r:id="rId3"/>
              </a:rPr>
              <a:t>www.jcomm.info/558</a:t>
            </a:r>
            <a:endParaRPr lang="en-GB" sz="1200" dirty="0"/>
          </a:p>
        </p:txBody>
      </p:sp>
    </p:spTree>
    <p:extLst>
      <p:ext uri="{BB962C8B-B14F-4D97-AF65-F5344CB8AC3E}">
        <p14:creationId xmlns:p14="http://schemas.microsoft.com/office/powerpoint/2010/main" val="2939019882"/>
      </p:ext>
    </p:extLst>
  </p:cSld>
  <p:clrMapOvr>
    <a:masterClrMapping/>
  </p:clrMapOvr>
</p:sld>
</file>

<file path=ppt/theme/theme1.xml><?xml version="1.0" encoding="utf-8"?>
<a:theme xmlns:a="http://schemas.openxmlformats.org/drawingml/2006/main" name="PMO-5-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PMO-5-Template</Template>
  <TotalTime>1379</TotalTime>
  <Words>1029</Words>
  <Application>Microsoft Office PowerPoint</Application>
  <PresentationFormat>On-screen Show (4:3)</PresentationFormat>
  <Paragraphs>208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PMO-5-Template</vt:lpstr>
      <vt:lpstr>WMO Technical Regulations relevant to  Port Meteorological Officers</vt:lpstr>
      <vt:lpstr>WMO Technical Regulations</vt:lpstr>
      <vt:lpstr>WMO Publications relevant to PMO activities</vt:lpstr>
      <vt:lpstr>WMO No. 49 – Technical Regulations</vt:lpstr>
      <vt:lpstr>Manual on WIGOS</vt:lpstr>
      <vt:lpstr>WMO No. 544 – Manual on the Global Observing System (GOS)</vt:lpstr>
      <vt:lpstr>WMO No. 488 – Guide to the  Global Observing System (GOS)</vt:lpstr>
      <vt:lpstr>WMO No. 8 – Guide to Meteorological Instruments and Methods of Observation (CIMO Guide)</vt:lpstr>
      <vt:lpstr>WMO No. 558 – Manual on Marine  Meteorological Services</vt:lpstr>
      <vt:lpstr>WMO No. 471 – Guide to Marine  Meteorological Services</vt:lpstr>
      <vt:lpstr>JCOMM-4 updates of WMO No. 558 –  Manual on Marine Meteorological Services</vt:lpstr>
      <vt:lpstr>JCOMM-4 updates of WMO No. 471 –  Guide to Marine Meteorological Services</vt:lpstr>
      <vt:lpstr>WMO No. 9, Volume D, Information for Shipping</vt:lpstr>
      <vt:lpstr>WMO No. 47 – International List of Selected, Supplementary and Auxiliary Ships</vt:lpstr>
    </vt:vector>
  </TitlesOfParts>
  <Company>WMO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WMO Technical Regulations relevant to  Port Meteorological Officers</dc:title>
  <dc:creator>Etienne Charpentier</dc:creator>
  <cp:lastModifiedBy>Etienne Charpentier</cp:lastModifiedBy>
  <cp:revision>8</cp:revision>
  <dcterms:created xsi:type="dcterms:W3CDTF">2015-06-11T14:00:24Z</dcterms:created>
  <dcterms:modified xsi:type="dcterms:W3CDTF">2015-06-12T13:00:03Z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oter">
    <vt:lpwstr>PMO-5, Viña del Mar, Chile, 20-24 July 2015</vt:lpwstr>
  </property>
</Properties>
</file>