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6" r:id="rId5"/>
    <p:sldId id="271" r:id="rId6"/>
    <p:sldId id="272" r:id="rId7"/>
    <p:sldId id="277" r:id="rId8"/>
    <p:sldId id="278" r:id="rId9"/>
    <p:sldId id="283" r:id="rId10"/>
    <p:sldId id="284" r:id="rId11"/>
    <p:sldId id="279" r:id="rId12"/>
    <p:sldId id="274" r:id="rId13"/>
    <p:sldId id="280" r:id="rId14"/>
    <p:sldId id="281" r:id="rId15"/>
    <p:sldId id="286" r:id="rId16"/>
    <p:sldId id="287" r:id="rId17"/>
    <p:sldId id="285" r:id="rId18"/>
    <p:sldId id="282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8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2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8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3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0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45000">
              <a:srgbClr val="85C2FF"/>
            </a:gs>
            <a:gs pos="90000">
              <a:srgbClr val="C4D6EB"/>
            </a:gs>
            <a:gs pos="97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6E90-BE3C-4DC4-8BC6-769EFDFB8E87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70BD-287C-4721-B2D9-F0943F10D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6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esurfmar.meteo.fr/doc/vosmetadata/index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1524000"/>
            <a:ext cx="5867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Attached to WFO Miami, FL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/>
              <a:t>MIC – Dr. Pablo Santo / SRH – Melinda </a:t>
            </a:r>
            <a:r>
              <a:rPr lang="en-US" b="1" dirty="0"/>
              <a:t>Bailey </a:t>
            </a:r>
            <a:endParaRPr lang="en-US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PMO Services Cover WFO’s Miami, Key West, Tampa Bay &amp; Melbourne, FL</a:t>
            </a: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Satellite Office Located At Port Everglades</a:t>
            </a: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Assistant WFO Miami Marine Focal Point</a:t>
            </a: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Assist WCM In </a:t>
            </a:r>
            <a:r>
              <a:rPr lang="en-US" sz="2000" b="1" dirty="0"/>
              <a:t>O</a:t>
            </a:r>
            <a:r>
              <a:rPr lang="en-US" sz="2000" b="1" dirty="0" smtClean="0"/>
              <a:t>utreach Programs &amp; Other </a:t>
            </a:r>
            <a:r>
              <a:rPr lang="en-US" sz="2000" b="1" dirty="0"/>
              <a:t>O</a:t>
            </a:r>
            <a:r>
              <a:rPr lang="en-US" sz="2000" b="1" dirty="0" smtClean="0"/>
              <a:t>ffice </a:t>
            </a:r>
            <a:r>
              <a:rPr lang="en-US" sz="2000" b="1" dirty="0"/>
              <a:t>F</a:t>
            </a:r>
            <a:r>
              <a:rPr lang="en-US" sz="2000" b="1" dirty="0" smtClean="0"/>
              <a:t>unctions Such As SVR WX/Tropical WX Outbreaks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1026" name="Picture 2" descr="\\mfl-s-nas\home\david.dellinger\Downloads\DSC_00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"/>
          <a:stretch/>
        </p:blipFill>
        <p:spPr bwMode="auto">
          <a:xfrm>
            <a:off x="5410200" y="4391016"/>
            <a:ext cx="3352799" cy="2314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533400" y="4015565"/>
            <a:ext cx="461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PMO Office – Port Everglades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005967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WFO/NHC - Miami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79048"/>
            <a:ext cx="4648200" cy="954107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PMO SOUTH FLORIDA (MIAMI)</a:t>
            </a:r>
          </a:p>
          <a:p>
            <a:pPr algn="ctr"/>
            <a:r>
              <a:rPr lang="en-US" sz="3200" b="1" dirty="0" smtClean="0"/>
              <a:t>David Dellinger</a:t>
            </a:r>
            <a:endParaRPr lang="en-US" sz="2400" dirty="0"/>
          </a:p>
        </p:txBody>
      </p:sp>
      <p:pic>
        <p:nvPicPr>
          <p:cNvPr id="1028" name="Picture 4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CIM\100MSDCF\DSC0028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" b="9611"/>
          <a:stretch/>
        </p:blipFill>
        <p:spPr bwMode="auto">
          <a:xfrm>
            <a:off x="533400" y="4391015"/>
            <a:ext cx="4610722" cy="231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982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686800" cy="21336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Collaboration with </a:t>
            </a:r>
            <a:br>
              <a:rPr lang="en-US" sz="6600" b="1" dirty="0" smtClean="0"/>
            </a:br>
            <a:r>
              <a:rPr lang="en-US" sz="6600" b="1" dirty="0" smtClean="0"/>
              <a:t>International PMO’s</a:t>
            </a:r>
            <a:endParaRPr lang="en-US" sz="6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with </a:t>
            </a:r>
            <a:br>
              <a:rPr lang="en-US" b="1" dirty="0" smtClean="0"/>
            </a:br>
            <a:r>
              <a:rPr lang="en-US" b="1" dirty="0" smtClean="0"/>
              <a:t>International PMO’s</a:t>
            </a:r>
            <a:endParaRPr lang="en-US" b="1" dirty="0"/>
          </a:p>
        </p:txBody>
      </p:sp>
      <p:pic>
        <p:nvPicPr>
          <p:cNvPr id="1026" name="Picture 2" descr="\\mfl-s-nas\home\david.dellinger\My Documents\PMO-5 International Conference\Snapshot Vessel Loca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18166"/>
          <a:stretch/>
        </p:blipFill>
        <p:spPr bwMode="auto">
          <a:xfrm>
            <a:off x="383372" y="2286001"/>
            <a:ext cx="8379628" cy="419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783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My Fleet is Seasonal (</a:t>
            </a:r>
            <a:r>
              <a:rPr lang="en-US" sz="2800" b="1" dirty="0" smtClean="0"/>
              <a:t>more than 75</a:t>
            </a:r>
            <a:r>
              <a:rPr lang="en-US" sz="2800" b="1" dirty="0"/>
              <a:t>% Of Ships Are Passenger Cruise </a:t>
            </a:r>
            <a:r>
              <a:rPr lang="en-US" sz="2800" b="1" dirty="0" smtClean="0"/>
              <a:t>Ships in my case)</a:t>
            </a:r>
            <a:endParaRPr lang="en-US" sz="2800" b="1" dirty="0"/>
          </a:p>
          <a:p>
            <a:pPr lvl="1"/>
            <a:r>
              <a:rPr lang="en-US" sz="2400" b="1" dirty="0"/>
              <a:t>Cruise Ship Season Runs From October to May </a:t>
            </a:r>
          </a:p>
          <a:p>
            <a:pPr lvl="1"/>
            <a:r>
              <a:rPr lang="en-US" sz="2400" b="1" dirty="0"/>
              <a:t>High Number Of Ships </a:t>
            </a:r>
            <a:r>
              <a:rPr lang="en-US" sz="2400" b="1" dirty="0" smtClean="0"/>
              <a:t>end up </a:t>
            </a:r>
            <a:r>
              <a:rPr lang="en-US" sz="2400" b="1" dirty="0"/>
              <a:t>On Blacklist During </a:t>
            </a:r>
            <a:r>
              <a:rPr lang="en-US" sz="2400" b="1" dirty="0" smtClean="0"/>
              <a:t>Off-Peak </a:t>
            </a:r>
            <a:r>
              <a:rPr lang="en-US" sz="2400" b="1" dirty="0"/>
              <a:t>Months Due To Exotic Ports With No WMO VOS Partners</a:t>
            </a:r>
          </a:p>
          <a:p>
            <a:pPr lvl="1"/>
            <a:r>
              <a:rPr lang="en-US" sz="2400" b="1" dirty="0"/>
              <a:t>When Problems Arise, Things Become Compounded With High Rate Of Crew Turnover (Every 6-12 Weeks</a:t>
            </a:r>
            <a:r>
              <a:rPr lang="en-US" sz="2400" b="1" dirty="0" smtClean="0"/>
              <a:t>)</a:t>
            </a:r>
          </a:p>
          <a:p>
            <a:r>
              <a:rPr lang="en-US" sz="2800" b="1" dirty="0" smtClean="0"/>
              <a:t>Constantly </a:t>
            </a:r>
            <a:r>
              <a:rPr lang="en-US" sz="2800" b="1" dirty="0"/>
              <a:t>Networking Working With Global VOS/SOT/JCOMM Partners Assisting With Their Visiting Ships And Clearing </a:t>
            </a:r>
            <a:r>
              <a:rPr lang="en-US" sz="2800" b="1" dirty="0" smtClean="0"/>
              <a:t>Blacklisted </a:t>
            </a:r>
            <a:r>
              <a:rPr lang="en-US" sz="2800" b="1" dirty="0"/>
              <a:t>Ships</a:t>
            </a:r>
          </a:p>
          <a:p>
            <a:endParaRPr lang="en-US" sz="40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with </a:t>
            </a:r>
            <a:br>
              <a:rPr lang="en-US" b="1" dirty="0" smtClean="0"/>
            </a:br>
            <a:r>
              <a:rPr lang="en-US" b="1" dirty="0" smtClean="0"/>
              <a:t>International PMO’s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8" name="Picture 7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with </a:t>
            </a:r>
            <a:br>
              <a:rPr lang="en-US" b="1" dirty="0" smtClean="0"/>
            </a:br>
            <a:r>
              <a:rPr lang="en-US" b="1" dirty="0" smtClean="0"/>
              <a:t>International PMO’s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mfl-s-nas\home\david.dellinger\My Documents\PMO VISIT REPORTS\Ruby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969">
            <a:off x="5272822" y="2059995"/>
            <a:ext cx="3026683" cy="43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mfl-s-nas\home\david.dellinger\My Documents\PMO VISIT REPORTS\Ruby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891">
            <a:off x="3422298" y="1921118"/>
            <a:ext cx="315651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905000"/>
            <a:ext cx="2514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It is vitally important that when you visit a VOS ship from another country, that you complete the REPORT OF INSPECTION TO FOREIGN VOS form.</a:t>
            </a:r>
          </a:p>
          <a:p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Fill it out completely as possible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Forward it along to the country’s Focal Point and to the PMO assigned to that ship.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86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with </a:t>
            </a:r>
            <a:br>
              <a:rPr lang="en-US" b="1" dirty="0" smtClean="0"/>
            </a:br>
            <a:r>
              <a:rPr lang="en-US" b="1" dirty="0" smtClean="0"/>
              <a:t>International PMO’s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mfl-s-nas\home\david.dellinger\My Documents\PMO VISIT REPORTS\Ruby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969">
            <a:off x="6263451" y="2547226"/>
            <a:ext cx="2330183" cy="33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mfl-s-nas\home\david.dellinger\My Documents\PMO VISIT REPORTS\Ruby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891">
            <a:off x="4772081" y="2364108"/>
            <a:ext cx="2430134" cy="35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981200"/>
            <a:ext cx="403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Complete the form with as much information as possible. </a:t>
            </a:r>
            <a:r>
              <a:rPr lang="en-US" b="1" dirty="0" smtClean="0">
                <a:solidFill>
                  <a:srgbClr val="FFFF00"/>
                </a:solidFill>
              </a:rPr>
              <a:t>Document Everything!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/>
              <a:t>Even the smallest detail may help the Home PMO resolve lingering issues or bring new issues to light.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/>
              <a:t>Document the condition of all meteorological equipment.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Ensure you check the barometer and measure it against what the host country prefers the default setting to be. </a:t>
            </a:r>
            <a:r>
              <a:rPr lang="en-US" b="1" u="sng" dirty="0" smtClean="0"/>
              <a:t>SLP/MSLP</a:t>
            </a:r>
            <a:r>
              <a:rPr lang="en-US" b="1" dirty="0" smtClean="0"/>
              <a:t> is not the same in all countries.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/>
              <a:t>If you are uncertain, call or reach out to the Recruitment Country PMO.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15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with </a:t>
            </a:r>
            <a:br>
              <a:rPr lang="en-US" b="1" dirty="0" smtClean="0"/>
            </a:br>
            <a:r>
              <a:rPr lang="en-US" b="1" dirty="0" smtClean="0"/>
              <a:t>International PMO’s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mfl-s-nas\home\david.dellinger\My Documents\PMO-5 International Conference\Inspection Form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42" y="0"/>
            <a:ext cx="479495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with </a:t>
            </a:r>
            <a:br>
              <a:rPr lang="en-US" b="1" dirty="0" smtClean="0"/>
            </a:br>
            <a:r>
              <a:rPr lang="en-US" b="1" dirty="0" smtClean="0"/>
              <a:t>International PMO’s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mfl-s-nas\home\david.dellinger\My Documents\PMO-5 International Conference\Inspection Form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89" y="0"/>
            <a:ext cx="4868211" cy="68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with </a:t>
            </a:r>
            <a:br>
              <a:rPr lang="en-US" b="1" dirty="0" smtClean="0"/>
            </a:br>
            <a:r>
              <a:rPr lang="en-US" b="1" dirty="0" smtClean="0"/>
              <a:t>International PMO’s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1981200"/>
            <a:ext cx="403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Take the time to print out the Observations Monitoring Report from the METEO France (</a:t>
            </a:r>
            <a:r>
              <a:rPr lang="en-US" b="1" u="sng" dirty="0">
                <a:hlinkClick r:id="rId4"/>
              </a:rPr>
              <a:t>http://</a:t>
            </a:r>
            <a:r>
              <a:rPr lang="en-US" b="1" u="sng" dirty="0" smtClean="0">
                <a:hlinkClick r:id="rId4"/>
              </a:rPr>
              <a:t>esurfmar.meteo.fr/doc/vosmetadata/index.php</a:t>
            </a:r>
            <a:r>
              <a:rPr lang="en-US" b="1" u="sng" dirty="0" smtClean="0"/>
              <a:t>)</a:t>
            </a:r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Take the time to go over each element of the report with the Captain, Navigation Officer or MET Officer assigned to assist you during your visit.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Leave a copy for the ship to read through and do hesitate to make notes for areas of improvement and </a:t>
            </a:r>
            <a:r>
              <a:rPr lang="en-US" b="1" i="1" u="sng" dirty="0" smtClean="0"/>
              <a:t>encouragement. 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Include a digital copy of this report back to home VOS/PMO. Detail areas you discussed with crew. </a:t>
            </a:r>
            <a:endParaRPr lang="en-US" b="1" dirty="0"/>
          </a:p>
        </p:txBody>
      </p:sp>
      <p:pic>
        <p:nvPicPr>
          <p:cNvPr id="2051" name="Picture 3" descr="\\mfl-s-nas\home\david.dellinger\My Documents\PMO-5 International Conference\QC Report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32" y="2183608"/>
            <a:ext cx="2963804" cy="38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mfl-s-nas\home\david.dellinger\My Documents\PMO-5 International Conference\QC Report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2966">
            <a:off x="4699831" y="2406191"/>
            <a:ext cx="2971818" cy="38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6248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Always than them for their continued support for the VOS Program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198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5" name="Picture 4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mfl-s-nas\home\david.dellinger\Downloads\IMG_10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10279" r="16058" b="18959"/>
          <a:stretch/>
        </p:blipFill>
        <p:spPr bwMode="auto">
          <a:xfrm>
            <a:off x="2057400" y="2349761"/>
            <a:ext cx="5340448" cy="37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5797648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SOLAS… For Space?</a:t>
            </a:r>
            <a:br>
              <a:rPr lang="en-US" b="1" dirty="0" smtClean="0"/>
            </a:br>
            <a:r>
              <a:rPr lang="en-US" b="1" dirty="0" smtClean="0"/>
              <a:t>Our Future?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1" dirty="0" smtClean="0"/>
              <a:t>Screenshot from the </a:t>
            </a:r>
            <a:r>
              <a:rPr lang="en-US" sz="1200" b="1" dirty="0" err="1" smtClean="0"/>
              <a:t>Syfy</a:t>
            </a:r>
            <a:r>
              <a:rPr lang="en-US" sz="1200" b="1" dirty="0" smtClean="0"/>
              <a:t> TV Show “Dark Matter”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52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 t="-8014" r="8682" b="12423"/>
          <a:stretch/>
        </p:blipFill>
        <p:spPr>
          <a:xfrm>
            <a:off x="19050" y="-704850"/>
            <a:ext cx="9144000" cy="754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958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FF00"/>
                </a:solidFill>
                <a:latin typeface="Harlow Solid Italic" panose="04030604020F02020D02" pitchFamily="82" charset="0"/>
              </a:rPr>
              <a:t>Questions?</a:t>
            </a:r>
            <a:endParaRPr lang="en-US" sz="5400" i="1" dirty="0">
              <a:solidFill>
                <a:srgbClr val="FFFF00"/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1032" name="Picture 8" descr="http://www.eventprocess.com/BrokerMaps/HomesteadMiamiSpeedway_al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42209" r="38642" b="23140"/>
          <a:stretch/>
        </p:blipFill>
        <p:spPr bwMode="auto">
          <a:xfrm>
            <a:off x="8001000" y="5848744"/>
            <a:ext cx="939460" cy="8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800" y="5943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Harlow Solid Italic" panose="04030604020F02020D02" pitchFamily="82" charset="0"/>
              </a:rPr>
              <a:t>For the lead</a:t>
            </a:r>
          </a:p>
          <a:p>
            <a:pPr algn="ctr"/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Harlow Solid Italic" panose="04030604020F02020D02" pitchFamily="82" charset="0"/>
              </a:rPr>
              <a:t> and the win!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Harlow Solid Italic" panose="04030604020F02020D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9" name="Picture 8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685660" y="457200"/>
            <a:ext cx="5553340" cy="964319"/>
          </a:xfrm>
        </p:spPr>
        <p:txBody>
          <a:bodyPr/>
          <a:lstStyle/>
          <a:p>
            <a:r>
              <a:rPr lang="en-US" altLang="en-US" b="1" i="1" dirty="0" smtClean="0"/>
              <a:t>BIOGRAPHY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070080"/>
            <a:ext cx="871061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 Meteorological Officer – WFO Miami	2008 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Midwest Weather, Inc. 				2007 – 2012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Navy   						1986 – 2006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Years Of Weather &amp; Ocean Forecasting, Analysis And Observing Experience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Navy Veteran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Aerographer’s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Meteorology/Oceanography)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Years As A Navy Quartermaster – Ship’s Navigator &amp; Master Helmsman-Coxswain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http://www.goatlocker.org/resources/cpo/downloads/cpo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33741"/>
            <a:ext cx="838200" cy="12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10" name="Picture 9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9" t="6134" r="5945" b="53005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886200"/>
            <a:ext cx="2800982" cy="1277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Port of Tampa Bay          270 </a:t>
            </a:r>
            <a:r>
              <a:rPr lang="en-US" sz="1100" b="1" dirty="0" smtClean="0"/>
              <a:t>Miles /  434 km        </a:t>
            </a:r>
            <a:endParaRPr lang="en-US" sz="1100" b="1" dirty="0" smtClean="0"/>
          </a:p>
          <a:p>
            <a:r>
              <a:rPr lang="en-US" sz="1100" b="1" dirty="0" smtClean="0"/>
              <a:t>St. Petersburg	               </a:t>
            </a:r>
            <a:r>
              <a:rPr lang="en-US" sz="1100" b="1" dirty="0"/>
              <a:t>250 </a:t>
            </a:r>
            <a:r>
              <a:rPr lang="en-US" sz="1100" b="1" dirty="0" smtClean="0"/>
              <a:t>Miles / 402 km          </a:t>
            </a:r>
            <a:endParaRPr lang="en-US" sz="1100" b="1" dirty="0" smtClean="0"/>
          </a:p>
          <a:p>
            <a:r>
              <a:rPr lang="en-US" sz="1100" b="1" dirty="0" smtClean="0"/>
              <a:t>Port Manatee	               </a:t>
            </a:r>
            <a:r>
              <a:rPr lang="en-US" sz="1100" b="1" dirty="0"/>
              <a:t>235 </a:t>
            </a:r>
            <a:r>
              <a:rPr lang="en-US" sz="1100" b="1" dirty="0" smtClean="0"/>
              <a:t>Miles / 378 km         </a:t>
            </a:r>
            <a:endParaRPr lang="en-US" sz="1100" b="1" dirty="0" smtClean="0"/>
          </a:p>
          <a:p>
            <a:r>
              <a:rPr lang="en-US" sz="1100" b="1" dirty="0" smtClean="0"/>
              <a:t>*Port Key West	               190 </a:t>
            </a:r>
            <a:r>
              <a:rPr lang="en-US" sz="1100" b="1" dirty="0" smtClean="0"/>
              <a:t>Miles / 305 km  </a:t>
            </a:r>
            <a:endParaRPr lang="en-US" sz="1100" b="1" dirty="0" smtClean="0"/>
          </a:p>
          <a:p>
            <a:r>
              <a:rPr lang="en-US" sz="1100" b="1" dirty="0" smtClean="0"/>
              <a:t>Port Palm Beach</a:t>
            </a:r>
            <a:r>
              <a:rPr lang="en-US" sz="1100" b="1" dirty="0"/>
              <a:t> </a:t>
            </a:r>
            <a:r>
              <a:rPr lang="en-US" sz="1100" b="1" dirty="0" smtClean="0"/>
              <a:t>               60 </a:t>
            </a:r>
            <a:r>
              <a:rPr lang="en-US" sz="1100" b="1" dirty="0" smtClean="0"/>
              <a:t>Miles / 96 km</a:t>
            </a:r>
            <a:endParaRPr lang="en-US" sz="1100" b="1" dirty="0" smtClean="0"/>
          </a:p>
          <a:p>
            <a:r>
              <a:rPr lang="en-US" sz="1100" b="1" dirty="0" smtClean="0"/>
              <a:t>WFO/NHC Miami              40 </a:t>
            </a:r>
            <a:r>
              <a:rPr lang="en-US" sz="1100" b="1" dirty="0" smtClean="0"/>
              <a:t>Miles / 64 km</a:t>
            </a:r>
            <a:endParaRPr lang="en-US" sz="1100" b="1" dirty="0" smtClean="0"/>
          </a:p>
          <a:p>
            <a:r>
              <a:rPr lang="en-US" sz="1100" b="1" dirty="0" smtClean="0"/>
              <a:t>Port of Miami-Dade          30 </a:t>
            </a:r>
            <a:r>
              <a:rPr lang="en-US" sz="1100" b="1" dirty="0" smtClean="0"/>
              <a:t>Miles / 48 km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63683" y="285690"/>
            <a:ext cx="502291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South Florida (Miami) Area of Responsibility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7667"/>
            <a:ext cx="1592584" cy="159873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2784269" y="1143000"/>
            <a:ext cx="1204991" cy="353199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89435" y="1219200"/>
            <a:ext cx="1410965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Port of Tampa Bay</a:t>
            </a:r>
          </a:p>
          <a:p>
            <a:pPr algn="ctr"/>
            <a:r>
              <a:rPr lang="en-US" sz="900" b="1" dirty="0" smtClean="0"/>
              <a:t>Cruise-Fuel-Bulk-Container</a:t>
            </a:r>
            <a:endParaRPr lang="en-US" sz="900" b="1" dirty="0"/>
          </a:p>
        </p:txBody>
      </p:sp>
      <p:sp>
        <p:nvSpPr>
          <p:cNvPr id="20" name="5-Point Star 19"/>
          <p:cNvSpPr/>
          <p:nvPr/>
        </p:nvSpPr>
        <p:spPr>
          <a:xfrm>
            <a:off x="3913060" y="1284582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159393" y="1066800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088805" y="1523854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105400" y="6443930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004117" y="4561790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513316" y="2906843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421628" y="4012509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743200" y="1523854"/>
            <a:ext cx="955029" cy="658199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90800" y="1600055"/>
            <a:ext cx="1447800" cy="1163996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944614" y="5791200"/>
            <a:ext cx="1008386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589516" y="4738300"/>
            <a:ext cx="716285" cy="457200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57939" y="1901279"/>
            <a:ext cx="1334765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Saint Petersburg</a:t>
            </a:r>
          </a:p>
          <a:p>
            <a:pPr algn="ctr"/>
            <a:r>
              <a:rPr lang="en-US" sz="900" b="1" dirty="0" smtClean="0"/>
              <a:t>USCG-Research-Fisheries</a:t>
            </a:r>
            <a:endParaRPr lang="en-US" sz="900" b="1" dirty="0"/>
          </a:p>
        </p:txBody>
      </p:sp>
      <p:sp>
        <p:nvSpPr>
          <p:cNvPr id="11" name="Rectangle 10"/>
          <p:cNvSpPr/>
          <p:nvPr/>
        </p:nvSpPr>
        <p:spPr>
          <a:xfrm>
            <a:off x="1601904" y="2556302"/>
            <a:ext cx="1182365" cy="6924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Port Manatee</a:t>
            </a:r>
          </a:p>
          <a:p>
            <a:pPr algn="ctr"/>
            <a:r>
              <a:rPr lang="en-US" sz="900" b="1" dirty="0" smtClean="0"/>
              <a:t>Juice-Agriculture</a:t>
            </a:r>
          </a:p>
          <a:p>
            <a:pPr algn="ctr"/>
            <a:r>
              <a:rPr lang="en-US" sz="900" b="1" dirty="0" smtClean="0"/>
              <a:t>*(LNG/CNG)*</a:t>
            </a:r>
          </a:p>
          <a:p>
            <a:pPr algn="ctr"/>
            <a:r>
              <a:rPr lang="en-US" sz="900" b="1" dirty="0" smtClean="0"/>
              <a:t>30nm Off-Shore</a:t>
            </a:r>
            <a:endParaRPr lang="en-US" sz="900" b="1" dirty="0"/>
          </a:p>
        </p:txBody>
      </p:sp>
      <p:sp>
        <p:nvSpPr>
          <p:cNvPr id="10" name="Rectangle 9"/>
          <p:cNvSpPr/>
          <p:nvPr/>
        </p:nvSpPr>
        <p:spPr>
          <a:xfrm>
            <a:off x="3200400" y="5562600"/>
            <a:ext cx="1182365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Key West</a:t>
            </a:r>
          </a:p>
          <a:p>
            <a:pPr algn="ctr"/>
            <a:r>
              <a:rPr lang="en-US" sz="900" b="1" dirty="0" smtClean="0"/>
              <a:t>Cruise-USCG-Private Yacht</a:t>
            </a:r>
            <a:endParaRPr lang="en-US" sz="900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5410200" y="4678163"/>
            <a:ext cx="1524000" cy="378839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-Point Star 50"/>
          <p:cNvSpPr/>
          <p:nvPr/>
        </p:nvSpPr>
        <p:spPr>
          <a:xfrm>
            <a:off x="7366551" y="4601963"/>
            <a:ext cx="76200" cy="762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61817" y="4918501"/>
            <a:ext cx="118236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WFO/NHC Miami</a:t>
            </a:r>
            <a:endParaRPr lang="en-US" sz="12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7772400" y="2374300"/>
            <a:ext cx="575309" cy="521300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24800" y="2133601"/>
            <a:ext cx="1182365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Palm Beach</a:t>
            </a:r>
          </a:p>
          <a:p>
            <a:pPr algn="ctr"/>
            <a:r>
              <a:rPr lang="en-US" sz="900" b="1" dirty="0" smtClean="0"/>
              <a:t>Container-Cruise-Private </a:t>
            </a:r>
            <a:r>
              <a:rPr lang="en-US" sz="900" b="1" dirty="0" smtClean="0"/>
              <a:t>Yacht</a:t>
            </a:r>
            <a:endParaRPr lang="en-US" sz="900" b="1" dirty="0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7696200" y="3491300"/>
            <a:ext cx="533401" cy="471100"/>
          </a:xfrm>
          <a:prstGeom prst="straightConnector1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24800" y="3352800"/>
            <a:ext cx="1182365" cy="6924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Port Everglades</a:t>
            </a:r>
          </a:p>
          <a:p>
            <a:pPr algn="ctr"/>
            <a:r>
              <a:rPr lang="en-US" sz="900" b="1" dirty="0" smtClean="0"/>
              <a:t>Cruise-USCG-Fuel-Container-Bulk</a:t>
            </a:r>
          </a:p>
          <a:p>
            <a:pPr algn="ctr"/>
            <a:r>
              <a:rPr lang="en-US" sz="900" b="1" dirty="0" smtClean="0"/>
              <a:t>Private Yacht</a:t>
            </a:r>
            <a:endParaRPr lang="en-US" sz="900" b="1" dirty="0"/>
          </a:p>
        </p:txBody>
      </p:sp>
      <p:sp>
        <p:nvSpPr>
          <p:cNvPr id="9" name="Rectangle 8"/>
          <p:cNvSpPr/>
          <p:nvPr/>
        </p:nvSpPr>
        <p:spPr>
          <a:xfrm>
            <a:off x="7848600" y="5057001"/>
            <a:ext cx="1182365" cy="6924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Miami-Dade</a:t>
            </a:r>
          </a:p>
          <a:p>
            <a:pPr algn="ctr"/>
            <a:r>
              <a:rPr lang="en-US" sz="900" b="1" dirty="0" smtClean="0"/>
              <a:t>Cruise-USCG-Container-Private Yacht</a:t>
            </a:r>
            <a:endParaRPr lang="en-US" sz="900" b="1" dirty="0"/>
          </a:p>
        </p:txBody>
      </p:sp>
      <p:pic>
        <p:nvPicPr>
          <p:cNvPr id="30" name="Picture 4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60" y="274638"/>
            <a:ext cx="5712188" cy="1143000"/>
          </a:xfrm>
        </p:spPr>
        <p:txBody>
          <a:bodyPr/>
          <a:lstStyle/>
          <a:p>
            <a:r>
              <a:rPr lang="en-US" b="1" dirty="0" smtClean="0"/>
              <a:t>Port Authorities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State / County Governments</a:t>
            </a:r>
          </a:p>
          <a:p>
            <a:pPr lvl="1"/>
            <a:r>
              <a:rPr lang="en-US" dirty="0" smtClean="0"/>
              <a:t>Issue port credentials</a:t>
            </a:r>
          </a:p>
          <a:p>
            <a:pPr lvl="1"/>
            <a:r>
              <a:rPr lang="en-US" dirty="0" smtClean="0"/>
              <a:t>Set price of </a:t>
            </a:r>
            <a:r>
              <a:rPr lang="en-US" dirty="0" smtClean="0"/>
              <a:t>credentials</a:t>
            </a:r>
          </a:p>
          <a:p>
            <a:pPr lvl="1"/>
            <a:r>
              <a:rPr lang="en-US" dirty="0" smtClean="0"/>
              <a:t>Control access to most Ports/Piers</a:t>
            </a:r>
            <a:endParaRPr lang="en-US" dirty="0" smtClean="0"/>
          </a:p>
          <a:p>
            <a:r>
              <a:rPr lang="en-US" dirty="0" smtClean="0"/>
              <a:t>Most PMO’s operate on very limited budgets</a:t>
            </a:r>
          </a:p>
          <a:p>
            <a:pPr lvl="1"/>
            <a:r>
              <a:rPr lang="en-US" dirty="0" smtClean="0"/>
              <a:t>By negotiating with local county/state officials, most credential fees can be negotiated away (reciprocity – mutual benefit between both parties.)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5" name="Picture 4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60" y="457200"/>
            <a:ext cx="5712188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Budget </a:t>
            </a:r>
            <a:r>
              <a:rPr lang="en-US" b="1" dirty="0" smtClean="0"/>
              <a:t>Hurdles</a:t>
            </a:r>
            <a:br>
              <a:rPr lang="en-US" b="1" dirty="0" smtClean="0"/>
            </a:br>
            <a:r>
              <a:rPr lang="en-US" sz="2000" b="1" dirty="0" smtClean="0"/>
              <a:t>My </a:t>
            </a:r>
            <a:r>
              <a:rPr lang="en-US" sz="2000" b="1" dirty="0" smtClean="0"/>
              <a:t>First couple of years as a PMO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Fixed Costs To Overcome</a:t>
            </a:r>
          </a:p>
          <a:p>
            <a:pPr lvl="1"/>
            <a:r>
              <a:rPr lang="en-US" sz="2400" b="1" dirty="0" smtClean="0"/>
              <a:t>$340 Per Year In Port Credentials &amp; Dock Permits</a:t>
            </a:r>
          </a:p>
          <a:p>
            <a:pPr lvl="1"/>
            <a:r>
              <a:rPr lang="en-US" sz="2400" b="1" dirty="0" smtClean="0"/>
              <a:t>$440 Per Year For USPS Box</a:t>
            </a:r>
          </a:p>
          <a:p>
            <a:r>
              <a:rPr lang="en-US" sz="2800" b="1" dirty="0" smtClean="0"/>
              <a:t>Additional Yearly Operating Costs</a:t>
            </a:r>
          </a:p>
          <a:p>
            <a:pPr lvl="1"/>
            <a:r>
              <a:rPr lang="en-US" sz="2400" b="1" dirty="0" smtClean="0"/>
              <a:t>$200 Tolls</a:t>
            </a:r>
          </a:p>
          <a:p>
            <a:pPr lvl="1"/>
            <a:r>
              <a:rPr lang="en-US" sz="2400" b="1" dirty="0" smtClean="0"/>
              <a:t>$500 In Office &amp; VOS Supplies (Printer Ink, Paper, Batteries, Tools, Etc.)</a:t>
            </a:r>
          </a:p>
          <a:p>
            <a:r>
              <a:rPr lang="en-US" sz="2800" b="1" dirty="0" smtClean="0"/>
              <a:t>With Fixed And Daily Operating Costs (About $1,200), Very Little Was Left To Travel To My Remote Ports (Key West/Tampa $280-$380 Per Trip) </a:t>
            </a:r>
          </a:p>
          <a:p>
            <a:r>
              <a:rPr lang="en-US" sz="2800" b="1" dirty="0" smtClean="0"/>
              <a:t>Struggled To Support Ships And USGC Units Operating In Remote 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60" y="457200"/>
            <a:ext cx="562954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Overcoming Budget Hurdles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Fixed Costs Negotiated Away With Port Partners</a:t>
            </a:r>
          </a:p>
          <a:p>
            <a:pPr lvl="1"/>
            <a:r>
              <a:rPr lang="en-US" sz="2400" b="1" dirty="0" smtClean="0"/>
              <a:t>Port Credentials &amp; Dock Permits Provided In </a:t>
            </a:r>
            <a:r>
              <a:rPr lang="en-US" sz="2400" b="1" u="sng" dirty="0" smtClean="0"/>
              <a:t>Reciprocity</a:t>
            </a:r>
          </a:p>
          <a:p>
            <a:pPr lvl="2"/>
            <a:r>
              <a:rPr lang="en-US" sz="2000" b="1" dirty="0" smtClean="0">
                <a:solidFill>
                  <a:srgbClr val="FFFF00"/>
                </a:solidFill>
              </a:rPr>
              <a:t>Net Savings $340 = 1 Trip To Key West</a:t>
            </a:r>
          </a:p>
          <a:p>
            <a:pPr lvl="1"/>
            <a:r>
              <a:rPr lang="en-US" sz="2400" b="1" dirty="0" smtClean="0"/>
              <a:t>Port Tenants (NWS) Lobbied Port To Allow USPS To Allow Mail Delivery To Return To Port Everglades </a:t>
            </a:r>
          </a:p>
          <a:p>
            <a:pPr lvl="2"/>
            <a:r>
              <a:rPr lang="en-US" sz="2000" b="1" dirty="0" smtClean="0">
                <a:solidFill>
                  <a:srgbClr val="FFFF00"/>
                </a:solidFill>
              </a:rPr>
              <a:t>Net Savings $440 = 1.3 Trips To Tampa/St. Petersburg</a:t>
            </a:r>
          </a:p>
          <a:p>
            <a:r>
              <a:rPr lang="en-US" sz="2800" b="1" dirty="0" smtClean="0"/>
              <a:t>Yearly Operating Costs Are Already Trimmed</a:t>
            </a:r>
          </a:p>
          <a:p>
            <a:pPr lvl="1"/>
            <a:r>
              <a:rPr lang="en-US" sz="2400" b="1" dirty="0" smtClean="0"/>
              <a:t>Budget For </a:t>
            </a:r>
            <a:r>
              <a:rPr lang="en-US" sz="2400" b="1" u="sng" dirty="0" smtClean="0"/>
              <a:t>All</a:t>
            </a:r>
            <a:r>
              <a:rPr lang="en-US" sz="2400" b="1" dirty="0" smtClean="0"/>
              <a:t> Office Expenses Come Out Of $2k  </a:t>
            </a:r>
          </a:p>
          <a:p>
            <a:r>
              <a:rPr lang="en-US" sz="2800" b="1" dirty="0" smtClean="0"/>
              <a:t>Increased Travel Opportunities From 1.5 Times A Year To Up To 4, With Full Funding. </a:t>
            </a:r>
          </a:p>
          <a:p>
            <a:pPr lvl="1"/>
            <a:r>
              <a:rPr lang="en-US" sz="2400" b="1" dirty="0" smtClean="0"/>
              <a:t>2 Trips To Tampa/St. Petersburg And 2 Trips To Key West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60" y="274638"/>
            <a:ext cx="5712188" cy="1143000"/>
          </a:xfrm>
        </p:spPr>
        <p:txBody>
          <a:bodyPr/>
          <a:lstStyle/>
          <a:p>
            <a:r>
              <a:rPr lang="en-US" b="1" dirty="0" smtClean="0"/>
              <a:t>Port Authorities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Captains of the Ports </a:t>
            </a:r>
          </a:p>
          <a:p>
            <a:pPr lvl="1"/>
            <a:r>
              <a:rPr lang="en-US" dirty="0" smtClean="0"/>
              <a:t>Usually run by Military or Coast Guard Commander</a:t>
            </a:r>
          </a:p>
          <a:p>
            <a:pPr lvl="1"/>
            <a:r>
              <a:rPr lang="en-US" dirty="0" smtClean="0"/>
              <a:t>Generally control access to ports during severe weather (tropical/tornadic) or national disaster</a:t>
            </a:r>
          </a:p>
          <a:p>
            <a:pPr lvl="1"/>
            <a:r>
              <a:rPr lang="en-US" dirty="0" smtClean="0"/>
              <a:t>Set policy on port credentials</a:t>
            </a:r>
          </a:p>
          <a:p>
            <a:pPr lvl="1"/>
            <a:r>
              <a:rPr lang="en-US" dirty="0" smtClean="0"/>
              <a:t>Chair Harbor Safety Committees</a:t>
            </a:r>
          </a:p>
          <a:p>
            <a:pPr lvl="2"/>
            <a:r>
              <a:rPr lang="en-US" dirty="0" smtClean="0"/>
              <a:t>This is where you as a PMO should be engaged. </a:t>
            </a:r>
          </a:p>
          <a:p>
            <a:pPr lvl="2"/>
            <a:r>
              <a:rPr lang="en-US" dirty="0" smtClean="0"/>
              <a:t>Port Policies are generally announced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5" name="Picture 4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60" y="274638"/>
            <a:ext cx="5712188" cy="1143000"/>
          </a:xfrm>
        </p:spPr>
        <p:txBody>
          <a:bodyPr/>
          <a:lstStyle/>
          <a:p>
            <a:r>
              <a:rPr lang="en-US" b="1" dirty="0" smtClean="0"/>
              <a:t>Port Authorities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Captains of the Ports </a:t>
            </a:r>
          </a:p>
          <a:p>
            <a:pPr lvl="1"/>
            <a:r>
              <a:rPr lang="en-US" dirty="0" smtClean="0"/>
              <a:t>Chair Harbor Safety Committees (Continued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Committees are made up of State/Provincial Elected Officials, Port Managers, Harbor Masters, Harbor Pilots, Tug Boat Operators, Heads of Shipping Companies, etc.</a:t>
            </a:r>
          </a:p>
          <a:p>
            <a:pPr lvl="2"/>
            <a:r>
              <a:rPr lang="en-US" dirty="0" smtClean="0"/>
              <a:t>Sub-Committees </a:t>
            </a:r>
            <a:r>
              <a:rPr lang="en-US" dirty="0" smtClean="0"/>
              <a:t>are formed to review new policies and </a:t>
            </a:r>
            <a:r>
              <a:rPr lang="en-US" dirty="0" smtClean="0"/>
              <a:t>procedures and </a:t>
            </a:r>
            <a:r>
              <a:rPr lang="en-US" u="sng" dirty="0" smtClean="0"/>
              <a:t>suggest new ones</a:t>
            </a:r>
            <a:r>
              <a:rPr lang="en-US" dirty="0" smtClean="0"/>
              <a:t>.  </a:t>
            </a:r>
            <a:endParaRPr lang="en-US" dirty="0" smtClean="0"/>
          </a:p>
          <a:p>
            <a:pPr lvl="2"/>
            <a:r>
              <a:rPr lang="en-US" dirty="0" smtClean="0"/>
              <a:t>Committees generally meet semi-annually or at regular intervals to ensure all port partners are kept up-to-date on all regulations pertaining to port security and regulations</a:t>
            </a:r>
          </a:p>
          <a:p>
            <a:pPr lvl="1"/>
            <a:r>
              <a:rPr lang="en-US" dirty="0"/>
              <a:t>Perfect format </a:t>
            </a:r>
            <a:r>
              <a:rPr lang="en-US" dirty="0" smtClean="0"/>
              <a:t>for VOS-MET </a:t>
            </a:r>
            <a:r>
              <a:rPr lang="en-US" dirty="0"/>
              <a:t>presentations to a broad range of industry experts and potential VOS </a:t>
            </a:r>
            <a:r>
              <a:rPr lang="en-US" dirty="0" smtClean="0"/>
              <a:t>Partners</a:t>
            </a:r>
          </a:p>
          <a:p>
            <a:pPr lvl="1"/>
            <a:r>
              <a:rPr lang="en-US" b="1" dirty="0" smtClean="0"/>
              <a:t>Great opportunity for PMO’s to Network!!!</a:t>
            </a:r>
            <a:endParaRPr lang="en-US" b="1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5" name="Picture 4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5660" y="274638"/>
            <a:ext cx="5712188" cy="1143000"/>
          </a:xfrm>
        </p:spPr>
        <p:txBody>
          <a:bodyPr/>
          <a:lstStyle/>
          <a:p>
            <a:r>
              <a:rPr lang="en-US" b="1" dirty="0" smtClean="0"/>
              <a:t>Port Authorities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48" y="228600"/>
            <a:ext cx="1669952" cy="1676400"/>
          </a:xfrm>
          <a:prstGeom prst="rect">
            <a:avLst/>
          </a:prstGeom>
        </p:spPr>
      </p:pic>
      <p:pic>
        <p:nvPicPr>
          <p:cNvPr id="6" name="Picture 5" descr="\\mfl-s-nas\home\david.dellinger\My Documents\Logo\VOShire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15411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Summary </a:t>
            </a:r>
          </a:p>
          <a:p>
            <a:pPr lvl="1"/>
            <a:r>
              <a:rPr lang="en-US" dirty="0" smtClean="0"/>
              <a:t>By getting involved in each port’s Safety Council, making myself available to the local government officials during policy discussions or during inclement weather that impacted their facilities (Tropical in my case), I was able to show real value (Reciprocity) for reducing or eliminating fees associated with supporting my VOS Ships. </a:t>
            </a:r>
          </a:p>
          <a:p>
            <a:pPr lvl="1"/>
            <a:r>
              <a:rPr lang="en-US" b="1" dirty="0" smtClean="0"/>
              <a:t>How can you get involved in your ports?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948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BIOGRAPHY</vt:lpstr>
      <vt:lpstr>PowerPoint Presentation</vt:lpstr>
      <vt:lpstr>Port Authorities</vt:lpstr>
      <vt:lpstr>Budget Hurdles My First couple of years as a PMO</vt:lpstr>
      <vt:lpstr>Overcoming Budget Hurdles</vt:lpstr>
      <vt:lpstr>Port Authorities</vt:lpstr>
      <vt:lpstr>Port Authorities</vt:lpstr>
      <vt:lpstr>Port Authorities</vt:lpstr>
      <vt:lpstr>Collaboration with  International PMO’s</vt:lpstr>
      <vt:lpstr>Collaboration with  International PMO’s</vt:lpstr>
      <vt:lpstr>Collaboration with  International PMO’s</vt:lpstr>
      <vt:lpstr>Collaboration with  International PMO’s</vt:lpstr>
      <vt:lpstr>Collaboration with  International PMO’s</vt:lpstr>
      <vt:lpstr>Collaboration with  International PMO’s</vt:lpstr>
      <vt:lpstr>Collaboration with  International PMO’s</vt:lpstr>
      <vt:lpstr>Collaboration with  International PMO’s</vt:lpstr>
      <vt:lpstr>SOLAS… For Space? Our Future? Screenshot from the Syfy TV Show “Dark Matter”</vt:lpstr>
      <vt:lpstr>PowerPoint Presentation</vt:lpstr>
    </vt:vector>
  </TitlesOfParts>
  <Company>SR-S-SMS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Dellinger</dc:creator>
  <cp:lastModifiedBy>David Dellinger</cp:lastModifiedBy>
  <cp:revision>197</cp:revision>
  <dcterms:created xsi:type="dcterms:W3CDTF">2014-07-31T20:23:33Z</dcterms:created>
  <dcterms:modified xsi:type="dcterms:W3CDTF">2015-07-15T17:40:17Z</dcterms:modified>
</cp:coreProperties>
</file>