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2" r:id="rId2"/>
  </p:sldMasterIdLst>
  <p:notesMasterIdLst>
    <p:notesMasterId r:id="rId25"/>
  </p:notesMasterIdLst>
  <p:sldIdLst>
    <p:sldId id="314" r:id="rId3"/>
    <p:sldId id="280" r:id="rId4"/>
    <p:sldId id="285" r:id="rId5"/>
    <p:sldId id="281" r:id="rId6"/>
    <p:sldId id="282" r:id="rId7"/>
    <p:sldId id="297" r:id="rId8"/>
    <p:sldId id="312" r:id="rId9"/>
    <p:sldId id="299" r:id="rId10"/>
    <p:sldId id="300" r:id="rId11"/>
    <p:sldId id="301" r:id="rId12"/>
    <p:sldId id="302" r:id="rId13"/>
    <p:sldId id="283" r:id="rId14"/>
    <p:sldId id="286" r:id="rId15"/>
    <p:sldId id="303" r:id="rId16"/>
    <p:sldId id="317" r:id="rId17"/>
    <p:sldId id="290" r:id="rId18"/>
    <p:sldId id="315" r:id="rId19"/>
    <p:sldId id="316" r:id="rId20"/>
    <p:sldId id="289" r:id="rId21"/>
    <p:sldId id="305" r:id="rId22"/>
    <p:sldId id="306" r:id="rId23"/>
    <p:sldId id="27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56" autoAdjust="0"/>
  </p:normalViewPr>
  <p:slideViewPr>
    <p:cSldViewPr>
      <p:cViewPr varScale="1">
        <p:scale>
          <a:sx n="104" d="100"/>
          <a:sy n="104" d="100"/>
        </p:scale>
        <p:origin x="-9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exxsa21\HOME2\h04\free\WAS\Excel\Ship\VOSClim_TimeSeries_NumShips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exxsa21\HOME2\h04\free\WAS\Excel\Ship\VOSClim_Numrep_Sus_2011-15.xls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GB"/>
              <a:t>Number of VOSClim ships reporting in December 2014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7.7223244290725412E-2"/>
          <c:y val="8.598185813092582E-2"/>
          <c:w val="0.74073441754360447"/>
          <c:h val="0.80550839125565221"/>
        </c:manualLayout>
      </c:layout>
      <c:barChart>
        <c:barDir val="col"/>
        <c:grouping val="clustered"/>
        <c:ser>
          <c:idx val="1"/>
          <c:order val="0"/>
          <c:tx>
            <c:strRef>
              <c:f>VosClimShipsDec!$B$4</c:f>
              <c:strCache>
                <c:ptCount val="1"/>
                <c:pt idx="0">
                  <c:v>NumPmsl</c:v>
                </c:pt>
              </c:strCache>
            </c:strRef>
          </c:tx>
          <c:cat>
            <c:numRef>
              <c:f>VosClimShipsDec!$A$5:$A$10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VosClimShipsDec!$B$5:$B$9</c:f>
              <c:numCache>
                <c:formatCode>General</c:formatCode>
                <c:ptCount val="5"/>
                <c:pt idx="0">
                  <c:v>216</c:v>
                </c:pt>
                <c:pt idx="1">
                  <c:v>278</c:v>
                </c:pt>
                <c:pt idx="2">
                  <c:v>304</c:v>
                </c:pt>
                <c:pt idx="3">
                  <c:v>312</c:v>
                </c:pt>
                <c:pt idx="4">
                  <c:v>345</c:v>
                </c:pt>
              </c:numCache>
            </c:numRef>
          </c:val>
        </c:ser>
        <c:ser>
          <c:idx val="2"/>
          <c:order val="1"/>
          <c:tx>
            <c:strRef>
              <c:f>VosClimShipsDec!$C$4</c:f>
              <c:strCache>
                <c:ptCount val="1"/>
                <c:pt idx="0">
                  <c:v>NumT2m</c:v>
                </c:pt>
              </c:strCache>
            </c:strRef>
          </c:tx>
          <c:cat>
            <c:numRef>
              <c:f>VosClimShipsDec!$A$5:$A$10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VosClimShipsDec!$C$5:$C$9</c:f>
              <c:numCache>
                <c:formatCode>General</c:formatCode>
                <c:ptCount val="5"/>
                <c:pt idx="0">
                  <c:v>215</c:v>
                </c:pt>
                <c:pt idx="1">
                  <c:v>280</c:v>
                </c:pt>
                <c:pt idx="2">
                  <c:v>307</c:v>
                </c:pt>
                <c:pt idx="3">
                  <c:v>315</c:v>
                </c:pt>
                <c:pt idx="4">
                  <c:v>348</c:v>
                </c:pt>
              </c:numCache>
            </c:numRef>
          </c:val>
        </c:ser>
        <c:ser>
          <c:idx val="3"/>
          <c:order val="2"/>
          <c:tx>
            <c:strRef>
              <c:f>VosClimShipsDec!$D$4</c:f>
              <c:strCache>
                <c:ptCount val="1"/>
                <c:pt idx="0">
                  <c:v>NumRH</c:v>
                </c:pt>
              </c:strCache>
            </c:strRef>
          </c:tx>
          <c:cat>
            <c:numRef>
              <c:f>VosClimShipsDec!$A$5:$A$10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VosClimShipsDec!$D$5:$D$9</c:f>
              <c:numCache>
                <c:formatCode>General</c:formatCode>
                <c:ptCount val="5"/>
                <c:pt idx="0">
                  <c:v>201</c:v>
                </c:pt>
                <c:pt idx="1">
                  <c:v>266</c:v>
                </c:pt>
                <c:pt idx="2">
                  <c:v>299</c:v>
                </c:pt>
                <c:pt idx="3">
                  <c:v>307</c:v>
                </c:pt>
                <c:pt idx="4">
                  <c:v>339</c:v>
                </c:pt>
              </c:numCache>
            </c:numRef>
          </c:val>
        </c:ser>
        <c:ser>
          <c:idx val="4"/>
          <c:order val="3"/>
          <c:tx>
            <c:strRef>
              <c:f>VosClimShipsDec!$E$4</c:f>
              <c:strCache>
                <c:ptCount val="1"/>
                <c:pt idx="0">
                  <c:v>NumSpd</c:v>
                </c:pt>
              </c:strCache>
            </c:strRef>
          </c:tx>
          <c:cat>
            <c:numRef>
              <c:f>VosClimShipsDec!$A$5:$A$10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VosClimShipsDec!$E$5:$E$9</c:f>
              <c:numCache>
                <c:formatCode>General</c:formatCode>
                <c:ptCount val="5"/>
                <c:pt idx="0">
                  <c:v>215</c:v>
                </c:pt>
                <c:pt idx="1">
                  <c:v>280</c:v>
                </c:pt>
                <c:pt idx="2">
                  <c:v>307</c:v>
                </c:pt>
                <c:pt idx="3">
                  <c:v>315</c:v>
                </c:pt>
                <c:pt idx="4">
                  <c:v>348</c:v>
                </c:pt>
              </c:numCache>
            </c:numRef>
          </c:val>
        </c:ser>
        <c:ser>
          <c:idx val="5"/>
          <c:order val="4"/>
          <c:tx>
            <c:strRef>
              <c:f>VosClimShipsDec!$F$4</c:f>
              <c:strCache>
                <c:ptCount val="1"/>
                <c:pt idx="0">
                  <c:v>NumDir</c:v>
                </c:pt>
              </c:strCache>
            </c:strRef>
          </c:tx>
          <c:cat>
            <c:numRef>
              <c:f>VosClimShipsDec!$A$5:$A$10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VosClimShipsDec!$F$5:$F$9</c:f>
              <c:numCache>
                <c:formatCode>General</c:formatCode>
                <c:ptCount val="5"/>
                <c:pt idx="0">
                  <c:v>200</c:v>
                </c:pt>
                <c:pt idx="1">
                  <c:v>268</c:v>
                </c:pt>
                <c:pt idx="2">
                  <c:v>292</c:v>
                </c:pt>
                <c:pt idx="3">
                  <c:v>294</c:v>
                </c:pt>
                <c:pt idx="4">
                  <c:v>326</c:v>
                </c:pt>
              </c:numCache>
            </c:numRef>
          </c:val>
        </c:ser>
        <c:ser>
          <c:idx val="6"/>
          <c:order val="5"/>
          <c:tx>
            <c:strRef>
              <c:f>VosClimShipsDec!$G$4</c:f>
              <c:strCache>
                <c:ptCount val="1"/>
                <c:pt idx="0">
                  <c:v>NumSST</c:v>
                </c:pt>
              </c:strCache>
            </c:strRef>
          </c:tx>
          <c:cat>
            <c:numRef>
              <c:f>VosClimShipsDec!$A$5:$A$10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VosClimShipsDec!$G$5:$G$9</c:f>
              <c:numCache>
                <c:formatCode>General</c:formatCode>
                <c:ptCount val="5"/>
                <c:pt idx="0">
                  <c:v>172</c:v>
                </c:pt>
                <c:pt idx="1">
                  <c:v>230</c:v>
                </c:pt>
                <c:pt idx="2">
                  <c:v>255</c:v>
                </c:pt>
                <c:pt idx="3">
                  <c:v>264</c:v>
                </c:pt>
                <c:pt idx="4">
                  <c:v>291</c:v>
                </c:pt>
              </c:numCache>
            </c:numRef>
          </c:val>
        </c:ser>
        <c:axId val="53848704"/>
        <c:axId val="53863168"/>
      </c:barChart>
      <c:catAx>
        <c:axId val="5384870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Year</a:t>
                </a:r>
              </a:p>
            </c:rich>
          </c:tx>
          <c:layout/>
        </c:title>
        <c:numFmt formatCode="General" sourceLinked="1"/>
        <c:tickLblPos val="nextTo"/>
        <c:crossAx val="53863168"/>
        <c:crosses val="autoZero"/>
        <c:auto val="1"/>
        <c:lblAlgn val="ctr"/>
        <c:lblOffset val="100"/>
      </c:catAx>
      <c:valAx>
        <c:axId val="53863168"/>
        <c:scaling>
          <c:orientation val="minMax"/>
        </c:scaling>
        <c:axPos val="l"/>
        <c:majorGridlines/>
        <c:numFmt formatCode="General" sourceLinked="1"/>
        <c:tickLblPos val="nextTo"/>
        <c:crossAx val="53848704"/>
        <c:crosses val="autoZero"/>
        <c:crossBetween val="between"/>
      </c:valAx>
    </c:plotArea>
    <c:legend>
      <c:legendPos val="r"/>
      <c:layout/>
    </c:legend>
    <c:plotVisOnly val="1"/>
    <c:dispBlanksAs val="gap"/>
  </c:chart>
  <c:spPr>
    <a:solidFill>
      <a:srgbClr val="FFFFFF"/>
    </a:solidFill>
  </c:spPr>
  <c:txPr>
    <a:bodyPr/>
    <a:lstStyle/>
    <a:p>
      <a:pPr>
        <a:defRPr b="1"/>
      </a:pPr>
      <a:endParaRPr lang="en-US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GB"/>
              <a:t>Number of VOSClim ships reporting pressure and suspect percentage each month (January 2011 - March 2015)</a:t>
            </a:r>
          </a:p>
        </c:rich>
      </c:tx>
      <c:layout>
        <c:manualLayout>
          <c:xMode val="edge"/>
          <c:yMode val="edge"/>
          <c:x val="0.13323570037616297"/>
          <c:y val="2.9511369134010638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9.5168374816983897E-2"/>
          <c:y val="0.21625544267053734"/>
          <c:w val="0.80966325036603271"/>
          <c:h val="0.61538461538461564"/>
        </c:manualLayout>
      </c:layout>
      <c:lineChart>
        <c:grouping val="standard"/>
        <c:ser>
          <c:idx val="1"/>
          <c:order val="0"/>
          <c:tx>
            <c:v>NumShips/100</c:v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numRef>
              <c:f>Sheet1!$A$4:$A$54</c:f>
              <c:numCache>
                <c:formatCode>General</c:formatCode>
                <c:ptCount val="51"/>
                <c:pt idx="0">
                  <c:v>201101</c:v>
                </c:pt>
                <c:pt idx="1">
                  <c:v>201102</c:v>
                </c:pt>
                <c:pt idx="2">
                  <c:v>201103</c:v>
                </c:pt>
                <c:pt idx="3">
                  <c:v>201104</c:v>
                </c:pt>
                <c:pt idx="4">
                  <c:v>201105</c:v>
                </c:pt>
                <c:pt idx="5">
                  <c:v>201106</c:v>
                </c:pt>
                <c:pt idx="6">
                  <c:v>201107</c:v>
                </c:pt>
                <c:pt idx="7">
                  <c:v>201108</c:v>
                </c:pt>
                <c:pt idx="8">
                  <c:v>201109</c:v>
                </c:pt>
                <c:pt idx="9">
                  <c:v>201110</c:v>
                </c:pt>
                <c:pt idx="10">
                  <c:v>201111</c:v>
                </c:pt>
                <c:pt idx="11">
                  <c:v>201112</c:v>
                </c:pt>
                <c:pt idx="12">
                  <c:v>201201</c:v>
                </c:pt>
                <c:pt idx="13">
                  <c:v>201202</c:v>
                </c:pt>
                <c:pt idx="14">
                  <c:v>201203</c:v>
                </c:pt>
                <c:pt idx="15">
                  <c:v>201204</c:v>
                </c:pt>
                <c:pt idx="16">
                  <c:v>201205</c:v>
                </c:pt>
                <c:pt idx="17">
                  <c:v>201206</c:v>
                </c:pt>
                <c:pt idx="18">
                  <c:v>201207</c:v>
                </c:pt>
                <c:pt idx="19">
                  <c:v>201208</c:v>
                </c:pt>
                <c:pt idx="20">
                  <c:v>201209</c:v>
                </c:pt>
                <c:pt idx="21">
                  <c:v>201210</c:v>
                </c:pt>
                <c:pt idx="22">
                  <c:v>201211</c:v>
                </c:pt>
                <c:pt idx="23">
                  <c:v>201212</c:v>
                </c:pt>
                <c:pt idx="24">
                  <c:v>201301</c:v>
                </c:pt>
                <c:pt idx="25">
                  <c:v>201302</c:v>
                </c:pt>
                <c:pt idx="26">
                  <c:v>201303</c:v>
                </c:pt>
                <c:pt idx="27">
                  <c:v>201304</c:v>
                </c:pt>
                <c:pt idx="28">
                  <c:v>201305</c:v>
                </c:pt>
                <c:pt idx="29">
                  <c:v>201306</c:v>
                </c:pt>
                <c:pt idx="30">
                  <c:v>201307</c:v>
                </c:pt>
                <c:pt idx="31">
                  <c:v>201308</c:v>
                </c:pt>
                <c:pt idx="32">
                  <c:v>201309</c:v>
                </c:pt>
                <c:pt idx="33">
                  <c:v>201310</c:v>
                </c:pt>
                <c:pt idx="34">
                  <c:v>201311</c:v>
                </c:pt>
                <c:pt idx="35">
                  <c:v>201312</c:v>
                </c:pt>
                <c:pt idx="36">
                  <c:v>201401</c:v>
                </c:pt>
                <c:pt idx="37">
                  <c:v>201402</c:v>
                </c:pt>
                <c:pt idx="38">
                  <c:v>201403</c:v>
                </c:pt>
                <c:pt idx="39">
                  <c:v>201404</c:v>
                </c:pt>
                <c:pt idx="40">
                  <c:v>201405</c:v>
                </c:pt>
                <c:pt idx="41">
                  <c:v>201406</c:v>
                </c:pt>
                <c:pt idx="42">
                  <c:v>201407</c:v>
                </c:pt>
                <c:pt idx="43">
                  <c:v>201408</c:v>
                </c:pt>
                <c:pt idx="44">
                  <c:v>201409</c:v>
                </c:pt>
                <c:pt idx="45">
                  <c:v>201410</c:v>
                </c:pt>
                <c:pt idx="46">
                  <c:v>201411</c:v>
                </c:pt>
                <c:pt idx="47">
                  <c:v>201412</c:v>
                </c:pt>
                <c:pt idx="48">
                  <c:v>201501</c:v>
                </c:pt>
                <c:pt idx="49">
                  <c:v>201502</c:v>
                </c:pt>
                <c:pt idx="50">
                  <c:v>201503</c:v>
                </c:pt>
              </c:numCache>
            </c:numRef>
          </c:cat>
          <c:val>
            <c:numRef>
              <c:f>Sheet1!$E$4:$E$54</c:f>
              <c:numCache>
                <c:formatCode>General</c:formatCode>
                <c:ptCount val="51"/>
                <c:pt idx="0">
                  <c:v>2.2200000000000002</c:v>
                </c:pt>
                <c:pt idx="1">
                  <c:v>2.3099999999999987</c:v>
                </c:pt>
                <c:pt idx="2">
                  <c:v>2.3099999999999987</c:v>
                </c:pt>
                <c:pt idx="3">
                  <c:v>2.2599999999999998</c:v>
                </c:pt>
                <c:pt idx="4">
                  <c:v>2.3099999999999987</c:v>
                </c:pt>
                <c:pt idx="5">
                  <c:v>2.42</c:v>
                </c:pt>
                <c:pt idx="6">
                  <c:v>2.48</c:v>
                </c:pt>
                <c:pt idx="7">
                  <c:v>2.57</c:v>
                </c:pt>
                <c:pt idx="8">
                  <c:v>2.65</c:v>
                </c:pt>
                <c:pt idx="9">
                  <c:v>2.61</c:v>
                </c:pt>
                <c:pt idx="10">
                  <c:v>2.7</c:v>
                </c:pt>
                <c:pt idx="11">
                  <c:v>2.7800000000000002</c:v>
                </c:pt>
                <c:pt idx="12">
                  <c:v>2.74</c:v>
                </c:pt>
                <c:pt idx="13">
                  <c:v>2.7</c:v>
                </c:pt>
                <c:pt idx="14">
                  <c:v>2.66</c:v>
                </c:pt>
                <c:pt idx="15">
                  <c:v>2.75</c:v>
                </c:pt>
                <c:pt idx="16">
                  <c:v>2.69</c:v>
                </c:pt>
                <c:pt idx="17">
                  <c:v>2.71</c:v>
                </c:pt>
                <c:pt idx="18">
                  <c:v>3.06</c:v>
                </c:pt>
                <c:pt idx="19">
                  <c:v>3.05</c:v>
                </c:pt>
                <c:pt idx="20">
                  <c:v>2.9699999999999998</c:v>
                </c:pt>
                <c:pt idx="21">
                  <c:v>3.02</c:v>
                </c:pt>
                <c:pt idx="22">
                  <c:v>3.02</c:v>
                </c:pt>
                <c:pt idx="23">
                  <c:v>3.04</c:v>
                </c:pt>
                <c:pt idx="24">
                  <c:v>2.9899999999999998</c:v>
                </c:pt>
                <c:pt idx="25">
                  <c:v>2.9299999999999997</c:v>
                </c:pt>
                <c:pt idx="26">
                  <c:v>2.96</c:v>
                </c:pt>
                <c:pt idx="27">
                  <c:v>2.86</c:v>
                </c:pt>
                <c:pt idx="28">
                  <c:v>3.12</c:v>
                </c:pt>
                <c:pt idx="29">
                  <c:v>3.24</c:v>
                </c:pt>
                <c:pt idx="30">
                  <c:v>3.25</c:v>
                </c:pt>
                <c:pt idx="31">
                  <c:v>3.27</c:v>
                </c:pt>
                <c:pt idx="32">
                  <c:v>3.3499999999999988</c:v>
                </c:pt>
                <c:pt idx="33">
                  <c:v>3.34</c:v>
                </c:pt>
                <c:pt idx="34">
                  <c:v>3.17</c:v>
                </c:pt>
                <c:pt idx="35">
                  <c:v>3.12</c:v>
                </c:pt>
                <c:pt idx="36">
                  <c:v>3.07</c:v>
                </c:pt>
                <c:pt idx="37">
                  <c:v>2.9899999999999998</c:v>
                </c:pt>
                <c:pt idx="38">
                  <c:v>3.09</c:v>
                </c:pt>
                <c:pt idx="39">
                  <c:v>3.27</c:v>
                </c:pt>
                <c:pt idx="40">
                  <c:v>3.34</c:v>
                </c:pt>
                <c:pt idx="41">
                  <c:v>2.94</c:v>
                </c:pt>
                <c:pt idx="42">
                  <c:v>3.05</c:v>
                </c:pt>
                <c:pt idx="43">
                  <c:v>3.4099999999999997</c:v>
                </c:pt>
                <c:pt idx="44">
                  <c:v>3.3899999999999997</c:v>
                </c:pt>
                <c:pt idx="45">
                  <c:v>3.65</c:v>
                </c:pt>
                <c:pt idx="46">
                  <c:v>3.5</c:v>
                </c:pt>
                <c:pt idx="47">
                  <c:v>3.4499999999999997</c:v>
                </c:pt>
                <c:pt idx="48">
                  <c:v>3.32</c:v>
                </c:pt>
                <c:pt idx="49">
                  <c:v>3.3499999999999988</c:v>
                </c:pt>
                <c:pt idx="50">
                  <c:v>3.32</c:v>
                </c:pt>
              </c:numCache>
            </c:numRef>
          </c:val>
        </c:ser>
        <c:ser>
          <c:idx val="3"/>
          <c:order val="1"/>
          <c:tx>
            <c:v>Suspect %</c:v>
          </c:tx>
          <c:spPr>
            <a:ln w="12700">
              <a:solidFill>
                <a:srgbClr val="00FFFF"/>
              </a:solidFill>
              <a:prstDash val="solid"/>
            </a:ln>
          </c:spPr>
          <c:marker>
            <c:symbol val="x"/>
            <c:size val="5"/>
            <c:spPr>
              <a:noFill/>
              <a:ln>
                <a:solidFill>
                  <a:srgbClr val="00FFFF"/>
                </a:solidFill>
                <a:prstDash val="solid"/>
              </a:ln>
            </c:spPr>
          </c:marker>
          <c:cat>
            <c:numRef>
              <c:f>Sheet1!$A$4:$A$54</c:f>
              <c:numCache>
                <c:formatCode>General</c:formatCode>
                <c:ptCount val="51"/>
                <c:pt idx="0">
                  <c:v>201101</c:v>
                </c:pt>
                <c:pt idx="1">
                  <c:v>201102</c:v>
                </c:pt>
                <c:pt idx="2">
                  <c:v>201103</c:v>
                </c:pt>
                <c:pt idx="3">
                  <c:v>201104</c:v>
                </c:pt>
                <c:pt idx="4">
                  <c:v>201105</c:v>
                </c:pt>
                <c:pt idx="5">
                  <c:v>201106</c:v>
                </c:pt>
                <c:pt idx="6">
                  <c:v>201107</c:v>
                </c:pt>
                <c:pt idx="7">
                  <c:v>201108</c:v>
                </c:pt>
                <c:pt idx="8">
                  <c:v>201109</c:v>
                </c:pt>
                <c:pt idx="9">
                  <c:v>201110</c:v>
                </c:pt>
                <c:pt idx="10">
                  <c:v>201111</c:v>
                </c:pt>
                <c:pt idx="11">
                  <c:v>201112</c:v>
                </c:pt>
                <c:pt idx="12">
                  <c:v>201201</c:v>
                </c:pt>
                <c:pt idx="13">
                  <c:v>201202</c:v>
                </c:pt>
                <c:pt idx="14">
                  <c:v>201203</c:v>
                </c:pt>
                <c:pt idx="15">
                  <c:v>201204</c:v>
                </c:pt>
                <c:pt idx="16">
                  <c:v>201205</c:v>
                </c:pt>
                <c:pt idx="17">
                  <c:v>201206</c:v>
                </c:pt>
                <c:pt idx="18">
                  <c:v>201207</c:v>
                </c:pt>
                <c:pt idx="19">
                  <c:v>201208</c:v>
                </c:pt>
                <c:pt idx="20">
                  <c:v>201209</c:v>
                </c:pt>
                <c:pt idx="21">
                  <c:v>201210</c:v>
                </c:pt>
                <c:pt idx="22">
                  <c:v>201211</c:v>
                </c:pt>
                <c:pt idx="23">
                  <c:v>201212</c:v>
                </c:pt>
                <c:pt idx="24">
                  <c:v>201301</c:v>
                </c:pt>
                <c:pt idx="25">
                  <c:v>201302</c:v>
                </c:pt>
                <c:pt idx="26">
                  <c:v>201303</c:v>
                </c:pt>
                <c:pt idx="27">
                  <c:v>201304</c:v>
                </c:pt>
                <c:pt idx="28">
                  <c:v>201305</c:v>
                </c:pt>
                <c:pt idx="29">
                  <c:v>201306</c:v>
                </c:pt>
                <c:pt idx="30">
                  <c:v>201307</c:v>
                </c:pt>
                <c:pt idx="31">
                  <c:v>201308</c:v>
                </c:pt>
                <c:pt idx="32">
                  <c:v>201309</c:v>
                </c:pt>
                <c:pt idx="33">
                  <c:v>201310</c:v>
                </c:pt>
                <c:pt idx="34">
                  <c:v>201311</c:v>
                </c:pt>
                <c:pt idx="35">
                  <c:v>201312</c:v>
                </c:pt>
                <c:pt idx="36">
                  <c:v>201401</c:v>
                </c:pt>
                <c:pt idx="37">
                  <c:v>201402</c:v>
                </c:pt>
                <c:pt idx="38">
                  <c:v>201403</c:v>
                </c:pt>
                <c:pt idx="39">
                  <c:v>201404</c:v>
                </c:pt>
                <c:pt idx="40">
                  <c:v>201405</c:v>
                </c:pt>
                <c:pt idx="41">
                  <c:v>201406</c:v>
                </c:pt>
                <c:pt idx="42">
                  <c:v>201407</c:v>
                </c:pt>
                <c:pt idx="43">
                  <c:v>201408</c:v>
                </c:pt>
                <c:pt idx="44">
                  <c:v>201409</c:v>
                </c:pt>
                <c:pt idx="45">
                  <c:v>201410</c:v>
                </c:pt>
                <c:pt idx="46">
                  <c:v>201411</c:v>
                </c:pt>
                <c:pt idx="47">
                  <c:v>201412</c:v>
                </c:pt>
                <c:pt idx="48">
                  <c:v>201501</c:v>
                </c:pt>
                <c:pt idx="49">
                  <c:v>201502</c:v>
                </c:pt>
                <c:pt idx="50">
                  <c:v>201503</c:v>
                </c:pt>
              </c:numCache>
            </c:numRef>
          </c:cat>
          <c:val>
            <c:numRef>
              <c:f>Sheet1!$D$4:$D$54</c:f>
              <c:numCache>
                <c:formatCode>0.0</c:formatCode>
                <c:ptCount val="51"/>
                <c:pt idx="0">
                  <c:v>1.801801801801802</c:v>
                </c:pt>
                <c:pt idx="1">
                  <c:v>2.1645021645021645</c:v>
                </c:pt>
                <c:pt idx="2">
                  <c:v>1.7316017316017323</c:v>
                </c:pt>
                <c:pt idx="3">
                  <c:v>1.7699115044247791</c:v>
                </c:pt>
                <c:pt idx="4">
                  <c:v>1.2987012987012978</c:v>
                </c:pt>
                <c:pt idx="5">
                  <c:v>1.2396694214876034</c:v>
                </c:pt>
                <c:pt idx="6">
                  <c:v>1.2096774193548379</c:v>
                </c:pt>
                <c:pt idx="7">
                  <c:v>1.9455252918287935</c:v>
                </c:pt>
                <c:pt idx="8">
                  <c:v>2.6415094339622627</c:v>
                </c:pt>
                <c:pt idx="9">
                  <c:v>3.0651340996168592</c:v>
                </c:pt>
                <c:pt idx="10">
                  <c:v>2.2222222222222232</c:v>
                </c:pt>
                <c:pt idx="11">
                  <c:v>3.2374100719424503</c:v>
                </c:pt>
                <c:pt idx="12">
                  <c:v>1.4598540145985399</c:v>
                </c:pt>
                <c:pt idx="13">
                  <c:v>2.9629629629629632</c:v>
                </c:pt>
                <c:pt idx="14">
                  <c:v>1.1278195488721798</c:v>
                </c:pt>
                <c:pt idx="15">
                  <c:v>2.1818181818181781</c:v>
                </c:pt>
                <c:pt idx="16">
                  <c:v>1.486988847583643</c:v>
                </c:pt>
                <c:pt idx="17">
                  <c:v>1.4760147601476015</c:v>
                </c:pt>
                <c:pt idx="18">
                  <c:v>0.65359477124183063</c:v>
                </c:pt>
                <c:pt idx="19">
                  <c:v>1.6393442622950818</c:v>
                </c:pt>
                <c:pt idx="20">
                  <c:v>1.0101010101010102</c:v>
                </c:pt>
                <c:pt idx="21">
                  <c:v>1.3245033112582782</c:v>
                </c:pt>
                <c:pt idx="22">
                  <c:v>0.99337748344370869</c:v>
                </c:pt>
                <c:pt idx="23">
                  <c:v>0.65789473684210675</c:v>
                </c:pt>
                <c:pt idx="24">
                  <c:v>0.3344481605351175</c:v>
                </c:pt>
                <c:pt idx="25">
                  <c:v>1.0238907849829333</c:v>
                </c:pt>
                <c:pt idx="26">
                  <c:v>2.0270270270270312</c:v>
                </c:pt>
                <c:pt idx="27">
                  <c:v>2.7972027972028002</c:v>
                </c:pt>
                <c:pt idx="28">
                  <c:v>2.2435897435897476</c:v>
                </c:pt>
                <c:pt idx="29">
                  <c:v>1.5432098765432101</c:v>
                </c:pt>
                <c:pt idx="30">
                  <c:v>1.8461538461538485</c:v>
                </c:pt>
                <c:pt idx="31">
                  <c:v>1.834862385321101</c:v>
                </c:pt>
                <c:pt idx="32">
                  <c:v>0.89552238805970075</c:v>
                </c:pt>
                <c:pt idx="33">
                  <c:v>0.59880239520958101</c:v>
                </c:pt>
                <c:pt idx="34">
                  <c:v>1.5772870662460594</c:v>
                </c:pt>
                <c:pt idx="35">
                  <c:v>1.2820512820512819</c:v>
                </c:pt>
                <c:pt idx="36">
                  <c:v>1.6286644951140046</c:v>
                </c:pt>
                <c:pt idx="37">
                  <c:v>1.3377926421404653</c:v>
                </c:pt>
                <c:pt idx="38">
                  <c:v>1.61812297734628</c:v>
                </c:pt>
                <c:pt idx="39">
                  <c:v>0.30581039755351735</c:v>
                </c:pt>
                <c:pt idx="40">
                  <c:v>1.7964071856287447</c:v>
                </c:pt>
                <c:pt idx="41">
                  <c:v>1.0204081632653061</c:v>
                </c:pt>
                <c:pt idx="42">
                  <c:v>0.32786885245901698</c:v>
                </c:pt>
                <c:pt idx="43">
                  <c:v>0.2932551319648099</c:v>
                </c:pt>
                <c:pt idx="44">
                  <c:v>0.88495575221239009</c:v>
                </c:pt>
                <c:pt idx="45">
                  <c:v>1.0958904109589038</c:v>
                </c:pt>
                <c:pt idx="46">
                  <c:v>0.57142857142857273</c:v>
                </c:pt>
                <c:pt idx="47">
                  <c:v>0.57971014492753559</c:v>
                </c:pt>
                <c:pt idx="48">
                  <c:v>3.0120481927710783</c:v>
                </c:pt>
                <c:pt idx="49">
                  <c:v>1.7910447761194015</c:v>
                </c:pt>
                <c:pt idx="50">
                  <c:v>3.0120481927710783</c:v>
                </c:pt>
              </c:numCache>
            </c:numRef>
          </c:val>
        </c:ser>
        <c:marker val="1"/>
        <c:axId val="54494336"/>
        <c:axId val="54496640"/>
      </c:lineChart>
      <c:catAx>
        <c:axId val="5449433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Year Month</a:t>
                </a:r>
              </a:p>
            </c:rich>
          </c:tx>
          <c:layout>
            <c:manualLayout>
              <c:xMode val="edge"/>
              <c:yMode val="edge"/>
              <c:x val="0.43493291818477914"/>
              <c:y val="0.94340213290303143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1800000" vert="horz"/>
          <a:lstStyle/>
          <a:p>
            <a:pPr>
              <a:defRPr/>
            </a:pPr>
            <a:endParaRPr lang="en-US"/>
          </a:p>
        </c:txPr>
        <c:crossAx val="54496640"/>
        <c:crosses val="autoZero"/>
        <c:auto val="1"/>
        <c:lblAlgn val="ctr"/>
        <c:lblOffset val="100"/>
        <c:tickLblSkip val="3"/>
        <c:tickMarkSkip val="1"/>
      </c:catAx>
      <c:valAx>
        <c:axId val="54496640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Number/percentage</a:t>
                </a:r>
              </a:p>
            </c:rich>
          </c:tx>
          <c:layout>
            <c:manualLayout>
              <c:xMode val="edge"/>
              <c:yMode val="edge"/>
              <c:x val="7.3206333079332926E-3"/>
              <c:y val="0.41074020319303339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54494336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0.30746708274368983"/>
          <c:y val="0.14368650217706821"/>
          <c:w val="0.38506593127472077"/>
          <c:h val="3.9187227866473259E-2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3546A5-B269-4976-A1E7-41B4615E58D1}" type="datetimeFigureOut">
              <a:rPr lang="en-GB" smtClean="0"/>
              <a:pPr/>
              <a:t>14/07/2015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4A47B5-E015-4D1D-BA31-77C71233EDD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B83DF8-60EF-4346-B151-F5355CBBF85A}" type="slidenum">
              <a:rPr lang="en-AU"/>
              <a:pPr/>
              <a:t>2</a:t>
            </a:fld>
            <a:endParaRPr lang="en-AU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A4E9F1-275C-453E-97FD-E667B15B6415}" type="slidenum">
              <a:rPr lang="en-AU"/>
              <a:pPr/>
              <a:t>3</a:t>
            </a:fld>
            <a:endParaRPr lang="en-AU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3578225"/>
            <a:ext cx="8591550" cy="20193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5645150"/>
            <a:ext cx="7896225" cy="663575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347663"/>
            <a:ext cx="1733550" cy="6176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347663"/>
            <a:ext cx="5048250" cy="6176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  <p:transition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752600" y="347663"/>
            <a:ext cx="69342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52600" y="1773238"/>
            <a:ext cx="3390900" cy="2298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95900" y="1773238"/>
            <a:ext cx="3390900" cy="2298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752600" y="4224338"/>
            <a:ext cx="3390900" cy="2300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95900" y="4224338"/>
            <a:ext cx="3390900" cy="2300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23850" y="65532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  <p:transition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47663"/>
            <a:ext cx="69342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773238"/>
            <a:ext cx="3390900" cy="4751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95900" y="1773238"/>
            <a:ext cx="3390900" cy="2298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295900" y="4224338"/>
            <a:ext cx="3390900" cy="2300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23850" y="65532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  <p:transition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47663"/>
            <a:ext cx="69342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752600" y="1773238"/>
            <a:ext cx="6934200" cy="4751387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23850" y="65532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  <p:transition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47663"/>
            <a:ext cx="69342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773238"/>
            <a:ext cx="3390900" cy="4751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95900" y="1773238"/>
            <a:ext cx="3390900" cy="4751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23850" y="65532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  <p:transition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47663"/>
            <a:ext cx="69342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52600" y="1773238"/>
            <a:ext cx="3390900" cy="4751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5900" y="1773238"/>
            <a:ext cx="3390900" cy="4751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  <p:transition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1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23728" y="607694"/>
            <a:ext cx="6912768" cy="905711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23728" y="1541182"/>
            <a:ext cx="6912768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2123877" y="1963014"/>
            <a:ext cx="6840612" cy="36004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2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23728" y="578750"/>
            <a:ext cx="6912768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23728" y="1541182"/>
            <a:ext cx="6912768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2123876" y="1963014"/>
            <a:ext cx="6912629" cy="36004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3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23728" y="578750"/>
            <a:ext cx="6840760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23728" y="1541182"/>
            <a:ext cx="6840760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2123877" y="1963014"/>
            <a:ext cx="6840612" cy="36004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  <p:transition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23728" y="578750"/>
            <a:ext cx="6984776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23728" y="1541182"/>
            <a:ext cx="6984776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e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23728" y="578750"/>
            <a:ext cx="6984776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23728" y="1541182"/>
            <a:ext cx="6984776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1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4005064"/>
            <a:ext cx="6984776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4967496"/>
            <a:ext cx="6984776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2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1916832"/>
            <a:ext cx="4968552" cy="1152128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3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1878347"/>
            <a:ext cx="4968552" cy="1656184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2275" y="152400"/>
            <a:ext cx="6624638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68313" y="1412875"/>
            <a:ext cx="7924800" cy="4876800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68313" y="6453188"/>
            <a:ext cx="8243887" cy="2889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ADD0"/>
                </a:solidFill>
                <a:ea typeface="ＭＳ Ｐゴシック" charset="0"/>
                <a:cs typeface="Times New Roman" pitchFamily="18" charset="0"/>
              </a:defRPr>
            </a:lvl1pPr>
          </a:lstStyle>
          <a:p>
            <a:pPr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400"/>
              <a:t>Seventh Session of the JCOMM Ship Observations Team (SOT), Victoria, Canada, 22-26 April 2013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2275" y="152400"/>
            <a:ext cx="6624638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412874"/>
            <a:ext cx="7924800" cy="54451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468313" y="6453188"/>
            <a:ext cx="8243887" cy="2889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ADD0"/>
                </a:solidFill>
                <a:ea typeface="ＭＳ Ｐゴシック" charset="0"/>
                <a:cs typeface="Times New Roman" pitchFamily="18" charset="0"/>
              </a:defRPr>
            </a:lvl1pPr>
          </a:lstStyle>
          <a:p>
            <a:pPr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400"/>
              <a:t>Seventh Session of the JCOMM Ship Observations Team (SOT), Victoria, Canada, 22-26 April 2013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16113"/>
            <a:ext cx="8228013" cy="39909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876300"/>
            <a:ext cx="8228013" cy="10668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xfrm>
            <a:off x="7839075" y="6619875"/>
            <a:ext cx="1304925" cy="4746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ADD0"/>
                </a:solidFill>
                <a:ea typeface="ＭＳ Ｐゴシック" charset="0"/>
                <a:cs typeface="Times New Roman" pitchFamily="18" charset="0"/>
              </a:defRPr>
            </a:lvl1pPr>
          </a:lstStyle>
          <a:p>
            <a:pPr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fld id="{B5AC955E-5539-4A2E-BE97-D30B01AC7C17}" type="slidenum">
              <a:rPr lang="de-DE" sz="4400"/>
              <a:pPr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e-DE" sz="440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468313" y="6453188"/>
            <a:ext cx="8243887" cy="2889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ADD0"/>
                </a:solidFill>
                <a:ea typeface="ＭＳ Ｐゴシック" charset="0"/>
                <a:cs typeface="Times New Roman" pitchFamily="18" charset="0"/>
              </a:defRPr>
            </a:lvl1pPr>
          </a:lstStyle>
          <a:p>
            <a:pPr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400"/>
              <a:t>Seventh Session of the JCOMM Ship Observations Team (SOT), Victoria, Canada, 22-26 April 2013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773238"/>
            <a:ext cx="3390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5900" y="1773238"/>
            <a:ext cx="3390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347663"/>
            <a:ext cx="6934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heading Arial 40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773238"/>
            <a:ext cx="693420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First level Arial 24</a:t>
            </a:r>
          </a:p>
          <a:p>
            <a:pPr lvl="1"/>
            <a:r>
              <a:rPr lang="en-GB" smtClean="0"/>
              <a:t>Second level Arial 20</a:t>
            </a:r>
          </a:p>
          <a:p>
            <a:pPr lvl="2"/>
            <a:r>
              <a:rPr lang="en-GB" smtClean="0"/>
              <a:t>Third level Arial 20</a:t>
            </a:r>
          </a:p>
          <a:p>
            <a:pPr lvl="3"/>
            <a:r>
              <a:rPr lang="en-GB" smtClean="0"/>
              <a:t>Fourth level Arial 20</a:t>
            </a:r>
          </a:p>
          <a:p>
            <a:pPr lvl="4"/>
            <a:r>
              <a:rPr lang="en-GB" smtClean="0"/>
              <a:t>Fifth level Arial 20</a:t>
            </a:r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" y="65532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defRPr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>
    <p:wip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9pPr>
    </p:titleStyle>
    <p:bodyStyle>
      <a:lvl1pPr marL="261938" indent="-261938" algn="l" rtl="0" eaLnBrk="1" fontAlgn="base" hangingPunct="1">
        <a:lnSpc>
          <a:spcPct val="90000"/>
        </a:lnSpc>
        <a:spcBef>
          <a:spcPct val="35000"/>
        </a:spcBef>
        <a:spcAft>
          <a:spcPct val="35000"/>
        </a:spcAft>
        <a:buChar char="•"/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623888" indent="-182563" algn="l" rtl="0" eaLnBrk="1" fontAlgn="base" hangingPunct="1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2pPr>
      <a:lvl3pPr marL="987425" indent="-184150" algn="l" rtl="0" eaLnBrk="1" fontAlgn="base" hangingPunct="1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3pPr>
      <a:lvl4pPr marL="1349375" indent="-182563" algn="l" rtl="0" eaLnBrk="1" fontAlgn="base" hangingPunct="1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4pPr>
      <a:lvl5pPr marL="1698625" indent="-169863" algn="l" rtl="0" eaLnBrk="1" fontAlgn="base" hangingPunct="1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5pPr>
      <a:lvl6pPr marL="2155825" indent="-169863" algn="l" rtl="0" eaLnBrk="1" fontAlgn="base" hangingPunct="1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6pPr>
      <a:lvl7pPr marL="2613025" indent="-169863" algn="l" rtl="0" eaLnBrk="1" fontAlgn="base" hangingPunct="1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7pPr>
      <a:lvl8pPr marL="3070225" indent="-169863" algn="l" rtl="0" eaLnBrk="1" fontAlgn="base" hangingPunct="1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8pPr>
      <a:lvl9pPr marL="3527425" indent="-169863" algn="l" rtl="0" eaLnBrk="1" fontAlgn="base" hangingPunct="1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4400">
              <a:ln w="101600" cmpd="sng">
                <a:solidFill>
                  <a:srgbClr val="FFFFFF"/>
                </a:solidFill>
              </a:ln>
              <a:solidFill>
                <a:srgbClr val="00ADD0"/>
              </a:solidFill>
              <a:ea typeface="ＭＳ Ｐゴシック" charset="0"/>
              <a:cs typeface="Times New Roman" pitchFamily="18" charset="0"/>
            </a:endParaRPr>
          </a:p>
        </p:txBody>
      </p:sp>
      <p:pic>
        <p:nvPicPr>
          <p:cNvPr id="2051" name="Picture 2" descr="MO_RGB_transpbackg.pn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63513" y="138113"/>
            <a:ext cx="15748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ransition spd="med"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9pPr>
    </p:titleStyle>
    <p:bodyStyle>
      <a:lvl1pPr marL="261938" indent="-261938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400">
          <a:solidFill>
            <a:srgbClr val="000000"/>
          </a:solidFill>
          <a:latin typeface="+mn-lt"/>
          <a:ea typeface="MS PGothic" pitchFamily="34" charset="-128"/>
          <a:cs typeface="ＭＳ Ｐゴシック" charset="0"/>
        </a:defRPr>
      </a:lvl1pPr>
      <a:lvl2pPr marL="623888" indent="-18256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ea typeface="MS PGothic" pitchFamily="34" charset="-128"/>
        </a:defRPr>
      </a:lvl2pPr>
      <a:lvl3pPr marL="987425" indent="-184150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ea typeface="MS PGothic" pitchFamily="34" charset="-128"/>
        </a:defRPr>
      </a:lvl3pPr>
      <a:lvl4pPr marL="1349375" indent="-18256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ea typeface="MS PGothic" pitchFamily="34" charset="-128"/>
        </a:defRPr>
      </a:lvl4pPr>
      <a:lvl5pPr marL="1698625" indent="-16986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ea typeface="MS PGothic" pitchFamily="34" charset="-128"/>
        </a:defRPr>
      </a:lvl5pPr>
      <a:lvl6pPr marL="2155825" indent="-169863" algn="l" rtl="0" eaLnBrk="1" fontAlgn="base" hangingPunct="1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6pPr>
      <a:lvl7pPr marL="2613025" indent="-169863" algn="l" rtl="0" eaLnBrk="1" fontAlgn="base" hangingPunct="1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7pPr>
      <a:lvl8pPr marL="3070225" indent="-169863" algn="l" rtl="0" eaLnBrk="1" fontAlgn="base" hangingPunct="1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8pPr>
      <a:lvl9pPr marL="3527425" indent="-169863" algn="l" rtl="0" eaLnBrk="1" fontAlgn="base" hangingPunct="1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research.metoffice.gov.uk/research/nwp/observations/monitoring/marine/TOR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.metoffice.gov.uk/research/nwp/observations/monitoring/month_rep/index.html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research.metoffice.gov.uk/research/nwp/observations/monitoring/marine/VOSranking/index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.metoffice.gov.uk/research/nwp/observations/monitoring/index.html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research.metoffice.gov.uk/research/nwp/observations/monitoring/marine/VOF/Pub47_SUSPECTS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ubtitle 2"/>
          <p:cNvSpPr>
            <a:spLocks noGrp="1"/>
          </p:cNvSpPr>
          <p:nvPr>
            <p:ph type="subTitle" idx="1"/>
          </p:nvPr>
        </p:nvSpPr>
        <p:spPr bwMode="auto">
          <a:xfrm>
            <a:off x="2124075" y="1628775"/>
            <a:ext cx="7019925" cy="504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smtClean="0">
                <a:latin typeface="Arial" charset="0"/>
                <a:cs typeface="Arial" charset="0"/>
              </a:rPr>
              <a:t>Sarah North - </a:t>
            </a:r>
            <a:r>
              <a:rPr lang="en-US" b="1" smtClean="0">
                <a:latin typeface="Calibri" pitchFamily="34" charset="0"/>
                <a:cs typeface="Arial" charset="0"/>
              </a:rPr>
              <a:t>Chair  Ship Observations Team  (SOT) VOS Panel</a:t>
            </a:r>
          </a:p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6387" name="Text Placeholder 3"/>
          <p:cNvSpPr>
            <a:spLocks noGrp="1"/>
          </p:cNvSpPr>
          <p:nvPr>
            <p:ph type="body" sz="quarter" idx="10"/>
          </p:nvPr>
        </p:nvSpPr>
        <p:spPr bwMode="auto">
          <a:xfrm>
            <a:off x="2195513" y="2060575"/>
            <a:ext cx="6769100" cy="360363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smtClean="0">
                <a:latin typeface="Arial" charset="0"/>
                <a:cs typeface="Arial" charset="0"/>
              </a:rPr>
              <a:t>PMO 5 – Chile – July 2015</a:t>
            </a:r>
          </a:p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6388" name="Title 1"/>
          <p:cNvSpPr>
            <a:spLocks noGrp="1"/>
          </p:cNvSpPr>
          <p:nvPr>
            <p:ph type="ctrTitle"/>
          </p:nvPr>
        </p:nvSpPr>
        <p:spPr bwMode="auto">
          <a:xfrm>
            <a:off x="2124075" y="608013"/>
            <a:ext cx="6911975" cy="9048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AU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RSMC - Data Quality Monitoring</a:t>
            </a:r>
            <a:endParaRPr lang="en-US" sz="2800" b="1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2915816" y="1412776"/>
            <a:ext cx="5267672" cy="1371600"/>
          </a:xfrm>
        </p:spPr>
        <p:txBody>
          <a:bodyPr/>
          <a:lstStyle/>
          <a:p>
            <a:pPr algn="r" eaLnBrk="1" hangingPunct="1"/>
            <a:r>
              <a:rPr lang="en-GB" sz="1600" i="1" dirty="0" smtClean="0"/>
              <a:t>Suspect pressure for ship IBJD (February 2015)</a:t>
            </a:r>
            <a:br>
              <a:rPr lang="en-GB" sz="1600" i="1" dirty="0" smtClean="0"/>
            </a:br>
            <a:r>
              <a:rPr lang="en-GB" sz="1600" i="1" dirty="0" smtClean="0"/>
              <a:t>- constant negative bias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GB" smtClean="0"/>
          </a:p>
          <a:p>
            <a:pPr eaLnBrk="1" hangingPunct="1">
              <a:buFontTx/>
              <a:buNone/>
            </a:pPr>
            <a:endParaRPr lang="en-GB" smtClean="0"/>
          </a:p>
          <a:p>
            <a:pPr eaLnBrk="1" hangingPunct="1">
              <a:buFontTx/>
              <a:buNone/>
            </a:pPr>
            <a:endParaRPr lang="en-GB" smtClean="0"/>
          </a:p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</p:txBody>
      </p:sp>
      <p:pic>
        <p:nvPicPr>
          <p:cNvPr id="11269" name="Picture 5" descr="IBJD_P.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16832"/>
            <a:ext cx="7548190" cy="454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1691680" y="404664"/>
            <a:ext cx="6794525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Met Office Observation Monitoring web site  </a:t>
            </a:r>
            <a:r>
              <a:rPr kumimoji="0" lang="en-GB" sz="20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Example of QC plot for pressure </a:t>
            </a:r>
            <a:r>
              <a:rPr kumimoji="0" lang="en-GB" sz="24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/>
            </a:r>
            <a:br>
              <a:rPr kumimoji="0" lang="en-GB" sz="24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</a:b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1484784"/>
            <a:ext cx="6553200" cy="1143000"/>
          </a:xfrm>
        </p:spPr>
        <p:txBody>
          <a:bodyPr/>
          <a:lstStyle/>
          <a:p>
            <a:pPr algn="r" eaLnBrk="1" hangingPunct="1"/>
            <a:r>
              <a:rPr lang="en-GB" sz="1600" i="1" dirty="0" smtClean="0"/>
              <a:t>Suspect wind direction for ship PBHZ (February 2015)</a:t>
            </a:r>
            <a:br>
              <a:rPr lang="en-GB" sz="1600" i="1" dirty="0" smtClean="0"/>
            </a:br>
            <a:r>
              <a:rPr lang="en-GB" sz="1600" i="1" dirty="0" smtClean="0"/>
              <a:t>- sometimes a bias of ~180 degrees</a:t>
            </a:r>
          </a:p>
        </p:txBody>
      </p:sp>
      <p:sp>
        <p:nvSpPr>
          <p:cNvPr id="12292" name="Content Placeholder 5"/>
          <p:cNvSpPr>
            <a:spLocks noGrp="1"/>
          </p:cNvSpPr>
          <p:nvPr>
            <p:ph idx="1"/>
          </p:nvPr>
        </p:nvSpPr>
        <p:spPr>
          <a:xfrm>
            <a:off x="1475656" y="2348880"/>
            <a:ext cx="6934200" cy="47513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dirty="0" smtClean="0"/>
              <a:t> </a:t>
            </a:r>
          </a:p>
        </p:txBody>
      </p:sp>
      <p:pic>
        <p:nvPicPr>
          <p:cNvPr id="12293" name="Picture 6" descr="PBHZ_WD.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88841"/>
            <a:ext cx="762000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1547664" y="476672"/>
            <a:ext cx="6794525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Met Office Observation Monitoring web site  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Example of QC plot for pressure 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/>
            </a:r>
            <a:b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</a:b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7" name="Picture 3" descr="TS_UCUF_Mar09"/>
          <p:cNvPicPr>
            <a:picLocks noChangeAspect="1" noChangeArrowheads="1"/>
          </p:cNvPicPr>
          <p:nvPr/>
        </p:nvPicPr>
        <p:blipFill>
          <a:blip r:embed="rId2" cstate="print"/>
          <a:srcRect l="19193" t="25836" r="16240" b="22145"/>
          <a:stretch>
            <a:fillRect/>
          </a:stretch>
        </p:blipFill>
        <p:spPr bwMode="auto">
          <a:xfrm>
            <a:off x="755576" y="1988840"/>
            <a:ext cx="7607374" cy="4459288"/>
          </a:xfrm>
          <a:prstGeom prst="rect">
            <a:avLst/>
          </a:prstGeom>
          <a:noFill/>
        </p:spPr>
      </p:pic>
      <p:sp>
        <p:nvSpPr>
          <p:cNvPr id="210948" name="Rectangle 4"/>
          <p:cNvSpPr>
            <a:spLocks noGrp="1" noChangeArrowheads="1"/>
          </p:cNvSpPr>
          <p:nvPr>
            <p:ph type="title"/>
          </p:nvPr>
        </p:nvSpPr>
        <p:spPr>
          <a:xfrm>
            <a:off x="1691680" y="404664"/>
            <a:ext cx="6794525" cy="864096"/>
          </a:xfrm>
          <a:noFill/>
          <a:ln/>
        </p:spPr>
        <p:txBody>
          <a:bodyPr/>
          <a:lstStyle/>
          <a:p>
            <a:r>
              <a:rPr lang="en-GB" sz="2800" b="1" dirty="0"/>
              <a:t>Met Office Observation Monitoring web </a:t>
            </a:r>
            <a:r>
              <a:rPr lang="en-GB" sz="2800" b="1" dirty="0" smtClean="0"/>
              <a:t>site  </a:t>
            </a:r>
            <a:r>
              <a:rPr lang="en-GB" sz="2000" b="1" dirty="0" smtClean="0">
                <a:solidFill>
                  <a:srgbClr val="FFFF00"/>
                </a:solidFill>
                <a:latin typeface="Arial" charset="0"/>
              </a:rPr>
              <a:t>Example of QC plot for pressure </a:t>
            </a:r>
            <a:r>
              <a:rPr lang="en-GB" sz="2400" b="1" dirty="0" smtClean="0">
                <a:latin typeface="Arial" charset="0"/>
              </a:rPr>
              <a:t/>
            </a:r>
            <a:br>
              <a:rPr lang="en-GB" sz="2400" b="1" dirty="0" smtClean="0">
                <a:latin typeface="Arial" charset="0"/>
              </a:rPr>
            </a:br>
            <a:endParaRPr lang="en-GB" sz="2400" dirty="0">
              <a:solidFill>
                <a:schemeClr val="accent2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915816" y="1412776"/>
            <a:ext cx="526767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Suspect pressure for ship UCUF </a:t>
            </a:r>
            <a:br>
              <a:rPr kumimoji="0" lang="en-GB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constant positive bias – double height correction?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3"/>
          <p:cNvSpPr>
            <a:spLocks noChangeArrowheads="1"/>
          </p:cNvSpPr>
          <p:nvPr/>
        </p:nvSpPr>
        <p:spPr bwMode="auto">
          <a:xfrm>
            <a:off x="5364088" y="2132856"/>
            <a:ext cx="3456384" cy="16927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82563" indent="-182563">
              <a:spcBef>
                <a:spcPct val="50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GB" sz="1600" dirty="0" smtClean="0"/>
              <a:t>95% of ship reports reach the Met Office within 2 hours of the report time, </a:t>
            </a:r>
          </a:p>
          <a:p>
            <a:pPr marL="182563" indent="-182563">
              <a:spcBef>
                <a:spcPct val="50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GB" sz="1600" dirty="0" smtClean="0"/>
              <a:t>compares well with typical data cut-off times of two to three hours after the model analysis time</a:t>
            </a:r>
            <a:endParaRPr lang="en-US" sz="1600" b="1" dirty="0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title"/>
          </p:nvPr>
        </p:nvSpPr>
        <p:spPr>
          <a:xfrm>
            <a:off x="1691680" y="404813"/>
            <a:ext cx="6984776" cy="504825"/>
          </a:xfrm>
          <a:noFill/>
          <a:ln/>
        </p:spPr>
        <p:txBody>
          <a:bodyPr/>
          <a:lstStyle/>
          <a:p>
            <a:r>
              <a:rPr lang="en-GB" sz="2600" b="1" dirty="0" smtClean="0"/>
              <a:t>Met Office Observation </a:t>
            </a:r>
            <a:r>
              <a:rPr lang="en-GB" sz="2600" b="1" dirty="0"/>
              <a:t>Monitoring </a:t>
            </a:r>
            <a:r>
              <a:rPr lang="en-GB" sz="2600" b="1" dirty="0" smtClean="0"/>
              <a:t/>
            </a:r>
            <a:br>
              <a:rPr lang="en-GB" sz="2600" b="1" dirty="0" smtClean="0"/>
            </a:br>
            <a:r>
              <a:rPr lang="en-GB" sz="2600" b="1" dirty="0" smtClean="0"/>
              <a:t>Web </a:t>
            </a:r>
            <a:r>
              <a:rPr lang="en-GB" sz="2600" b="1" dirty="0"/>
              <a:t>site - Timeliness</a:t>
            </a:r>
            <a:endParaRPr lang="en-GB" sz="2600" b="1" dirty="0">
              <a:solidFill>
                <a:srgbClr val="FF00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9552" y="1556792"/>
            <a:ext cx="79928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hlinkClick r:id="rId2"/>
              </a:rPr>
              <a:t>http://research.metoffice.gov.uk/research/nwp/observations/monitoring/marine/TOR/index.html</a:t>
            </a:r>
            <a:r>
              <a:rPr lang="en-GB" sz="1400" dirty="0" smtClean="0"/>
              <a:t> </a:t>
            </a:r>
            <a:endParaRPr lang="en-GB" sz="1400" dirty="0"/>
          </a:p>
        </p:txBody>
      </p:sp>
      <p:pic>
        <p:nvPicPr>
          <p:cNvPr id="9" name="Picture 5" descr="VOS_All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204864"/>
            <a:ext cx="5040560" cy="4166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29594" y="3933056"/>
            <a:ext cx="3472249" cy="2426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</a:t>
            </a:r>
          </a:p>
        </p:txBody>
      </p:sp>
      <p:pic>
        <p:nvPicPr>
          <p:cNvPr id="6" name="Picture 6" descr="ToR_VOSfleets1502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453140"/>
            <a:ext cx="6336704" cy="5169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>
          <a:xfrm>
            <a:off x="1691680" y="404813"/>
            <a:ext cx="6984776" cy="504825"/>
          </a:xfrm>
          <a:noFill/>
          <a:ln/>
        </p:spPr>
        <p:txBody>
          <a:bodyPr/>
          <a:lstStyle/>
          <a:p>
            <a:r>
              <a:rPr lang="en-GB" sz="2600" b="1" dirty="0" smtClean="0"/>
              <a:t>Met Office Observation </a:t>
            </a:r>
            <a:r>
              <a:rPr lang="en-GB" sz="2600" b="1" dirty="0"/>
              <a:t>Monitoring </a:t>
            </a:r>
            <a:r>
              <a:rPr lang="en-GB" sz="2600" b="1" dirty="0" smtClean="0"/>
              <a:t/>
            </a:r>
            <a:br>
              <a:rPr lang="en-GB" sz="2600" b="1" dirty="0" smtClean="0"/>
            </a:br>
            <a:r>
              <a:rPr lang="en-GB" sz="2600" b="1" dirty="0" smtClean="0"/>
              <a:t>Web </a:t>
            </a:r>
            <a:r>
              <a:rPr lang="en-GB" sz="2600" b="1" dirty="0"/>
              <a:t>site </a:t>
            </a:r>
            <a:r>
              <a:rPr lang="en-GB" sz="2600" b="1" dirty="0" smtClean="0"/>
              <a:t>– Timeliness for National Fleets</a:t>
            </a:r>
            <a:endParaRPr lang="en-GB" sz="2600" b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dirty="0" smtClean="0"/>
              <a:t>Met Office Observation Monitoring </a:t>
            </a:r>
            <a:br>
              <a:rPr lang="en-GB" sz="2800" b="1" dirty="0" smtClean="0"/>
            </a:br>
            <a:r>
              <a:rPr lang="en-GB" sz="2800" b="1" dirty="0" smtClean="0"/>
              <a:t>Web site – </a:t>
            </a:r>
            <a:r>
              <a:rPr lang="en-GB" sz="2400" b="1" dirty="0" smtClean="0"/>
              <a:t>Global Monitoring</a:t>
            </a:r>
            <a:endParaRPr lang="en-GB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708920"/>
            <a:ext cx="6768752" cy="39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11560" y="1484784"/>
            <a:ext cx="77048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srgbClr val="FFFF00"/>
                </a:solidFill>
                <a:hlinkClick r:id="rId3"/>
              </a:rPr>
              <a:t>http://research.metoffice.gov.uk/research/nwp/observations/monitoring/month_rep/index.html</a:t>
            </a:r>
            <a:r>
              <a:rPr lang="en-GB" sz="1400" dirty="0" smtClean="0">
                <a:solidFill>
                  <a:srgbClr val="FFFF00"/>
                </a:solidFill>
                <a:hlinkClick r:id="rId3"/>
              </a:rPr>
              <a:t>#</a:t>
            </a:r>
            <a:r>
              <a:rPr lang="en-GB" sz="1400" dirty="0" smtClean="0">
                <a:solidFill>
                  <a:srgbClr val="FFFF00"/>
                </a:solidFill>
              </a:rPr>
              <a:t> </a:t>
            </a:r>
            <a:endParaRPr lang="en-GB" sz="1400" dirty="0">
              <a:solidFill>
                <a:srgbClr val="FFFF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916832"/>
            <a:ext cx="3230885" cy="2481011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268413"/>
            <a:ext cx="8642350" cy="838200"/>
          </a:xfrm>
        </p:spPr>
        <p:txBody>
          <a:bodyPr/>
          <a:lstStyle/>
          <a:p>
            <a:r>
              <a:rPr lang="en-GB" sz="2600" dirty="0">
                <a:solidFill>
                  <a:schemeClr val="accent2"/>
                </a:solidFill>
              </a:rPr>
              <a:t/>
            </a:r>
            <a:br>
              <a:rPr lang="en-GB" sz="2600" dirty="0">
                <a:solidFill>
                  <a:schemeClr val="accent2"/>
                </a:solidFill>
              </a:rPr>
            </a:br>
            <a:endParaRPr lang="en-GB" sz="2600" dirty="0">
              <a:solidFill>
                <a:schemeClr val="accent2"/>
              </a:solidFill>
            </a:endParaRP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2420888"/>
            <a:ext cx="7992888" cy="2736304"/>
          </a:xfrm>
        </p:spPr>
        <p:txBody>
          <a:bodyPr/>
          <a:lstStyle/>
          <a:p>
            <a:pPr marL="441325" indent="-441325"/>
            <a:r>
              <a:rPr lang="en-GB" sz="1800" dirty="0" smtClean="0"/>
              <a:t>extract </a:t>
            </a:r>
            <a:r>
              <a:rPr lang="en-GB" sz="1800" dirty="0"/>
              <a:t>ship observation reports from the </a:t>
            </a:r>
            <a:r>
              <a:rPr lang="en-GB" sz="1800" dirty="0" smtClean="0"/>
              <a:t>GTS</a:t>
            </a:r>
            <a:endParaRPr lang="en-GB" sz="1800" dirty="0"/>
          </a:p>
          <a:p>
            <a:pPr marL="441325" indent="-441325"/>
            <a:r>
              <a:rPr lang="en-GB" sz="1800" dirty="0" smtClean="0"/>
              <a:t>associate </a:t>
            </a:r>
            <a:r>
              <a:rPr lang="en-GB" sz="1800" dirty="0"/>
              <a:t>the observed variables (pressure, air temp, humidity, wind speed, wind direction &amp; SST) with co-located model field values and compiles </a:t>
            </a:r>
            <a:r>
              <a:rPr lang="en-GB" sz="1800" dirty="0" smtClean="0"/>
              <a:t>this into </a:t>
            </a:r>
            <a:r>
              <a:rPr lang="en-GB" sz="1800" dirty="0"/>
              <a:t>BUFR data </a:t>
            </a:r>
            <a:r>
              <a:rPr lang="en-GB" sz="1800" dirty="0" smtClean="0"/>
              <a:t>sets</a:t>
            </a:r>
            <a:endParaRPr lang="en-GB" sz="1800" dirty="0"/>
          </a:p>
          <a:p>
            <a:pPr marL="441325" indent="-441325"/>
            <a:r>
              <a:rPr lang="en-GB" sz="1800" dirty="0" smtClean="0"/>
              <a:t>transfer </a:t>
            </a:r>
            <a:r>
              <a:rPr lang="en-GB" sz="1800" dirty="0"/>
              <a:t>the BUFR data sets to Data Assembly Centre via </a:t>
            </a:r>
            <a:r>
              <a:rPr lang="en-GB" sz="1800" dirty="0" smtClean="0"/>
              <a:t>GTS</a:t>
            </a:r>
            <a:endParaRPr lang="en-GB" sz="1800" dirty="0"/>
          </a:p>
          <a:p>
            <a:pPr marL="441325" indent="-441325"/>
            <a:r>
              <a:rPr lang="en-GB" sz="1800" dirty="0" smtClean="0"/>
              <a:t>Provide separate monthly monitoring </a:t>
            </a:r>
            <a:r>
              <a:rPr lang="en-GB" sz="1800" dirty="0"/>
              <a:t>statistics for </a:t>
            </a:r>
            <a:r>
              <a:rPr lang="en-GB" sz="1800" dirty="0" smtClean="0"/>
              <a:t>VOSClim observed (6) variables</a:t>
            </a:r>
          </a:p>
          <a:p>
            <a:pPr marL="0" indent="0">
              <a:buNone/>
            </a:pPr>
            <a:endParaRPr lang="en-GB" sz="800" b="1" i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GB" sz="2000" b="1" i="1" u="sng" dirty="0" smtClean="0">
                <a:solidFill>
                  <a:srgbClr val="FFFF00"/>
                </a:solidFill>
              </a:rPr>
              <a:t>It is therefore essential that VOSClim Call Sign details on the </a:t>
            </a:r>
          </a:p>
          <a:p>
            <a:pPr marL="0" indent="0">
              <a:buNone/>
            </a:pPr>
            <a:r>
              <a:rPr lang="en-GB" sz="2000" b="1" i="1" u="sng" dirty="0" smtClean="0">
                <a:solidFill>
                  <a:srgbClr val="FFFF00"/>
                </a:solidFill>
              </a:rPr>
              <a:t>E-SURFMAR metadata database are to be kept up to date</a:t>
            </a:r>
            <a:r>
              <a:rPr lang="en-GB" sz="2000" b="1" i="1" dirty="0" smtClean="0">
                <a:solidFill>
                  <a:srgbClr val="FFFF00"/>
                </a:solidFill>
              </a:rPr>
              <a:t> </a:t>
            </a:r>
            <a:endParaRPr lang="en-GB" sz="1800" b="1" i="1" dirty="0" smtClean="0">
              <a:solidFill>
                <a:srgbClr val="FFFF00"/>
              </a:solidFill>
            </a:endParaRPr>
          </a:p>
          <a:p>
            <a:pPr marL="441325" indent="-441325"/>
            <a:endParaRPr lang="en-GB" sz="2000" dirty="0" smtClean="0"/>
          </a:p>
          <a:p>
            <a:pPr marL="441325" indent="-441325"/>
            <a:endParaRPr lang="en-GB" sz="2000" b="1" dirty="0" smtClean="0"/>
          </a:p>
          <a:p>
            <a:pPr marL="441325" indent="-441325"/>
            <a:endParaRPr lang="en-GB" sz="2000" b="1" dirty="0"/>
          </a:p>
        </p:txBody>
      </p:sp>
      <p:sp>
        <p:nvSpPr>
          <p:cNvPr id="122888" name="Rectangle 8"/>
          <p:cNvSpPr>
            <a:spLocks noChangeArrowheads="1"/>
          </p:cNvSpPr>
          <p:nvPr/>
        </p:nvSpPr>
        <p:spPr bwMode="auto">
          <a:xfrm>
            <a:off x="323529" y="1628800"/>
            <a:ext cx="78488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b="1" i="1" dirty="0" smtClean="0">
                <a:latin typeface="Arial" charset="0"/>
              </a:rPr>
              <a:t>The Met Office also performs the role of the Real time Monitoring Centre (RTMC)  for VOSClim class ships.  To do this we  ...</a:t>
            </a:r>
            <a:endParaRPr lang="en-US" b="1" i="1" dirty="0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122889" name="Rectangle 9"/>
          <p:cNvSpPr>
            <a:spLocks noChangeArrowheads="1"/>
          </p:cNvSpPr>
          <p:nvPr/>
        </p:nvSpPr>
        <p:spPr bwMode="auto">
          <a:xfrm>
            <a:off x="1547664" y="260648"/>
            <a:ext cx="670401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800" b="1" dirty="0">
                <a:latin typeface="Arial" charset="0"/>
              </a:rPr>
              <a:t>VOSClim Real Time Monitoring </a:t>
            </a:r>
            <a:r>
              <a:rPr lang="en-GB" sz="2800" b="1" dirty="0" smtClean="0">
                <a:latin typeface="Arial" charset="0"/>
              </a:rPr>
              <a:t>Centre</a:t>
            </a:r>
          </a:p>
          <a:p>
            <a:r>
              <a:rPr lang="en-GB" sz="2800" b="1" dirty="0" smtClean="0">
                <a:latin typeface="Arial" charset="0"/>
              </a:rPr>
              <a:t> </a:t>
            </a:r>
            <a:r>
              <a:rPr lang="en-GB" sz="2800" b="1" dirty="0">
                <a:latin typeface="Arial" charset="0"/>
              </a:rPr>
              <a:t>(RTMC)</a:t>
            </a:r>
            <a:br>
              <a:rPr lang="en-GB" sz="2800" b="1" dirty="0">
                <a:latin typeface="Arial" charset="0"/>
              </a:rPr>
            </a:br>
            <a:endParaRPr lang="en-US" sz="2800" b="1" dirty="0">
              <a:latin typeface="Arial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611560" y="1556792"/>
          <a:ext cx="7920880" cy="5012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347663"/>
            <a:ext cx="6934200" cy="119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800" b="1" dirty="0">
                <a:latin typeface="Arial" charset="0"/>
              </a:rPr>
              <a:t>VOSClim Real Time Monitoring </a:t>
            </a:r>
            <a:r>
              <a:rPr lang="en-GB" sz="2800" b="1" dirty="0" smtClean="0">
                <a:latin typeface="Arial" charset="0"/>
              </a:rPr>
              <a:t>Centre</a:t>
            </a:r>
          </a:p>
          <a:p>
            <a:r>
              <a:rPr lang="en-GB" sz="2800" b="1" dirty="0" smtClean="0">
                <a:latin typeface="Arial" charset="0"/>
              </a:rPr>
              <a:t> </a:t>
            </a:r>
            <a:r>
              <a:rPr lang="en-GB" sz="2800" b="1" dirty="0">
                <a:latin typeface="Arial" charset="0"/>
              </a:rPr>
              <a:t>(RTMC)</a:t>
            </a:r>
            <a:br>
              <a:rPr lang="en-GB" sz="2800" b="1" dirty="0">
                <a:latin typeface="Arial" charset="0"/>
              </a:rPr>
            </a:br>
            <a:endParaRPr lang="en-US" sz="2800" b="1" dirty="0">
              <a:latin typeface="Arial" charset="0"/>
            </a:endParaRPr>
          </a:p>
        </p:txBody>
      </p:sp>
    </p:spTree>
  </p:cSld>
  <p:clrMapOvr>
    <a:masterClrMapping/>
  </p:clrMapOvr>
  <p:transition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323528" y="1412776"/>
          <a:ext cx="8424936" cy="5184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347663"/>
            <a:ext cx="6934200" cy="119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800" b="1" dirty="0">
                <a:latin typeface="Arial" charset="0"/>
              </a:rPr>
              <a:t>VOSClim Real Time Monitoring </a:t>
            </a:r>
            <a:r>
              <a:rPr lang="en-GB" sz="2800" b="1" dirty="0" smtClean="0">
                <a:latin typeface="Arial" charset="0"/>
              </a:rPr>
              <a:t>Centre</a:t>
            </a:r>
          </a:p>
          <a:p>
            <a:r>
              <a:rPr lang="en-GB" sz="2800" b="1" dirty="0" smtClean="0">
                <a:latin typeface="Arial" charset="0"/>
              </a:rPr>
              <a:t> </a:t>
            </a:r>
            <a:r>
              <a:rPr lang="en-GB" sz="2800" b="1" dirty="0">
                <a:latin typeface="Arial" charset="0"/>
              </a:rPr>
              <a:t>(RTMC)</a:t>
            </a:r>
            <a:br>
              <a:rPr lang="en-GB" sz="2800" b="1" dirty="0">
                <a:latin typeface="Arial" charset="0"/>
              </a:rPr>
            </a:br>
            <a:endParaRPr lang="en-US" sz="2800" b="1" dirty="0">
              <a:latin typeface="Arial" charset="0"/>
            </a:endParaRPr>
          </a:p>
        </p:txBody>
      </p:sp>
    </p:spTree>
  </p:cSld>
  <p:clrMapOvr>
    <a:masterClrMapping/>
  </p:clrMapOvr>
  <p:transition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Rectangle 3"/>
          <p:cNvSpPr>
            <a:spLocks noGrp="1" noChangeArrowheads="1"/>
          </p:cNvSpPr>
          <p:nvPr>
            <p:ph type="title"/>
          </p:nvPr>
        </p:nvSpPr>
        <p:spPr>
          <a:xfrm>
            <a:off x="2195736" y="404664"/>
            <a:ext cx="7416800" cy="504825"/>
          </a:xfrm>
          <a:noFill/>
          <a:ln/>
        </p:spPr>
        <p:txBody>
          <a:bodyPr/>
          <a:lstStyle/>
          <a:p>
            <a:r>
              <a:rPr lang="en-GB" sz="2600" b="1" dirty="0" smtClean="0"/>
              <a:t>Met Office - VOS </a:t>
            </a:r>
            <a:r>
              <a:rPr lang="en-GB" sz="2600" b="1" dirty="0"/>
              <a:t>Ranking Scheme</a:t>
            </a:r>
            <a:endParaRPr lang="en-GB" sz="2000" b="1" i="1" dirty="0">
              <a:solidFill>
                <a:srgbClr val="FF0066"/>
              </a:solidFill>
            </a:endParaRPr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3568" y="2492896"/>
            <a:ext cx="7992888" cy="3456384"/>
          </a:xfrm>
        </p:spPr>
        <p:txBody>
          <a:bodyPr/>
          <a:lstStyle/>
          <a:p>
            <a:pPr marL="358775" indent="-358775">
              <a:lnSpc>
                <a:spcPct val="90000"/>
              </a:lnSpc>
            </a:pPr>
            <a:r>
              <a:rPr lang="en-GB" sz="2000" dirty="0"/>
              <a:t>The </a:t>
            </a:r>
            <a:r>
              <a:rPr lang="en-GB" sz="2000" dirty="0" smtClean="0"/>
              <a:t>Met Office RSMC publishes rankings for the worlds VOS </a:t>
            </a:r>
            <a:r>
              <a:rPr lang="en-GB" sz="2000" dirty="0"/>
              <a:t>fleet in terms of the quality, quantity and timeliness of reports from each ship</a:t>
            </a:r>
          </a:p>
          <a:p>
            <a:pPr marL="358775" indent="-358775">
              <a:lnSpc>
                <a:spcPct val="90000"/>
              </a:lnSpc>
            </a:pPr>
            <a:endParaRPr lang="en-GB" sz="1000" dirty="0"/>
          </a:p>
          <a:p>
            <a:pPr marL="358775" indent="-358775">
              <a:lnSpc>
                <a:spcPct val="90000"/>
              </a:lnSpc>
            </a:pPr>
            <a:r>
              <a:rPr lang="en-GB" sz="2000" dirty="0"/>
              <a:t>It is intended to assist in presenting awards to the best performing ships.</a:t>
            </a:r>
          </a:p>
          <a:p>
            <a:pPr marL="358775" indent="-358775">
              <a:lnSpc>
                <a:spcPct val="90000"/>
              </a:lnSpc>
            </a:pPr>
            <a:endParaRPr lang="en-GB" sz="1000" dirty="0"/>
          </a:p>
          <a:p>
            <a:pPr marL="358775" indent="-358775">
              <a:lnSpc>
                <a:spcPct val="90000"/>
              </a:lnSpc>
            </a:pPr>
            <a:r>
              <a:rPr lang="en-GB" sz="2000" dirty="0"/>
              <a:t>National VOS performance rankings available on the Met Office web </a:t>
            </a:r>
            <a:r>
              <a:rPr lang="en-GB" sz="2000" dirty="0" smtClean="0"/>
              <a:t>site – both monthly and annual</a:t>
            </a:r>
            <a:endParaRPr lang="en-GB" sz="2000" dirty="0"/>
          </a:p>
          <a:p>
            <a:pPr marL="358775" indent="-358775">
              <a:lnSpc>
                <a:spcPct val="90000"/>
              </a:lnSpc>
            </a:pPr>
            <a:endParaRPr lang="en-GB" sz="2000" b="1" dirty="0"/>
          </a:p>
          <a:p>
            <a:pPr marL="358775" indent="-358775">
              <a:lnSpc>
                <a:spcPct val="90000"/>
              </a:lnSpc>
              <a:spcBef>
                <a:spcPct val="50000"/>
              </a:spcBef>
              <a:buClr>
                <a:srgbClr val="000000"/>
              </a:buClr>
            </a:pPr>
            <a:endParaRPr lang="en-GB" sz="1800" b="1" dirty="0"/>
          </a:p>
          <a:p>
            <a:pPr marL="358775" indent="-358775">
              <a:lnSpc>
                <a:spcPct val="90000"/>
              </a:lnSpc>
              <a:buFontTx/>
              <a:buNone/>
            </a:pPr>
            <a:r>
              <a:rPr lang="en-GB" sz="1800" dirty="0"/>
              <a:t>	</a:t>
            </a:r>
          </a:p>
        </p:txBody>
      </p:sp>
      <p:sp>
        <p:nvSpPr>
          <p:cNvPr id="4" name="Rectangle 3"/>
          <p:cNvSpPr/>
          <p:nvPr/>
        </p:nvSpPr>
        <p:spPr>
          <a:xfrm>
            <a:off x="899592" y="1556792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hlinkClick r:id="rId2"/>
              </a:rPr>
              <a:t>http://research.metoffice.gov.uk/research/nwp/observations/monitoring/marine/VOSranking/index.html</a:t>
            </a:r>
            <a:r>
              <a:rPr lang="en-GB" dirty="0" smtClean="0"/>
              <a:t> </a:t>
            </a:r>
            <a:endParaRPr lang="en-GB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772816"/>
            <a:ext cx="8352928" cy="792163"/>
          </a:xfrm>
        </p:spPr>
        <p:txBody>
          <a:bodyPr/>
          <a:lstStyle/>
          <a:p>
            <a:pPr algn="l"/>
            <a:r>
              <a:rPr lang="en-GB" sz="2000" dirty="0">
                <a:solidFill>
                  <a:srgbClr val="FFFF00"/>
                </a:solidFill>
              </a:rPr>
              <a:t>RSMC Exeter is the WMO designated lead centre for monitoring the quality of surface marine data</a:t>
            </a:r>
            <a:endParaRPr lang="en-GB" sz="2600" dirty="0">
              <a:solidFill>
                <a:srgbClr val="FFFF00"/>
              </a:solidFill>
            </a:endParaRP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609850"/>
            <a:ext cx="8305800" cy="3411438"/>
          </a:xfrm>
        </p:spPr>
        <p:txBody>
          <a:bodyPr/>
          <a:lstStyle/>
          <a:p>
            <a:pPr marL="577850" indent="-476250" algn="just"/>
            <a:r>
              <a:rPr lang="en-GB" sz="2000" dirty="0"/>
              <a:t>Monthly statistics are produced for ships, buoys, and other marine platforms comparing observations with Met Office’s global model background forecast fields for each </a:t>
            </a:r>
            <a:r>
              <a:rPr lang="en-GB" sz="2000" dirty="0" smtClean="0"/>
              <a:t>variable</a:t>
            </a:r>
            <a:endParaRPr lang="en-GB" sz="2000" dirty="0"/>
          </a:p>
          <a:p>
            <a:pPr marL="577850" indent="-476250" algn="just"/>
            <a:r>
              <a:rPr lang="en-GB" sz="2000" dirty="0"/>
              <a:t>Since 2005 these monitoring stats have been available on the Met Office </a:t>
            </a:r>
            <a:r>
              <a:rPr lang="en-GB" sz="2000" dirty="0" smtClean="0"/>
              <a:t>website</a:t>
            </a:r>
            <a:endParaRPr lang="en-GB" sz="2000" dirty="0"/>
          </a:p>
          <a:p>
            <a:pPr marL="577850" indent="-476250" algn="just"/>
            <a:r>
              <a:rPr lang="en-GB" sz="2000" dirty="0"/>
              <a:t>Detailed monitoring lists are also sent to WMO on a 6 monthly basis.  Statistics related to suspect VOS are extracted by WMO and sent to national VOS focal points, requesting corrective action to be taken.</a:t>
            </a:r>
          </a:p>
          <a:p>
            <a:pPr marL="577850" indent="-476250">
              <a:lnSpc>
                <a:spcPct val="70000"/>
              </a:lnSpc>
              <a:buFontTx/>
              <a:buNone/>
            </a:pPr>
            <a:endParaRPr lang="en-GB" sz="2000" b="1" dirty="0"/>
          </a:p>
        </p:txBody>
      </p:sp>
      <p:sp>
        <p:nvSpPr>
          <p:cNvPr id="107525" name="Rectangle 5"/>
          <p:cNvSpPr>
            <a:spLocks noChangeArrowheads="1"/>
          </p:cNvSpPr>
          <p:nvPr/>
        </p:nvSpPr>
        <p:spPr bwMode="auto">
          <a:xfrm>
            <a:off x="1691680" y="404664"/>
            <a:ext cx="78597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AU" sz="2800" b="1" dirty="0">
                <a:latin typeface="Arial" charset="0"/>
              </a:rPr>
              <a:t>Met Office RSMC Quality </a:t>
            </a:r>
            <a:r>
              <a:rPr lang="en-AU" sz="2800" b="1" dirty="0" smtClean="0">
                <a:latin typeface="Arial" charset="0"/>
              </a:rPr>
              <a:t>Monitoring</a:t>
            </a:r>
          </a:p>
          <a:p>
            <a:r>
              <a:rPr lang="en-AU" sz="2000" b="1" i="1" dirty="0" smtClean="0">
                <a:latin typeface="Arial" charset="0"/>
              </a:rPr>
              <a:t>(Regional Specialised Monitoring Centre)</a:t>
            </a:r>
            <a:endParaRPr lang="en-AU" sz="2000" b="1" i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000" smtClean="0"/>
              <a:t>VOS scores for manual ship reports </a:t>
            </a:r>
            <a:r>
              <a:rPr lang="en-GB" sz="1600" smtClean="0"/>
              <a:t>(extract of best ships)</a:t>
            </a:r>
            <a:r>
              <a:rPr lang="en-GB" sz="2000" smtClean="0"/>
              <a:t/>
            </a:r>
            <a:br>
              <a:rPr lang="en-GB" sz="2000" smtClean="0"/>
            </a:br>
            <a:r>
              <a:rPr lang="en-GB" sz="2000" smtClean="0"/>
              <a:t>March 2015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smtClean="0"/>
              <a:t> </a:t>
            </a:r>
          </a:p>
        </p:txBody>
      </p:sp>
      <p:pic>
        <p:nvPicPr>
          <p:cNvPr id="15365" name="Picture 4" descr="VosMan_Scores_Mn150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04913"/>
            <a:ext cx="9144000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692275" y="152400"/>
            <a:ext cx="5975350" cy="1143000"/>
          </a:xfrm>
        </p:spPr>
        <p:txBody>
          <a:bodyPr/>
          <a:lstStyle/>
          <a:p>
            <a:pPr eaLnBrk="1" hangingPunct="1"/>
            <a:r>
              <a:rPr lang="en-GB" sz="2000" smtClean="0"/>
              <a:t>National VOS fleet scores for manual ship reports</a:t>
            </a:r>
            <a:br>
              <a:rPr lang="en-GB" sz="2000" smtClean="0"/>
            </a:br>
            <a:r>
              <a:rPr lang="en-GB" sz="2000" smtClean="0"/>
              <a:t>March 2015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smtClean="0"/>
              <a:t> </a:t>
            </a:r>
          </a:p>
        </p:txBody>
      </p:sp>
      <p:pic>
        <p:nvPicPr>
          <p:cNvPr id="16389" name="Picture 4" descr="VosManFleet_Scores_Mn1503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58913"/>
            <a:ext cx="9144000" cy="39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331640" y="5805264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 smtClean="0">
                <a:solidFill>
                  <a:srgbClr val="FFFF00"/>
                </a:solidFill>
              </a:rPr>
              <a:t>Are annual NWP ranking lists useful for ship awards?</a:t>
            </a:r>
          </a:p>
        </p:txBody>
      </p:sp>
    </p:spTree>
  </p:cSld>
  <p:clrMapOvr>
    <a:masterClrMapping/>
  </p:clrMapOvr>
  <p:transition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3357563"/>
            <a:ext cx="2879725" cy="1008062"/>
          </a:xfrm>
        </p:spPr>
        <p:txBody>
          <a:bodyPr/>
          <a:lstStyle/>
          <a:p>
            <a:pPr eaLnBrk="1" hangingPunct="1"/>
            <a:r>
              <a:rPr lang="en-GB" altLang="en-US" smtClean="0"/>
              <a:t>Questions</a:t>
            </a:r>
            <a:endParaRPr lang="en-US" altLang="en-US" smtClean="0"/>
          </a:p>
        </p:txBody>
      </p:sp>
      <p:sp>
        <p:nvSpPr>
          <p:cNvPr id="35842" name="Rectangle 4"/>
          <p:cNvSpPr>
            <a:spLocks noGrp="1" noChangeArrowheads="1"/>
          </p:cNvSpPr>
          <p:nvPr>
            <p:ph type="ftr" sz="quarter" idx="3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GB" altLang="en-US" sz="1000" smtClean="0">
                <a:solidFill>
                  <a:schemeClr val="tx1"/>
                </a:solidFill>
              </a:rPr>
              <a:t>© Crown copyright   Met Office</a:t>
            </a:r>
          </a:p>
        </p:txBody>
      </p:sp>
      <p:pic>
        <p:nvPicPr>
          <p:cNvPr id="3584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652963"/>
            <a:ext cx="120015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Rectangle 4"/>
          <p:cNvSpPr>
            <a:spLocks noChangeArrowheads="1"/>
          </p:cNvSpPr>
          <p:nvPr/>
        </p:nvSpPr>
        <p:spPr bwMode="auto">
          <a:xfrm>
            <a:off x="4716463" y="4221163"/>
            <a:ext cx="1509712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chemeClr val="bg1"/>
                </a:solidFill>
              </a:rPr>
              <a:t>Real World</a:t>
            </a:r>
            <a:endParaRPr lang="en-GB" altLang="en-US" sz="2000" b="1">
              <a:solidFill>
                <a:schemeClr val="bg1"/>
              </a:solidFill>
            </a:endParaRPr>
          </a:p>
        </p:txBody>
      </p:sp>
      <p:sp>
        <p:nvSpPr>
          <p:cNvPr id="35846" name="Rectangle 5"/>
          <p:cNvSpPr>
            <a:spLocks noChangeArrowheads="1"/>
          </p:cNvSpPr>
          <p:nvPr/>
        </p:nvSpPr>
        <p:spPr bwMode="auto">
          <a:xfrm>
            <a:off x="611188" y="4292600"/>
            <a:ext cx="1833562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chemeClr val="bg1"/>
                </a:solidFill>
              </a:rPr>
              <a:t>Perfect World</a:t>
            </a:r>
            <a:endParaRPr lang="en-GB" altLang="en-US" sz="20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3"/>
          <p:cNvSpPr>
            <a:spLocks noGrp="1" noChangeArrowheads="1"/>
          </p:cNvSpPr>
          <p:nvPr>
            <p:ph type="title"/>
          </p:nvPr>
        </p:nvSpPr>
        <p:spPr>
          <a:xfrm>
            <a:off x="2085975" y="404664"/>
            <a:ext cx="7058025" cy="504825"/>
          </a:xfrm>
          <a:noFill/>
          <a:ln/>
        </p:spPr>
        <p:txBody>
          <a:bodyPr/>
          <a:lstStyle/>
          <a:p>
            <a:r>
              <a:rPr lang="en-GB" sz="2600" b="1" dirty="0"/>
              <a:t>Monthly Monitoring Statistics</a:t>
            </a:r>
            <a:endParaRPr lang="en-GB" sz="2000" b="1" i="1" dirty="0">
              <a:solidFill>
                <a:srgbClr val="FF0066"/>
              </a:solidFill>
            </a:endParaRP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23528" y="1772816"/>
            <a:ext cx="8352928" cy="4492625"/>
          </a:xfrm>
        </p:spPr>
        <p:txBody>
          <a:bodyPr/>
          <a:lstStyle/>
          <a:p>
            <a:pPr marL="358775" indent="-358775" algn="just"/>
            <a:r>
              <a:rPr lang="en-GB" sz="2000" dirty="0" smtClean="0"/>
              <a:t>To </a:t>
            </a:r>
            <a:r>
              <a:rPr lang="en-GB" sz="2000" dirty="0"/>
              <a:t>maintain ship lists we use the online E-SURFMAR meta-data, as it is more up to date than the WMO Pub47 list, </a:t>
            </a:r>
          </a:p>
          <a:p>
            <a:pPr marL="358775" indent="-358775" algn="just"/>
            <a:r>
              <a:rPr lang="en-GB" sz="2000" dirty="0"/>
              <a:t>The JCOMMOPS SOT, VOS &amp; PMO mailing lists are e-mailed when new monthly suspect lists are posted on the Met Office web site  (it is important to keep the Focal Point &amp;  JCOMMOPS mailing lists up to date</a:t>
            </a:r>
            <a:r>
              <a:rPr lang="en-GB" sz="2000" dirty="0" smtClean="0"/>
              <a:t>)</a:t>
            </a:r>
            <a:endParaRPr lang="en-GB" sz="2000" dirty="0"/>
          </a:p>
          <a:p>
            <a:pPr marL="358775" indent="-358775" algn="just"/>
            <a:r>
              <a:rPr lang="en-GB" sz="2000" dirty="0"/>
              <a:t>Monthly suspect lists also emailed directly to some VOS operating countries and focal </a:t>
            </a:r>
            <a:r>
              <a:rPr lang="en-GB" sz="2000" dirty="0" smtClean="0"/>
              <a:t>points.  Monthly </a:t>
            </a:r>
            <a:r>
              <a:rPr lang="en-GB" sz="2000" dirty="0" smtClean="0"/>
              <a:t>monitoring statistics </a:t>
            </a:r>
            <a:r>
              <a:rPr lang="en-GB" sz="2000" dirty="0" smtClean="0"/>
              <a:t>are also provided for </a:t>
            </a:r>
            <a:r>
              <a:rPr lang="en-GB" sz="2000" dirty="0" smtClean="0"/>
              <a:t>a number of national VOS </a:t>
            </a:r>
            <a:r>
              <a:rPr lang="en-GB" sz="2000" dirty="0" smtClean="0"/>
              <a:t>fleets</a:t>
            </a:r>
            <a:endParaRPr lang="en-GB" sz="2000" dirty="0" smtClean="0"/>
          </a:p>
          <a:p>
            <a:pPr marL="358775" indent="-358775" algn="just"/>
            <a:r>
              <a:rPr lang="en-GB" sz="2000" dirty="0" smtClean="0"/>
              <a:t>The use of Masked call signs – and particularly the use of ‘SHIP’ instead of the ships assigned call sign – prevents data from being properly monitored</a:t>
            </a:r>
            <a:endParaRPr lang="en-GB" sz="2000" dirty="0"/>
          </a:p>
          <a:p>
            <a:pPr marL="358775" indent="-358775">
              <a:buFontTx/>
              <a:buNone/>
            </a:pPr>
            <a:endParaRPr lang="en-GB" sz="2000" b="1" dirty="0"/>
          </a:p>
          <a:p>
            <a:pPr marL="358775" indent="-358775">
              <a:buFontTx/>
              <a:buNone/>
            </a:pPr>
            <a:r>
              <a:rPr lang="en-GB" sz="2000" dirty="0"/>
              <a:t>     </a:t>
            </a:r>
            <a:endParaRPr lang="en-US" sz="20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476672"/>
            <a:ext cx="7796213" cy="504825"/>
          </a:xfrm>
        </p:spPr>
        <p:txBody>
          <a:bodyPr/>
          <a:lstStyle/>
          <a:p>
            <a:r>
              <a:rPr lang="en-GB" sz="2800" b="1" dirty="0"/>
              <a:t>Met Office Observation Monitoring </a:t>
            </a:r>
            <a:r>
              <a:rPr lang="en-GB" sz="2800" b="1" dirty="0" smtClean="0"/>
              <a:t/>
            </a:r>
            <a:br>
              <a:rPr lang="en-GB" sz="2800" b="1" dirty="0" smtClean="0"/>
            </a:br>
            <a:r>
              <a:rPr lang="en-GB" sz="2800" b="1" dirty="0" smtClean="0"/>
              <a:t>web </a:t>
            </a:r>
            <a:r>
              <a:rPr lang="en-GB" sz="2800" b="1" dirty="0"/>
              <a:t>site</a:t>
            </a:r>
            <a:endParaRPr lang="en-GB" sz="2400" dirty="0">
              <a:solidFill>
                <a:schemeClr val="accent2"/>
              </a:solidFill>
            </a:endParaRPr>
          </a:p>
        </p:txBody>
      </p:sp>
      <p:pic>
        <p:nvPicPr>
          <p:cNvPr id="109574" name="Picture 6" descr="VosMonOct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708920"/>
            <a:ext cx="6264696" cy="393240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95536" y="1556792"/>
            <a:ext cx="8640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Routine reports on VOS data quality distributed to JCOMM mailing lists and are  available on Met Office web-site at </a:t>
            </a:r>
          </a:p>
          <a:p>
            <a:endParaRPr lang="en-GB" sz="800" b="1" dirty="0" smtClean="0">
              <a:hlinkClick r:id="rId3"/>
            </a:endParaRPr>
          </a:p>
          <a:p>
            <a:r>
              <a:rPr lang="en-US" sz="1600" b="1" dirty="0" smtClean="0">
                <a:hlinkClick r:id="rId3"/>
              </a:rPr>
              <a:t>http:||research.metoffice.gov.uk|research|nwp|observations|monitoring|index.html</a:t>
            </a:r>
            <a:r>
              <a:rPr lang="en-US" sz="1600" dirty="0" smtClean="0"/>
              <a:t>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Rectangle 4"/>
          <p:cNvSpPr>
            <a:spLocks noGrp="1" noChangeArrowheads="1"/>
          </p:cNvSpPr>
          <p:nvPr>
            <p:ph type="title"/>
          </p:nvPr>
        </p:nvSpPr>
        <p:spPr>
          <a:xfrm>
            <a:off x="1907705" y="404664"/>
            <a:ext cx="6264696" cy="504825"/>
          </a:xfrm>
          <a:noFill/>
          <a:ln/>
        </p:spPr>
        <p:txBody>
          <a:bodyPr/>
          <a:lstStyle/>
          <a:p>
            <a:r>
              <a:rPr lang="en-GB" sz="2800" b="1" dirty="0"/>
              <a:t>Met Office Observation Monitoring web site</a:t>
            </a:r>
            <a:endParaRPr lang="en-GB" sz="2400" dirty="0">
              <a:solidFill>
                <a:schemeClr val="accent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1556792"/>
            <a:ext cx="871296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Monthly o-b statistics and ‘suspect’ lists distributed - QC plots are provided on line for all ship obs that are flagged as suspect</a:t>
            </a:r>
          </a:p>
          <a:p>
            <a:r>
              <a:rPr lang="en-GB" sz="1400" dirty="0" smtClean="0">
                <a:hlinkClick r:id="rId2"/>
              </a:rPr>
              <a:t>http://research.metoffice.gov.uk/research/nwp/observations/monitoring/marine/VOF/Pub47_SUSPECTS.html</a:t>
            </a:r>
            <a:r>
              <a:rPr lang="en-GB" sz="1400" dirty="0" smtClean="0"/>
              <a:t> </a:t>
            </a:r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8" name="Picture 5" descr="vosSUS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492896"/>
            <a:ext cx="4320480" cy="420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 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683568" y="1772816"/>
            <a:ext cx="3024336" cy="4751387"/>
          </a:xfrm>
        </p:spPr>
        <p:txBody>
          <a:bodyPr/>
          <a:lstStyle/>
          <a:p>
            <a:r>
              <a:rPr lang="en-GB" sz="2000" dirty="0" smtClean="0"/>
              <a:t>Following agreement at JCOMM SOT new tighter criteria are about to be introduced – so more ships will be flagged</a:t>
            </a:r>
          </a:p>
          <a:p>
            <a:r>
              <a:rPr lang="en-US" sz="2000" dirty="0" smtClean="0"/>
              <a:t>WMO Secretariat requested to confirm with CBS that the new criteria are fit for purpose</a:t>
            </a:r>
          </a:p>
          <a:p>
            <a:r>
              <a:rPr lang="en-GB" sz="2000" dirty="0" smtClean="0"/>
              <a:t>Monitoring will be split into ‘automatic’ and ‘manual’ ships</a:t>
            </a:r>
          </a:p>
          <a:p>
            <a:endParaRPr lang="en-GB" sz="2000" dirty="0" smtClean="0"/>
          </a:p>
        </p:txBody>
      </p:sp>
      <p:pic>
        <p:nvPicPr>
          <p:cNvPr id="7173" name="Picture 4" descr="Pub47_Sus_15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124744"/>
            <a:ext cx="4430817" cy="5561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691680" y="332656"/>
            <a:ext cx="779621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Met Office Observation Monitoring </a:t>
            </a:r>
            <a:b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web site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260648"/>
            <a:ext cx="7452320" cy="936104"/>
          </a:xfrm>
        </p:spPr>
        <p:txBody>
          <a:bodyPr/>
          <a:lstStyle/>
          <a:p>
            <a:r>
              <a:rPr lang="en-GB" sz="2800" dirty="0" smtClean="0">
                <a:solidFill>
                  <a:schemeClr val="tx2"/>
                </a:solidFill>
                <a:latin typeface="Arial" charset="0"/>
              </a:rPr>
              <a:t>New ‘Suspect’ Criteria to be used for monthly monitoring of Automatic and Manual VOS </a:t>
            </a:r>
            <a:endParaRPr lang="en-GB" sz="2800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idx="1"/>
          </p:nvPr>
        </p:nvSpPr>
        <p:spPr bwMode="auto">
          <a:xfrm>
            <a:off x="467544" y="1412776"/>
            <a:ext cx="8352928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57300" lvl="2" indent="-342900">
              <a:lnSpc>
                <a:spcPct val="80000"/>
              </a:lnSpc>
              <a:spcBef>
                <a:spcPct val="20000"/>
              </a:spcBef>
              <a:buNone/>
            </a:pPr>
            <a:r>
              <a:rPr lang="en-GB" sz="1200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en-GB" sz="1200" b="1" dirty="0" smtClean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1400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VOSClim </a:t>
            </a:r>
            <a:r>
              <a:rPr lang="en-GB" sz="1400" b="1" dirty="0" err="1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Aut</a:t>
            </a:r>
            <a:r>
              <a:rPr lang="en-GB" sz="14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. </a:t>
            </a:r>
            <a:r>
              <a:rPr lang="en-GB" sz="1400" b="1" dirty="0" smtClean="0">
                <a:latin typeface="Courier New" pitchFamily="49" charset="0"/>
                <a:cs typeface="Courier New" pitchFamily="49" charset="0"/>
              </a:rPr>
              <a:t>|</a:t>
            </a:r>
            <a:r>
              <a:rPr lang="en-GB" sz="1400" b="1" dirty="0" smtClean="0">
                <a:solidFill>
                  <a:srgbClr val="990099"/>
                </a:solidFill>
                <a:latin typeface="Courier New" pitchFamily="49" charset="0"/>
                <a:cs typeface="Courier New" pitchFamily="49" charset="0"/>
              </a:rPr>
              <a:t>VOS </a:t>
            </a:r>
            <a:r>
              <a:rPr lang="en-GB" sz="1400" b="1" dirty="0" err="1">
                <a:solidFill>
                  <a:srgbClr val="990099"/>
                </a:solidFill>
                <a:latin typeface="Courier New" pitchFamily="49" charset="0"/>
                <a:cs typeface="Courier New" pitchFamily="49" charset="0"/>
              </a:rPr>
              <a:t>Aut</a:t>
            </a:r>
            <a:r>
              <a:rPr lang="en-GB" sz="1400" b="1" dirty="0" smtClean="0">
                <a:solidFill>
                  <a:srgbClr val="990099"/>
                </a:solidFill>
                <a:latin typeface="Courier New" pitchFamily="49" charset="0"/>
                <a:cs typeface="Courier New" pitchFamily="49" charset="0"/>
              </a:rPr>
              <a:t>.</a:t>
            </a:r>
            <a:r>
              <a:rPr lang="en-GB" sz="1400" b="1" dirty="0" smtClean="0">
                <a:latin typeface="Courier New" pitchFamily="49" charset="0"/>
                <a:cs typeface="Courier New" pitchFamily="49" charset="0"/>
              </a:rPr>
              <a:t>| </a:t>
            </a:r>
            <a:r>
              <a:rPr lang="en-GB" sz="1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VOS Man.   </a:t>
            </a:r>
            <a:r>
              <a:rPr lang="en-GB" sz="1400" b="1" dirty="0">
                <a:latin typeface="Courier New" pitchFamily="49" charset="0"/>
                <a:cs typeface="Courier New" pitchFamily="49" charset="0"/>
              </a:rPr>
              <a:t>(+ old VOS)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GB" sz="1200" b="1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None/>
            </a:pPr>
            <a:r>
              <a:rPr lang="en-GB" sz="1200" b="1" dirty="0">
                <a:latin typeface="Courier New" pitchFamily="49" charset="0"/>
                <a:cs typeface="Courier New" pitchFamily="49" charset="0"/>
              </a:rPr>
              <a:t>Selection criteria:    NOBS &gt;=  </a:t>
            </a:r>
            <a:r>
              <a:rPr lang="en-GB" sz="1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200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50</a:t>
            </a:r>
            <a:r>
              <a:rPr lang="en-GB" sz="1200" b="1" dirty="0" smtClean="0">
                <a:latin typeface="Courier New" pitchFamily="49" charset="0"/>
                <a:cs typeface="Courier New" pitchFamily="49" charset="0"/>
              </a:rPr>
              <a:t>   |</a:t>
            </a:r>
            <a:r>
              <a:rPr lang="en-GB" sz="1200" b="1" dirty="0" smtClean="0">
                <a:solidFill>
                  <a:srgbClr val="990099"/>
                </a:solidFill>
                <a:latin typeface="Courier New" pitchFamily="49" charset="0"/>
                <a:cs typeface="Courier New" pitchFamily="49" charset="0"/>
              </a:rPr>
              <a:t>  50</a:t>
            </a:r>
            <a:r>
              <a:rPr lang="en-GB" sz="1200" b="1" dirty="0" smtClean="0">
                <a:latin typeface="Courier New" pitchFamily="49" charset="0"/>
                <a:cs typeface="Courier New" pitchFamily="49" charset="0"/>
              </a:rPr>
              <a:t>      |  </a:t>
            </a:r>
            <a:r>
              <a:rPr lang="en-GB" sz="12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15 </a:t>
            </a:r>
            <a:r>
              <a:rPr lang="en-GB" sz="1200" b="1" dirty="0" smtClean="0">
                <a:latin typeface="Courier New" pitchFamily="49" charset="0"/>
                <a:cs typeface="Courier New" pitchFamily="49" charset="0"/>
              </a:rPr>
              <a:t>        (</a:t>
            </a:r>
            <a:r>
              <a:rPr lang="en-GB" sz="1200" b="1" dirty="0">
                <a:latin typeface="Courier New" pitchFamily="49" charset="0"/>
                <a:cs typeface="Courier New" pitchFamily="49" charset="0"/>
              </a:rPr>
              <a:t>20) , plus one or </a:t>
            </a:r>
            <a:r>
              <a:rPr lang="en-GB" sz="1200" b="1" dirty="0" smtClean="0">
                <a:latin typeface="Courier New" pitchFamily="49" charset="0"/>
                <a:cs typeface="Courier New" pitchFamily="49" charset="0"/>
              </a:rPr>
              <a:t>more 							  of </a:t>
            </a:r>
            <a:r>
              <a:rPr lang="en-GB" sz="1200" b="1" dirty="0">
                <a:latin typeface="Courier New" pitchFamily="49" charset="0"/>
                <a:cs typeface="Courier New" pitchFamily="49" charset="0"/>
              </a:rPr>
              <a:t>the following</a:t>
            </a:r>
            <a:r>
              <a:rPr lang="en-GB" sz="1200" b="1" dirty="0" smtClean="0">
                <a:latin typeface="Courier New" pitchFamily="49" charset="0"/>
                <a:cs typeface="Courier New" pitchFamily="49" charset="0"/>
              </a:rPr>
              <a:t>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None/>
            </a:pPr>
            <a:endParaRPr lang="en-GB" sz="1200" b="1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None/>
            </a:pPr>
            <a:r>
              <a:rPr lang="en-GB" sz="1200" b="1" dirty="0">
                <a:latin typeface="Courier New" pitchFamily="49" charset="0"/>
                <a:cs typeface="Courier New" pitchFamily="49" charset="0"/>
              </a:rPr>
              <a:t>  1.  Bias in   pressure    &gt;=   </a:t>
            </a:r>
            <a:r>
              <a:rPr lang="en-GB" sz="1200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1.5</a:t>
            </a:r>
            <a:r>
              <a:rPr lang="en-GB" sz="1200" b="1" dirty="0" smtClean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200" b="1" dirty="0">
                <a:latin typeface="Courier New" pitchFamily="49" charset="0"/>
                <a:cs typeface="Courier New" pitchFamily="49" charset="0"/>
              </a:rPr>
              <a:t>|  </a:t>
            </a:r>
            <a:r>
              <a:rPr lang="en-GB" sz="1200" b="1" dirty="0">
                <a:solidFill>
                  <a:srgbClr val="990099"/>
                </a:solidFill>
                <a:latin typeface="Courier New" pitchFamily="49" charset="0"/>
                <a:cs typeface="Courier New" pitchFamily="49" charset="0"/>
              </a:rPr>
              <a:t>2</a:t>
            </a:r>
            <a:r>
              <a:rPr lang="en-GB" sz="1200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GB" sz="1200" b="1" dirty="0" smtClean="0">
                <a:latin typeface="Courier New" pitchFamily="49" charset="0"/>
                <a:cs typeface="Courier New" pitchFamily="49" charset="0"/>
              </a:rPr>
              <a:t>    |  </a:t>
            </a:r>
            <a:r>
              <a:rPr lang="en-GB" sz="12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3</a:t>
            </a:r>
            <a:r>
              <a:rPr lang="en-GB" sz="1200" b="1" dirty="0" smtClean="0">
                <a:latin typeface="Courier New" pitchFamily="49" charset="0"/>
                <a:cs typeface="Courier New" pitchFamily="49" charset="0"/>
              </a:rPr>
              <a:t>   	   (4</a:t>
            </a:r>
            <a:r>
              <a:rPr lang="en-GB" sz="1200" b="1" dirty="0">
                <a:latin typeface="Courier New" pitchFamily="49" charset="0"/>
                <a:cs typeface="Courier New" pitchFamily="49" charset="0"/>
              </a:rPr>
              <a:t>)  hPa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None/>
            </a:pPr>
            <a:r>
              <a:rPr lang="en-GB" sz="1200" b="1" dirty="0">
                <a:latin typeface="Courier New" pitchFamily="49" charset="0"/>
                <a:cs typeface="Courier New" pitchFamily="49" charset="0"/>
              </a:rPr>
              <a:t>                wind speed  &gt;=   </a:t>
            </a:r>
            <a:r>
              <a:rPr lang="en-GB" sz="1200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4</a:t>
            </a:r>
            <a:r>
              <a:rPr lang="en-GB" sz="1200" b="1" dirty="0" smtClean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200" b="1" dirty="0" smtClean="0">
                <a:latin typeface="Courier New" pitchFamily="49" charset="0"/>
                <a:cs typeface="Courier New" pitchFamily="49" charset="0"/>
              </a:rPr>
              <a:t>   |  </a:t>
            </a:r>
            <a:r>
              <a:rPr lang="en-GB" sz="1200" b="1" dirty="0">
                <a:solidFill>
                  <a:srgbClr val="990099"/>
                </a:solidFill>
                <a:latin typeface="Courier New" pitchFamily="49" charset="0"/>
                <a:cs typeface="Courier New" pitchFamily="49" charset="0"/>
              </a:rPr>
              <a:t>4</a:t>
            </a:r>
            <a:r>
              <a:rPr lang="en-GB" sz="1200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GB" sz="1200" b="1" dirty="0" smtClean="0">
                <a:latin typeface="Courier New" pitchFamily="49" charset="0"/>
                <a:cs typeface="Courier New" pitchFamily="49" charset="0"/>
              </a:rPr>
              <a:t>    |  </a:t>
            </a:r>
            <a:r>
              <a:rPr lang="en-GB" sz="12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4</a:t>
            </a:r>
            <a:r>
              <a:rPr lang="en-GB" sz="1200" b="1" dirty="0" smtClean="0">
                <a:latin typeface="Courier New" pitchFamily="49" charset="0"/>
                <a:cs typeface="Courier New" pitchFamily="49" charset="0"/>
              </a:rPr>
              <a:t>          (</a:t>
            </a:r>
            <a:r>
              <a:rPr lang="en-GB" sz="1200" b="1" dirty="0">
                <a:latin typeface="Courier New" pitchFamily="49" charset="0"/>
                <a:cs typeface="Courier New" pitchFamily="49" charset="0"/>
              </a:rPr>
              <a:t>5)  ms</a:t>
            </a:r>
            <a:r>
              <a:rPr lang="en-GB" sz="1200" b="1" baseline="30000" dirty="0">
                <a:latin typeface="Courier New" pitchFamily="49" charset="0"/>
                <a:cs typeface="Courier New" pitchFamily="49" charset="0"/>
              </a:rPr>
              <a:t>-1</a:t>
            </a:r>
            <a:endParaRPr lang="en-GB" sz="1200" b="1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None/>
            </a:pPr>
            <a:r>
              <a:rPr lang="en-GB" sz="1200" b="1" dirty="0">
                <a:latin typeface="Courier New" pitchFamily="49" charset="0"/>
                <a:cs typeface="Courier New" pitchFamily="49" charset="0"/>
              </a:rPr>
              <a:t>            wind direction  &gt;=   </a:t>
            </a:r>
            <a:r>
              <a:rPr lang="en-GB" sz="12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20</a:t>
            </a:r>
            <a:r>
              <a:rPr lang="en-GB" sz="1200" b="1" dirty="0">
                <a:latin typeface="Courier New" pitchFamily="49" charset="0"/>
                <a:cs typeface="Courier New" pitchFamily="49" charset="0"/>
              </a:rPr>
              <a:t>   | </a:t>
            </a:r>
            <a:r>
              <a:rPr lang="en-GB" sz="1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200" b="1" dirty="0" smtClean="0">
                <a:solidFill>
                  <a:srgbClr val="990099"/>
                </a:solidFill>
                <a:latin typeface="Courier New" pitchFamily="49" charset="0"/>
                <a:cs typeface="Courier New" pitchFamily="49" charset="0"/>
              </a:rPr>
              <a:t>25</a:t>
            </a:r>
            <a:r>
              <a:rPr lang="en-GB" sz="1200" b="1" dirty="0" smtClean="0">
                <a:latin typeface="Courier New" pitchFamily="49" charset="0"/>
                <a:cs typeface="Courier New" pitchFamily="49" charset="0"/>
              </a:rPr>
              <a:t>      |  </a:t>
            </a:r>
            <a:r>
              <a:rPr lang="en-GB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30</a:t>
            </a:r>
            <a:r>
              <a:rPr lang="en-GB" sz="12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1200" b="1" dirty="0" smtClean="0">
                <a:latin typeface="Courier New" pitchFamily="49" charset="0"/>
                <a:cs typeface="Courier New" pitchFamily="49" charset="0"/>
              </a:rPr>
              <a:t>       (30</a:t>
            </a:r>
            <a:r>
              <a:rPr lang="en-GB" sz="1200" b="1" dirty="0">
                <a:latin typeface="Courier New" pitchFamily="49" charset="0"/>
                <a:cs typeface="Courier New" pitchFamily="49" charset="0"/>
              </a:rPr>
              <a:t>)  degrees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None/>
            </a:pPr>
            <a:r>
              <a:rPr lang="en-GB" sz="1200" b="1" dirty="0">
                <a:latin typeface="Courier New" pitchFamily="49" charset="0"/>
                <a:cs typeface="Courier New" pitchFamily="49" charset="0"/>
              </a:rPr>
              <a:t>           air temperature  &gt;=   </a:t>
            </a:r>
            <a:r>
              <a:rPr lang="en-GB" sz="12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1.5</a:t>
            </a:r>
            <a:r>
              <a:rPr lang="en-GB" sz="1200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200" b="1" dirty="0">
                <a:latin typeface="Courier New" pitchFamily="49" charset="0"/>
                <a:cs typeface="Courier New" pitchFamily="49" charset="0"/>
              </a:rPr>
              <a:t> |  </a:t>
            </a:r>
            <a:r>
              <a:rPr lang="en-GB" sz="1200" b="1" dirty="0">
                <a:solidFill>
                  <a:srgbClr val="990099"/>
                </a:solidFill>
                <a:latin typeface="Courier New" pitchFamily="49" charset="0"/>
                <a:cs typeface="Courier New" pitchFamily="49" charset="0"/>
              </a:rPr>
              <a:t>2.5</a:t>
            </a:r>
            <a:r>
              <a:rPr lang="en-GB" sz="1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200" b="1" dirty="0" smtClean="0">
                <a:latin typeface="Courier New" pitchFamily="49" charset="0"/>
                <a:cs typeface="Courier New" pitchFamily="49" charset="0"/>
              </a:rPr>
              <a:t>    |  </a:t>
            </a:r>
            <a:r>
              <a:rPr lang="en-GB" sz="12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3</a:t>
            </a:r>
            <a:r>
              <a:rPr lang="en-GB" sz="1200" b="1" dirty="0" smtClean="0">
                <a:latin typeface="Courier New" pitchFamily="49" charset="0"/>
                <a:cs typeface="Courier New" pitchFamily="49" charset="0"/>
              </a:rPr>
              <a:t>          (</a:t>
            </a:r>
            <a:r>
              <a:rPr lang="en-GB" sz="1200" b="1" dirty="0">
                <a:latin typeface="Courier New" pitchFamily="49" charset="0"/>
                <a:cs typeface="Courier New" pitchFamily="49" charset="0"/>
              </a:rPr>
              <a:t>4)  </a:t>
            </a:r>
            <a:r>
              <a:rPr lang="en-GB" sz="1200" b="1" baseline="30000" dirty="0" err="1">
                <a:latin typeface="Courier New" pitchFamily="49" charset="0"/>
                <a:cs typeface="Courier New" pitchFamily="49" charset="0"/>
              </a:rPr>
              <a:t>o</a:t>
            </a:r>
            <a:r>
              <a:rPr lang="en-GB" sz="1200" b="1" dirty="0" err="1">
                <a:latin typeface="Courier New" pitchFamily="49" charset="0"/>
                <a:cs typeface="Courier New" pitchFamily="49" charset="0"/>
              </a:rPr>
              <a:t>C</a:t>
            </a:r>
            <a:endParaRPr lang="en-GB" sz="1200" b="1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None/>
            </a:pPr>
            <a:r>
              <a:rPr lang="en-GB" sz="1200" b="1" dirty="0">
                <a:latin typeface="Courier New" pitchFamily="49" charset="0"/>
                <a:cs typeface="Courier New" pitchFamily="49" charset="0"/>
              </a:rPr>
              <a:t>         relative humidity  &gt;=   </a:t>
            </a:r>
            <a:r>
              <a:rPr lang="en-GB" sz="12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10 </a:t>
            </a:r>
            <a:r>
              <a:rPr lang="en-GB" sz="1200" b="1" dirty="0">
                <a:latin typeface="Courier New" pitchFamily="49" charset="0"/>
                <a:cs typeface="Courier New" pitchFamily="49" charset="0"/>
              </a:rPr>
              <a:t>  | </a:t>
            </a:r>
            <a:r>
              <a:rPr lang="en-GB" sz="1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200" b="1" dirty="0" smtClean="0">
                <a:solidFill>
                  <a:srgbClr val="990099"/>
                </a:solidFill>
                <a:latin typeface="Courier New" pitchFamily="49" charset="0"/>
                <a:cs typeface="Courier New" pitchFamily="49" charset="0"/>
              </a:rPr>
              <a:t>12</a:t>
            </a:r>
            <a:r>
              <a:rPr lang="en-GB" sz="1200" b="1" dirty="0" smtClean="0">
                <a:latin typeface="Courier New" pitchFamily="49" charset="0"/>
                <a:cs typeface="Courier New" pitchFamily="49" charset="0"/>
              </a:rPr>
              <a:t>      |  </a:t>
            </a:r>
            <a:r>
              <a:rPr lang="en-GB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15</a:t>
            </a:r>
            <a:r>
              <a:rPr lang="en-GB" sz="12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1200" b="1" dirty="0" smtClean="0">
                <a:latin typeface="Courier New" pitchFamily="49" charset="0"/>
                <a:cs typeface="Courier New" pitchFamily="49" charset="0"/>
              </a:rPr>
              <a:t>       (15</a:t>
            </a:r>
            <a:r>
              <a:rPr lang="en-GB" sz="1200" b="1" dirty="0">
                <a:latin typeface="Courier New" pitchFamily="49" charset="0"/>
                <a:cs typeface="Courier New" pitchFamily="49" charset="0"/>
              </a:rPr>
              <a:t>)  %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None/>
            </a:pPr>
            <a:r>
              <a:rPr lang="en-GB" sz="1200" b="1" dirty="0">
                <a:latin typeface="Courier New" pitchFamily="49" charset="0"/>
                <a:cs typeface="Courier New" pitchFamily="49" charset="0"/>
              </a:rPr>
              <a:t>                       SST  &gt;=   </a:t>
            </a:r>
            <a:r>
              <a:rPr lang="en-GB" sz="12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1.5</a:t>
            </a:r>
            <a:r>
              <a:rPr lang="en-GB" sz="1200" b="1" dirty="0">
                <a:latin typeface="Courier New" pitchFamily="49" charset="0"/>
                <a:cs typeface="Courier New" pitchFamily="49" charset="0"/>
              </a:rPr>
              <a:t>  |  </a:t>
            </a:r>
            <a:r>
              <a:rPr lang="en-GB" sz="1200" b="1" dirty="0">
                <a:solidFill>
                  <a:srgbClr val="990099"/>
                </a:solidFill>
                <a:latin typeface="Courier New" pitchFamily="49" charset="0"/>
                <a:cs typeface="Courier New" pitchFamily="49" charset="0"/>
              </a:rPr>
              <a:t>2</a:t>
            </a:r>
            <a:r>
              <a:rPr lang="en-GB" sz="1200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GB" sz="1200" b="1" dirty="0" smtClean="0">
                <a:latin typeface="Courier New" pitchFamily="49" charset="0"/>
                <a:cs typeface="Courier New" pitchFamily="49" charset="0"/>
              </a:rPr>
              <a:t>    |  </a:t>
            </a:r>
            <a:r>
              <a:rPr lang="en-GB" sz="12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2.5 </a:t>
            </a:r>
            <a:r>
              <a:rPr lang="en-GB" sz="1200" b="1" dirty="0" smtClean="0">
                <a:latin typeface="Courier New" pitchFamily="49" charset="0"/>
                <a:cs typeface="Courier New" pitchFamily="49" charset="0"/>
              </a:rPr>
              <a:t>       (</a:t>
            </a:r>
            <a:r>
              <a:rPr lang="en-GB" sz="1200" b="1" dirty="0">
                <a:latin typeface="Courier New" pitchFamily="49" charset="0"/>
                <a:cs typeface="Courier New" pitchFamily="49" charset="0"/>
              </a:rPr>
              <a:t>3)  </a:t>
            </a:r>
            <a:r>
              <a:rPr lang="en-GB" sz="1200" b="1" baseline="30000" dirty="0" err="1">
                <a:latin typeface="Courier New" pitchFamily="49" charset="0"/>
                <a:cs typeface="Courier New" pitchFamily="49" charset="0"/>
              </a:rPr>
              <a:t>o</a:t>
            </a:r>
            <a:r>
              <a:rPr lang="en-GB" sz="1200" b="1" dirty="0" err="1">
                <a:latin typeface="Courier New" pitchFamily="49" charset="0"/>
                <a:cs typeface="Courier New" pitchFamily="49" charset="0"/>
              </a:rPr>
              <a:t>C</a:t>
            </a:r>
            <a:endParaRPr lang="en-GB" sz="1200" b="1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None/>
            </a:pPr>
            <a:endParaRPr lang="en-GB" sz="1200" b="1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None/>
            </a:pPr>
            <a:r>
              <a:rPr lang="en-GB" sz="1200" b="1" dirty="0">
                <a:latin typeface="Courier New" pitchFamily="49" charset="0"/>
                <a:cs typeface="Courier New" pitchFamily="49" charset="0"/>
              </a:rPr>
              <a:t>  2.  Std Dev     pressure  &gt;=   </a:t>
            </a:r>
            <a:r>
              <a:rPr lang="en-GB" sz="1200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3 </a:t>
            </a:r>
            <a:r>
              <a:rPr lang="en-GB" sz="12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GB" sz="1200" b="1" dirty="0">
                <a:latin typeface="Courier New" pitchFamily="49" charset="0"/>
                <a:cs typeface="Courier New" pitchFamily="49" charset="0"/>
              </a:rPr>
              <a:t>|  </a:t>
            </a:r>
            <a:r>
              <a:rPr lang="en-GB" sz="1200" b="1" dirty="0" smtClean="0">
                <a:solidFill>
                  <a:srgbClr val="990099"/>
                </a:solidFill>
                <a:latin typeface="Courier New" pitchFamily="49" charset="0"/>
                <a:cs typeface="Courier New" pitchFamily="49" charset="0"/>
              </a:rPr>
              <a:t>4</a:t>
            </a:r>
            <a:r>
              <a:rPr lang="en-GB" sz="1200" b="1" dirty="0" smtClean="0"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1200" b="1" dirty="0">
                <a:latin typeface="Courier New" pitchFamily="49" charset="0"/>
                <a:cs typeface="Courier New" pitchFamily="49" charset="0"/>
              </a:rPr>
              <a:t>|  </a:t>
            </a:r>
            <a:r>
              <a:rPr lang="en-GB" sz="12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5</a:t>
            </a:r>
            <a:r>
              <a:rPr lang="en-GB" sz="1200" b="1" dirty="0" smtClean="0">
                <a:latin typeface="Courier New" pitchFamily="49" charset="0"/>
                <a:cs typeface="Courier New" pitchFamily="49" charset="0"/>
              </a:rPr>
              <a:t>          (</a:t>
            </a:r>
            <a:r>
              <a:rPr lang="en-GB" sz="1200" b="1" dirty="0">
                <a:latin typeface="Courier New" pitchFamily="49" charset="0"/>
                <a:cs typeface="Courier New" pitchFamily="49" charset="0"/>
              </a:rPr>
              <a:t>6)  hPa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None/>
            </a:pPr>
            <a:r>
              <a:rPr lang="en-GB" sz="1200" b="1" dirty="0">
                <a:latin typeface="Courier New" pitchFamily="49" charset="0"/>
                <a:cs typeface="Courier New" pitchFamily="49" charset="0"/>
              </a:rPr>
              <a:t>             wind direction &gt;=   </a:t>
            </a:r>
            <a:r>
              <a:rPr lang="en-GB" sz="12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50</a:t>
            </a:r>
            <a:r>
              <a:rPr lang="en-GB" sz="1200" b="1" dirty="0">
                <a:latin typeface="Courier New" pitchFamily="49" charset="0"/>
                <a:cs typeface="Courier New" pitchFamily="49" charset="0"/>
              </a:rPr>
              <a:t>   |  </a:t>
            </a:r>
            <a:r>
              <a:rPr lang="en-GB" sz="1200" b="1" dirty="0">
                <a:solidFill>
                  <a:srgbClr val="990099"/>
                </a:solidFill>
                <a:latin typeface="Courier New" pitchFamily="49" charset="0"/>
                <a:cs typeface="Courier New" pitchFamily="49" charset="0"/>
              </a:rPr>
              <a:t>50</a:t>
            </a:r>
            <a:r>
              <a:rPr lang="en-GB" sz="12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1200" b="1" dirty="0" smtClean="0">
                <a:latin typeface="Courier New" pitchFamily="49" charset="0"/>
                <a:cs typeface="Courier New" pitchFamily="49" charset="0"/>
              </a:rPr>
              <a:t>    |  </a:t>
            </a:r>
            <a:r>
              <a:rPr lang="en-GB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70</a:t>
            </a:r>
            <a:r>
              <a:rPr lang="en-GB" sz="12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1200" b="1" dirty="0" smtClean="0">
                <a:latin typeface="Courier New" pitchFamily="49" charset="0"/>
                <a:cs typeface="Courier New" pitchFamily="49" charset="0"/>
              </a:rPr>
              <a:t>       (</a:t>
            </a:r>
            <a:r>
              <a:rPr lang="en-GB" sz="1200" b="1" dirty="0">
                <a:latin typeface="Courier New" pitchFamily="49" charset="0"/>
                <a:cs typeface="Courier New" pitchFamily="49" charset="0"/>
              </a:rPr>
              <a:t>80)  degrees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None/>
            </a:pPr>
            <a:r>
              <a:rPr lang="en-GB" sz="1200" b="1" dirty="0">
                <a:latin typeface="Courier New" pitchFamily="49" charset="0"/>
                <a:cs typeface="Courier New" pitchFamily="49" charset="0"/>
              </a:rPr>
              <a:t>          air temperature   &gt;=  </a:t>
            </a:r>
            <a:r>
              <a:rPr lang="en-GB" sz="1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2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3</a:t>
            </a:r>
            <a:r>
              <a:rPr lang="en-GB" sz="12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12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1200" b="1" dirty="0">
                <a:latin typeface="Courier New" pitchFamily="49" charset="0"/>
                <a:cs typeface="Courier New" pitchFamily="49" charset="0"/>
              </a:rPr>
              <a:t>|  </a:t>
            </a:r>
            <a:r>
              <a:rPr lang="en-GB" sz="1200" b="1" dirty="0" smtClean="0">
                <a:solidFill>
                  <a:srgbClr val="990099"/>
                </a:solidFill>
                <a:latin typeface="Courier New" pitchFamily="49" charset="0"/>
                <a:cs typeface="Courier New" pitchFamily="49" charset="0"/>
              </a:rPr>
              <a:t>4</a:t>
            </a:r>
            <a:r>
              <a:rPr lang="en-GB" sz="1200" b="1" dirty="0" smtClean="0">
                <a:latin typeface="Courier New" pitchFamily="49" charset="0"/>
                <a:cs typeface="Courier New" pitchFamily="49" charset="0"/>
              </a:rPr>
              <a:t>       |  </a:t>
            </a:r>
            <a:r>
              <a:rPr lang="en-GB" sz="12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5</a:t>
            </a:r>
            <a:r>
              <a:rPr lang="en-GB" sz="1200" b="1" dirty="0" smtClean="0">
                <a:latin typeface="Courier New" pitchFamily="49" charset="0"/>
                <a:cs typeface="Courier New" pitchFamily="49" charset="0"/>
              </a:rPr>
              <a:t>          (</a:t>
            </a:r>
            <a:r>
              <a:rPr lang="en-GB" sz="1200" b="1" dirty="0">
                <a:latin typeface="Courier New" pitchFamily="49" charset="0"/>
                <a:cs typeface="Courier New" pitchFamily="49" charset="0"/>
              </a:rPr>
              <a:t>6)  </a:t>
            </a:r>
            <a:r>
              <a:rPr lang="en-GB" sz="1200" b="1" baseline="30000" dirty="0" err="1">
                <a:latin typeface="Courier New" pitchFamily="49" charset="0"/>
                <a:cs typeface="Courier New" pitchFamily="49" charset="0"/>
              </a:rPr>
              <a:t>o</a:t>
            </a:r>
            <a:r>
              <a:rPr lang="en-GB" sz="1200" b="1" dirty="0" err="1">
                <a:latin typeface="Courier New" pitchFamily="49" charset="0"/>
                <a:cs typeface="Courier New" pitchFamily="49" charset="0"/>
              </a:rPr>
              <a:t>C</a:t>
            </a:r>
            <a:endParaRPr lang="en-GB" sz="1200" b="1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None/>
            </a:pPr>
            <a:r>
              <a:rPr lang="en-GB" sz="1200" b="1" dirty="0">
                <a:latin typeface="Courier New" pitchFamily="49" charset="0"/>
                <a:cs typeface="Courier New" pitchFamily="49" charset="0"/>
              </a:rPr>
              <a:t>         relative humidity  &gt;=   </a:t>
            </a:r>
            <a:r>
              <a:rPr lang="en-GB" sz="12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15</a:t>
            </a:r>
            <a:r>
              <a:rPr lang="en-GB" sz="1200" b="1" dirty="0">
                <a:latin typeface="Courier New" pitchFamily="49" charset="0"/>
                <a:cs typeface="Courier New" pitchFamily="49" charset="0"/>
              </a:rPr>
              <a:t>   |  </a:t>
            </a:r>
            <a:r>
              <a:rPr lang="en-GB" sz="1200" b="1" dirty="0">
                <a:solidFill>
                  <a:srgbClr val="990099"/>
                </a:solidFill>
                <a:latin typeface="Courier New" pitchFamily="49" charset="0"/>
                <a:cs typeface="Courier New" pitchFamily="49" charset="0"/>
              </a:rPr>
              <a:t>20</a:t>
            </a:r>
            <a:r>
              <a:rPr lang="en-GB" sz="12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1200" b="1" dirty="0" smtClean="0">
                <a:latin typeface="Courier New" pitchFamily="49" charset="0"/>
                <a:cs typeface="Courier New" pitchFamily="49" charset="0"/>
              </a:rPr>
              <a:t>    |  </a:t>
            </a:r>
            <a:r>
              <a:rPr lang="en-GB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25</a:t>
            </a:r>
            <a:r>
              <a:rPr lang="en-GB" sz="12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1200" b="1" dirty="0" smtClean="0">
                <a:latin typeface="Courier New" pitchFamily="49" charset="0"/>
                <a:cs typeface="Courier New" pitchFamily="49" charset="0"/>
              </a:rPr>
              <a:t>       (</a:t>
            </a:r>
            <a:r>
              <a:rPr lang="en-GB" sz="1200" b="1" dirty="0">
                <a:latin typeface="Courier New" pitchFamily="49" charset="0"/>
                <a:cs typeface="Courier New" pitchFamily="49" charset="0"/>
              </a:rPr>
              <a:t>25)  %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None/>
            </a:pPr>
            <a:r>
              <a:rPr lang="en-GB" sz="1200" b="1" dirty="0">
                <a:latin typeface="Courier New" pitchFamily="49" charset="0"/>
                <a:cs typeface="Courier New" pitchFamily="49" charset="0"/>
              </a:rPr>
              <a:t>                       SST  &gt;=   </a:t>
            </a:r>
            <a:r>
              <a:rPr lang="en-GB" sz="1200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3</a:t>
            </a:r>
            <a:r>
              <a:rPr lang="en-GB" sz="12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200" b="1" dirty="0">
                <a:latin typeface="Courier New" pitchFamily="49" charset="0"/>
                <a:cs typeface="Courier New" pitchFamily="49" charset="0"/>
              </a:rPr>
              <a:t>|  </a:t>
            </a:r>
            <a:r>
              <a:rPr lang="en-GB" sz="1200" b="1" dirty="0" smtClean="0">
                <a:solidFill>
                  <a:srgbClr val="990099"/>
                </a:solidFill>
                <a:latin typeface="Courier New" pitchFamily="49" charset="0"/>
                <a:cs typeface="Courier New" pitchFamily="49" charset="0"/>
              </a:rPr>
              <a:t>3</a:t>
            </a:r>
            <a:r>
              <a:rPr lang="en-GB" sz="1200" b="1" dirty="0" smtClean="0">
                <a:latin typeface="Courier New" pitchFamily="49" charset="0"/>
                <a:cs typeface="Courier New" pitchFamily="49" charset="0"/>
              </a:rPr>
              <a:t>       |  </a:t>
            </a:r>
            <a:r>
              <a:rPr lang="en-GB" sz="12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4</a:t>
            </a:r>
            <a:r>
              <a:rPr lang="en-GB" sz="1200" b="1" dirty="0" smtClean="0">
                <a:latin typeface="Courier New" pitchFamily="49" charset="0"/>
                <a:cs typeface="Courier New" pitchFamily="49" charset="0"/>
              </a:rPr>
              <a:t>          (</a:t>
            </a:r>
            <a:r>
              <a:rPr lang="en-GB" sz="1200" b="1" dirty="0">
                <a:latin typeface="Courier New" pitchFamily="49" charset="0"/>
                <a:cs typeface="Courier New" pitchFamily="49" charset="0"/>
              </a:rPr>
              <a:t>5)  </a:t>
            </a:r>
            <a:r>
              <a:rPr lang="en-GB" sz="1200" b="1" baseline="30000" dirty="0" err="1">
                <a:latin typeface="Courier New" pitchFamily="49" charset="0"/>
                <a:cs typeface="Courier New" pitchFamily="49" charset="0"/>
              </a:rPr>
              <a:t>o</a:t>
            </a:r>
            <a:r>
              <a:rPr lang="en-GB" sz="1200" b="1" dirty="0" err="1">
                <a:latin typeface="Courier New" pitchFamily="49" charset="0"/>
                <a:cs typeface="Courier New" pitchFamily="49" charset="0"/>
              </a:rPr>
              <a:t>C</a:t>
            </a:r>
            <a:endParaRPr lang="en-GB" sz="1200" b="1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None/>
            </a:pPr>
            <a:endParaRPr lang="en-GB" sz="1200" b="1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None/>
            </a:pPr>
            <a:r>
              <a:rPr lang="en-GB" sz="1200" b="1" dirty="0">
                <a:latin typeface="Courier New" pitchFamily="49" charset="0"/>
                <a:cs typeface="Courier New" pitchFamily="49" charset="0"/>
              </a:rPr>
              <a:t>  3.   Gross Errors         &gt;=   </a:t>
            </a:r>
            <a:r>
              <a:rPr lang="en-GB" sz="12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10</a:t>
            </a:r>
            <a:r>
              <a:rPr lang="en-GB" sz="1200" b="1" dirty="0">
                <a:latin typeface="Courier New" pitchFamily="49" charset="0"/>
                <a:cs typeface="Courier New" pitchFamily="49" charset="0"/>
              </a:rPr>
              <a:t>   |  </a:t>
            </a:r>
            <a:r>
              <a:rPr lang="en-GB" sz="1200" b="1" dirty="0">
                <a:solidFill>
                  <a:srgbClr val="990099"/>
                </a:solidFill>
                <a:latin typeface="Courier New" pitchFamily="49" charset="0"/>
                <a:cs typeface="Courier New" pitchFamily="49" charset="0"/>
              </a:rPr>
              <a:t>15</a:t>
            </a:r>
            <a:r>
              <a:rPr lang="en-GB" sz="12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1200" b="1" dirty="0" smtClean="0">
                <a:latin typeface="Courier New" pitchFamily="49" charset="0"/>
                <a:cs typeface="Courier New" pitchFamily="49" charset="0"/>
              </a:rPr>
              <a:t>    |  </a:t>
            </a:r>
            <a:r>
              <a:rPr lang="en-GB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25</a:t>
            </a:r>
            <a:r>
              <a:rPr lang="en-GB" sz="12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1200" b="1" dirty="0" smtClean="0">
                <a:latin typeface="Courier New" pitchFamily="49" charset="0"/>
                <a:cs typeface="Courier New" pitchFamily="49" charset="0"/>
              </a:rPr>
              <a:t>       (</a:t>
            </a:r>
            <a:r>
              <a:rPr lang="en-GB" sz="1200" b="1" dirty="0">
                <a:latin typeface="Courier New" pitchFamily="49" charset="0"/>
                <a:cs typeface="Courier New" pitchFamily="49" charset="0"/>
              </a:rPr>
              <a:t>25)  %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GB" sz="1800" dirty="0">
              <a:latin typeface="Arial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GB" sz="1800" dirty="0">
              <a:latin typeface="Arial" charset="0"/>
            </a:endParaRPr>
          </a:p>
        </p:txBody>
      </p:sp>
    </p:spTree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3347864" y="1268760"/>
            <a:ext cx="4752528" cy="1371600"/>
          </a:xfrm>
        </p:spPr>
        <p:txBody>
          <a:bodyPr/>
          <a:lstStyle/>
          <a:p>
            <a:pPr algn="r" eaLnBrk="1" hangingPunct="1"/>
            <a:r>
              <a:rPr lang="en-GB" sz="1600" i="1" dirty="0" smtClean="0"/>
              <a:t>Suspect pressure for ship WTDH (February 2015)</a:t>
            </a:r>
            <a:br>
              <a:rPr lang="en-GB" sz="1600" i="1" dirty="0" smtClean="0"/>
            </a:br>
            <a:r>
              <a:rPr lang="en-GB" sz="1600" i="1" dirty="0" smtClean="0"/>
              <a:t>- bias at times – different observers/barometers?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smtClean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Eighth Session of the JCOMM Ship Observations Team (SOT), Cape Town, South Africa, 20-24 April 2015</a:t>
            </a:r>
          </a:p>
        </p:txBody>
      </p:sp>
      <p:pic>
        <p:nvPicPr>
          <p:cNvPr id="9221" name="Picture 5" descr="WTDH_P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44824"/>
            <a:ext cx="7586662" cy="4734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1691680" y="260648"/>
            <a:ext cx="6794525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Met Office Observation Monitoring web site  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Example of QC plot for pressure 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/>
            </a:r>
            <a:b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</a:b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1340768"/>
            <a:ext cx="6934200" cy="1371600"/>
          </a:xfrm>
        </p:spPr>
        <p:txBody>
          <a:bodyPr/>
          <a:lstStyle/>
          <a:p>
            <a:pPr algn="r" eaLnBrk="1" hangingPunct="1"/>
            <a:r>
              <a:rPr lang="en-GB" sz="1600" i="1" dirty="0" smtClean="0"/>
              <a:t>Suspect pressure for ship WCX7445 (March 2013)</a:t>
            </a:r>
            <a:br>
              <a:rPr lang="en-GB" sz="1600" i="1" dirty="0" smtClean="0"/>
            </a:br>
            <a:r>
              <a:rPr lang="en-GB" sz="1600" i="1" dirty="0" smtClean="0"/>
              <a:t>- increasing negative bias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GB" sz="2800" smtClean="0"/>
          </a:p>
          <a:p>
            <a:pPr eaLnBrk="1" hangingPunct="1"/>
            <a:endParaRPr lang="en-GB" sz="2800" smtClean="0"/>
          </a:p>
        </p:txBody>
      </p:sp>
      <p:pic>
        <p:nvPicPr>
          <p:cNvPr id="10245" name="Picture 9" descr="WCX7445_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552" y="1916832"/>
            <a:ext cx="8064574" cy="4608512"/>
          </a:xfrm>
          <a:noFill/>
        </p:spPr>
      </p:pic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1691680" y="332656"/>
            <a:ext cx="6794525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Met Office Observation Monitoring web site  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Example of QC plot for pressure 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/>
            </a:r>
            <a:b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</a:b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Blank Presentation 14">
      <a:dk1>
        <a:srgbClr val="808080"/>
      </a:dk1>
      <a:lt1>
        <a:srgbClr val="FFFFFF"/>
      </a:lt1>
      <a:dk2>
        <a:srgbClr val="000000"/>
      </a:dk2>
      <a:lt2>
        <a:srgbClr val="FFFFFF"/>
      </a:lt2>
      <a:accent1>
        <a:srgbClr val="BBE0E3"/>
      </a:accent1>
      <a:accent2>
        <a:srgbClr val="ED2939"/>
      </a:accent2>
      <a:accent3>
        <a:srgbClr val="AAAAAA"/>
      </a:accent3>
      <a:accent4>
        <a:srgbClr val="DADADA"/>
      </a:accent4>
      <a:accent5>
        <a:srgbClr val="DAEDEF"/>
      </a:accent5>
      <a:accent6>
        <a:srgbClr val="D72433"/>
      </a:accent6>
      <a:hlink>
        <a:srgbClr val="009999"/>
      </a:hlink>
      <a:folHlink>
        <a:srgbClr val="B9DB0E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ED293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D72433"/>
        </a:accent6>
        <a:hlink>
          <a:srgbClr val="009999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4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ED293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D72433"/>
        </a:accent6>
        <a:hlink>
          <a:srgbClr val="009999"/>
        </a:hlink>
        <a:folHlink>
          <a:srgbClr val="B9DB0E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_standard_template_14_0085">
  <a:themeElements>
    <a:clrScheme name="Corporate pallette">
      <a:dk1>
        <a:srgbClr val="000000"/>
      </a:dk1>
      <a:lt1>
        <a:srgbClr val="FFFFFF"/>
      </a:lt1>
      <a:dk2>
        <a:srgbClr val="9CA299"/>
      </a:dk2>
      <a:lt2>
        <a:srgbClr val="00ADD0"/>
      </a:lt2>
      <a:accent1>
        <a:srgbClr val="8F8DCB"/>
      </a:accent1>
      <a:accent2>
        <a:srgbClr val="878800"/>
      </a:accent2>
      <a:accent3>
        <a:srgbClr val="031F73"/>
      </a:accent3>
      <a:accent4>
        <a:srgbClr val="9CA299"/>
      </a:accent4>
      <a:accent5>
        <a:srgbClr val="CCFF33"/>
      </a:accent5>
      <a:accent6>
        <a:srgbClr val="D7A900"/>
      </a:accent6>
      <a:hlink>
        <a:srgbClr val="9CA299"/>
      </a:hlink>
      <a:folHlink>
        <a:srgbClr val="ED2939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ED293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D72433"/>
        </a:accent6>
        <a:hlink>
          <a:srgbClr val="009999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4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ED293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D72433"/>
        </a:accent6>
        <a:hlink>
          <a:srgbClr val="009999"/>
        </a:hlink>
        <a:folHlink>
          <a:srgbClr val="B9DB0E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BCP 8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66"/>
    </a:hlink>
    <a:folHlink>
      <a:srgbClr val="000066"/>
    </a:folHlink>
  </a:clrScheme>
  <a:fontScheme name="DBCP">
    <a:majorFont>
      <a:latin typeface="Arial"/>
      <a:ea typeface=""/>
      <a:cs typeface="Times New Roman"/>
    </a:majorFont>
    <a:minorFont>
      <a:latin typeface="Arial"/>
      <a:ea typeface=""/>
      <a:cs typeface="Times New Roma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DBCP 8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66"/>
    </a:hlink>
    <a:folHlink>
      <a:srgbClr val="000066"/>
    </a:folHlink>
  </a:clrScheme>
  <a:fontScheme name="DBCP">
    <a:majorFont>
      <a:latin typeface="Arial"/>
      <a:ea typeface=""/>
      <a:cs typeface="Times New Roman"/>
    </a:majorFont>
    <a:minorFont>
      <a:latin typeface="Arial"/>
      <a:ea typeface=""/>
      <a:cs typeface="Times New Roma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</TotalTime>
  <Words>868</Words>
  <Application>Microsoft Office PowerPoint</Application>
  <PresentationFormat>On-screen Show (4:3)</PresentationFormat>
  <Paragraphs>113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Theme1</vt:lpstr>
      <vt:lpstr>MO_standard_template_14_0085</vt:lpstr>
      <vt:lpstr>RSMC - Data Quality Monitoring</vt:lpstr>
      <vt:lpstr>RSMC Exeter is the WMO designated lead centre for monitoring the quality of surface marine data</vt:lpstr>
      <vt:lpstr>Monthly Monitoring Statistics</vt:lpstr>
      <vt:lpstr>Met Office Observation Monitoring  web site</vt:lpstr>
      <vt:lpstr>Met Office Observation Monitoring web site</vt:lpstr>
      <vt:lpstr> </vt:lpstr>
      <vt:lpstr>New ‘Suspect’ Criteria to be used for monthly monitoring of Automatic and Manual VOS </vt:lpstr>
      <vt:lpstr>Suspect pressure for ship WTDH (February 2015) - bias at times – different observers/barometers?</vt:lpstr>
      <vt:lpstr>Suspect pressure for ship WCX7445 (March 2013) - increasing negative bias</vt:lpstr>
      <vt:lpstr>Suspect pressure for ship IBJD (February 2015) - constant negative bias</vt:lpstr>
      <vt:lpstr>Suspect wind direction for ship PBHZ (February 2015) - sometimes a bias of ~180 degrees</vt:lpstr>
      <vt:lpstr>Met Office Observation Monitoring web site  Example of QC plot for pressure  </vt:lpstr>
      <vt:lpstr>Met Office Observation Monitoring  Web site - Timeliness</vt:lpstr>
      <vt:lpstr>Met Office Observation Monitoring  Web site – Timeliness for National Fleets</vt:lpstr>
      <vt:lpstr>Met Office Observation Monitoring  Web site – Global Monitoring</vt:lpstr>
      <vt:lpstr> </vt:lpstr>
      <vt:lpstr>VOSClim Real Time Monitoring Centre  (RTMC) </vt:lpstr>
      <vt:lpstr>VOSClim Real Time Monitoring Centre  (RTMC) </vt:lpstr>
      <vt:lpstr>Met Office - VOS Ranking Scheme</vt:lpstr>
      <vt:lpstr>VOS scores for manual ship reports (extract of best ships) March 2015</vt:lpstr>
      <vt:lpstr>National VOS fleet scores for manual ship reports March 2015</vt:lpstr>
      <vt:lpstr>Questions</vt:lpstr>
    </vt:vector>
  </TitlesOfParts>
  <Company>Met Office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 VOS Fleet - VOS Classes</dc:title>
  <dc:creator>sarah.north</dc:creator>
  <cp:lastModifiedBy>sarah.north</cp:lastModifiedBy>
  <cp:revision>30</cp:revision>
  <dcterms:created xsi:type="dcterms:W3CDTF">2015-07-10T18:15:50Z</dcterms:created>
  <dcterms:modified xsi:type="dcterms:W3CDTF">2015-07-14T13:02:33Z</dcterms:modified>
</cp:coreProperties>
</file>