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1" r:id="rId3"/>
  </p:sldMasterIdLst>
  <p:notesMasterIdLst>
    <p:notesMasterId r:id="rId26"/>
  </p:notesMasterIdLst>
  <p:sldIdLst>
    <p:sldId id="283" r:id="rId4"/>
    <p:sldId id="277" r:id="rId5"/>
    <p:sldId id="259" r:id="rId6"/>
    <p:sldId id="260" r:id="rId7"/>
    <p:sldId id="279" r:id="rId8"/>
    <p:sldId id="280" r:id="rId9"/>
    <p:sldId id="265" r:id="rId10"/>
    <p:sldId id="281" r:id="rId11"/>
    <p:sldId id="284" r:id="rId12"/>
    <p:sldId id="285" r:id="rId13"/>
    <p:sldId id="274" r:id="rId14"/>
    <p:sldId id="289" r:id="rId15"/>
    <p:sldId id="290" r:id="rId16"/>
    <p:sldId id="303" r:id="rId17"/>
    <p:sldId id="307" r:id="rId18"/>
    <p:sldId id="308" r:id="rId19"/>
    <p:sldId id="312" r:id="rId20"/>
    <p:sldId id="311" r:id="rId21"/>
    <p:sldId id="318" r:id="rId22"/>
    <p:sldId id="266" r:id="rId23"/>
    <p:sldId id="314" r:id="rId24"/>
    <p:sldId id="31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 varScale="1">
        <p:scale>
          <a:sx n="82" d="100"/>
          <a:sy n="82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ACCD-3503-497C-9475-A7AB1C20C813}" type="datetimeFigureOut">
              <a:rPr lang="en-GB" smtClean="0"/>
              <a:pPr/>
              <a:t>2015-07-10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58B6-F8F0-4F4C-85F6-A990D2FC4BA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D58B6-F8F0-4F4C-85F6-A990D2FC4BA0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D58B6-F8F0-4F4C-85F6-A990D2FC4BA0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D58B6-F8F0-4F4C-85F6-A990D2FC4BA0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AE36A-0549-481F-B0AB-F554186AC206}" type="slidenum">
              <a:rPr lang="en-AU"/>
              <a:pPr/>
              <a:t>17</a:t>
            </a:fld>
            <a:endParaRPr lang="en-AU" dirty="0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B16E3-1E5E-4B9F-8C36-3E7D6AA56D09}" type="slidenum">
              <a:rPr lang="en-AU"/>
              <a:pPr/>
              <a:t>21</a:t>
            </a:fld>
            <a:endParaRPr lang="en-AU" dirty="0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152400"/>
            <a:ext cx="1981200" cy="613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52400"/>
            <a:ext cx="5791200" cy="613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246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412875"/>
            <a:ext cx="7924800" cy="4876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dirty="0">
                <a:solidFill>
                  <a:srgbClr val="00ADD0"/>
                </a:solidFill>
                <a:ea typeface="ＭＳ Ｐゴシック" charset="0"/>
                <a:cs typeface="Times New Roman" pitchFamily="18" charset="0"/>
              </a:rPr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66246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4"/>
            <a:ext cx="7924800" cy="544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dirty="0">
                <a:solidFill>
                  <a:srgbClr val="00ADD0"/>
                </a:solidFill>
                <a:ea typeface="ＭＳ Ｐゴシック" charset="0"/>
                <a:cs typeface="Times New Roman" pitchFamily="18" charset="0"/>
              </a:rPr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8013" cy="3990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8013" cy="1066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7839075" y="6619875"/>
            <a:ext cx="13049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0EE4274C-6072-46E2-8B91-8049B78EC729}" type="slidenum">
              <a:rPr lang="de-DE" sz="4400">
                <a:solidFill>
                  <a:srgbClr val="00ADD0"/>
                </a:solidFill>
                <a:ea typeface="ＭＳ Ｐゴシック" charset="0"/>
                <a:cs typeface="Times New Roman" pitchFamily="18" charset="0"/>
              </a:rPr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4400">
              <a:solidFill>
                <a:srgbClr val="00ADD0"/>
              </a:solidFill>
              <a:ea typeface="ＭＳ Ｐゴシック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dirty="0">
                <a:solidFill>
                  <a:srgbClr val="00ADD0"/>
                </a:solidFill>
                <a:ea typeface="ＭＳ Ｐゴシック" charset="0"/>
                <a:cs typeface="Times New Roman" pitchFamily="18" charset="0"/>
              </a:rPr>
              <a:t>Seventh Session of the JCOMM Ship Observations Team (SOT), Victoria, Canada, 22-26 April 2013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6913" y="1412875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53188"/>
            <a:ext cx="8243887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iel et mer-bann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559425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6624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4"/>
            <a:ext cx="79248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6613525"/>
            <a:ext cx="612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D40B08CB-92C5-42DA-91D6-1DEF2CF9FBFC}" type="slidenum">
              <a:rPr lang="en-GB" sz="1000">
                <a:solidFill>
                  <a:srgbClr val="FFFFFF"/>
                </a:solidFill>
                <a:latin typeface="Arial Unicode MS" pitchFamily="34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pic>
        <p:nvPicPr>
          <p:cNvPr id="6151" name="Picture 20" descr="jcomm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5478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4" descr="sotlogo24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7625" y="0"/>
            <a:ext cx="14763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arah%20North\My%20Documents\My%20Job\Meetings\PMO%20MEETINGS\WMO-PMO%202006\05_Inst_ZCBF3_086.MP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m.gov.au/jcomm/vos/quick_reference_pmo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628800"/>
            <a:ext cx="7020272" cy="504056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Sarah North - </a:t>
            </a:r>
            <a:r>
              <a:rPr lang="en-US" b="1" dirty="0" smtClean="0">
                <a:latin typeface="Calibri" pitchFamily="34" charset="0"/>
                <a:cs typeface="Arial" charset="0"/>
              </a:rPr>
              <a:t>Chair  Ship Observations Team  (SOT) VOS Panel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23728" y="2060848"/>
            <a:ext cx="6768604" cy="36004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PMO 5 – Chile – July 2015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charset="0"/>
                <a:cs typeface="Arial" charset="0"/>
              </a:rPr>
              <a:t>Role of the PMO</a:t>
            </a:r>
          </a:p>
        </p:txBody>
      </p:sp>
    </p:spTree>
    <p:extLst>
      <p:ext uri="{BB962C8B-B14F-4D97-AF65-F5344CB8AC3E}">
        <p14:creationId xmlns:p14="http://schemas.microsoft.com/office/powerpoint/2010/main" xmlns="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412776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Determine the most appropriate VOS Class (aim for VOSClim)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Install calibrated NMS instruments ensuring the best possible exposure.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Provide nationally prescribed marine observing stationery and reference material (e.g. marine meteorological handbooks, sea-state and cloud charts/booklets, observing handbooks, coding card/book, recruitment folders )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Provide initial training to officers – Care of instruments and use of electronic logbooks  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Advise on the preferred method of transmitting the observation - SAC41, email or web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If Sat C how will the data be transferred from the electronic logbook to the Sat C (floppy/transcribed/sd card)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Advise which SAT C  Land Earth Stations will accept Code 41 messages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Advise email address to send obs (and any tests required beforehand)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Available power sources for connecting digital barometer - Can the digital barometer be linked to the computer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Collect necessary metadata for WMO Pub47 including photographs or sketches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Collect necessary information for national recruitment form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Who is the principal observing officer/contact?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Somewhere to stow spare equipment?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Gauge willingness to ensure quality observations - forthcoming crew changes, tours of duty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en-GB" sz="1600" dirty="0" smtClean="0"/>
              <a:t>How frequent will obs be submitted (no need for synoptic hours)</a:t>
            </a:r>
          </a:p>
          <a:p>
            <a:pPr marL="266700" indent="-266700">
              <a:buFont typeface="Wingdings" pitchFamily="2" charset="2"/>
              <a:buChar char="Ø"/>
            </a:pPr>
            <a:endParaRPr lang="en-GB" sz="1200" dirty="0" smtClean="0"/>
          </a:p>
          <a:p>
            <a:pPr lvl="0"/>
            <a:endParaRPr lang="en-GB" sz="1400" dirty="0" smtClean="0"/>
          </a:p>
          <a:p>
            <a:r>
              <a:rPr lang="en-GB" sz="1400" dirty="0" smtClean="0"/>
              <a:t> </a:t>
            </a:r>
            <a:endParaRPr lang="en-GB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Recruitment Guidance</a:t>
            </a:r>
            <a:br>
              <a:rPr lang="en-GB" dirty="0" smtClean="0"/>
            </a:br>
            <a:r>
              <a:rPr lang="en-GB" sz="2400" b="1" dirty="0" smtClean="0"/>
              <a:t>INITIAL RECRUITMENT</a:t>
            </a:r>
            <a:br>
              <a:rPr lang="en-GB" sz="2400" b="1" dirty="0" smtClean="0"/>
            </a:br>
            <a:endParaRPr lang="en-GB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6624638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PMO Additional Responsibilities</a:t>
            </a:r>
            <a:endParaRPr lang="en-GB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412875"/>
            <a:ext cx="7776864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>
                <a:latin typeface="Arial" charset="0"/>
              </a:rPr>
              <a:t>Increasing operational demands are being placed upon PMO’s – including onboard support for …</a:t>
            </a:r>
          </a:p>
          <a:p>
            <a:pPr marL="0" indent="0" algn="just">
              <a:buNone/>
            </a:pPr>
            <a:endParaRPr lang="en-GB" sz="1000" b="1" dirty="0" smtClean="0">
              <a:solidFill>
                <a:srgbClr val="800080"/>
              </a:solidFill>
              <a:latin typeface="Arial" charset="0"/>
            </a:endParaRPr>
          </a:p>
          <a:p>
            <a:pPr marL="630238" lvl="2" indent="531813"/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ASAP Operations</a:t>
            </a:r>
          </a:p>
          <a:p>
            <a:pPr marL="630238" lvl="2" indent="531813"/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Drifting buoy deployments</a:t>
            </a:r>
          </a:p>
          <a:p>
            <a:pPr marL="630238" lvl="2" indent="531813"/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ARGO Float deployments</a:t>
            </a:r>
          </a:p>
          <a:p>
            <a:pPr marL="630238" lvl="2" indent="531813"/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SOOP – XBT operations</a:t>
            </a:r>
          </a:p>
          <a:p>
            <a:pPr marL="630238" lvl="2" indent="531813"/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Research Activities/Projects</a:t>
            </a:r>
          </a:p>
          <a:p>
            <a:pPr marL="630238" lvl="2" indent="531813"/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Ship AWS activities </a:t>
            </a:r>
            <a:r>
              <a:rPr lang="en-GB" sz="1000" i="1" dirty="0" smtClean="0">
                <a:solidFill>
                  <a:schemeClr val="accent2"/>
                </a:solidFill>
                <a:latin typeface="Arial" charset="0"/>
              </a:rPr>
              <a:t>( to be considered later) </a:t>
            </a:r>
          </a:p>
          <a:p>
            <a:pPr marL="630238" lvl="2" indent="531813"/>
            <a:endParaRPr lang="en-GB" sz="1000" b="1" dirty="0" smtClean="0">
              <a:latin typeface="Arial" charset="0"/>
            </a:endParaRPr>
          </a:p>
          <a:p>
            <a:pPr marL="0" lvl="2" indent="0">
              <a:buNone/>
            </a:pPr>
            <a:r>
              <a:rPr lang="en-GB" sz="2000" dirty="0" smtClean="0">
                <a:latin typeface="Arial" charset="0"/>
              </a:rPr>
              <a:t>These demands are inevitably impacting upon the range of skills and expertise needed by PMOs</a:t>
            </a:r>
          </a:p>
          <a:p>
            <a:pPr marL="630238" lvl="2" indent="531813"/>
            <a:endParaRPr lang="en-US" sz="2000" b="1" dirty="0" smtClean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Canm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2841625" cy="37893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95536" y="1556792"/>
            <a:ext cx="46799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 algn="just"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charset="0"/>
              </a:rPr>
              <a:t>The majority of ASAP ships are now operated under the auspices of the Eumetnet E-ASAP programme – which currently operates 16 ships operating on North Atlantic </a:t>
            </a:r>
            <a:r>
              <a:rPr lang="en-GB" sz="2000" dirty="0" smtClean="0">
                <a:latin typeface="Arial" charset="0"/>
              </a:rPr>
              <a:t>routes</a:t>
            </a:r>
            <a:endParaRPr lang="en-GB" sz="2000" dirty="0">
              <a:latin typeface="Arial" charset="0"/>
            </a:endParaRPr>
          </a:p>
          <a:p>
            <a:pPr marL="185738" indent="-185738" algn="just"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charset="0"/>
              </a:rPr>
              <a:t>The remaining ASAP ships are mainly research ships operated by countries such as Japan and South Africa</a:t>
            </a:r>
          </a:p>
          <a:p>
            <a:pPr marL="185738" indent="-185738" eaLnBrk="0" hangingPunct="0">
              <a:spcBef>
                <a:spcPct val="50000"/>
              </a:spcBef>
            </a:pPr>
            <a:endParaRPr lang="en-GB" sz="20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970713" cy="914400"/>
          </a:xfrm>
          <a:noFill/>
          <a:ln/>
        </p:spPr>
        <p:txBody>
          <a:bodyPr/>
          <a:lstStyle/>
          <a:p>
            <a:r>
              <a:rPr lang="en-AU" dirty="0"/>
              <a:t>Other PMO Activities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ASAP</a:t>
            </a:r>
            <a:endParaRPr lang="en-US" dirty="0"/>
          </a:p>
        </p:txBody>
      </p:sp>
      <p:pic>
        <p:nvPicPr>
          <p:cNvPr id="6" name="Picture 2" descr="Canmar-Sara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232248" cy="174606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7" name="Picture 2" descr="Canmar-Sara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1225828" cy="173297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BE0D-0E67-4C67-BF35-09A718E93687}" type="slidenum">
              <a:rPr lang="en-AU"/>
              <a:pPr/>
              <a:t>13</a:t>
            </a:fld>
            <a:endParaRPr lang="en-AU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074025" cy="5141913"/>
          </a:xfrm>
        </p:spPr>
        <p:txBody>
          <a:bodyPr/>
          <a:lstStyle/>
          <a:p>
            <a:pPr marL="630238" indent="-630238">
              <a:buFont typeface="Wingdings" pitchFamily="2" charset="2"/>
              <a:buNone/>
            </a:pPr>
            <a:r>
              <a:rPr lang="en-GB" sz="2000" i="1" dirty="0">
                <a:solidFill>
                  <a:schemeClr val="accent2"/>
                </a:solidFill>
              </a:rPr>
              <a:t>The range of PMO duties for ASAP include</a:t>
            </a:r>
            <a:r>
              <a:rPr lang="en-GB" sz="2000" i="1" dirty="0" smtClean="0">
                <a:solidFill>
                  <a:schemeClr val="accent2"/>
                </a:solidFill>
              </a:rPr>
              <a:t>..</a:t>
            </a:r>
          </a:p>
          <a:p>
            <a:pPr marL="630238" indent="-630238">
              <a:buFont typeface="Wingdings" pitchFamily="2" charset="2"/>
              <a:buNone/>
            </a:pPr>
            <a:endParaRPr lang="en-GB" sz="1000" dirty="0">
              <a:solidFill>
                <a:srgbClr val="800080"/>
              </a:solidFill>
            </a:endParaRP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Helping to recruit host ships on suitable trading routes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Assisting with initial survey of host ship and installation of ASAP system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Ongoing encouragement and support for ASAP operators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Training in correct ASAP operations and practices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Resolution of any observation monitoring problems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Assisting with resolution of any equipment/transmission problems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Downloading of raw data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Collection of sounding logs</a:t>
            </a:r>
          </a:p>
          <a:p>
            <a:pPr marL="630238" indent="-630238" algn="just">
              <a:spcBef>
                <a:spcPct val="5000"/>
              </a:spcBef>
              <a:buFont typeface="Wingdings" pitchFamily="2" charset="2"/>
              <a:buChar char="§"/>
            </a:pPr>
            <a:r>
              <a:rPr lang="en-GB" sz="1800" dirty="0"/>
              <a:t>Arranging re-supply of consumables (helium gas, sondes and balloons)</a:t>
            </a:r>
            <a:endParaRPr lang="en-US" sz="1800" dirty="0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Other PMO Activities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smtClean="0"/>
              <a:t>ASAP</a:t>
            </a:r>
            <a:endParaRPr lang="en-US" sz="3200" dirty="0"/>
          </a:p>
        </p:txBody>
      </p:sp>
      <p:pic>
        <p:nvPicPr>
          <p:cNvPr id="5" name="05_Inst_ZCBF3_086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4653136"/>
            <a:ext cx="2328593" cy="174716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9" descr="sounding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2699938" cy="1728192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" name="Picture 2" descr="Canmar-Sarah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53136"/>
            <a:ext cx="2445314" cy="17999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67544" y="1628800"/>
            <a:ext cx="86764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range of PMO duties for Drifting Buoys include....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000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Sourcing suitable deployment ships on required routes</a:t>
            </a: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Arranging storage of drifters prior to deployment</a:t>
            </a: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Checking drifting buoy transmission prior to deployment</a:t>
            </a: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Trans-shipment of drifters to ship</a:t>
            </a: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Preparation of deployment instructions for ships staff</a:t>
            </a: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Providing training and instruction to ships staff on correct deployment procedures </a:t>
            </a: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Checking deployment details are correctly recorded ( e.g. in TurboWin ) and sent to Met Services</a:t>
            </a:r>
          </a:p>
          <a:p>
            <a:pPr marL="989013" marR="0" lvl="1" indent="-6238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Providing feedback to ships staff on successful/unsuccessful deployments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Other PMO Activities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smtClean="0"/>
              <a:t>Drifters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1628800"/>
            <a:ext cx="4622227" cy="25922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289794" name="Picture 2" descr="panel_3_fig2com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579487" cy="2592288"/>
          </a:xfrm>
          <a:prstGeom prst="rect">
            <a:avLst/>
          </a:prstGeom>
          <a:noFill/>
        </p:spPr>
      </p:pic>
      <p:sp>
        <p:nvSpPr>
          <p:cNvPr id="28979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Other PMO Activities - ARGO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520" y="443711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just">
              <a:lnSpc>
                <a:spcPct val="80000"/>
              </a:lnSpc>
            </a:pPr>
            <a:r>
              <a:rPr lang="en-GB" dirty="0" smtClean="0"/>
              <a:t>Argo currently comprises 3606 active free-drifting profiling floats measuring  the temperature and salinity of the upper 2,000 m of the ocean</a:t>
            </a:r>
          </a:p>
          <a:p>
            <a:pPr marL="85725" lvl="1" algn="just">
              <a:lnSpc>
                <a:spcPct val="80000"/>
              </a:lnSpc>
            </a:pPr>
            <a:endParaRPr lang="en-GB" dirty="0" smtClean="0"/>
          </a:p>
          <a:p>
            <a:pPr marL="85725" lvl="1" algn="just">
              <a:lnSpc>
                <a:spcPct val="80000"/>
              </a:lnSpc>
            </a:pPr>
            <a:r>
              <a:rPr lang="en-GB" dirty="0" smtClean="0"/>
              <a:t>Argo data is freely available and is used for ocean forecasting seasonal forecasting and climate prediction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907704" y="5085184"/>
            <a:ext cx="4572000" cy="28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7238" lvl="1" indent="-279400" algn="just">
              <a:lnSpc>
                <a:spcPct val="80000"/>
              </a:lnSpc>
            </a:pPr>
            <a:endParaRPr lang="en-GB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971550" y="5157788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640" y="1556792"/>
            <a:ext cx="7200800" cy="40322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000" i="1" dirty="0">
                <a:solidFill>
                  <a:schemeClr val="accent2"/>
                </a:solidFill>
              </a:rPr>
              <a:t>The range of PMO duties for ARGO Floats include....</a:t>
            </a:r>
          </a:p>
          <a:p>
            <a:pPr marL="0" indent="0">
              <a:buFont typeface="Wingdings" pitchFamily="2" charset="2"/>
              <a:buNone/>
            </a:pPr>
            <a:endParaRPr lang="en-GB" sz="900" dirty="0">
              <a:solidFill>
                <a:srgbClr val="800080"/>
              </a:solidFill>
            </a:endParaRPr>
          </a:p>
          <a:p>
            <a:pPr marL="989013" lvl="1" indent="-623888"/>
            <a:r>
              <a:rPr lang="en-GB" sz="2000" dirty="0"/>
              <a:t>Sourcing suitable deployment ships on required routes</a:t>
            </a:r>
          </a:p>
          <a:p>
            <a:pPr marL="989013" lvl="1" indent="-623888"/>
            <a:r>
              <a:rPr lang="en-GB" sz="2000" dirty="0"/>
              <a:t>Storage of floats prior to deployment</a:t>
            </a:r>
          </a:p>
          <a:p>
            <a:pPr marL="989013" lvl="1" indent="-623888"/>
            <a:r>
              <a:rPr lang="en-GB" sz="2000" dirty="0"/>
              <a:t>Trans-shipment of floats to ship</a:t>
            </a:r>
          </a:p>
          <a:p>
            <a:pPr marL="989013" lvl="1" indent="-623888"/>
            <a:r>
              <a:rPr lang="en-GB" sz="2000" dirty="0"/>
              <a:t>Providing training and instruction to ships staff on correct float deployment </a:t>
            </a:r>
            <a:r>
              <a:rPr lang="en-GB" sz="2000" dirty="0" smtClean="0"/>
              <a:t>procedures</a:t>
            </a:r>
            <a:endParaRPr lang="en-GB" sz="2000" dirty="0"/>
          </a:p>
          <a:p>
            <a:pPr marL="989013" lvl="1" indent="-623888"/>
            <a:r>
              <a:rPr lang="en-GB" sz="2000" dirty="0"/>
              <a:t>Checking deployment details are correctly recorded </a:t>
            </a:r>
            <a:r>
              <a:rPr lang="en-GB" sz="2000" dirty="0" smtClean="0"/>
              <a:t>(e.g</a:t>
            </a:r>
            <a:r>
              <a:rPr lang="en-GB" sz="2000" dirty="0"/>
              <a:t>. in TurboWin ) and details sent to Met Services</a:t>
            </a:r>
          </a:p>
          <a:p>
            <a:pPr marL="989013" lvl="1" indent="-623888"/>
            <a:r>
              <a:rPr lang="en-GB" sz="2000" dirty="0"/>
              <a:t>Providing feedback to ships staff on successful/unsuccessful deployments</a:t>
            </a:r>
          </a:p>
          <a:p>
            <a:pPr marL="0" indent="0"/>
            <a:endParaRPr lang="en-GB" sz="2000" dirty="0"/>
          </a:p>
          <a:p>
            <a:pPr marL="0" indent="0"/>
            <a:endParaRPr lang="en-US" sz="2000" dirty="0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Other PMO Activities - ARGO</a:t>
            </a:r>
            <a:endParaRPr lang="en-US" dirty="0"/>
          </a:p>
        </p:txBody>
      </p:sp>
      <p:pic>
        <p:nvPicPr>
          <p:cNvPr id="6" name="Picture 5" descr="12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1050030" cy="23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Arg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1368152"/>
          </a:xfrm>
          <a:prstGeom prst="rect">
            <a:avLst/>
          </a:prstGeom>
          <a:noFill/>
        </p:spPr>
      </p:pic>
      <p:pic>
        <p:nvPicPr>
          <p:cNvPr id="8" name="Picture 8" descr="fig_10_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1080120" cy="1838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14A9F-D450-41E3-B8FF-B32752B8FE43}" type="slidenum">
              <a:rPr lang="en-AU"/>
              <a:pPr/>
              <a:t>17</a:t>
            </a:fld>
            <a:endParaRPr lang="en-AU" dirty="0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971600" y="332656"/>
            <a:ext cx="6970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AU" sz="3600" dirty="0">
                <a:latin typeface="Arial" charset="0"/>
              </a:rPr>
              <a:t>Other PMO Activities </a:t>
            </a:r>
            <a:endParaRPr lang="en-AU" sz="3600" dirty="0" smtClean="0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AU" sz="3200" dirty="0" smtClean="0">
                <a:latin typeface="Arial" charset="0"/>
              </a:rPr>
              <a:t>SOOP</a:t>
            </a:r>
            <a:endParaRPr lang="en-US" sz="3200" dirty="0">
              <a:latin typeface="Arial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72017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aw_d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72816"/>
            <a:ext cx="1509079" cy="2376264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16912" cy="5162550"/>
          </a:xfrm>
        </p:spPr>
        <p:txBody>
          <a:bodyPr/>
          <a:lstStyle/>
          <a:p>
            <a:pPr marL="85725" indent="-85725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GB" sz="2000" i="1" dirty="0" smtClean="0">
                <a:solidFill>
                  <a:schemeClr val="accent2"/>
                </a:solidFill>
              </a:rPr>
              <a:t>The </a:t>
            </a:r>
            <a:r>
              <a:rPr lang="en-GB" sz="2000" i="1" dirty="0">
                <a:solidFill>
                  <a:schemeClr val="accent2"/>
                </a:solidFill>
              </a:rPr>
              <a:t>range of PMO duties for SOOP include….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GB" sz="1800" dirty="0" smtClean="0"/>
              <a:t>Helping </a:t>
            </a:r>
            <a:r>
              <a:rPr lang="en-GB" sz="1800" dirty="0"/>
              <a:t>to source &amp; recruit host ships on suitable routes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GB" sz="1800" dirty="0"/>
              <a:t>Ongoing encouragement and support for operators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/>
              <a:t>Collect paperwork and the diskettes of high-resolution delayed-mode profile data.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/>
              <a:t>Re-supply of consumables (probes, disks, stationery etc).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/>
              <a:t>Provide training to new operators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/>
              <a:t>Checking equipment operation (e.g. launcher, transmitter etc</a:t>
            </a:r>
            <a:r>
              <a:rPr lang="en-AU" sz="1800" dirty="0" smtClean="0"/>
              <a:t>)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 smtClean="0"/>
              <a:t>Provide early warning of route/crew changes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 smtClean="0"/>
              <a:t>View the XBT drops and provide immediate feedback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 smtClean="0"/>
              <a:t>Perform  TEST drops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 smtClean="0"/>
              <a:t>Check cables &amp; launcher (Wear or damage; and Intermittent problems)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 smtClean="0"/>
              <a:t>Check the laptop computer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 smtClean="0"/>
              <a:t>Confirm the understanding of the sampling instructions</a:t>
            </a:r>
            <a:r>
              <a:rPr lang="en-AU" sz="1800" dirty="0" smtClean="0">
                <a:sym typeface="Wingdings" pitchFamily="2" charset="2"/>
              </a:rPr>
              <a:t>(</a:t>
            </a:r>
            <a:r>
              <a:rPr lang="en-AU" sz="1800" dirty="0" smtClean="0"/>
              <a:t>Transect start &amp; end points;Frequency of XBT drops; and Criteria for repeat drops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r>
              <a:rPr lang="en-AU" sz="1800" dirty="0" smtClean="0"/>
              <a:t>Provide QC feedback to the operators</a:t>
            </a:r>
          </a:p>
          <a:p>
            <a:pPr marL="447675" lvl="1" indent="-447675">
              <a:lnSpc>
                <a:spcPct val="90000"/>
              </a:lnSpc>
              <a:tabLst>
                <a:tab pos="447675" algn="l"/>
              </a:tabLst>
            </a:pPr>
            <a:endParaRPr lang="en-AU" sz="1800" dirty="0" smtClean="0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6970713" cy="914400"/>
          </a:xfrm>
          <a:noFill/>
          <a:ln/>
        </p:spPr>
        <p:txBody>
          <a:bodyPr/>
          <a:lstStyle/>
          <a:p>
            <a:r>
              <a:rPr lang="en-AU" dirty="0"/>
              <a:t>Other PMO Activities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smtClean="0"/>
              <a:t>SOOP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Other PMO Activities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 smtClean="0"/>
              <a:t>Ship AWS</a:t>
            </a:r>
            <a:endParaRPr lang="en-US" sz="32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13176"/>
            <a:ext cx="2160240" cy="164796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1340768"/>
            <a:ext cx="8316912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-85725" fontAlgn="base">
              <a:lnSpc>
                <a:spcPct val="85000"/>
              </a:lnSpc>
              <a:spcBef>
                <a:spcPct val="500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chemeClr val="accent2"/>
                </a:solidFill>
              </a:rPr>
              <a:t>The range of PMO duties for Ship AWS include….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Helping to source &amp; recruit host ships on suitable routes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lang="en-GB" kern="0" dirty="0" smtClean="0"/>
              <a:t>Undertaking initial site surveys to determine suitability  of host ship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Liaison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with ships officers and electricians regarding installation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lang="en-GB" kern="0" baseline="0" dirty="0" smtClean="0"/>
              <a:t>Verifying</a:t>
            </a:r>
            <a:r>
              <a:rPr lang="en-GB" kern="0" dirty="0" smtClean="0"/>
              <a:t> data transmission and data quality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Arranging signed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agreements from captain or shipowner to host ship AWS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Inspections in service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Sensor replacements</a:t>
            </a:r>
            <a:r>
              <a:rPr kumimoji="0" lang="en-A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when due – temp/humidity probes, barometers etc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Routine</a:t>
            </a:r>
            <a:r>
              <a:rPr kumimoji="0" lang="en-A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checks </a:t>
            </a:r>
            <a:r>
              <a:rPr lang="en-AU" kern="0" dirty="0" smtClean="0"/>
              <a:t>to ensure data transmissions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Monitoring</a:t>
            </a:r>
            <a:r>
              <a:rPr kumimoji="0" lang="en-A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ongoing data quality, frequency and transmissions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Checkin</a:t>
            </a:r>
            <a:r>
              <a:rPr lang="en-AU" kern="0" dirty="0" smtClean="0"/>
              <a:t>g 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cables, fixings and components</a:t>
            </a: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r>
              <a:rPr lang="en-AU" kern="0" dirty="0" smtClean="0"/>
              <a:t>Liaising with technicians when problems are outside PMO scope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47675" marR="0" lvl="1" indent="-4476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>
                <a:tab pos="447675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985901" cy="168061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0" name="Picture 4" descr="Stena Leader MINOS fit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013176"/>
            <a:ext cx="1241720" cy="165618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013175"/>
            <a:ext cx="2520280" cy="167987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en-GB" dirty="0" smtClean="0"/>
              <a:t>Role of the PMO</a:t>
            </a:r>
            <a:endParaRPr lang="en-GB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577117"/>
            <a:ext cx="878497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PMOs contribute directly to the effectiveness and efficiency of the VOS Scheme.   The PMO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450850" marR="0" lvl="0" indent="-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a representative of the national meteorological service (NMS) </a:t>
            </a:r>
          </a:p>
          <a:p>
            <a:pPr marL="450850" marR="0" lvl="0" indent="-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the primary contact with local shipping companies, maritime authorities and the maritime community at large.</a:t>
            </a:r>
          </a:p>
          <a:p>
            <a:pPr marL="450850" marR="0" lvl="0" indent="-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focal point for ship based observing operations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450850" marR="0" lvl="0" indent="-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Without the dedication and enthusiasm of the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PMOs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to maintain an active national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Fleet, the quality and quantity of reported meteorological and oceanographic data from ships would be adversely affected.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This could have potentially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serious implications for the;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provision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operational marine forecasting and warning services;</a:t>
            </a:r>
          </a:p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</a:rPr>
              <a:t>supply of data for climate monitoring and research; and other end users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PMO Status</a:t>
            </a:r>
            <a:endParaRPr lang="en-GB" sz="4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283968" y="1556792"/>
            <a:ext cx="4109145" cy="544512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 smtClean="0"/>
              <a:t>116 PMO’s  are currently listed on JCOMM website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 smtClean="0"/>
              <a:t>Many are only part time PMOs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 smtClean="0"/>
              <a:t>Some are technical PMOs only dealing with AWS systems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 smtClean="0"/>
              <a:t>The list doesn’t give a true reflection of PMO activity </a:t>
            </a:r>
          </a:p>
          <a:p>
            <a:pPr>
              <a:lnSpc>
                <a:spcPct val="90000"/>
              </a:lnSpc>
            </a:pPr>
            <a:endParaRPr lang="en-GB" sz="900" dirty="0" smtClean="0"/>
          </a:p>
          <a:p>
            <a:endParaRPr lang="en-GB" sz="1800" b="1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72408" cy="268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44371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GB" dirty="0" smtClean="0"/>
              <a:t>Google Earth Find–a-PMO Facility to be continued when VOS website transfers to JCOMMOPS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928992" cy="4497388"/>
          </a:xfrm>
        </p:spPr>
        <p:txBody>
          <a:bodyPr/>
          <a:lstStyle/>
          <a:p>
            <a:pPr marL="447675" lvl="3" indent="-266700"/>
            <a:r>
              <a:rPr lang="en-GB" sz="1800" dirty="0" smtClean="0"/>
              <a:t>PMO/VOS  </a:t>
            </a:r>
            <a:r>
              <a:rPr lang="en-GB" sz="1800" dirty="0"/>
              <a:t>budgets are under </a:t>
            </a:r>
            <a:r>
              <a:rPr lang="en-GB" sz="1800" dirty="0" smtClean="0"/>
              <a:t>pressure – harder to justify manned VOS</a:t>
            </a:r>
          </a:p>
          <a:p>
            <a:pPr marL="447675" lvl="3" indent="-266700"/>
            <a:r>
              <a:rPr lang="en-GB" sz="1800" dirty="0" smtClean="0"/>
              <a:t>Increasing pressure to automate VOS fleets</a:t>
            </a:r>
          </a:p>
          <a:p>
            <a:pPr marL="447675" lvl="3" indent="-266700"/>
            <a:r>
              <a:rPr lang="en-GB" sz="1800" dirty="0" smtClean="0"/>
              <a:t>Need to get right balance between automatic and manned fleets</a:t>
            </a:r>
          </a:p>
          <a:p>
            <a:pPr marL="447675" lvl="3" indent="-266700"/>
            <a:r>
              <a:rPr lang="en-GB" sz="1800" dirty="0" smtClean="0"/>
              <a:t>Traditional PMO role is changing</a:t>
            </a:r>
            <a:endParaRPr lang="en-GB" sz="1800" dirty="0"/>
          </a:p>
          <a:p>
            <a:pPr marL="447675" lvl="3" indent="-266700"/>
            <a:r>
              <a:rPr lang="en-GB" sz="1800" dirty="0"/>
              <a:t>PMO staffing levels are being </a:t>
            </a:r>
            <a:r>
              <a:rPr lang="en-GB" sz="1800" dirty="0" smtClean="0"/>
              <a:t>reduced and offices closed in </a:t>
            </a:r>
            <a:r>
              <a:rPr lang="en-GB" sz="1800" dirty="0"/>
              <a:t>some countries </a:t>
            </a:r>
          </a:p>
          <a:p>
            <a:pPr marL="447675" lvl="3" indent="-266700"/>
            <a:r>
              <a:rPr lang="en-GB" sz="1800" dirty="0" smtClean="0"/>
              <a:t>Some </a:t>
            </a:r>
            <a:r>
              <a:rPr lang="en-GB" sz="1800" dirty="0"/>
              <a:t>ports only have part-time PMO coverage</a:t>
            </a:r>
          </a:p>
          <a:p>
            <a:pPr marL="447675" lvl="3" indent="-266700"/>
            <a:r>
              <a:rPr lang="en-GB" sz="1800" dirty="0"/>
              <a:t>There are already notable gaps in the international PMO </a:t>
            </a:r>
            <a:r>
              <a:rPr lang="en-GB" sz="1800" dirty="0" smtClean="0"/>
              <a:t>coverage</a:t>
            </a:r>
          </a:p>
          <a:p>
            <a:pPr marL="447675" lvl="3" indent="-266700"/>
            <a:r>
              <a:rPr lang="en-GB" sz="1800" dirty="0" smtClean="0"/>
              <a:t>PMO inspection activity appears to be static - better methods are needed to monitor PMO inspection activities</a:t>
            </a:r>
          </a:p>
          <a:p>
            <a:pPr marL="447675" lvl="3" indent="-266700"/>
            <a:r>
              <a:rPr lang="en-GB" sz="1800" dirty="0" smtClean="0"/>
              <a:t>PMO ‘Buddy’ system could help enhance scope of the VOS Scheme</a:t>
            </a:r>
          </a:p>
          <a:p>
            <a:pPr marL="447675" lvl="3" indent="-266700"/>
            <a:r>
              <a:rPr lang="en-GB" sz="1800" dirty="0" smtClean="0"/>
              <a:t>PMOs needed to ensure ships aren’t over-tasked by competing demands</a:t>
            </a:r>
          </a:p>
          <a:p>
            <a:pPr marL="447675" lvl="3" indent="-266700"/>
            <a:r>
              <a:rPr lang="en-GB" sz="1800" dirty="0" smtClean="0"/>
              <a:t>Common PMO work instructions and procedures needed to ensure ships maintained and inspected to common high standard</a:t>
            </a:r>
          </a:p>
          <a:p>
            <a:pPr marL="447675" lvl="3" indent="-266700"/>
            <a:r>
              <a:rPr lang="en-GB" sz="1800" dirty="0" smtClean="0"/>
              <a:t>Growing need to crowd-source data and to make use of third party data</a:t>
            </a:r>
          </a:p>
          <a:p>
            <a:pPr marL="447675" lvl="3" indent="-266700"/>
            <a:endParaRPr lang="en-GB" sz="18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188640"/>
            <a:ext cx="6624638" cy="1143000"/>
          </a:xfrm>
        </p:spPr>
        <p:txBody>
          <a:bodyPr/>
          <a:lstStyle/>
          <a:p>
            <a:r>
              <a:rPr lang="en-GB" dirty="0" smtClean="0"/>
              <a:t>Some final thoughts</a:t>
            </a:r>
            <a:endParaRPr lang="en-GB" dirty="0"/>
          </a:p>
        </p:txBody>
      </p:sp>
      <p:pic>
        <p:nvPicPr>
          <p:cNvPr id="7" name="Picture 2" descr="MCj00787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550168" cy="13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808312" cy="27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5013176"/>
            <a:ext cx="6984776" cy="9346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Any questions ???</a:t>
            </a:r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9872" y="1412776"/>
            <a:ext cx="55446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000" dirty="0" smtClean="0"/>
              <a:t>PMO Responsibilities are broadly </a:t>
            </a:r>
            <a:r>
              <a:rPr lang="en-GB" sz="2000" dirty="0"/>
              <a:t>defined in numerous WMO </a:t>
            </a:r>
            <a:r>
              <a:rPr lang="en-GB" sz="2000" dirty="0" smtClean="0"/>
              <a:t>Publications, including:</a:t>
            </a:r>
          </a:p>
          <a:p>
            <a:endParaRPr lang="en-GB" sz="800" dirty="0" smtClean="0"/>
          </a:p>
          <a:p>
            <a:endParaRPr lang="en-GB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WMO </a:t>
            </a:r>
            <a:r>
              <a:rPr lang="en-GB" dirty="0">
                <a:solidFill>
                  <a:schemeClr val="accent2"/>
                </a:solidFill>
              </a:rPr>
              <a:t>Technical Regulations (WMO No. 49);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Guide to Marine Met. Services (WMO No. 471);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Manual on Marine Met. Services (WMO No. 558</a:t>
            </a:r>
            <a:r>
              <a:rPr lang="en-GB" dirty="0" smtClean="0">
                <a:solidFill>
                  <a:schemeClr val="accent2"/>
                </a:solidFill>
              </a:rPr>
              <a:t>).</a:t>
            </a:r>
            <a:endParaRPr lang="en-GB" sz="2000" dirty="0" smtClean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n-GB" sz="3600" dirty="0" smtClean="0"/>
              <a:t>Responsibilities</a:t>
            </a:r>
            <a:r>
              <a:rPr lang="en-GB" dirty="0" smtClean="0"/>
              <a:t> of the PMO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88840"/>
            <a:ext cx="2908687" cy="223224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3528" y="443711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0000"/>
                </a:solidFill>
              </a:rPr>
              <a:t>Each National Meteorological Service (NMS) may also specifically define the functions of the PMO in national guides, manuals and work instructions: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077235"/>
            <a:ext cx="65" cy="41549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332656"/>
            <a:ext cx="5811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Specific Functions of the PMO 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179512" y="1410355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maintain a national observing fleet by; </a:t>
            </a:r>
          </a:p>
          <a:p>
            <a:pPr lvl="0">
              <a:spcBef>
                <a:spcPct val="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Recruiting ships of any nationality (if not already recruited by another Met Service !) to take, record and transmit weather observations whilst at sea; 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De-recruiting ships as deemed necessary.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kern="0" dirty="0" smtClean="0">
                <a:solidFill>
                  <a:schemeClr val="accent6"/>
                </a:solidFill>
                <a:latin typeface="+mj-lt"/>
              </a:rPr>
              <a:t>Ensuring the frequency ,quality and timeliness of ship’s weather reports</a:t>
            </a:r>
            <a:endParaRPr lang="en-US" sz="1600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marL="358775" lvl="0" indent="-358775" eaLnBrk="0" hangingPunct="0">
              <a:spcBef>
                <a:spcPct val="0"/>
              </a:spcBef>
            </a:pPr>
            <a:endParaRPr lang="en-US" sz="800" dirty="0" smtClean="0">
              <a:solidFill>
                <a:srgbClr val="22A6E8"/>
              </a:solidFill>
              <a:latin typeface="Arial" pitchFamily="34" charset="0"/>
              <a:cs typeface="Arial" pitchFamily="34" charset="0"/>
            </a:endParaRPr>
          </a:p>
          <a:p>
            <a:pPr marL="358775" lvl="0" indent="-358775" eaLnBrk="0" hangingPunct="0">
              <a:spcBef>
                <a:spcPct val="0"/>
              </a:spcBef>
            </a:pPr>
            <a:endParaRPr lang="en-US" sz="800" dirty="0" smtClean="0">
              <a:solidFill>
                <a:srgbClr val="22A6E8"/>
              </a:solidFill>
              <a:latin typeface="Arial" pitchFamily="34" charset="0"/>
              <a:cs typeface="Arial" pitchFamily="34" charset="0"/>
            </a:endParaRPr>
          </a:p>
          <a:p>
            <a:pPr marL="358775" lvl="0" indent="-358775" eaLnBrk="0" hangingPunct="0">
              <a:spcBef>
                <a:spcPct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regularly visit and inspect ships recruited into the national VOF to:</a:t>
            </a:r>
          </a:p>
          <a:p>
            <a:pPr marL="358775" lvl="0" indent="-358775" eaLnBrk="0" hangingPunct="0">
              <a:spcBef>
                <a:spcPct val="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Maintain contact with the Master and observers, and provide ongoing training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Maintain and inspect the meteorological and selected oceanographic instruments;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Ensure instruments remain within calibration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Install and check electronic logbook software, and recover log files.</a:t>
            </a:r>
          </a:p>
          <a:p>
            <a:pPr marL="358775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Maintain the ship's supply of consumables and stationery- observing handbooks, barograph charts, muslin, wicks etc</a:t>
            </a:r>
          </a:p>
          <a:p>
            <a:pPr marL="358775" lvl="1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kern="0" dirty="0" smtClean="0">
                <a:solidFill>
                  <a:schemeClr val="accent6"/>
                </a:solidFill>
                <a:latin typeface="+mj-lt"/>
              </a:rPr>
              <a:t>Ensure data quality and timeliness meets user requirements</a:t>
            </a:r>
          </a:p>
          <a:p>
            <a:pPr marL="358775" lvl="1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kern="0" dirty="0" smtClean="0">
                <a:solidFill>
                  <a:schemeClr val="accent6"/>
                </a:solidFill>
                <a:latin typeface="+mj-lt"/>
              </a:rPr>
              <a:t>Provide quality monitoring feedback to observers</a:t>
            </a:r>
          </a:p>
          <a:p>
            <a:pPr marL="358775" lvl="1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077235"/>
            <a:ext cx="65" cy="41549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188640"/>
            <a:ext cx="5697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Specific Functions of the PMO</a:t>
            </a:r>
          </a:p>
          <a:p>
            <a:pPr algn="ctr"/>
            <a:r>
              <a:rPr lang="en-GB" sz="2800" dirty="0" smtClean="0"/>
              <a:t>Ctd. </a:t>
            </a:r>
            <a:endParaRPr lang="en-GB" sz="28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2" y="1412874"/>
            <a:ext cx="8496176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lvl="0" indent="-358775" eaLnBrk="0" hangingPunct="0">
              <a:spcBef>
                <a:spcPct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maintain accurate records of the ships recruited, including: </a:t>
            </a:r>
          </a:p>
          <a:p>
            <a:pPr marL="358775" lvl="0" indent="-358775" eaLnBrk="0" hangingPunct="0">
              <a:spcBef>
                <a:spcPct val="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Full ship metadata, as required for WMO Pub No 47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All instrumentation supplied and recovered; 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All instrument checks and calibrations dates.</a:t>
            </a:r>
          </a:p>
          <a:p>
            <a:pPr marL="358775" lvl="0" indent="-358775" eaLnBrk="0" hangingPunct="0">
              <a:spcBef>
                <a:spcPct val="0"/>
              </a:spcBef>
              <a:buFont typeface="Arial" pitchFamily="34" charset="0"/>
              <a:buChar char="•"/>
            </a:pPr>
            <a:endParaRPr lang="en-US" sz="800" dirty="0" smtClean="0">
              <a:solidFill>
                <a:srgbClr val="22A6E8"/>
              </a:solidFill>
              <a:latin typeface="Arial" pitchFamily="34" charset="0"/>
              <a:cs typeface="Arial" pitchFamily="34" charset="0"/>
            </a:endParaRPr>
          </a:p>
          <a:p>
            <a:pPr marL="358775" indent="-358775"/>
            <a:r>
              <a:rPr lang="en-GB" sz="2000" dirty="0" smtClean="0"/>
              <a:t>To provide the services, including</a:t>
            </a:r>
          </a:p>
          <a:p>
            <a:pPr marL="358775" indent="-358775"/>
            <a:endParaRPr lang="en-GB" sz="800" dirty="0" smtClean="0"/>
          </a:p>
          <a:p>
            <a:pPr marL="358775" lvl="1" indent="-358775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Perform checks of ships own barometer;</a:t>
            </a:r>
          </a:p>
          <a:p>
            <a:pPr marL="358775" lvl="1" indent="-358775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Provide advice on forecast bulletins, including SafetyNet broadcasts, local shipping forecasts and warnings, Navtex broadcasts, radiofax broadcasts schedules etc.</a:t>
            </a:r>
          </a:p>
          <a:p>
            <a:pPr marL="358775" lvl="1" indent="-358775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Undertake courtesy inspections of overseas VOS</a:t>
            </a:r>
          </a:p>
          <a:p>
            <a:pPr marL="358775" lvl="1" indent="-358775">
              <a:buFont typeface="Arial" pitchFamily="34" charset="0"/>
              <a:buChar char="•"/>
            </a:pPr>
            <a:endParaRPr lang="en-GB" sz="800" dirty="0" smtClean="0">
              <a:solidFill>
                <a:srgbClr val="00B0F0"/>
              </a:solidFill>
            </a:endParaRPr>
          </a:p>
          <a:p>
            <a:pPr marL="358775" marR="0" lvl="0" indent="-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promote the VOS Scheme and maintain liaison with:</a:t>
            </a:r>
          </a:p>
          <a:p>
            <a:pPr marL="358775" marR="0" lvl="0" indent="-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58775" marR="0" lvl="0" indent="-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National Meteorological Services</a:t>
            </a:r>
          </a:p>
          <a:p>
            <a:pPr marL="358775" lvl="0" indent="-358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Neighboring and overseas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PMOs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358775" marR="0" lvl="0" indent="-3587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Harbour authorities and shipping companies; and</a:t>
            </a:r>
          </a:p>
          <a:p>
            <a:pPr marL="358775" indent="-3587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Merchant marine schools and yacht clubs.</a:t>
            </a:r>
            <a:r>
              <a:rPr lang="en-GB" sz="1600" kern="0" dirty="0" smtClean="0">
                <a:solidFill>
                  <a:schemeClr val="accent6"/>
                </a:solidFill>
              </a:rPr>
              <a:t> 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22A6E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077235"/>
            <a:ext cx="65" cy="415498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412875"/>
            <a:ext cx="89644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To investigate problems that may be experienced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0850" lvl="0" indent="-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The transmission of meteorological and oceanographic observations</a:t>
            </a:r>
          </a:p>
          <a:p>
            <a:pPr marL="450850" lvl="0" indent="-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The reception and adequacy of forecasts, bulletins and facsimile broadcasts.</a:t>
            </a:r>
          </a:p>
          <a:p>
            <a:pPr marL="450850" lvl="0" indent="-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Provide prompt feedback on ships flagged as suspect by QC monitoring</a:t>
            </a:r>
          </a:p>
          <a:p>
            <a:pPr marL="450850" lvl="0" indent="-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800" kern="0" dirty="0" smtClean="0">
              <a:solidFill>
                <a:srgbClr val="22A6E8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support complementary national, regional and international marine meteorological and oceanographic programs: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deployment of drifting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buoys (DBCP)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deployment of profiling floats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(Argo)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Ship of Opportunity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Programme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(SOOP); 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Automated Shipboard Aerological Programme (ASAP).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The Drifter Donation Programme (where PMOs can act a buddies)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Regional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Programmes like E-SURFMAR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800" kern="0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kern="0" dirty="0" smtClean="0"/>
              <a:t>To inspect, install and maintain ship AWS systems, liaising with technicians and shipping companies as required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kern="0" dirty="0" smtClean="0"/>
              <a:t>To issue certificates and awards to qualifying observers and ships</a:t>
            </a:r>
          </a:p>
          <a:p>
            <a:pPr marL="450850" marR="0" lvl="0" indent="-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2A6E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88640"/>
            <a:ext cx="5697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Specific Functions of the PMO</a:t>
            </a:r>
          </a:p>
          <a:p>
            <a:pPr algn="ctr"/>
            <a:r>
              <a:rPr lang="en-GB" sz="2800" dirty="0" smtClean="0"/>
              <a:t>Ctd. </a:t>
            </a:r>
            <a:endParaRPr lang="en-GB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3" descr="DSCN3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89" t="3906" r="17578" b="27344"/>
          <a:stretch>
            <a:fillRect/>
          </a:stretch>
        </p:blipFill>
        <p:spPr bwMode="auto">
          <a:xfrm>
            <a:off x="1115616" y="1556792"/>
            <a:ext cx="6480719" cy="4538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624638" cy="114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Specific Functions of the PMO</a:t>
            </a:r>
          </a:p>
          <a:p>
            <a:pPr algn="ctr"/>
            <a:r>
              <a:rPr lang="en-GB" sz="2800" dirty="0" smtClean="0"/>
              <a:t>Ctd. </a:t>
            </a:r>
            <a:endParaRPr lang="en-GB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638" cy="1143000"/>
          </a:xfrm>
        </p:spPr>
        <p:txBody>
          <a:bodyPr/>
          <a:lstStyle/>
          <a:p>
            <a:r>
              <a:rPr lang="en-GB" dirty="0" smtClean="0"/>
              <a:t>PMO </a:t>
            </a:r>
            <a:br>
              <a:rPr lang="en-GB" dirty="0" smtClean="0"/>
            </a:br>
            <a:r>
              <a:rPr lang="en-GB" dirty="0" smtClean="0"/>
              <a:t>"Quick Reference Guide"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23041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hlinkClick r:id="rId2"/>
              </a:rPr>
              <a:t>http://www.bom.gov.au/jcomm/vos/quick_reference_pmo.html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 algn="just">
              <a:buNone/>
            </a:pPr>
            <a:r>
              <a:rPr lang="en-GB" sz="2000" dirty="0" smtClean="0"/>
              <a:t>The guide is available on the VOS website to help newly appointed personnel become familiar with the functions of a PMO and to re-acquaint experienced PMOs with these functions</a:t>
            </a:r>
          </a:p>
          <a:p>
            <a:pPr lvl="0"/>
            <a:endParaRPr lang="en-GB" sz="800" dirty="0" smtClean="0"/>
          </a:p>
          <a:p>
            <a:pPr lvl="0">
              <a:buNone/>
            </a:pPr>
            <a:r>
              <a:rPr lang="en-GB" sz="2000" dirty="0" smtClean="0"/>
              <a:t>It contains detailed guidance for the following activities...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789040"/>
            <a:ext cx="7632848" cy="18002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 numCol="2">
            <a:spAutoFit/>
          </a:bodyPr>
          <a:lstStyle/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Monitoring Ship Movements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Recruitment Preliminaries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Recruitment Visits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Post Recruitment Monitoring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Routine VOF Monitoring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Routine Inspection Visits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Encouragement &amp; Rewards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De-recruitment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Communication &amp; Liaison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International Support</a:t>
            </a:r>
          </a:p>
          <a:p>
            <a:pPr marL="358775" lvl="0" indent="-358775">
              <a:buFont typeface="Arial" pitchFamily="34" charset="0"/>
              <a:buChar char="•"/>
            </a:pPr>
            <a:r>
              <a:rPr lang="en-GB" dirty="0" smtClean="0"/>
              <a:t>Supplementary Programs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624638" cy="1143000"/>
          </a:xfrm>
        </p:spPr>
        <p:txBody>
          <a:bodyPr/>
          <a:lstStyle/>
          <a:p>
            <a:r>
              <a:rPr lang="en-GB" dirty="0" smtClean="0"/>
              <a:t>Recruitment Guidance</a:t>
            </a:r>
            <a:br>
              <a:rPr lang="en-GB" dirty="0" smtClean="0"/>
            </a:br>
            <a:r>
              <a:rPr lang="en-US" sz="1800" b="1" dirty="0" smtClean="0"/>
              <a:t>FACTORS TO CONSIDER BEFORE RECRUITMENT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874"/>
            <a:ext cx="9036496" cy="5445125"/>
          </a:xfrm>
        </p:spPr>
        <p:txBody>
          <a:bodyPr/>
          <a:lstStyle/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Does the ship fit within the Met Service recruitment ‘strategy’? (check with HQ)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Is the shipping company supportive of the VOS Scheme?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Are the officers and Master likely to participate and provide the required number of obs.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Is the ship suitable – size, type, language spoken on board, likelihood to return to home port?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The trading pattern or route of the ship (e.g. to target particularly data-sparse areas;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The percentage of the time sailing in desired areas;  Length of charter on the route;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Suitability of bridge computers to install electronic logbook software ( TurboWin )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Ability to regularly inspect and check/re-calibrate instruments;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The availability of certified NMS instruments for supply on the ship;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Ability of ship to transmit  quality observations in timely manner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The suitability of the ship to carry and care for the loaned NMS instruments;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The availability of a suitable communication system on the ship to send the observations; 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The availability of a computer on the Bridge on which to install electronic logbook software.</a:t>
            </a:r>
          </a:p>
          <a:p>
            <a:pPr marL="361950" lvl="1" indent="-361950">
              <a:buFont typeface="Wingdings" pitchFamily="2" charset="2"/>
              <a:buChar char="Ø"/>
            </a:pPr>
            <a:r>
              <a:rPr lang="en-GB" sz="1600" dirty="0" smtClean="0"/>
              <a:t>Is the ship already recruited by another Met Service ?? Has it observed in the past</a:t>
            </a:r>
          </a:p>
          <a:p>
            <a:pPr marL="361950" lvl="1" indent="-361950">
              <a:buFont typeface="Wingdings" pitchFamily="2" charset="2"/>
              <a:buChar char="Ø"/>
              <a:tabLst>
                <a:tab pos="357188" algn="l"/>
              </a:tabLst>
            </a:pPr>
            <a:r>
              <a:rPr lang="en-GB" sz="1600" dirty="0" smtClean="0"/>
              <a:t>Provide brochures, pamphlets and presentations to encourage participation</a:t>
            </a:r>
          </a:p>
          <a:p>
            <a:pPr marL="361950" lvl="1" indent="-361950">
              <a:buFont typeface="Wingdings" pitchFamily="2" charset="2"/>
              <a:buChar char="Ø"/>
              <a:tabLst>
                <a:tab pos="357188" algn="l"/>
              </a:tabLst>
            </a:pPr>
            <a:r>
              <a:rPr lang="en-GB" sz="1600" dirty="0" smtClean="0"/>
              <a:t>Check AIS movement information</a:t>
            </a:r>
          </a:p>
          <a:p>
            <a:pPr marL="361950" lvl="1" indent="-361950">
              <a:buFont typeface="Wingdings" pitchFamily="2" charset="2"/>
              <a:buChar char="Ø"/>
              <a:tabLst>
                <a:tab pos="357188" algn="l"/>
              </a:tabLst>
            </a:pPr>
            <a:r>
              <a:rPr lang="en-GB" sz="1600" dirty="0" smtClean="0"/>
              <a:t>Suitability for an AWS</a:t>
            </a:r>
          </a:p>
          <a:p>
            <a:pPr lvl="0"/>
            <a:endParaRPr lang="en-GB" sz="1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T">
  <a:themeElements>
    <a:clrScheme name="DBCP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BCP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BC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C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CP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</Template>
  <TotalTime>855</TotalTime>
  <Words>1891</Words>
  <Application>Microsoft Office PowerPoint</Application>
  <PresentationFormat>On-screen Show (4:3)</PresentationFormat>
  <Paragraphs>243</Paragraphs>
  <Slides>22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SOT</vt:lpstr>
      <vt:lpstr>MO_standard_template_14_0085</vt:lpstr>
      <vt:lpstr>1_MO_standard_template_14_0085</vt:lpstr>
      <vt:lpstr>Role of the PMO</vt:lpstr>
      <vt:lpstr>Role of the PMO</vt:lpstr>
      <vt:lpstr>Responsibilities of the PMO</vt:lpstr>
      <vt:lpstr>Slide 4</vt:lpstr>
      <vt:lpstr>Slide 5</vt:lpstr>
      <vt:lpstr>Slide 6</vt:lpstr>
      <vt:lpstr>Specific Functions of the PMO Ctd. </vt:lpstr>
      <vt:lpstr>PMO  "Quick Reference Guide"</vt:lpstr>
      <vt:lpstr>Recruitment Guidance FACTORS TO CONSIDER BEFORE RECRUITMENT</vt:lpstr>
      <vt:lpstr>Recruitment Guidance INITIAL RECRUITMENT </vt:lpstr>
      <vt:lpstr>PMO Additional Responsibilities</vt:lpstr>
      <vt:lpstr>Other PMO Activities  ASAP</vt:lpstr>
      <vt:lpstr>Other PMO Activities  ASAP</vt:lpstr>
      <vt:lpstr>Other PMO Activities  Drifters</vt:lpstr>
      <vt:lpstr>Other PMO Activities - ARGO</vt:lpstr>
      <vt:lpstr>Other PMO Activities - ARGO</vt:lpstr>
      <vt:lpstr>Slide 17</vt:lpstr>
      <vt:lpstr>Other PMO Activities  SOOP</vt:lpstr>
      <vt:lpstr>Other PMO Activities  Ship AWS</vt:lpstr>
      <vt:lpstr>Current PMO Status</vt:lpstr>
      <vt:lpstr>Some final thoughts</vt:lpstr>
      <vt:lpstr>Any questions ???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the PMO</dc:title>
  <dc:creator>sarah.north</dc:creator>
  <cp:lastModifiedBy>Admin</cp:lastModifiedBy>
  <cp:revision>61</cp:revision>
  <dcterms:created xsi:type="dcterms:W3CDTF">2015-07-06T19:10:49Z</dcterms:created>
  <dcterms:modified xsi:type="dcterms:W3CDTF">2015-07-10T21:15:11Z</dcterms:modified>
</cp:coreProperties>
</file>